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9" r:id="rId6"/>
    <p:sldId id="264" r:id="rId7"/>
    <p:sldId id="265" r:id="rId8"/>
    <p:sldId id="267" r:id="rId9"/>
    <p:sldId id="268" r:id="rId10"/>
    <p:sldId id="272" r:id="rId11"/>
    <p:sldId id="270" r:id="rId12"/>
    <p:sldId id="273" r:id="rId13"/>
    <p:sldId id="271" r:id="rId14"/>
    <p:sldId id="260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E5E71-38B5-45EA-99F2-5AEF538780F6}" v="19" dt="2021-03-31T09:55:1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8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6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E094-029B-463B-B5B0-2F903B30091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625B-C43F-4D7D-9E5C-CC30E36A0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42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ED520-0A41-416D-8516-7084C82F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rgbClr val="FFFFFF"/>
                </a:solidFill>
              </a:rPr>
              <a:t>QA Project- Salesforce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437F0-46B4-4F32-B28B-75B9C38B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Katie McCalla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31/03/2021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F28D206-1916-4F73-8F31-96246D29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7" y="1717015"/>
            <a:ext cx="2961361" cy="2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D00-D3A6-4743-B4AF-FAE5F8D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Apex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A312-0E8B-4346-8918-4D0B8560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 add an invoice to a </a:t>
            </a:r>
          </a:p>
          <a:p>
            <a:pPr marL="0" indent="0">
              <a:buNone/>
            </a:pPr>
            <a:r>
              <a:rPr lang="en-GB" dirty="0"/>
              <a:t>Completed course.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course to an </a:t>
            </a:r>
          </a:p>
          <a:p>
            <a:pPr marL="0" indent="0">
              <a:buNone/>
            </a:pPr>
            <a:r>
              <a:rPr lang="en-GB" dirty="0"/>
              <a:t>Instructors calendar.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Update details on calendar</a:t>
            </a:r>
          </a:p>
          <a:p>
            <a:pPr marL="0" indent="0">
              <a:buNone/>
            </a:pPr>
            <a:r>
              <a:rPr lang="en-GB" dirty="0"/>
              <a:t>Event If they change.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Send an email when a course is </a:t>
            </a:r>
          </a:p>
          <a:p>
            <a:pPr marL="0" indent="0">
              <a:buNone/>
            </a:pPr>
            <a:r>
              <a:rPr lang="en-GB" dirty="0"/>
              <a:t>Scheduled and cancelled.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472AB-C08B-4560-8043-65C79D2A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04" y="455777"/>
            <a:ext cx="6445888" cy="37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7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981A-FEA5-4224-A924-68B817A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VisualForce</a:t>
            </a:r>
            <a:r>
              <a:rPr lang="en-GB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F642-7F80-4781-BB30-0D8ACD4D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02" y="19576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To generate a PDF</a:t>
            </a:r>
          </a:p>
          <a:p>
            <a:pPr marL="0" indent="0">
              <a:buNone/>
            </a:pPr>
            <a:r>
              <a:rPr lang="en-GB" sz="2400" dirty="0"/>
              <a:t>From invoice using the </a:t>
            </a:r>
          </a:p>
          <a:p>
            <a:pPr marL="0" indent="0">
              <a:buNone/>
            </a:pPr>
            <a:r>
              <a:rPr lang="en-GB" sz="2400" dirty="0"/>
              <a:t>Invoice line items. </a:t>
            </a:r>
          </a:p>
          <a:p>
            <a:r>
              <a:rPr lang="en-GB" sz="2400" dirty="0"/>
              <a:t>Activated from a custom</a:t>
            </a:r>
          </a:p>
          <a:p>
            <a:pPr marL="0" indent="0">
              <a:buNone/>
            </a:pPr>
            <a:r>
              <a:rPr lang="en-GB" sz="2400" dirty="0"/>
              <a:t>Button on Invoice.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7C9A1-3452-48E2-A793-41EC91B1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69" y="1374787"/>
            <a:ext cx="6007889" cy="41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981A-FEA5-4224-A924-68B817A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F642-7F80-4781-BB30-0D8ACD4D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02" y="19576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Custom controller to generate </a:t>
            </a:r>
          </a:p>
          <a:p>
            <a:pPr marL="0" indent="0">
              <a:buNone/>
            </a:pPr>
            <a:r>
              <a:rPr lang="en-GB" sz="2400" dirty="0"/>
              <a:t>Invoice PDF with correct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17679-5A96-4326-91D4-66159860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98" y="773900"/>
            <a:ext cx="5268214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6A96-8389-4451-B12B-9D7C5996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5DC0-AACD-4E4D-BD15-D2FF9416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59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0AE0-BD26-41AA-82A2-8F9CEA11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54A6-C817-401F-B32C-E986ED1F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u="sng" dirty="0"/>
              <a:t>What could be improved?</a:t>
            </a:r>
          </a:p>
          <a:p>
            <a:pPr>
              <a:buFontTx/>
              <a:buChar char="-"/>
            </a:pPr>
            <a:r>
              <a:rPr lang="en-GB" dirty="0"/>
              <a:t>Write and execute more Apex tests. Increase code coverage to 95% (at least 75%)</a:t>
            </a:r>
          </a:p>
          <a:p>
            <a:pPr>
              <a:buFontTx/>
              <a:buChar char="-"/>
            </a:pPr>
            <a:r>
              <a:rPr lang="en-GB" dirty="0"/>
              <a:t>Automatically create invoice with trigger</a:t>
            </a:r>
          </a:p>
          <a:p>
            <a:pPr marL="0" indent="0">
              <a:buNone/>
            </a:pPr>
            <a:r>
              <a:rPr lang="en-GB" dirty="0"/>
              <a:t>- Better CSS styling</a:t>
            </a:r>
          </a:p>
          <a:p>
            <a:pPr>
              <a:buFontTx/>
              <a:buChar char="-"/>
            </a:pPr>
            <a:r>
              <a:rPr lang="en-GB" dirty="0"/>
              <a:t>Automate cloning of previous invoices</a:t>
            </a:r>
          </a:p>
          <a:p>
            <a:pPr>
              <a:buFontTx/>
              <a:buChar char="-"/>
            </a:pPr>
            <a:r>
              <a:rPr lang="en-GB" dirty="0"/>
              <a:t>Spend more time on Phase 2. 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26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A5BA-D63A-424B-9CE7-0286098F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8AB3-8B8D-4EA8-81DD-45FD2B3D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Did enjoy this project.</a:t>
            </a:r>
          </a:p>
          <a:p>
            <a:r>
              <a:rPr lang="en-GB" sz="2400" dirty="0"/>
              <a:t>Learnt a lot of new Salesforce tools.</a:t>
            </a:r>
          </a:p>
          <a:p>
            <a:r>
              <a:rPr lang="en-GB" sz="2400" dirty="0"/>
              <a:t>Found the developer guide, salesforce community and trailhead to be very useful and asking for help where necessary.</a:t>
            </a:r>
          </a:p>
          <a:p>
            <a:endParaRPr lang="en-GB" sz="2400" dirty="0"/>
          </a:p>
          <a:p>
            <a:r>
              <a:rPr lang="en-GB" sz="2400" dirty="0"/>
              <a:t>For the future:</a:t>
            </a:r>
          </a:p>
          <a:p>
            <a:pPr>
              <a:buFontTx/>
              <a:buChar char="-"/>
            </a:pPr>
            <a:r>
              <a:rPr lang="en-GB" sz="2400" dirty="0"/>
              <a:t>Become more familiar and practice with creating classes, triggers, testing and object relationships. </a:t>
            </a:r>
          </a:p>
          <a:p>
            <a:pPr>
              <a:buFontTx/>
              <a:buChar char="-"/>
            </a:pPr>
            <a:r>
              <a:rPr lang="en-GB" sz="2400" dirty="0"/>
              <a:t>Practice with CSS. </a:t>
            </a:r>
          </a:p>
          <a:p>
            <a:pPr>
              <a:buFontTx/>
              <a:buChar char="-"/>
            </a:pPr>
            <a:r>
              <a:rPr lang="en-GB" sz="2400" dirty="0"/>
              <a:t>Ensure I meet all of the requirements in time.</a:t>
            </a:r>
          </a:p>
        </p:txBody>
      </p:sp>
    </p:spTree>
    <p:extLst>
      <p:ext uri="{BB962C8B-B14F-4D97-AF65-F5344CB8AC3E}">
        <p14:creationId xmlns:p14="http://schemas.microsoft.com/office/powerpoint/2010/main" val="207614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07DB-81A3-4651-8C06-B15C4F448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FB999-C726-40E7-B2D2-72FEB7603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172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9B09-C95F-4BC2-9EF5-28DD8115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+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2BB7-1F7D-4263-8E6A-FD84D0E6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 salesforce org to display course and invoices related to the company </a:t>
            </a:r>
            <a:r>
              <a:rPr lang="en-GB" dirty="0" err="1"/>
              <a:t>ForceTraining</a:t>
            </a:r>
            <a:r>
              <a:rPr lang="en-GB" dirty="0"/>
              <a:t> LTD. </a:t>
            </a:r>
          </a:p>
          <a:p>
            <a:endParaRPr lang="en-GB" dirty="0"/>
          </a:p>
          <a:p>
            <a:r>
              <a:rPr lang="en-GB" dirty="0"/>
              <a:t>Approached in steps starting with Phase 1 (declarative) and ending with Phase 2 (programmatic).</a:t>
            </a:r>
          </a:p>
          <a:p>
            <a:endParaRPr lang="en-GB" dirty="0"/>
          </a:p>
          <a:p>
            <a:r>
              <a:rPr lang="en-GB" dirty="0"/>
              <a:t>Used QA project description </a:t>
            </a:r>
          </a:p>
        </p:txBody>
      </p:sp>
    </p:spTree>
    <p:extLst>
      <p:ext uri="{BB962C8B-B14F-4D97-AF65-F5344CB8AC3E}">
        <p14:creationId xmlns:p14="http://schemas.microsoft.com/office/powerpoint/2010/main" val="213468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297E-DBA4-452F-9980-159BD9F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Consultant Journey- </a:t>
            </a:r>
            <a:r>
              <a:rPr lang="en-GB" u="sng" dirty="0"/>
              <a:t>What have I used and learned?</a:t>
            </a:r>
            <a:br>
              <a:rPr lang="en-GB" u="sng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FE42-811E-41BA-9259-D4443F569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sz="2400" dirty="0"/>
              <a:t>Salesforce</a:t>
            </a:r>
          </a:p>
          <a:p>
            <a:pPr>
              <a:buFontTx/>
              <a:buChar char="-"/>
            </a:pPr>
            <a:r>
              <a:rPr lang="en-GB" sz="2400" dirty="0"/>
              <a:t>Visual Studio Code </a:t>
            </a:r>
          </a:p>
          <a:p>
            <a:pPr>
              <a:buFontTx/>
              <a:buChar char="-"/>
            </a:pPr>
            <a:r>
              <a:rPr lang="en-GB" sz="2400" dirty="0"/>
              <a:t>Git Hub (Online Repository)</a:t>
            </a:r>
          </a:p>
          <a:p>
            <a:pPr>
              <a:buFontTx/>
              <a:buChar char="-"/>
            </a:pPr>
            <a:r>
              <a:rPr lang="en-GB" sz="2400" dirty="0"/>
              <a:t>Apex, SOQL, Visual Force</a:t>
            </a:r>
          </a:p>
          <a:p>
            <a:pPr>
              <a:buFontTx/>
              <a:buChar char="-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22B39-84AE-4F90-AF05-F1A633BF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fontScale="92500"/>
          </a:bodyPr>
          <a:lstStyle/>
          <a:p>
            <a:r>
              <a:rPr lang="en-GB" sz="2400" u="sng" dirty="0"/>
              <a:t>Declarative and Programmatic functions.</a:t>
            </a:r>
          </a:p>
          <a:p>
            <a:r>
              <a:rPr lang="en-GB" sz="2400" dirty="0"/>
              <a:t>Including:</a:t>
            </a:r>
          </a:p>
          <a:p>
            <a:pPr>
              <a:buFontTx/>
              <a:buChar char="-"/>
            </a:pPr>
            <a:r>
              <a:rPr lang="en-GB" sz="2400" dirty="0"/>
              <a:t>Apex Classes, triggers, tests</a:t>
            </a:r>
          </a:p>
          <a:p>
            <a:pPr>
              <a:buFontTx/>
              <a:buChar char="-"/>
            </a:pPr>
            <a:r>
              <a:rPr lang="en-GB" sz="2400" dirty="0"/>
              <a:t>Visual Force Pages and Custom controller</a:t>
            </a:r>
          </a:p>
          <a:p>
            <a:pPr>
              <a:buFontTx/>
              <a:buChar char="-"/>
            </a:pPr>
            <a:r>
              <a:rPr lang="en-GB" sz="2400" dirty="0"/>
              <a:t>Flows, processes, approval processes</a:t>
            </a:r>
          </a:p>
          <a:p>
            <a:pPr>
              <a:buFontTx/>
              <a:buChar char="-"/>
            </a:pPr>
            <a:r>
              <a:rPr lang="en-GB" sz="2400" dirty="0"/>
              <a:t>Custom object creation</a:t>
            </a:r>
          </a:p>
          <a:p>
            <a:pPr>
              <a:buFontTx/>
              <a:buChar char="-"/>
            </a:pPr>
            <a:r>
              <a:rPr lang="en-GB" sz="2400" dirty="0"/>
              <a:t>Relationships between objects</a:t>
            </a:r>
          </a:p>
          <a:p>
            <a:pPr>
              <a:buFontTx/>
              <a:buChar char="-"/>
            </a:pPr>
            <a:r>
              <a:rPr lang="en-GB" sz="2000" dirty="0"/>
              <a:t>Page layout, record types</a:t>
            </a:r>
          </a:p>
          <a:p>
            <a:pPr>
              <a:buFontTx/>
              <a:buChar char="-"/>
            </a:pPr>
            <a:r>
              <a:rPr lang="en-GB" sz="2000" dirty="0"/>
              <a:t>User security </a:t>
            </a:r>
          </a:p>
          <a:p>
            <a:pPr>
              <a:buFontTx/>
              <a:buChar char="-"/>
            </a:pPr>
            <a:r>
              <a:rPr lang="en-GB" sz="2000" dirty="0"/>
              <a:t>Reports and dashboards</a:t>
            </a:r>
          </a:p>
          <a:p>
            <a:pPr>
              <a:buFontTx/>
              <a:buChar char="-"/>
            </a:pPr>
            <a:r>
              <a:rPr lang="en-GB" sz="2000" dirty="0"/>
              <a:t>App builder</a:t>
            </a:r>
          </a:p>
        </p:txBody>
      </p:sp>
    </p:spTree>
    <p:extLst>
      <p:ext uri="{BB962C8B-B14F-4D97-AF65-F5344CB8AC3E}">
        <p14:creationId xmlns:p14="http://schemas.microsoft.com/office/powerpoint/2010/main" val="162280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282-26AE-4647-9116-A235B646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+ Standard objects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51BC65-D0A1-436F-8107-3E1F1114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alesforce Sans"/>
              </a:rPr>
              <a:t>Auto_number__c</a:t>
            </a:r>
            <a:r>
              <a:rPr lang="en-GB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alesforce Sans"/>
              </a:rPr>
              <a:t> </a:t>
            </a:r>
            <a:r>
              <a:rPr lang="en-GB" sz="2400" b="0" i="0" dirty="0">
                <a:effectLst/>
                <a:latin typeface="Salesforce Sans"/>
              </a:rPr>
              <a:t>(for generating Invoice numbers in the format </a:t>
            </a:r>
            <a:r>
              <a:rPr lang="en-GB" sz="2400" dirty="0"/>
              <a:t>EXPINV - 0000 or INV – 0000) </a:t>
            </a:r>
          </a:p>
          <a:p>
            <a:pPr marL="514350" indent="-514350">
              <a:buAutoNum type="arabicParenR"/>
            </a:pP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Course_rate__c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(Where instructors can set their own daily rate for the course)</a:t>
            </a:r>
          </a:p>
          <a:p>
            <a:pPr marL="514350" indent="-514350">
              <a:buAutoNum type="arabicParenR"/>
            </a:pP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Type__c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(Defines the duration in days of each course)</a:t>
            </a:r>
          </a:p>
          <a:p>
            <a:pPr marL="514350" indent="-514350">
              <a:buAutoNum type="arabicParenR"/>
            </a:pP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Invoice__c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(To create invoices and store invoice records)</a:t>
            </a:r>
          </a:p>
          <a:p>
            <a:pPr marL="514350" indent="-514350">
              <a:buAutoNum type="arabicParenR"/>
            </a:pP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Invoice_line_items__c</a:t>
            </a:r>
            <a:r>
              <a:rPr lang="en-GB" sz="2400" dirty="0"/>
              <a:t>(Related to invoices to create and store invoice line items)</a:t>
            </a:r>
          </a:p>
          <a:p>
            <a:pPr marL="514350" indent="-514350">
              <a:buAutoNum type="arabicParenR"/>
            </a:pP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Opportunity</a:t>
            </a:r>
            <a:r>
              <a:rPr lang="en-GB" sz="2400" dirty="0"/>
              <a:t> (Standard object relabelled to ‘Course’ for course record creation)</a:t>
            </a:r>
          </a:p>
          <a:p>
            <a:pPr marL="514350" indent="-514350">
              <a:buAutoNum type="arabicParenR"/>
            </a:pP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Account </a:t>
            </a:r>
            <a:r>
              <a:rPr lang="en-GB" sz="2400" dirty="0"/>
              <a:t>(Standard object for company information)</a:t>
            </a:r>
          </a:p>
          <a:p>
            <a:pPr marL="514350" indent="-514350">
              <a:buAutoNum type="arabicParenR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70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E13513-C23E-4121-BD3C-937778E1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08" y="1191637"/>
            <a:ext cx="11192783" cy="4700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DD167-A3CA-4F1E-B399-4F05E0B45B95}"/>
              </a:ext>
            </a:extLst>
          </p:cNvPr>
          <p:cNvSpPr txBox="1"/>
          <p:nvPr/>
        </p:nvSpPr>
        <p:spPr>
          <a:xfrm>
            <a:off x="1404594" y="188536"/>
            <a:ext cx="561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Master-Detail relationship (one to Many) from Courses to invoices and from invoices to Invoice Line Item.</a:t>
            </a:r>
          </a:p>
        </p:txBody>
      </p:sp>
    </p:spTree>
    <p:extLst>
      <p:ext uri="{BB962C8B-B14F-4D97-AF65-F5344CB8AC3E}">
        <p14:creationId xmlns:p14="http://schemas.microsoft.com/office/powerpoint/2010/main" val="12080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2EC3-2487-4749-8D0E-5A94A2D9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Invoice Name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AD20-3F0E-4A3E-ACAC-3CB3424E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D5FD9-1110-4DDD-97EE-0E34BCB0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6" y="1459149"/>
            <a:ext cx="6417875" cy="493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3FE6F-4527-4376-81EA-E8173785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75" y="1459149"/>
            <a:ext cx="2876951" cy="3200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8E489-3F79-4F5B-B3EB-14777703A6B1}"/>
              </a:ext>
            </a:extLst>
          </p:cNvPr>
          <p:cNvSpPr txBox="1"/>
          <p:nvPr/>
        </p:nvSpPr>
        <p:spPr>
          <a:xfrm>
            <a:off x="10232917" y="1245017"/>
            <a:ext cx="1395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service and expense invoices</a:t>
            </a:r>
          </a:p>
        </p:txBody>
      </p:sp>
    </p:spTree>
    <p:extLst>
      <p:ext uri="{BB962C8B-B14F-4D97-AF65-F5344CB8AC3E}">
        <p14:creationId xmlns:p14="http://schemas.microsoft.com/office/powerpoint/2010/main" val="1547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86B8-6984-45AF-9379-8F7E773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EBFA-C755-48BB-8B80-78FE8CE3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147542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u="sng" dirty="0"/>
              <a:t>Processes used include: </a:t>
            </a:r>
          </a:p>
          <a:p>
            <a:pPr>
              <a:buFontTx/>
              <a:buChar char="-"/>
            </a:pPr>
            <a:r>
              <a:rPr lang="en-GB" sz="2400" dirty="0"/>
              <a:t>Updating the mileage amount for expense invoice related line items</a:t>
            </a:r>
          </a:p>
          <a:p>
            <a:pPr>
              <a:buFontTx/>
              <a:buChar char="-"/>
            </a:pPr>
            <a:r>
              <a:rPr lang="en-GB" sz="2400" dirty="0"/>
              <a:t>Automated email alert for invoice to be paid</a:t>
            </a:r>
          </a:p>
          <a:p>
            <a:pPr>
              <a:buFontTx/>
              <a:buChar char="-"/>
            </a:pPr>
            <a:r>
              <a:rPr lang="en-GB" sz="2400" dirty="0"/>
              <a:t>Ensuring the inputted course name matches the course rate name. </a:t>
            </a:r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7A608-85A5-411D-9382-89603A4B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" y="3957773"/>
            <a:ext cx="4508634" cy="2620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DB213-D260-4791-88BC-4B13500C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64" y="3957773"/>
            <a:ext cx="4633092" cy="26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C3A-84DC-4F1B-BFA3-B3EC8DC5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1569-FFC5-4917-A81B-FCACA51E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44" y="4441192"/>
            <a:ext cx="8126691" cy="2338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90CA1-716A-40A5-8FEB-651C80E994A3}"/>
              </a:ext>
            </a:extLst>
          </p:cNvPr>
          <p:cNvSpPr txBox="1"/>
          <p:nvPr/>
        </p:nvSpPr>
        <p:spPr>
          <a:xfrm>
            <a:off x="767498" y="4461397"/>
            <a:ext cx="27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Courses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A0C57-F1A6-49BE-A5A8-C52647CD7805}"/>
              </a:ext>
            </a:extLst>
          </p:cNvPr>
          <p:cNvSpPr txBox="1"/>
          <p:nvPr/>
        </p:nvSpPr>
        <p:spPr>
          <a:xfrm>
            <a:off x="838200" y="1564125"/>
            <a:ext cx="27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Invoices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3741A-3CFE-4B8D-A72B-BD0845BD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46" y="1249628"/>
            <a:ext cx="8126691" cy="28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6B4F-FF4B-4546-AC15-B0F635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F2E6-A331-4444-A5B5-79C91E11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3 custom profiles:</a:t>
            </a:r>
          </a:p>
          <a:p>
            <a:pPr>
              <a:buFontTx/>
              <a:buChar char="-"/>
            </a:pPr>
            <a:r>
              <a:rPr lang="en-GB" dirty="0"/>
              <a:t>Instructor</a:t>
            </a:r>
          </a:p>
          <a:p>
            <a:pPr>
              <a:buFontTx/>
              <a:buChar char="-"/>
            </a:pPr>
            <a:r>
              <a:rPr lang="en-GB" dirty="0"/>
              <a:t>Billing Administrator</a:t>
            </a:r>
          </a:p>
          <a:p>
            <a:pPr>
              <a:buFontTx/>
              <a:buChar char="-"/>
            </a:pPr>
            <a:r>
              <a:rPr lang="en-GB" dirty="0"/>
              <a:t>Training Coordinator</a:t>
            </a:r>
          </a:p>
          <a:p>
            <a:pPr>
              <a:buFontTx/>
              <a:buChar char="-"/>
            </a:pPr>
            <a:endParaRPr lang="en-GB" dirty="0"/>
          </a:p>
          <a:p>
            <a:r>
              <a:rPr lang="en-GB" dirty="0"/>
              <a:t>Assigned the appropriate system and object permissions.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151B3-83C0-42EB-ABB8-4E56ADC2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94" y="499620"/>
            <a:ext cx="3570107" cy="34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504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Salesforce Sans</vt:lpstr>
      <vt:lpstr>Office Theme</vt:lpstr>
      <vt:lpstr>QA Project- Salesforce</vt:lpstr>
      <vt:lpstr>Introduction + approach</vt:lpstr>
      <vt:lpstr>Consultant Journey- What have I used and learned? </vt:lpstr>
      <vt:lpstr>Custom + Standard objects </vt:lpstr>
      <vt:lpstr>PowerPoint Presentation</vt:lpstr>
      <vt:lpstr>Invoice Name Flow</vt:lpstr>
      <vt:lpstr>Processes </vt:lpstr>
      <vt:lpstr>Validation rules</vt:lpstr>
      <vt:lpstr>Security</vt:lpstr>
      <vt:lpstr>Apex Triggers</vt:lpstr>
      <vt:lpstr>VisualForce Page</vt:lpstr>
      <vt:lpstr>Custom Controller</vt:lpstr>
      <vt:lpstr>Demonstration</vt:lpstr>
      <vt:lpstr>Conclusions</vt:lpstr>
      <vt:lpstr>Reflections and Future steps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K m</cp:lastModifiedBy>
  <cp:revision>2</cp:revision>
  <dcterms:created xsi:type="dcterms:W3CDTF">2021-03-25T10:17:01Z</dcterms:created>
  <dcterms:modified xsi:type="dcterms:W3CDTF">2021-03-31T14:03:03Z</dcterms:modified>
</cp:coreProperties>
</file>