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7142"/>
  <p:notesSz cx="12192000" cy="6858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F2937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F2937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F2937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rgbClr val="1F2937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80999" y="819149"/>
            <a:ext cx="11430000" cy="19050"/>
          </a:xfrm>
          <a:custGeom>
            <a:avLst/>
            <a:gdLst/>
            <a:ahLst/>
            <a:cxnLst/>
            <a:rect l="l" t="t" r="r" b="b"/>
            <a:pathLst>
              <a:path w="11430000" h="19050">
                <a:moveTo>
                  <a:pt x="11429999" y="19049"/>
                </a:moveTo>
                <a:lnTo>
                  <a:pt x="0" y="1904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19049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4113" y="304011"/>
            <a:ext cx="3685540" cy="4146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rgbClr val="1F2937"/>
                </a:solidFill>
                <a:latin typeface="SimSun"/>
                <a:cs typeface="SimSu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38713" y="1055076"/>
            <a:ext cx="11381105" cy="4284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49250"/>
            <a:ext cx="548767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20" b="1">
                <a:latin typeface="Liberation Sans"/>
                <a:cs typeface="Liberation Sans"/>
              </a:rPr>
              <a:t>KINTSUGI-</a:t>
            </a:r>
            <a:r>
              <a:rPr dirty="0" sz="2250" spc="-35" b="1">
                <a:latin typeface="Liberation Sans"/>
                <a:cs typeface="Liberation Sans"/>
              </a:rPr>
              <a:t>METAL</a:t>
            </a:r>
            <a:r>
              <a:rPr dirty="0" sz="2250" b="1">
                <a:latin typeface="Liberation Sans"/>
                <a:cs typeface="Liberation Sans"/>
              </a:rPr>
              <a:t> </a:t>
            </a:r>
            <a:r>
              <a:rPr dirty="0" sz="1500" spc="15" b="1">
                <a:solidFill>
                  <a:srgbClr val="4A5462"/>
                </a:solidFill>
                <a:latin typeface="Liberation Sans"/>
                <a:cs typeface="Liberation Sans"/>
              </a:rPr>
              <a:t>- </a:t>
            </a:r>
            <a:r>
              <a:rPr dirty="0" sz="1700" spc="-220">
                <a:solidFill>
                  <a:srgbClr val="4A5462"/>
                </a:solidFill>
              </a:rPr>
              <a:t>社会インフラ延命ソリューション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6689" y="472312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5">
                <a:solidFill>
                  <a:srgbClr val="6A7280"/>
                </a:solidFill>
                <a:latin typeface="SimSun"/>
                <a:cs typeface="SimSun"/>
              </a:rPr>
              <a:t>リーンキャンバス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999" y="1142999"/>
            <a:ext cx="3705225" cy="1228725"/>
            <a:chOff x="380999" y="1142999"/>
            <a:chExt cx="3705225" cy="1228725"/>
          </a:xfrm>
        </p:grpSpPr>
        <p:sp>
          <p:nvSpPr>
            <p:cNvPr id="5" name="object 5" descr=""/>
            <p:cNvSpPr/>
            <p:nvPr/>
          </p:nvSpPr>
          <p:spPr>
            <a:xfrm>
              <a:off x="385762" y="114776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3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5762" y="114776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85862"/>
                  </a:lnTo>
                  <a:lnTo>
                    <a:pt x="3675119" y="1216661"/>
                  </a:lnTo>
                  <a:lnTo>
                    <a:pt x="3671034" y="1218353"/>
                  </a:lnTo>
                  <a:lnTo>
                    <a:pt x="3666782" y="1219199"/>
                  </a:lnTo>
                  <a:lnTo>
                    <a:pt x="3662362" y="1219199"/>
                  </a:lnTo>
                  <a:lnTo>
                    <a:pt x="33337" y="1219199"/>
                  </a:lnTo>
                  <a:lnTo>
                    <a:pt x="28916" y="1219199"/>
                  </a:lnTo>
                  <a:lnTo>
                    <a:pt x="24664" y="1218353"/>
                  </a:lnTo>
                  <a:lnTo>
                    <a:pt x="20579" y="1216661"/>
                  </a:lnTo>
                  <a:lnTo>
                    <a:pt x="16495" y="1214970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276349"/>
              <a:ext cx="133349" cy="1333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812" y="15620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25474" y="1154906"/>
            <a:ext cx="139382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14">
                <a:solidFill>
                  <a:srgbClr val="444444"/>
                </a:solidFill>
                <a:latin typeface="SimSun"/>
                <a:cs typeface="SimSun"/>
              </a:rPr>
              <a:t>問題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インフラの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突然崩壊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リスク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全⾯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更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新予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算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不⾜</a:t>
            </a:r>
            <a:endParaRPr sz="1000">
              <a:latin typeface="Meiryo"/>
              <a:cs typeface="Meiryo"/>
            </a:endParaRPr>
          </a:p>
          <a:p>
            <a:pPr marL="12700" marR="22987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既存補修技術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短命性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熟練作業員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不⾜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危険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作業現場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38624" y="1142999"/>
            <a:ext cx="3714750" cy="1228725"/>
            <a:chOff x="4238624" y="1142999"/>
            <a:chExt cx="3714750" cy="1228725"/>
          </a:xfrm>
        </p:grpSpPr>
        <p:sp>
          <p:nvSpPr>
            <p:cNvPr id="11" name="object 11" descr=""/>
            <p:cNvSpPr/>
            <p:nvPr/>
          </p:nvSpPr>
          <p:spPr>
            <a:xfrm>
              <a:off x="4243386" y="114776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3676307" y="1219199"/>
                  </a:moveTo>
                  <a:lnTo>
                    <a:pt x="28916" y="1219199"/>
                  </a:lnTo>
                  <a:lnTo>
                    <a:pt x="24663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90283"/>
                  </a:lnTo>
                  <a:lnTo>
                    <a:pt x="3680559" y="1218353"/>
                  </a:lnTo>
                  <a:lnTo>
                    <a:pt x="3676307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43386" y="114776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85862"/>
                  </a:lnTo>
                  <a:lnTo>
                    <a:pt x="3684643" y="1216661"/>
                  </a:lnTo>
                  <a:lnTo>
                    <a:pt x="3680559" y="1218353"/>
                  </a:lnTo>
                  <a:lnTo>
                    <a:pt x="3676307" y="1219199"/>
                  </a:lnTo>
                  <a:lnTo>
                    <a:pt x="3671887" y="1219199"/>
                  </a:lnTo>
                  <a:lnTo>
                    <a:pt x="33337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9" y="1202704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276349"/>
              <a:ext cx="133350" cy="133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362437" y="156209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86225" y="1154906"/>
            <a:ext cx="199707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30">
                <a:solidFill>
                  <a:srgbClr val="444444"/>
                </a:solidFill>
                <a:latin typeface="SimSun"/>
                <a:cs typeface="SimSun"/>
              </a:rPr>
              <a:t>解決策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特殊合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パテによる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⾃⼰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接着技術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スキャンによる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損傷箇所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精密分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析</a:t>
            </a:r>
            <a:endParaRPr sz="1000">
              <a:latin typeface="Meiryo"/>
              <a:cs typeface="Meiryo"/>
            </a:endParaRPr>
          </a:p>
          <a:p>
            <a:pPr marL="12700" marR="5715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プリンタ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製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オーダーメイド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補強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リブ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遠隔操作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ロボットによる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安</a:t>
            </a:r>
            <a:r>
              <a:rPr dirty="0" sz="1000" spc="-85">
                <a:solidFill>
                  <a:srgbClr val="333333"/>
                </a:solidFill>
                <a:latin typeface="Meiryo"/>
                <a:cs typeface="Meiryo"/>
              </a:rPr>
              <a:t>全施⼯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05773" y="1142999"/>
            <a:ext cx="3705225" cy="2609850"/>
            <a:chOff x="8105773" y="1142999"/>
            <a:chExt cx="3705225" cy="2609850"/>
          </a:xfrm>
        </p:grpSpPr>
        <p:sp>
          <p:nvSpPr>
            <p:cNvPr id="17" name="object 17" descr=""/>
            <p:cNvSpPr/>
            <p:nvPr/>
          </p:nvSpPr>
          <p:spPr>
            <a:xfrm>
              <a:off x="8110535" y="1147762"/>
              <a:ext cx="3695700" cy="2600325"/>
            </a:xfrm>
            <a:custGeom>
              <a:avLst/>
              <a:gdLst/>
              <a:ahLst/>
              <a:cxnLst/>
              <a:rect l="l" t="t" r="r" b="b"/>
              <a:pathLst>
                <a:path w="3695700" h="2600325">
                  <a:moveTo>
                    <a:pt x="3666782" y="2600324"/>
                  </a:moveTo>
                  <a:lnTo>
                    <a:pt x="28916" y="2600324"/>
                  </a:lnTo>
                  <a:lnTo>
                    <a:pt x="24664" y="2599478"/>
                  </a:lnTo>
                  <a:lnTo>
                    <a:pt x="0" y="2571407"/>
                  </a:lnTo>
                  <a:lnTo>
                    <a:pt x="0" y="25669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2571407"/>
                  </a:lnTo>
                  <a:lnTo>
                    <a:pt x="3671034" y="2599478"/>
                  </a:lnTo>
                  <a:lnTo>
                    <a:pt x="3666782" y="260032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110535" y="1147762"/>
              <a:ext cx="3695700" cy="2600325"/>
            </a:xfrm>
            <a:custGeom>
              <a:avLst/>
              <a:gdLst/>
              <a:ahLst/>
              <a:cxnLst/>
              <a:rect l="l" t="t" r="r" b="b"/>
              <a:pathLst>
                <a:path w="3695700" h="2600325">
                  <a:moveTo>
                    <a:pt x="0" y="25669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2566987"/>
                  </a:lnTo>
                  <a:lnTo>
                    <a:pt x="3675118" y="2597786"/>
                  </a:lnTo>
                  <a:lnTo>
                    <a:pt x="3671034" y="2599478"/>
                  </a:lnTo>
                  <a:lnTo>
                    <a:pt x="3666782" y="2600324"/>
                  </a:lnTo>
                  <a:lnTo>
                    <a:pt x="3662362" y="2600324"/>
                  </a:lnTo>
                  <a:lnTo>
                    <a:pt x="33338" y="2600324"/>
                  </a:lnTo>
                  <a:lnTo>
                    <a:pt x="28916" y="2600324"/>
                  </a:lnTo>
                  <a:lnTo>
                    <a:pt x="24664" y="2599478"/>
                  </a:lnTo>
                  <a:lnTo>
                    <a:pt x="20580" y="2597786"/>
                  </a:lnTo>
                  <a:lnTo>
                    <a:pt x="16495" y="2596094"/>
                  </a:lnTo>
                  <a:lnTo>
                    <a:pt x="12890" y="2593685"/>
                  </a:lnTo>
                  <a:lnTo>
                    <a:pt x="9764" y="2590560"/>
                  </a:lnTo>
                  <a:lnTo>
                    <a:pt x="6637" y="2587434"/>
                  </a:lnTo>
                  <a:lnTo>
                    <a:pt x="4228" y="2583829"/>
                  </a:lnTo>
                  <a:lnTo>
                    <a:pt x="2537" y="2579744"/>
                  </a:lnTo>
                  <a:lnTo>
                    <a:pt x="845" y="2575660"/>
                  </a:lnTo>
                  <a:lnTo>
                    <a:pt x="0" y="2571407"/>
                  </a:lnTo>
                  <a:lnTo>
                    <a:pt x="0" y="2566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002" y="1282600"/>
              <a:ext cx="134443" cy="11879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403074" y="1158020"/>
            <a:ext cx="2533650" cy="4908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65">
                <a:solidFill>
                  <a:srgbClr val="444444"/>
                </a:solidFill>
                <a:latin typeface="SimSun"/>
                <a:cs typeface="SimSun"/>
              </a:rPr>
              <a:t>独</a:t>
            </a:r>
            <a:r>
              <a:rPr dirty="0" sz="1200" spc="-165">
                <a:solidFill>
                  <a:srgbClr val="444444"/>
                </a:solidFill>
                <a:latin typeface="Meiryo"/>
                <a:cs typeface="Meiryo"/>
              </a:rPr>
              <a:t>⾃</a:t>
            </a: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の価値提案</a:t>
            </a:r>
            <a:endParaRPr sz="1200">
              <a:latin typeface="SimSun"/>
              <a:cs typeface="SimSun"/>
            </a:endParaRPr>
          </a:p>
          <a:p>
            <a:pPr marL="586105">
              <a:lnSpc>
                <a:spcPct val="100000"/>
              </a:lnSpc>
              <a:spcBef>
                <a:spcPts val="484"/>
              </a:spcBef>
            </a:pP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継ぎ</a:t>
            </a: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思想でインフラに新たな命を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229587" y="1876424"/>
            <a:ext cx="38100" cy="676275"/>
          </a:xfrm>
          <a:custGeom>
            <a:avLst/>
            <a:gdLst/>
            <a:ahLst/>
            <a:cxnLst/>
            <a:rect l="l" t="t" r="r" b="b"/>
            <a:pathLst>
              <a:path w="38100" h="676275">
                <a:moveTo>
                  <a:pt x="38100" y="654710"/>
                </a:moveTo>
                <a:lnTo>
                  <a:pt x="21577" y="638175"/>
                </a:lnTo>
                <a:lnTo>
                  <a:pt x="16522" y="638175"/>
                </a:lnTo>
                <a:lnTo>
                  <a:pt x="0" y="654710"/>
                </a:lnTo>
                <a:lnTo>
                  <a:pt x="0" y="659752"/>
                </a:lnTo>
                <a:lnTo>
                  <a:pt x="16522" y="676275"/>
                </a:lnTo>
                <a:lnTo>
                  <a:pt x="21577" y="676275"/>
                </a:lnTo>
                <a:lnTo>
                  <a:pt x="38100" y="659752"/>
                </a:lnTo>
                <a:lnTo>
                  <a:pt x="38100" y="657225"/>
                </a:lnTo>
                <a:lnTo>
                  <a:pt x="38100" y="654710"/>
                </a:lnTo>
                <a:close/>
              </a:path>
              <a:path w="38100" h="676275">
                <a:moveTo>
                  <a:pt x="38100" y="492785"/>
                </a:moveTo>
                <a:lnTo>
                  <a:pt x="21577" y="476250"/>
                </a:lnTo>
                <a:lnTo>
                  <a:pt x="16522" y="476250"/>
                </a:lnTo>
                <a:lnTo>
                  <a:pt x="0" y="492785"/>
                </a:lnTo>
                <a:lnTo>
                  <a:pt x="0" y="497827"/>
                </a:lnTo>
                <a:lnTo>
                  <a:pt x="16522" y="514350"/>
                </a:lnTo>
                <a:lnTo>
                  <a:pt x="21577" y="514350"/>
                </a:lnTo>
                <a:lnTo>
                  <a:pt x="38100" y="497827"/>
                </a:lnTo>
                <a:lnTo>
                  <a:pt x="38100" y="495300"/>
                </a:lnTo>
                <a:lnTo>
                  <a:pt x="38100" y="492785"/>
                </a:lnTo>
                <a:close/>
              </a:path>
              <a:path w="38100" h="676275">
                <a:moveTo>
                  <a:pt x="38100" y="330860"/>
                </a:moveTo>
                <a:lnTo>
                  <a:pt x="21577" y="314325"/>
                </a:lnTo>
                <a:lnTo>
                  <a:pt x="16522" y="314325"/>
                </a:lnTo>
                <a:lnTo>
                  <a:pt x="0" y="330860"/>
                </a:lnTo>
                <a:lnTo>
                  <a:pt x="0" y="335902"/>
                </a:lnTo>
                <a:lnTo>
                  <a:pt x="16522" y="352425"/>
                </a:lnTo>
                <a:lnTo>
                  <a:pt x="21577" y="352425"/>
                </a:lnTo>
                <a:lnTo>
                  <a:pt x="38100" y="335902"/>
                </a:lnTo>
                <a:lnTo>
                  <a:pt x="38100" y="333375"/>
                </a:lnTo>
                <a:lnTo>
                  <a:pt x="38100" y="330860"/>
                </a:lnTo>
                <a:close/>
              </a:path>
              <a:path w="38100" h="676275">
                <a:moveTo>
                  <a:pt x="38100" y="178460"/>
                </a:moveTo>
                <a:lnTo>
                  <a:pt x="21577" y="161925"/>
                </a:lnTo>
                <a:lnTo>
                  <a:pt x="16522" y="161925"/>
                </a:lnTo>
                <a:lnTo>
                  <a:pt x="0" y="178460"/>
                </a:lnTo>
                <a:lnTo>
                  <a:pt x="0" y="183502"/>
                </a:lnTo>
                <a:lnTo>
                  <a:pt x="16522" y="200025"/>
                </a:lnTo>
                <a:lnTo>
                  <a:pt x="21577" y="200025"/>
                </a:lnTo>
                <a:lnTo>
                  <a:pt x="38100" y="183502"/>
                </a:lnTo>
                <a:lnTo>
                  <a:pt x="38100" y="180975"/>
                </a:lnTo>
                <a:lnTo>
                  <a:pt x="38100" y="178460"/>
                </a:lnTo>
                <a:close/>
              </a:path>
              <a:path w="38100" h="676275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346975" y="1782191"/>
            <a:ext cx="1622425" cy="819150"/>
          </a:xfrm>
          <a:prstGeom prst="rect">
            <a:avLst/>
          </a:prstGeom>
        </p:spPr>
        <p:txBody>
          <a:bodyPr wrap="square" lIns="0" tIns="5080" rIns="0" bIns="0" rtlCol="0" vert="horz">
            <a:spAutoFit/>
          </a:bodyPr>
          <a:lstStyle/>
          <a:p>
            <a:pPr marL="12700" marR="229870">
              <a:lnSpc>
                <a:spcPct val="106300"/>
              </a:lnSpc>
              <a:spcBef>
                <a:spcPts val="40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低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コストで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確実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延命効果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熟練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⼯不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性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危険作業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安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全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性確保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インフラ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崩落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リスクからの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解</a:t>
            </a:r>
            <a:r>
              <a:rPr dirty="0" sz="1000" spc="-145">
                <a:solidFill>
                  <a:srgbClr val="333333"/>
                </a:solidFill>
                <a:latin typeface="Meiryo"/>
                <a:cs typeface="Meiryo"/>
              </a:rPr>
              <a:t>放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未来世代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への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安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全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基盤継承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80999" y="2524124"/>
            <a:ext cx="3705225" cy="1228725"/>
            <a:chOff x="380999" y="2524124"/>
            <a:chExt cx="3705225" cy="1228725"/>
          </a:xfrm>
        </p:grpSpPr>
        <p:sp>
          <p:nvSpPr>
            <p:cNvPr id="24" name="object 24" descr=""/>
            <p:cNvSpPr/>
            <p:nvPr/>
          </p:nvSpPr>
          <p:spPr>
            <a:xfrm>
              <a:off x="385762" y="2528887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3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762" y="2528887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4"/>
                  </a:lnTo>
                  <a:lnTo>
                    <a:pt x="3689060" y="12889"/>
                  </a:lnTo>
                  <a:lnTo>
                    <a:pt x="3695699" y="33337"/>
                  </a:lnTo>
                  <a:lnTo>
                    <a:pt x="3695699" y="1185862"/>
                  </a:lnTo>
                  <a:lnTo>
                    <a:pt x="3675119" y="1216661"/>
                  </a:lnTo>
                  <a:lnTo>
                    <a:pt x="3671034" y="1218353"/>
                  </a:lnTo>
                  <a:lnTo>
                    <a:pt x="3666782" y="1219199"/>
                  </a:lnTo>
                  <a:lnTo>
                    <a:pt x="3662362" y="1219199"/>
                  </a:lnTo>
                  <a:lnTo>
                    <a:pt x="33337" y="1219199"/>
                  </a:lnTo>
                  <a:lnTo>
                    <a:pt x="28916" y="1219199"/>
                  </a:lnTo>
                  <a:lnTo>
                    <a:pt x="24664" y="1218353"/>
                  </a:lnTo>
                  <a:lnTo>
                    <a:pt x="20579" y="1216661"/>
                  </a:lnTo>
                  <a:lnTo>
                    <a:pt x="16495" y="1214969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2665809"/>
              <a:ext cx="133350" cy="11668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04812" y="2943224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5474" y="2536031"/>
            <a:ext cx="151066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0">
                <a:solidFill>
                  <a:srgbClr val="444444"/>
                </a:solidFill>
                <a:latin typeface="SimSun"/>
                <a:cs typeface="SimSun"/>
              </a:rPr>
              <a:t>主要指標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施⼯件数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耐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久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年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数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3099"/>
              </a:lnSpc>
              <a:spcBef>
                <a:spcPts val="40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従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来⼯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法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との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費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対効果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⽐</a:t>
            </a:r>
            <a:r>
              <a:rPr dirty="0" sz="1000" spc="-145">
                <a:solidFill>
                  <a:srgbClr val="333333"/>
                </a:solidFill>
                <a:latin typeface="SimSun"/>
                <a:cs typeface="SimSun"/>
              </a:rPr>
              <a:t>較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速度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安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全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向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上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リピート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治体採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⽤数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238624" y="2524124"/>
            <a:ext cx="3714750" cy="1228725"/>
            <a:chOff x="4238624" y="2524124"/>
            <a:chExt cx="3714750" cy="1228725"/>
          </a:xfrm>
        </p:grpSpPr>
        <p:sp>
          <p:nvSpPr>
            <p:cNvPr id="30" name="object 30" descr=""/>
            <p:cNvSpPr/>
            <p:nvPr/>
          </p:nvSpPr>
          <p:spPr>
            <a:xfrm>
              <a:off x="4243386" y="2528887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3676307" y="1219199"/>
                  </a:moveTo>
                  <a:lnTo>
                    <a:pt x="28916" y="1219199"/>
                  </a:lnTo>
                  <a:lnTo>
                    <a:pt x="24663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90283"/>
                  </a:lnTo>
                  <a:lnTo>
                    <a:pt x="3680559" y="1218353"/>
                  </a:lnTo>
                  <a:lnTo>
                    <a:pt x="3676307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43386" y="2528887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684644" y="2537"/>
                  </a:lnTo>
                  <a:lnTo>
                    <a:pt x="3688728" y="4229"/>
                  </a:lnTo>
                  <a:lnTo>
                    <a:pt x="3705224" y="33337"/>
                  </a:lnTo>
                  <a:lnTo>
                    <a:pt x="3705224" y="1185862"/>
                  </a:lnTo>
                  <a:lnTo>
                    <a:pt x="3684643" y="1216661"/>
                  </a:lnTo>
                  <a:lnTo>
                    <a:pt x="3680559" y="1218353"/>
                  </a:lnTo>
                  <a:lnTo>
                    <a:pt x="3676307" y="1219199"/>
                  </a:lnTo>
                  <a:lnTo>
                    <a:pt x="3671887" y="1219199"/>
                  </a:lnTo>
                  <a:lnTo>
                    <a:pt x="33337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9" y="1202704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2657474"/>
              <a:ext cx="150018" cy="13335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362437" y="2943224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86225" y="2536031"/>
            <a:ext cx="200088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圧倒的優位性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幹線技術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融合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スキャン‧プリント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独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応</a:t>
            </a:r>
            <a:r>
              <a:rPr dirty="0" sz="1000" spc="-135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ロボットとの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連携</a:t>
            </a:r>
            <a:r>
              <a:rPr dirty="0" sz="1000" spc="-95">
                <a:solidFill>
                  <a:srgbClr val="333333"/>
                </a:solidFill>
                <a:latin typeface="PMingLiU"/>
                <a:cs typeface="PMingLiU"/>
              </a:rPr>
              <a:t>システム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診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断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〜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までの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貫体制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0999" y="3905249"/>
            <a:ext cx="3705225" cy="1228725"/>
            <a:chOff x="380999" y="3905249"/>
            <a:chExt cx="3705225" cy="1228725"/>
          </a:xfrm>
        </p:grpSpPr>
        <p:sp>
          <p:nvSpPr>
            <p:cNvPr id="36" name="object 36" descr=""/>
            <p:cNvSpPr/>
            <p:nvPr/>
          </p:nvSpPr>
          <p:spPr>
            <a:xfrm>
              <a:off x="385762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2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2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5762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85862"/>
                  </a:lnTo>
                  <a:lnTo>
                    <a:pt x="3671034" y="1218352"/>
                  </a:lnTo>
                  <a:lnTo>
                    <a:pt x="3662362" y="1219199"/>
                  </a:lnTo>
                  <a:lnTo>
                    <a:pt x="33337" y="1219199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4" y="4046934"/>
              <a:ext cx="150018" cy="11668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504812" y="432434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5474" y="3917155"/>
            <a:ext cx="151193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チャネル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治体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公共事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⼊札</a:t>
            </a:r>
            <a:endParaRPr sz="1000">
              <a:latin typeface="Meiryo"/>
              <a:cs typeface="Meiryo"/>
            </a:endParaRPr>
          </a:p>
          <a:p>
            <a:pPr algn="just" marL="12700" marR="5080">
              <a:lnSpc>
                <a:spcPct val="103099"/>
              </a:lnSpc>
              <a:spcBef>
                <a:spcPts val="40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インフラ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管理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業者向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け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提案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パイロット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プロジェクト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建設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コンサルタントとの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連携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238624" y="3905249"/>
            <a:ext cx="3714750" cy="1228725"/>
            <a:chOff x="4238624" y="3905249"/>
            <a:chExt cx="3714750" cy="1228725"/>
          </a:xfrm>
        </p:grpSpPr>
        <p:sp>
          <p:nvSpPr>
            <p:cNvPr id="42" name="object 42" descr=""/>
            <p:cNvSpPr/>
            <p:nvPr/>
          </p:nvSpPr>
          <p:spPr>
            <a:xfrm>
              <a:off x="4243386" y="391001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3676307" y="1219199"/>
                  </a:moveTo>
                  <a:lnTo>
                    <a:pt x="28916" y="1219199"/>
                  </a:lnTo>
                  <a:lnTo>
                    <a:pt x="24663" y="1218352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90283"/>
                  </a:lnTo>
                  <a:lnTo>
                    <a:pt x="3680559" y="1218352"/>
                  </a:lnTo>
                  <a:lnTo>
                    <a:pt x="3676307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43386" y="391001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85862"/>
                  </a:lnTo>
                  <a:lnTo>
                    <a:pt x="3680559" y="1218352"/>
                  </a:lnTo>
                  <a:lnTo>
                    <a:pt x="3671887" y="1219199"/>
                  </a:lnTo>
                  <a:lnTo>
                    <a:pt x="33337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9" y="1202703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399" y="4038599"/>
              <a:ext cx="166687" cy="13335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62437" y="432434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486225" y="3917155"/>
            <a:ext cx="162623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顧客セグメント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地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⽅⾃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治体（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⼟⽊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⾨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道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路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鉄道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橋梁管理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事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業者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⽔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‧ガス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等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インフラ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事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業者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規模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場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‧プラント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運営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企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業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105773" y="3905249"/>
            <a:ext cx="3705225" cy="1228725"/>
            <a:chOff x="8105773" y="3905249"/>
            <a:chExt cx="3705225" cy="1228725"/>
          </a:xfrm>
        </p:grpSpPr>
        <p:sp>
          <p:nvSpPr>
            <p:cNvPr id="48" name="object 48" descr=""/>
            <p:cNvSpPr/>
            <p:nvPr/>
          </p:nvSpPr>
          <p:spPr>
            <a:xfrm>
              <a:off x="8110535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2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2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10535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1185862"/>
                  </a:lnTo>
                  <a:lnTo>
                    <a:pt x="3695699" y="1190283"/>
                  </a:lnTo>
                  <a:lnTo>
                    <a:pt x="3694853" y="1194535"/>
                  </a:lnTo>
                  <a:lnTo>
                    <a:pt x="3693162" y="1198619"/>
                  </a:lnTo>
                  <a:lnTo>
                    <a:pt x="3691470" y="1202703"/>
                  </a:lnTo>
                  <a:lnTo>
                    <a:pt x="3662362" y="1219199"/>
                  </a:lnTo>
                  <a:lnTo>
                    <a:pt x="33338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8" y="1202703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549" y="4038599"/>
              <a:ext cx="133350" cy="13335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229587" y="432434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22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22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30860"/>
                  </a:moveTo>
                  <a:lnTo>
                    <a:pt x="21577" y="314325"/>
                  </a:lnTo>
                  <a:lnTo>
                    <a:pt x="16522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22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22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22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346975" y="3917155"/>
            <a:ext cx="154368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コスト構造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特殊合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⾦材料開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発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製造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スキャナー‧プリンタ</a:t>
            </a:r>
            <a:r>
              <a:rPr dirty="0" sz="1000" spc="-125">
                <a:solidFill>
                  <a:srgbClr val="333333"/>
                </a:solidFill>
                <a:latin typeface="SimSun"/>
                <a:cs typeface="SimSun"/>
              </a:rPr>
              <a:t>装置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ロボット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発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保守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技術者育成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現場対応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員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80999" y="5286374"/>
            <a:ext cx="3705225" cy="1095375"/>
            <a:chOff x="380999" y="5286374"/>
            <a:chExt cx="3705225" cy="1095375"/>
          </a:xfrm>
        </p:grpSpPr>
        <p:sp>
          <p:nvSpPr>
            <p:cNvPr id="54" name="object 54" descr=""/>
            <p:cNvSpPr/>
            <p:nvPr/>
          </p:nvSpPr>
          <p:spPr>
            <a:xfrm>
              <a:off x="385762" y="5291137"/>
              <a:ext cx="3695700" cy="1085850"/>
            </a:xfrm>
            <a:custGeom>
              <a:avLst/>
              <a:gdLst/>
              <a:ahLst/>
              <a:cxnLst/>
              <a:rect l="l" t="t" r="r" b="b"/>
              <a:pathLst>
                <a:path w="3695700" h="1085850">
                  <a:moveTo>
                    <a:pt x="3666782" y="1085849"/>
                  </a:moveTo>
                  <a:lnTo>
                    <a:pt x="28916" y="1085849"/>
                  </a:lnTo>
                  <a:lnTo>
                    <a:pt x="24664" y="1085003"/>
                  </a:lnTo>
                  <a:lnTo>
                    <a:pt x="0" y="1056932"/>
                  </a:lnTo>
                  <a:lnTo>
                    <a:pt x="0" y="10525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056932"/>
                  </a:lnTo>
                  <a:lnTo>
                    <a:pt x="3671034" y="1085003"/>
                  </a:lnTo>
                  <a:lnTo>
                    <a:pt x="3666782" y="10858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85762" y="5291137"/>
              <a:ext cx="3695700" cy="1085850"/>
            </a:xfrm>
            <a:custGeom>
              <a:avLst/>
              <a:gdLst/>
              <a:ahLst/>
              <a:cxnLst/>
              <a:rect l="l" t="t" r="r" b="b"/>
              <a:pathLst>
                <a:path w="3695700" h="1085850">
                  <a:moveTo>
                    <a:pt x="0" y="10525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3"/>
                  </a:lnTo>
                  <a:lnTo>
                    <a:pt x="3689060" y="12889"/>
                  </a:lnTo>
                  <a:lnTo>
                    <a:pt x="3691469" y="16494"/>
                  </a:lnTo>
                  <a:lnTo>
                    <a:pt x="3693161" y="20579"/>
                  </a:lnTo>
                  <a:lnTo>
                    <a:pt x="3694853" y="24663"/>
                  </a:lnTo>
                  <a:lnTo>
                    <a:pt x="3695699" y="28916"/>
                  </a:lnTo>
                  <a:lnTo>
                    <a:pt x="3695699" y="33337"/>
                  </a:lnTo>
                  <a:lnTo>
                    <a:pt x="3695699" y="1052512"/>
                  </a:lnTo>
                  <a:lnTo>
                    <a:pt x="3675119" y="1083311"/>
                  </a:lnTo>
                  <a:lnTo>
                    <a:pt x="3671034" y="1085003"/>
                  </a:lnTo>
                  <a:lnTo>
                    <a:pt x="3666782" y="1085849"/>
                  </a:lnTo>
                  <a:lnTo>
                    <a:pt x="3662362" y="1085849"/>
                  </a:lnTo>
                  <a:lnTo>
                    <a:pt x="33337" y="1085849"/>
                  </a:lnTo>
                  <a:lnTo>
                    <a:pt x="28916" y="1085849"/>
                  </a:lnTo>
                  <a:lnTo>
                    <a:pt x="24664" y="1085003"/>
                  </a:lnTo>
                  <a:lnTo>
                    <a:pt x="20579" y="1083311"/>
                  </a:lnTo>
                  <a:lnTo>
                    <a:pt x="16495" y="1081619"/>
                  </a:lnTo>
                  <a:lnTo>
                    <a:pt x="12890" y="1079210"/>
                  </a:lnTo>
                  <a:lnTo>
                    <a:pt x="9764" y="1076084"/>
                  </a:lnTo>
                  <a:lnTo>
                    <a:pt x="6638" y="1072958"/>
                  </a:lnTo>
                  <a:lnTo>
                    <a:pt x="4229" y="1069353"/>
                  </a:lnTo>
                  <a:lnTo>
                    <a:pt x="2537" y="1065269"/>
                  </a:lnTo>
                  <a:lnTo>
                    <a:pt x="845" y="1061185"/>
                  </a:lnTo>
                  <a:lnTo>
                    <a:pt x="0" y="1056932"/>
                  </a:lnTo>
                  <a:lnTo>
                    <a:pt x="0" y="1052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4" y="5419724"/>
              <a:ext cx="133350" cy="13335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04812" y="5705475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25474" y="5298280"/>
            <a:ext cx="208089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収益の流れ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2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診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断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〜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までのワンストップサービス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施⼯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技術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のライセンス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提供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特殊合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⾦材料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継続供給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点検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‧メンテナンス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契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約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49250"/>
            <a:ext cx="540131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latin typeface="Liberation Sans"/>
                <a:cs typeface="Liberation Sans"/>
              </a:rPr>
              <a:t>KILOMETER'S</a:t>
            </a:r>
            <a:r>
              <a:rPr dirty="0" sz="2250" spc="-70" b="1">
                <a:latin typeface="Liberation Sans"/>
                <a:cs typeface="Liberation Sans"/>
              </a:rPr>
              <a:t> </a:t>
            </a:r>
            <a:r>
              <a:rPr dirty="0" sz="2250" b="1">
                <a:latin typeface="Liberation Sans"/>
                <a:cs typeface="Liberation Sans"/>
              </a:rPr>
              <a:t>CHARM</a:t>
            </a:r>
            <a:r>
              <a:rPr dirty="0" sz="2250" spc="-70" b="1">
                <a:latin typeface="Liberation Sans"/>
                <a:cs typeface="Liberation Sans"/>
              </a:rPr>
              <a:t> </a:t>
            </a:r>
            <a:r>
              <a:rPr dirty="0" sz="1500" spc="-25" b="1">
                <a:solidFill>
                  <a:srgbClr val="4A5462"/>
                </a:solidFill>
                <a:latin typeface="Liberation Sans"/>
                <a:cs typeface="Liberation Sans"/>
              </a:rPr>
              <a:t>- </a:t>
            </a:r>
            <a:r>
              <a:rPr dirty="0" sz="1700" spc="-200">
                <a:solidFill>
                  <a:srgbClr val="4A5462"/>
                </a:solidFill>
              </a:rPr>
              <a:t>新幹線データ刻印お守り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6689" y="472312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5">
                <a:solidFill>
                  <a:srgbClr val="6A7280"/>
                </a:solidFill>
                <a:latin typeface="SimSun"/>
                <a:cs typeface="SimSun"/>
              </a:rPr>
              <a:t>リーンキャンバス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999" y="1142999"/>
            <a:ext cx="3705225" cy="1171575"/>
            <a:chOff x="380999" y="1142999"/>
            <a:chExt cx="3705225" cy="1171575"/>
          </a:xfrm>
        </p:grpSpPr>
        <p:sp>
          <p:nvSpPr>
            <p:cNvPr id="5" name="object 5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276349"/>
              <a:ext cx="133349" cy="1333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812" y="15620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25474" y="1154906"/>
            <a:ext cx="33407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14">
                <a:solidFill>
                  <a:srgbClr val="444444"/>
                </a:solidFill>
                <a:latin typeface="SimSun"/>
                <a:cs typeface="SimSun"/>
              </a:rPr>
              <a:t>問題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来のお守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は精神的効果のみで物理的な「実績」や「物語」が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ない</a:t>
            </a:r>
            <a:endParaRPr sz="1000">
              <a:latin typeface="SimSun"/>
              <a:cs typeface="SimSun"/>
            </a:endParaRPr>
          </a:p>
          <a:p>
            <a:pPr marL="12700" marR="6985">
              <a:lnSpc>
                <a:spcPct val="100000"/>
              </a:lnSpc>
              <a:spcBef>
                <a:spcPts val="75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デジタルデータ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が溢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れる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世界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で「本物の物語」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持つ実体への渇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思い出や縁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起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形にす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選択肢の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不⾜</a:t>
            </a:r>
            <a:endParaRPr sz="1000">
              <a:latin typeface="Meiryo"/>
              <a:cs typeface="Meiryo"/>
            </a:endParaRPr>
          </a:p>
        </p:txBody>
      </p:sp>
      <p:sp>
        <p:nvSpPr>
          <p:cNvPr id="10" name="object 10" descr=""/>
          <p:cNvSpPr/>
          <p:nvPr/>
        </p:nvSpPr>
        <p:spPr>
          <a:xfrm>
            <a:off x="504824" y="2362199"/>
            <a:ext cx="38100" cy="38100"/>
          </a:xfrm>
          <a:custGeom>
            <a:avLst/>
            <a:gdLst/>
            <a:ahLst/>
            <a:cxnLst/>
            <a:rect l="l" t="t" r="r" b="b"/>
            <a:pathLst>
              <a:path w="38100" h="38100">
                <a:moveTo>
                  <a:pt x="21576" y="38099"/>
                </a:moveTo>
                <a:lnTo>
                  <a:pt x="16523" y="38099"/>
                </a:lnTo>
                <a:lnTo>
                  <a:pt x="14093" y="37616"/>
                </a:lnTo>
                <a:lnTo>
                  <a:pt x="0" y="21576"/>
                </a:lnTo>
                <a:lnTo>
                  <a:pt x="0" y="16523"/>
                </a:lnTo>
                <a:lnTo>
                  <a:pt x="16523" y="0"/>
                </a:lnTo>
                <a:lnTo>
                  <a:pt x="21576" y="0"/>
                </a:lnTo>
                <a:lnTo>
                  <a:pt x="38100" y="19049"/>
                </a:lnTo>
                <a:lnTo>
                  <a:pt x="38099" y="21576"/>
                </a:lnTo>
                <a:lnTo>
                  <a:pt x="21576" y="38099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625474" y="2267966"/>
            <a:ext cx="2197735" cy="18097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の成果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⽇常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に還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機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会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の少なさ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2" name="object 12" descr=""/>
          <p:cNvGrpSpPr/>
          <p:nvPr/>
        </p:nvGrpSpPr>
        <p:grpSpPr>
          <a:xfrm>
            <a:off x="4238624" y="1142999"/>
            <a:ext cx="3714750" cy="1171575"/>
            <a:chOff x="4238624" y="1142999"/>
            <a:chExt cx="3714750" cy="1171575"/>
          </a:xfrm>
        </p:grpSpPr>
        <p:sp>
          <p:nvSpPr>
            <p:cNvPr id="13" name="object 13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4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5" name="object 15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276349"/>
              <a:ext cx="133350" cy="133350"/>
            </a:xfrm>
            <a:prstGeom prst="rect">
              <a:avLst/>
            </a:prstGeom>
          </p:spPr>
        </p:pic>
        <p:sp>
          <p:nvSpPr>
            <p:cNvPr id="16" name="object 16" descr=""/>
            <p:cNvSpPr/>
            <p:nvPr/>
          </p:nvSpPr>
          <p:spPr>
            <a:xfrm>
              <a:off x="4362437" y="156209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 txBox="1"/>
          <p:nvPr/>
        </p:nvSpPr>
        <p:spPr>
          <a:xfrm>
            <a:off x="4486225" y="1154906"/>
            <a:ext cx="2451100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30">
                <a:solidFill>
                  <a:srgbClr val="444444"/>
                </a:solidFill>
                <a:latin typeface="SimSun"/>
                <a:cs typeface="SimSun"/>
              </a:rPr>
              <a:t>解決策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引退新幹線の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⾛⾏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データを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解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析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の幾何学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パターン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に変換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⾞両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リサイクルアルミ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に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プリント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で刻印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「数百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万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キロ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の安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全⾛⾏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実績」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お守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に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8105773" y="1142999"/>
            <a:ext cx="3705225" cy="2505075"/>
            <a:chOff x="8105773" y="1142999"/>
            <a:chExt cx="3705225" cy="2505075"/>
          </a:xfrm>
        </p:grpSpPr>
        <p:sp>
          <p:nvSpPr>
            <p:cNvPr id="19" name="object 19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3666782" y="2495549"/>
                  </a:moveTo>
                  <a:lnTo>
                    <a:pt x="28916" y="2495549"/>
                  </a:lnTo>
                  <a:lnTo>
                    <a:pt x="24664" y="2494703"/>
                  </a:lnTo>
                  <a:lnTo>
                    <a:pt x="0" y="2466632"/>
                  </a:lnTo>
                  <a:lnTo>
                    <a:pt x="0" y="24622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2466632"/>
                  </a:lnTo>
                  <a:lnTo>
                    <a:pt x="3671034" y="2494703"/>
                  </a:lnTo>
                  <a:lnTo>
                    <a:pt x="3666782" y="24955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0" y="24622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2462212"/>
                  </a:lnTo>
                  <a:lnTo>
                    <a:pt x="3671034" y="2494703"/>
                  </a:lnTo>
                  <a:lnTo>
                    <a:pt x="3662362" y="2495549"/>
                  </a:lnTo>
                  <a:lnTo>
                    <a:pt x="33338" y="2495549"/>
                  </a:lnTo>
                  <a:lnTo>
                    <a:pt x="28916" y="2495549"/>
                  </a:lnTo>
                  <a:lnTo>
                    <a:pt x="24664" y="2494703"/>
                  </a:lnTo>
                  <a:lnTo>
                    <a:pt x="20580" y="2493011"/>
                  </a:lnTo>
                  <a:lnTo>
                    <a:pt x="16495" y="2491320"/>
                  </a:lnTo>
                  <a:lnTo>
                    <a:pt x="12890" y="2488911"/>
                  </a:lnTo>
                  <a:lnTo>
                    <a:pt x="9764" y="2485785"/>
                  </a:lnTo>
                  <a:lnTo>
                    <a:pt x="6637" y="2482659"/>
                  </a:lnTo>
                  <a:lnTo>
                    <a:pt x="4228" y="2479054"/>
                  </a:lnTo>
                  <a:lnTo>
                    <a:pt x="2537" y="2474969"/>
                  </a:lnTo>
                  <a:lnTo>
                    <a:pt x="845" y="2470885"/>
                  </a:lnTo>
                  <a:lnTo>
                    <a:pt x="0" y="2466632"/>
                  </a:lnTo>
                  <a:lnTo>
                    <a:pt x="0" y="24622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002" y="1282600"/>
              <a:ext cx="134443" cy="118790"/>
            </a:xfrm>
            <a:prstGeom prst="rect">
              <a:avLst/>
            </a:prstGeom>
          </p:spPr>
        </p:pic>
      </p:grpSp>
      <p:sp>
        <p:nvSpPr>
          <p:cNvPr id="22" name="object 22" descr=""/>
          <p:cNvSpPr txBox="1"/>
          <p:nvPr/>
        </p:nvSpPr>
        <p:spPr>
          <a:xfrm>
            <a:off x="8403074" y="1158020"/>
            <a:ext cx="2706370" cy="4908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65">
                <a:solidFill>
                  <a:srgbClr val="444444"/>
                </a:solidFill>
                <a:latin typeface="SimSun"/>
                <a:cs typeface="SimSun"/>
              </a:rPr>
              <a:t>独</a:t>
            </a:r>
            <a:r>
              <a:rPr dirty="0" sz="1200" spc="-165">
                <a:solidFill>
                  <a:srgbClr val="444444"/>
                </a:solidFill>
                <a:latin typeface="Meiryo"/>
                <a:cs typeface="Meiryo"/>
              </a:rPr>
              <a:t>⾃</a:t>
            </a: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の価値提案</a:t>
            </a:r>
            <a:endParaRPr sz="1200">
              <a:latin typeface="SimSun"/>
              <a:cs typeface="SimSun"/>
            </a:endParaRPr>
          </a:p>
          <a:p>
            <a:pPr marL="413384">
              <a:lnSpc>
                <a:spcPct val="100000"/>
              </a:lnSpc>
              <a:spcBef>
                <a:spcPts val="484"/>
              </a:spcBef>
            </a:pP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地球を数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⼗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周分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⾛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破した実績が宿るお守り</a:t>
            </a:r>
            <a:r>
              <a:rPr dirty="0" sz="900" spc="-5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3" name="object 23" descr=""/>
          <p:cNvSpPr/>
          <p:nvPr/>
        </p:nvSpPr>
        <p:spPr>
          <a:xfrm>
            <a:off x="8229587" y="1876424"/>
            <a:ext cx="38100" cy="676275"/>
          </a:xfrm>
          <a:custGeom>
            <a:avLst/>
            <a:gdLst/>
            <a:ahLst/>
            <a:cxnLst/>
            <a:rect l="l" t="t" r="r" b="b"/>
            <a:pathLst>
              <a:path w="38100" h="676275">
                <a:moveTo>
                  <a:pt x="38100" y="654710"/>
                </a:moveTo>
                <a:lnTo>
                  <a:pt x="21577" y="638175"/>
                </a:lnTo>
                <a:lnTo>
                  <a:pt x="16522" y="638175"/>
                </a:lnTo>
                <a:lnTo>
                  <a:pt x="0" y="654710"/>
                </a:lnTo>
                <a:lnTo>
                  <a:pt x="0" y="659752"/>
                </a:lnTo>
                <a:lnTo>
                  <a:pt x="16522" y="676275"/>
                </a:lnTo>
                <a:lnTo>
                  <a:pt x="21577" y="676275"/>
                </a:lnTo>
                <a:lnTo>
                  <a:pt x="38100" y="659752"/>
                </a:lnTo>
                <a:lnTo>
                  <a:pt x="38100" y="657225"/>
                </a:lnTo>
                <a:lnTo>
                  <a:pt x="38100" y="654710"/>
                </a:lnTo>
                <a:close/>
              </a:path>
              <a:path w="38100" h="676275">
                <a:moveTo>
                  <a:pt x="38100" y="492785"/>
                </a:moveTo>
                <a:lnTo>
                  <a:pt x="21577" y="476250"/>
                </a:lnTo>
                <a:lnTo>
                  <a:pt x="16522" y="476250"/>
                </a:lnTo>
                <a:lnTo>
                  <a:pt x="0" y="492785"/>
                </a:lnTo>
                <a:lnTo>
                  <a:pt x="0" y="497827"/>
                </a:lnTo>
                <a:lnTo>
                  <a:pt x="16522" y="514350"/>
                </a:lnTo>
                <a:lnTo>
                  <a:pt x="21577" y="514350"/>
                </a:lnTo>
                <a:lnTo>
                  <a:pt x="38100" y="497827"/>
                </a:lnTo>
                <a:lnTo>
                  <a:pt x="38100" y="495300"/>
                </a:lnTo>
                <a:lnTo>
                  <a:pt x="38100" y="492785"/>
                </a:lnTo>
                <a:close/>
              </a:path>
              <a:path w="38100" h="676275">
                <a:moveTo>
                  <a:pt x="38100" y="330860"/>
                </a:moveTo>
                <a:lnTo>
                  <a:pt x="21577" y="314325"/>
                </a:lnTo>
                <a:lnTo>
                  <a:pt x="16522" y="314325"/>
                </a:lnTo>
                <a:lnTo>
                  <a:pt x="0" y="330860"/>
                </a:lnTo>
                <a:lnTo>
                  <a:pt x="0" y="335902"/>
                </a:lnTo>
                <a:lnTo>
                  <a:pt x="16522" y="352425"/>
                </a:lnTo>
                <a:lnTo>
                  <a:pt x="21577" y="352425"/>
                </a:lnTo>
                <a:lnTo>
                  <a:pt x="38100" y="335902"/>
                </a:lnTo>
                <a:lnTo>
                  <a:pt x="38100" y="333375"/>
                </a:lnTo>
                <a:lnTo>
                  <a:pt x="38100" y="330860"/>
                </a:lnTo>
                <a:close/>
              </a:path>
              <a:path w="38100" h="676275">
                <a:moveTo>
                  <a:pt x="38100" y="178460"/>
                </a:moveTo>
                <a:lnTo>
                  <a:pt x="21577" y="161925"/>
                </a:lnTo>
                <a:lnTo>
                  <a:pt x="16522" y="161925"/>
                </a:lnTo>
                <a:lnTo>
                  <a:pt x="0" y="178460"/>
                </a:lnTo>
                <a:lnTo>
                  <a:pt x="0" y="183502"/>
                </a:lnTo>
                <a:lnTo>
                  <a:pt x="16522" y="200025"/>
                </a:lnTo>
                <a:lnTo>
                  <a:pt x="21577" y="200025"/>
                </a:lnTo>
                <a:lnTo>
                  <a:pt x="38100" y="183502"/>
                </a:lnTo>
                <a:lnTo>
                  <a:pt x="38100" y="180975"/>
                </a:lnTo>
                <a:lnTo>
                  <a:pt x="38100" y="178460"/>
                </a:lnTo>
                <a:close/>
              </a:path>
              <a:path w="38100" h="676275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object 24" descr=""/>
          <p:cNvSpPr txBox="1"/>
          <p:nvPr/>
        </p:nvSpPr>
        <p:spPr>
          <a:xfrm>
            <a:off x="8346975" y="1782191"/>
            <a:ext cx="2426335" cy="8191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デジタル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記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録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物理的に保有す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感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覚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の粋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集めた新幹線の「幸運」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携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帯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各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⾞両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固有の「運命」が刻ま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れ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た唯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の品</a:t>
            </a:r>
            <a:endParaRPr sz="1000">
              <a:latin typeface="SimSun"/>
              <a:cs typeface="SimSun"/>
            </a:endParaRPr>
          </a:p>
          <a:p>
            <a:pPr marL="12700" marR="122555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物として「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応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援」の意味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込めた実体験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試験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旅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挑戦への実績あ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加護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5" name="object 25" descr=""/>
          <p:cNvGrpSpPr/>
          <p:nvPr/>
        </p:nvGrpSpPr>
        <p:grpSpPr>
          <a:xfrm>
            <a:off x="380999" y="2466974"/>
            <a:ext cx="3705225" cy="1181100"/>
            <a:chOff x="380999" y="2466974"/>
            <a:chExt cx="3705225" cy="1181100"/>
          </a:xfrm>
        </p:grpSpPr>
        <p:sp>
          <p:nvSpPr>
            <p:cNvPr id="26" name="object 26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66782" y="1171574"/>
                  </a:moveTo>
                  <a:lnTo>
                    <a:pt x="28916" y="1171574"/>
                  </a:lnTo>
                  <a:lnTo>
                    <a:pt x="24664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42658"/>
                  </a:lnTo>
                  <a:lnTo>
                    <a:pt x="3671034" y="1170728"/>
                  </a:lnTo>
                  <a:lnTo>
                    <a:pt x="3666782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7" name="object 27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4"/>
                  </a:lnTo>
                  <a:lnTo>
                    <a:pt x="3689060" y="12889"/>
                  </a:lnTo>
                  <a:lnTo>
                    <a:pt x="3695699" y="33337"/>
                  </a:lnTo>
                  <a:lnTo>
                    <a:pt x="3695699" y="1138237"/>
                  </a:lnTo>
                  <a:lnTo>
                    <a:pt x="3671034" y="1170728"/>
                  </a:lnTo>
                  <a:lnTo>
                    <a:pt x="3662362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4" y="1170728"/>
                  </a:lnTo>
                  <a:lnTo>
                    <a:pt x="20579" y="1169036"/>
                  </a:lnTo>
                  <a:lnTo>
                    <a:pt x="16495" y="1167345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8" name="object 28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2608659"/>
              <a:ext cx="133350" cy="116681"/>
            </a:xfrm>
            <a:prstGeom prst="rect">
              <a:avLst/>
            </a:prstGeom>
          </p:spPr>
        </p:pic>
        <p:sp>
          <p:nvSpPr>
            <p:cNvPr id="29" name="object 29" descr=""/>
            <p:cNvSpPr/>
            <p:nvPr/>
          </p:nvSpPr>
          <p:spPr>
            <a:xfrm>
              <a:off x="504812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0" name="object 30" descr=""/>
          <p:cNvSpPr txBox="1"/>
          <p:nvPr/>
        </p:nvSpPr>
        <p:spPr>
          <a:xfrm>
            <a:off x="625474" y="2478881"/>
            <a:ext cx="1626235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0">
                <a:solidFill>
                  <a:srgbClr val="444444"/>
                </a:solidFill>
                <a:latin typeface="SimSun"/>
                <a:cs typeface="SimSun"/>
              </a:rPr>
              <a:t>主要指標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販売数と顧客満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⾜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度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リピート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購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‧ギフト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endParaRPr sz="1000">
              <a:latin typeface="SimSun"/>
              <a:cs typeface="SimSun"/>
            </a:endParaRPr>
          </a:p>
          <a:p>
            <a:pPr marL="12700" marR="455295">
              <a:lnSpc>
                <a:spcPct val="106300"/>
              </a:lnSpc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SNS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での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⾔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及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拡散度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限定版の完売速度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使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⽤⾞両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の多様性と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希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少性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1" name="object 31" descr=""/>
          <p:cNvGrpSpPr/>
          <p:nvPr/>
        </p:nvGrpSpPr>
        <p:grpSpPr>
          <a:xfrm>
            <a:off x="4238624" y="2466974"/>
            <a:ext cx="3714750" cy="1181100"/>
            <a:chOff x="4238624" y="2466974"/>
            <a:chExt cx="3714750" cy="1181100"/>
          </a:xfrm>
        </p:grpSpPr>
        <p:sp>
          <p:nvSpPr>
            <p:cNvPr id="32" name="object 32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76307" y="1171574"/>
                  </a:moveTo>
                  <a:lnTo>
                    <a:pt x="28916" y="1171574"/>
                  </a:lnTo>
                  <a:lnTo>
                    <a:pt x="24663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42658"/>
                  </a:lnTo>
                  <a:lnTo>
                    <a:pt x="3680559" y="1170728"/>
                  </a:lnTo>
                  <a:lnTo>
                    <a:pt x="3676307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3" name="object 33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684644" y="2537"/>
                  </a:lnTo>
                  <a:lnTo>
                    <a:pt x="3688728" y="4229"/>
                  </a:lnTo>
                  <a:lnTo>
                    <a:pt x="3705224" y="33337"/>
                  </a:lnTo>
                  <a:lnTo>
                    <a:pt x="3705224" y="1138237"/>
                  </a:lnTo>
                  <a:lnTo>
                    <a:pt x="3680559" y="1170728"/>
                  </a:lnTo>
                  <a:lnTo>
                    <a:pt x="3671887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3" y="1170728"/>
                  </a:lnTo>
                  <a:lnTo>
                    <a:pt x="20579" y="1169036"/>
                  </a:lnTo>
                  <a:lnTo>
                    <a:pt x="16494" y="1167345"/>
                  </a:lnTo>
                  <a:lnTo>
                    <a:pt x="12889" y="1164936"/>
                  </a:lnTo>
                  <a:lnTo>
                    <a:pt x="9764" y="1161810"/>
                  </a:lnTo>
                  <a:lnTo>
                    <a:pt x="6637" y="1158684"/>
                  </a:lnTo>
                  <a:lnTo>
                    <a:pt x="4229" y="1155079"/>
                  </a:lnTo>
                  <a:lnTo>
                    <a:pt x="2537" y="1150994"/>
                  </a:lnTo>
                  <a:lnTo>
                    <a:pt x="845" y="1146910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4" name="object 34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2600324"/>
              <a:ext cx="150018" cy="133350"/>
            </a:xfrm>
            <a:prstGeom prst="rect">
              <a:avLst/>
            </a:prstGeom>
          </p:spPr>
        </p:pic>
        <p:sp>
          <p:nvSpPr>
            <p:cNvPr id="35" name="object 35" descr=""/>
            <p:cNvSpPr/>
            <p:nvPr/>
          </p:nvSpPr>
          <p:spPr>
            <a:xfrm>
              <a:off x="4362437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6" name="object 36" descr=""/>
          <p:cNvSpPr txBox="1"/>
          <p:nvPr/>
        </p:nvSpPr>
        <p:spPr>
          <a:xfrm>
            <a:off x="4486225" y="2478881"/>
            <a:ext cx="1933575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圧倒的優位性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新幹線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⾛⾏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への独占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アクセス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D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析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変換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アルゴリズム</a:t>
            </a:r>
            <a:r>
              <a:rPr dirty="0" sz="100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A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と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超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精密加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endParaRPr sz="1000">
              <a:latin typeface="Meiryo"/>
              <a:cs typeface="Meiryo"/>
            </a:endParaRPr>
          </a:p>
          <a:p>
            <a:pPr marL="12700" marR="42672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実際の新幹線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⾞両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材料の確保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物質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×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デジタル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の融合技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37" name="object 37" descr=""/>
          <p:cNvGrpSpPr/>
          <p:nvPr/>
        </p:nvGrpSpPr>
        <p:grpSpPr>
          <a:xfrm>
            <a:off x="380999" y="3800474"/>
            <a:ext cx="3705225" cy="1171575"/>
            <a:chOff x="380999" y="3800474"/>
            <a:chExt cx="3705225" cy="1171575"/>
          </a:xfrm>
        </p:grpSpPr>
        <p:sp>
          <p:nvSpPr>
            <p:cNvPr id="38" name="object 38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9" name="object 39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79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8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0" name="object 40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4" y="3932634"/>
              <a:ext cx="150018" cy="116681"/>
            </a:xfrm>
            <a:prstGeom prst="rect">
              <a:avLst/>
            </a:prstGeom>
          </p:spPr>
        </p:pic>
        <p:sp>
          <p:nvSpPr>
            <p:cNvPr id="41" name="object 41" descr=""/>
            <p:cNvSpPr/>
            <p:nvPr/>
          </p:nvSpPr>
          <p:spPr>
            <a:xfrm>
              <a:off x="504812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2" name="object 42" descr=""/>
          <p:cNvSpPr txBox="1"/>
          <p:nvPr/>
        </p:nvSpPr>
        <p:spPr>
          <a:xfrm>
            <a:off x="625474" y="3812380"/>
            <a:ext cx="127508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チャネル</a:t>
            </a:r>
            <a:endParaRPr sz="1200">
              <a:latin typeface="SimSun"/>
              <a:cs typeface="SimSun"/>
            </a:endParaRPr>
          </a:p>
          <a:p>
            <a:pPr marL="12700" marR="111125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主要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駅の限定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ショップ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オンラインストア</a:t>
            </a:r>
            <a:endParaRPr sz="1000">
              <a:latin typeface="PMingLiU"/>
              <a:cs typeface="PMingLiU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クラウドファンディング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鉄道関連</a:t>
            </a:r>
            <a:r>
              <a:rPr dirty="0" sz="1000" spc="-90">
                <a:solidFill>
                  <a:srgbClr val="333333"/>
                </a:solidFill>
                <a:latin typeface="PMingLiU"/>
                <a:cs typeface="PMingLiU"/>
              </a:rPr>
              <a:t>イベント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級</a:t>
            </a:r>
            <a:r>
              <a:rPr dirty="0" sz="1000" spc="-95">
                <a:solidFill>
                  <a:srgbClr val="333333"/>
                </a:solidFill>
                <a:latin typeface="PMingLiU"/>
                <a:cs typeface="PMingLiU"/>
              </a:rPr>
              <a:t>ギフトショップ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3" name="object 43" descr=""/>
          <p:cNvGrpSpPr/>
          <p:nvPr/>
        </p:nvGrpSpPr>
        <p:grpSpPr>
          <a:xfrm>
            <a:off x="4238624" y="3800474"/>
            <a:ext cx="3714750" cy="1171575"/>
            <a:chOff x="4238624" y="3800474"/>
            <a:chExt cx="3714750" cy="1171575"/>
          </a:xfrm>
        </p:grpSpPr>
        <p:sp>
          <p:nvSpPr>
            <p:cNvPr id="44" name="object 44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5" name="object 45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6307" y="1162049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3" y="1161203"/>
                  </a:lnTo>
                  <a:lnTo>
                    <a:pt x="20579" y="1159512"/>
                  </a:lnTo>
                  <a:lnTo>
                    <a:pt x="16494" y="1157819"/>
                  </a:lnTo>
                  <a:lnTo>
                    <a:pt x="12889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6" name="object 46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399" y="3924299"/>
              <a:ext cx="166687" cy="133350"/>
            </a:xfrm>
            <a:prstGeom prst="rect">
              <a:avLst/>
            </a:prstGeom>
          </p:spPr>
        </p:pic>
        <p:sp>
          <p:nvSpPr>
            <p:cNvPr id="47" name="object 47" descr=""/>
            <p:cNvSpPr/>
            <p:nvPr/>
          </p:nvSpPr>
          <p:spPr>
            <a:xfrm>
              <a:off x="436243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8" name="object 48" descr=""/>
          <p:cNvSpPr txBox="1"/>
          <p:nvPr/>
        </p:nvSpPr>
        <p:spPr>
          <a:xfrm>
            <a:off x="4486225" y="3812380"/>
            <a:ext cx="16262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顧客セグメント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試験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挑戦に臨む学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社</a:t>
            </a:r>
            <a:r>
              <a:rPr dirty="0" sz="1000" spc="-120">
                <a:solidFill>
                  <a:srgbClr val="333333"/>
                </a:solidFill>
                <a:latin typeface="Meiryo"/>
                <a:cs typeface="Meiryo"/>
              </a:rPr>
              <a:t>会⼈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鉄道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ファン‧コレクター</a:t>
            </a:r>
            <a:endParaRPr sz="1000">
              <a:latin typeface="PMingLiU"/>
              <a:cs typeface="PMingLiU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テクノロジー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に関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⼼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持つ層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意味のあ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るギフトを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求め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々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縁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起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物に価値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出す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伝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統派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9" name="object 49" descr=""/>
          <p:cNvGrpSpPr/>
          <p:nvPr/>
        </p:nvGrpSpPr>
        <p:grpSpPr>
          <a:xfrm>
            <a:off x="8105773" y="3800474"/>
            <a:ext cx="3705225" cy="1171575"/>
            <a:chOff x="8105773" y="3800474"/>
            <a:chExt cx="3705225" cy="1171575"/>
          </a:xfrm>
        </p:grpSpPr>
        <p:sp>
          <p:nvSpPr>
            <p:cNvPr id="50" name="object 50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1" name="object 51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8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80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8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2" name="object 52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549" y="3924299"/>
              <a:ext cx="133350" cy="133350"/>
            </a:xfrm>
            <a:prstGeom prst="rect">
              <a:avLst/>
            </a:prstGeom>
          </p:spPr>
        </p:pic>
        <p:sp>
          <p:nvSpPr>
            <p:cNvPr id="53" name="object 53" descr=""/>
            <p:cNvSpPr/>
            <p:nvPr/>
          </p:nvSpPr>
          <p:spPr>
            <a:xfrm>
              <a:off x="822958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22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22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22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22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22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22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22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22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4" name="object 54" descr=""/>
          <p:cNvSpPr txBox="1"/>
          <p:nvPr/>
        </p:nvSpPr>
        <p:spPr>
          <a:xfrm>
            <a:off x="8346975" y="3812380"/>
            <a:ext cx="19691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コスト構造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新幹線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⾞両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再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権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‧データ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使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権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アルミ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⼯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精密刻印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設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備</a:t>
            </a:r>
            <a:endParaRPr sz="1000">
              <a:latin typeface="SimSun"/>
              <a:cs typeface="SimSun"/>
            </a:endParaRPr>
          </a:p>
          <a:p>
            <a:pPr marL="12700" marR="351155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析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‧アルゴリズム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開発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ブランディング‧デザイン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販売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チャネル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構築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運営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5" name="object 55" descr=""/>
          <p:cNvGrpSpPr/>
          <p:nvPr/>
        </p:nvGrpSpPr>
        <p:grpSpPr>
          <a:xfrm>
            <a:off x="380999" y="5124449"/>
            <a:ext cx="3705225" cy="1257300"/>
            <a:chOff x="380999" y="5124449"/>
            <a:chExt cx="3705225" cy="1257300"/>
          </a:xfrm>
        </p:grpSpPr>
        <p:sp>
          <p:nvSpPr>
            <p:cNvPr id="56" name="object 56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3666782" y="1247774"/>
                  </a:moveTo>
                  <a:lnTo>
                    <a:pt x="28916" y="1247774"/>
                  </a:lnTo>
                  <a:lnTo>
                    <a:pt x="24664" y="1246928"/>
                  </a:lnTo>
                  <a:lnTo>
                    <a:pt x="0" y="1218857"/>
                  </a:lnTo>
                  <a:lnTo>
                    <a:pt x="0" y="12144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218857"/>
                  </a:lnTo>
                  <a:lnTo>
                    <a:pt x="3671034" y="1246928"/>
                  </a:lnTo>
                  <a:lnTo>
                    <a:pt x="3666782" y="12477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7" name="object 57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0" y="12144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8"/>
                  </a:lnTo>
                  <a:lnTo>
                    <a:pt x="3695699" y="33337"/>
                  </a:lnTo>
                  <a:lnTo>
                    <a:pt x="3695699" y="1214437"/>
                  </a:lnTo>
                  <a:lnTo>
                    <a:pt x="3675119" y="1245236"/>
                  </a:lnTo>
                  <a:lnTo>
                    <a:pt x="3671034" y="1246928"/>
                  </a:lnTo>
                  <a:lnTo>
                    <a:pt x="3666782" y="1247774"/>
                  </a:lnTo>
                  <a:lnTo>
                    <a:pt x="3662362" y="1247774"/>
                  </a:lnTo>
                  <a:lnTo>
                    <a:pt x="33337" y="1247774"/>
                  </a:lnTo>
                  <a:lnTo>
                    <a:pt x="28916" y="1247774"/>
                  </a:lnTo>
                  <a:lnTo>
                    <a:pt x="24664" y="1246928"/>
                  </a:lnTo>
                  <a:lnTo>
                    <a:pt x="20579" y="1245236"/>
                  </a:lnTo>
                  <a:lnTo>
                    <a:pt x="16495" y="1243544"/>
                  </a:lnTo>
                  <a:lnTo>
                    <a:pt x="12890" y="1241135"/>
                  </a:lnTo>
                  <a:lnTo>
                    <a:pt x="9764" y="1238009"/>
                  </a:lnTo>
                  <a:lnTo>
                    <a:pt x="6638" y="1234883"/>
                  </a:lnTo>
                  <a:lnTo>
                    <a:pt x="4229" y="1231278"/>
                  </a:lnTo>
                  <a:lnTo>
                    <a:pt x="2537" y="1227194"/>
                  </a:lnTo>
                  <a:lnTo>
                    <a:pt x="845" y="1223110"/>
                  </a:lnTo>
                  <a:lnTo>
                    <a:pt x="0" y="1218857"/>
                  </a:lnTo>
                  <a:lnTo>
                    <a:pt x="0" y="12144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8" name="object 58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4" y="5257799"/>
              <a:ext cx="133350" cy="133350"/>
            </a:xfrm>
            <a:prstGeom prst="rect">
              <a:avLst/>
            </a:prstGeom>
          </p:spPr>
        </p:pic>
        <p:sp>
          <p:nvSpPr>
            <p:cNvPr id="59" name="object 59" descr=""/>
            <p:cNvSpPr/>
            <p:nvPr/>
          </p:nvSpPr>
          <p:spPr>
            <a:xfrm>
              <a:off x="504812" y="554354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0" name="object 60" descr=""/>
          <p:cNvSpPr txBox="1"/>
          <p:nvPr/>
        </p:nvSpPr>
        <p:spPr>
          <a:xfrm>
            <a:off x="625474" y="5136355"/>
            <a:ext cx="23120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収益の流れ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⾼付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加価値お守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の直接販売（数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万円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単位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限定版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‧コレクターズエディション</a:t>
            </a:r>
            <a:endParaRPr sz="1000">
              <a:latin typeface="PMingLiU"/>
              <a:cs typeface="PMingLiU"/>
            </a:endParaRPr>
          </a:p>
          <a:p>
            <a:pPr marL="12700" marR="8255">
              <a:lnSpc>
                <a:spcPct val="100000"/>
              </a:lnSpc>
              <a:spcBef>
                <a:spcPts val="75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カスタマイズオプション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（特定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線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⽇付</a:t>
            </a:r>
            <a:r>
              <a:rPr dirty="0" sz="1000" spc="-130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業向け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ギフト‧ノベルティ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製作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関連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グッズ‧アクセサリー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展開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49250"/>
            <a:ext cx="459359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spc="-30" b="1">
                <a:latin typeface="Liberation Sans"/>
                <a:cs typeface="Liberation Sans"/>
              </a:rPr>
              <a:t>TOKI-</a:t>
            </a:r>
            <a:r>
              <a:rPr dirty="0" sz="2250" spc="-20" b="1">
                <a:latin typeface="Liberation Sans"/>
                <a:cs typeface="Liberation Sans"/>
              </a:rPr>
              <a:t>NO-</a:t>
            </a:r>
            <a:r>
              <a:rPr dirty="0" sz="2250" b="1">
                <a:latin typeface="Liberation Sans"/>
                <a:cs typeface="Liberation Sans"/>
              </a:rPr>
              <a:t>KIZAMI</a:t>
            </a:r>
            <a:r>
              <a:rPr dirty="0" sz="2250" spc="25" b="1">
                <a:latin typeface="Liberation Sans"/>
                <a:cs typeface="Liberation Sans"/>
              </a:rPr>
              <a:t> </a:t>
            </a:r>
            <a:r>
              <a:rPr dirty="0" sz="1500" spc="5" b="1">
                <a:solidFill>
                  <a:srgbClr val="4A5462"/>
                </a:solidFill>
                <a:latin typeface="Liberation Sans"/>
                <a:cs typeface="Liberation Sans"/>
              </a:rPr>
              <a:t>- </a:t>
            </a:r>
            <a:r>
              <a:rPr dirty="0" sz="1700" spc="-200">
                <a:solidFill>
                  <a:srgbClr val="4A5462"/>
                </a:solidFill>
              </a:rPr>
              <a:t>物語を宿すメタルパーツ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6689" y="472312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5">
                <a:solidFill>
                  <a:srgbClr val="6A7280"/>
                </a:solidFill>
                <a:latin typeface="SimSun"/>
                <a:cs typeface="SimSun"/>
              </a:rPr>
              <a:t>リーンキャンバス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999" y="1142999"/>
            <a:ext cx="3705225" cy="1228725"/>
            <a:chOff x="380999" y="1142999"/>
            <a:chExt cx="3705225" cy="1228725"/>
          </a:xfrm>
        </p:grpSpPr>
        <p:sp>
          <p:nvSpPr>
            <p:cNvPr id="5" name="object 5" descr=""/>
            <p:cNvSpPr/>
            <p:nvPr/>
          </p:nvSpPr>
          <p:spPr>
            <a:xfrm>
              <a:off x="385762" y="114776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3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5762" y="114776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85862"/>
                  </a:lnTo>
                  <a:lnTo>
                    <a:pt x="3675119" y="1216661"/>
                  </a:lnTo>
                  <a:lnTo>
                    <a:pt x="3671034" y="1218353"/>
                  </a:lnTo>
                  <a:lnTo>
                    <a:pt x="3666782" y="1219199"/>
                  </a:lnTo>
                  <a:lnTo>
                    <a:pt x="3662362" y="1219199"/>
                  </a:lnTo>
                  <a:lnTo>
                    <a:pt x="33337" y="1219199"/>
                  </a:lnTo>
                  <a:lnTo>
                    <a:pt x="28916" y="1219199"/>
                  </a:lnTo>
                  <a:lnTo>
                    <a:pt x="24664" y="1218353"/>
                  </a:lnTo>
                  <a:lnTo>
                    <a:pt x="20579" y="1216661"/>
                  </a:lnTo>
                  <a:lnTo>
                    <a:pt x="16495" y="1214970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276349"/>
              <a:ext cx="133349" cy="1333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812" y="15620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25474" y="1154906"/>
            <a:ext cx="19691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14">
                <a:solidFill>
                  <a:srgbClr val="444444"/>
                </a:solidFill>
                <a:latin typeface="SimSun"/>
                <a:cs typeface="SimSun"/>
              </a:rPr>
              <a:t>問題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建材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パーツ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が</a:t>
            </a:r>
            <a:r>
              <a:rPr dirty="0" sz="1000" spc="-125">
                <a:solidFill>
                  <a:srgbClr val="333333"/>
                </a:solidFill>
                <a:latin typeface="PMingLiU"/>
                <a:cs typeface="PMingLiU"/>
              </a:rPr>
              <a:t>コモディティ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化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空間の個性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表現す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選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択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肢が少ない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優先で選ば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れ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がちな</a:t>
            </a:r>
            <a:r>
              <a:rPr dirty="0" sz="1000" spc="-90">
                <a:solidFill>
                  <a:srgbClr val="333333"/>
                </a:solidFill>
                <a:latin typeface="PMingLiU"/>
                <a:cs typeface="PMingLiU"/>
              </a:rPr>
              <a:t>パーツ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個性的な空間づく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の制約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デザイナー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のこだ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わりを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実現できない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38624" y="1142999"/>
            <a:ext cx="3714750" cy="1228725"/>
            <a:chOff x="4238624" y="1142999"/>
            <a:chExt cx="3714750" cy="1228725"/>
          </a:xfrm>
        </p:grpSpPr>
        <p:sp>
          <p:nvSpPr>
            <p:cNvPr id="11" name="object 11" descr=""/>
            <p:cNvSpPr/>
            <p:nvPr/>
          </p:nvSpPr>
          <p:spPr>
            <a:xfrm>
              <a:off x="4243386" y="114776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3676307" y="1219199"/>
                  </a:moveTo>
                  <a:lnTo>
                    <a:pt x="28916" y="1219199"/>
                  </a:lnTo>
                  <a:lnTo>
                    <a:pt x="24663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90283"/>
                  </a:lnTo>
                  <a:lnTo>
                    <a:pt x="3680559" y="1218353"/>
                  </a:lnTo>
                  <a:lnTo>
                    <a:pt x="3676307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43386" y="114776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85862"/>
                  </a:lnTo>
                  <a:lnTo>
                    <a:pt x="3684643" y="1216661"/>
                  </a:lnTo>
                  <a:lnTo>
                    <a:pt x="3680559" y="1218353"/>
                  </a:lnTo>
                  <a:lnTo>
                    <a:pt x="3676307" y="1219199"/>
                  </a:lnTo>
                  <a:lnTo>
                    <a:pt x="3671887" y="1219199"/>
                  </a:lnTo>
                  <a:lnTo>
                    <a:pt x="33337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9" y="1202704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276349"/>
              <a:ext cx="133350" cy="133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362437" y="156209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86225" y="1154906"/>
            <a:ext cx="3106420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30">
                <a:solidFill>
                  <a:srgbClr val="444444"/>
                </a:solidFill>
                <a:latin typeface="SimSun"/>
                <a:cs typeface="SimSun"/>
              </a:rPr>
              <a:t>解決策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リサイクル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材の品質のば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つき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活かした独特な模様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質感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の鍛造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技術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に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複雑形状の少量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⽣産</a:t>
            </a:r>
            <a:endParaRPr sz="1000">
              <a:latin typeface="Meiryo"/>
              <a:cs typeface="Meiryo"/>
            </a:endParaRPr>
          </a:p>
          <a:p>
            <a:pPr marL="12700" marR="80391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A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プリンタ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に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迅速な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モックアップ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デザイナー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望に応じた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カスタム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建材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パーツ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05773" y="1142999"/>
            <a:ext cx="3705225" cy="2609850"/>
            <a:chOff x="8105773" y="1142999"/>
            <a:chExt cx="3705225" cy="2609850"/>
          </a:xfrm>
        </p:grpSpPr>
        <p:sp>
          <p:nvSpPr>
            <p:cNvPr id="17" name="object 17" descr=""/>
            <p:cNvSpPr/>
            <p:nvPr/>
          </p:nvSpPr>
          <p:spPr>
            <a:xfrm>
              <a:off x="8110535" y="1147762"/>
              <a:ext cx="3695700" cy="2600325"/>
            </a:xfrm>
            <a:custGeom>
              <a:avLst/>
              <a:gdLst/>
              <a:ahLst/>
              <a:cxnLst/>
              <a:rect l="l" t="t" r="r" b="b"/>
              <a:pathLst>
                <a:path w="3695700" h="2600325">
                  <a:moveTo>
                    <a:pt x="3666782" y="2600324"/>
                  </a:moveTo>
                  <a:lnTo>
                    <a:pt x="28916" y="2600324"/>
                  </a:lnTo>
                  <a:lnTo>
                    <a:pt x="24664" y="2599478"/>
                  </a:lnTo>
                  <a:lnTo>
                    <a:pt x="0" y="2571407"/>
                  </a:lnTo>
                  <a:lnTo>
                    <a:pt x="0" y="256698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2571407"/>
                  </a:lnTo>
                  <a:lnTo>
                    <a:pt x="3671034" y="2599478"/>
                  </a:lnTo>
                  <a:lnTo>
                    <a:pt x="3666782" y="260032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110535" y="1147762"/>
              <a:ext cx="3695700" cy="2600325"/>
            </a:xfrm>
            <a:custGeom>
              <a:avLst/>
              <a:gdLst/>
              <a:ahLst/>
              <a:cxnLst/>
              <a:rect l="l" t="t" r="r" b="b"/>
              <a:pathLst>
                <a:path w="3695700" h="2600325">
                  <a:moveTo>
                    <a:pt x="0" y="256698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2566987"/>
                  </a:lnTo>
                  <a:lnTo>
                    <a:pt x="3675118" y="2597786"/>
                  </a:lnTo>
                  <a:lnTo>
                    <a:pt x="3671034" y="2599478"/>
                  </a:lnTo>
                  <a:lnTo>
                    <a:pt x="3666782" y="2600324"/>
                  </a:lnTo>
                  <a:lnTo>
                    <a:pt x="3662362" y="2600324"/>
                  </a:lnTo>
                  <a:lnTo>
                    <a:pt x="33338" y="2600324"/>
                  </a:lnTo>
                  <a:lnTo>
                    <a:pt x="28916" y="2600324"/>
                  </a:lnTo>
                  <a:lnTo>
                    <a:pt x="24664" y="2599478"/>
                  </a:lnTo>
                  <a:lnTo>
                    <a:pt x="20580" y="2597786"/>
                  </a:lnTo>
                  <a:lnTo>
                    <a:pt x="16495" y="2596094"/>
                  </a:lnTo>
                  <a:lnTo>
                    <a:pt x="12890" y="2593685"/>
                  </a:lnTo>
                  <a:lnTo>
                    <a:pt x="9764" y="2590560"/>
                  </a:lnTo>
                  <a:lnTo>
                    <a:pt x="6637" y="2587434"/>
                  </a:lnTo>
                  <a:lnTo>
                    <a:pt x="4228" y="2583829"/>
                  </a:lnTo>
                  <a:lnTo>
                    <a:pt x="2537" y="2579744"/>
                  </a:lnTo>
                  <a:lnTo>
                    <a:pt x="845" y="2575660"/>
                  </a:lnTo>
                  <a:lnTo>
                    <a:pt x="0" y="2571407"/>
                  </a:lnTo>
                  <a:lnTo>
                    <a:pt x="0" y="256698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002" y="1282600"/>
              <a:ext cx="134443" cy="11879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403074" y="1158020"/>
            <a:ext cx="2306320" cy="4908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65">
                <a:solidFill>
                  <a:srgbClr val="444444"/>
                </a:solidFill>
                <a:latin typeface="SimSun"/>
                <a:cs typeface="SimSun"/>
              </a:rPr>
              <a:t>独</a:t>
            </a:r>
            <a:r>
              <a:rPr dirty="0" sz="1200" spc="-165">
                <a:solidFill>
                  <a:srgbClr val="444444"/>
                </a:solidFill>
                <a:latin typeface="Meiryo"/>
                <a:cs typeface="Meiryo"/>
              </a:rPr>
              <a:t>⾃</a:t>
            </a: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の価値提案</a:t>
            </a:r>
            <a:endParaRPr sz="1200">
              <a:latin typeface="SimSun"/>
              <a:cs typeface="SimSun"/>
            </a:endParaRPr>
          </a:p>
          <a:p>
            <a:pPr marL="813435">
              <a:lnSpc>
                <a:spcPct val="100000"/>
              </a:lnSpc>
              <a:spcBef>
                <a:spcPts val="484"/>
              </a:spcBef>
            </a:pP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時の刻み</a:t>
            </a: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が宿る空間づくり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229587" y="1876424"/>
            <a:ext cx="38100" cy="676275"/>
          </a:xfrm>
          <a:custGeom>
            <a:avLst/>
            <a:gdLst/>
            <a:ahLst/>
            <a:cxnLst/>
            <a:rect l="l" t="t" r="r" b="b"/>
            <a:pathLst>
              <a:path w="38100" h="676275">
                <a:moveTo>
                  <a:pt x="38100" y="654710"/>
                </a:moveTo>
                <a:lnTo>
                  <a:pt x="21577" y="638175"/>
                </a:lnTo>
                <a:lnTo>
                  <a:pt x="16522" y="638175"/>
                </a:lnTo>
                <a:lnTo>
                  <a:pt x="0" y="654710"/>
                </a:lnTo>
                <a:lnTo>
                  <a:pt x="0" y="659752"/>
                </a:lnTo>
                <a:lnTo>
                  <a:pt x="16522" y="676275"/>
                </a:lnTo>
                <a:lnTo>
                  <a:pt x="21577" y="676275"/>
                </a:lnTo>
                <a:lnTo>
                  <a:pt x="38100" y="659752"/>
                </a:lnTo>
                <a:lnTo>
                  <a:pt x="38100" y="657225"/>
                </a:lnTo>
                <a:lnTo>
                  <a:pt x="38100" y="654710"/>
                </a:lnTo>
                <a:close/>
              </a:path>
              <a:path w="38100" h="676275">
                <a:moveTo>
                  <a:pt x="38100" y="492785"/>
                </a:moveTo>
                <a:lnTo>
                  <a:pt x="21577" y="476250"/>
                </a:lnTo>
                <a:lnTo>
                  <a:pt x="16522" y="476250"/>
                </a:lnTo>
                <a:lnTo>
                  <a:pt x="0" y="492785"/>
                </a:lnTo>
                <a:lnTo>
                  <a:pt x="0" y="497827"/>
                </a:lnTo>
                <a:lnTo>
                  <a:pt x="16522" y="514350"/>
                </a:lnTo>
                <a:lnTo>
                  <a:pt x="21577" y="514350"/>
                </a:lnTo>
                <a:lnTo>
                  <a:pt x="38100" y="497827"/>
                </a:lnTo>
                <a:lnTo>
                  <a:pt x="38100" y="495300"/>
                </a:lnTo>
                <a:lnTo>
                  <a:pt x="38100" y="492785"/>
                </a:lnTo>
                <a:close/>
              </a:path>
              <a:path w="38100" h="676275">
                <a:moveTo>
                  <a:pt x="38100" y="330860"/>
                </a:moveTo>
                <a:lnTo>
                  <a:pt x="21577" y="314325"/>
                </a:lnTo>
                <a:lnTo>
                  <a:pt x="16522" y="314325"/>
                </a:lnTo>
                <a:lnTo>
                  <a:pt x="0" y="330860"/>
                </a:lnTo>
                <a:lnTo>
                  <a:pt x="0" y="335902"/>
                </a:lnTo>
                <a:lnTo>
                  <a:pt x="16522" y="352425"/>
                </a:lnTo>
                <a:lnTo>
                  <a:pt x="21577" y="352425"/>
                </a:lnTo>
                <a:lnTo>
                  <a:pt x="38100" y="335902"/>
                </a:lnTo>
                <a:lnTo>
                  <a:pt x="38100" y="333375"/>
                </a:lnTo>
                <a:lnTo>
                  <a:pt x="38100" y="330860"/>
                </a:lnTo>
                <a:close/>
              </a:path>
              <a:path w="38100" h="676275">
                <a:moveTo>
                  <a:pt x="38100" y="178460"/>
                </a:moveTo>
                <a:lnTo>
                  <a:pt x="21577" y="161925"/>
                </a:lnTo>
                <a:lnTo>
                  <a:pt x="16522" y="161925"/>
                </a:lnTo>
                <a:lnTo>
                  <a:pt x="0" y="178460"/>
                </a:lnTo>
                <a:lnTo>
                  <a:pt x="0" y="183502"/>
                </a:lnTo>
                <a:lnTo>
                  <a:pt x="16522" y="200025"/>
                </a:lnTo>
                <a:lnTo>
                  <a:pt x="21577" y="200025"/>
                </a:lnTo>
                <a:lnTo>
                  <a:pt x="38100" y="183502"/>
                </a:lnTo>
                <a:lnTo>
                  <a:pt x="38100" y="180975"/>
                </a:lnTo>
                <a:lnTo>
                  <a:pt x="38100" y="178460"/>
                </a:lnTo>
                <a:close/>
              </a:path>
              <a:path w="38100" h="676275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346975" y="1782191"/>
            <a:ext cx="2420620" cy="819150"/>
          </a:xfrm>
          <a:prstGeom prst="rect">
            <a:avLst/>
          </a:prstGeom>
        </p:spPr>
        <p:txBody>
          <a:bodyPr wrap="square" lIns="0" tIns="10160" rIns="0" bIns="0" rtlCol="0" vert="horz">
            <a:spAutoFit/>
          </a:bodyPr>
          <a:lstStyle/>
          <a:p>
            <a:pPr marL="12700" marR="5080">
              <a:lnSpc>
                <a:spcPct val="103099"/>
              </a:lnSpc>
              <a:spcBef>
                <a:spcPts val="80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つとない独特の模様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質感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持つ建材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パーツ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触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れる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たびに素材の歴史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感じ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るディテール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空間全体の価値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るストーリー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性</a:t>
            </a:r>
            <a:endParaRPr sz="1000">
              <a:latin typeface="SimSun"/>
              <a:cs typeface="SimSun"/>
            </a:endParaRPr>
          </a:p>
          <a:p>
            <a:pPr marL="12700" marR="11557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環境に優しい素材が持つ美的価値の再発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⾒</a:t>
            </a:r>
            <a:r>
              <a:rPr dirty="0" sz="1000" spc="-150">
                <a:solidFill>
                  <a:srgbClr val="333333"/>
                </a:solidFill>
                <a:latin typeface="SimSun"/>
                <a:cs typeface="SimSun"/>
              </a:rPr>
              <a:t>建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築家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‧デザイナー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の表現の可能性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広げ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80999" y="2524124"/>
            <a:ext cx="3705225" cy="1228725"/>
            <a:chOff x="380999" y="2524124"/>
            <a:chExt cx="3705225" cy="1228725"/>
          </a:xfrm>
        </p:grpSpPr>
        <p:sp>
          <p:nvSpPr>
            <p:cNvPr id="24" name="object 24" descr=""/>
            <p:cNvSpPr/>
            <p:nvPr/>
          </p:nvSpPr>
          <p:spPr>
            <a:xfrm>
              <a:off x="385762" y="2528887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3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762" y="2528887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4"/>
                  </a:lnTo>
                  <a:lnTo>
                    <a:pt x="3689060" y="12889"/>
                  </a:lnTo>
                  <a:lnTo>
                    <a:pt x="3695699" y="33337"/>
                  </a:lnTo>
                  <a:lnTo>
                    <a:pt x="3695699" y="1185862"/>
                  </a:lnTo>
                  <a:lnTo>
                    <a:pt x="3675119" y="1216661"/>
                  </a:lnTo>
                  <a:lnTo>
                    <a:pt x="3671034" y="1218353"/>
                  </a:lnTo>
                  <a:lnTo>
                    <a:pt x="3666782" y="1219199"/>
                  </a:lnTo>
                  <a:lnTo>
                    <a:pt x="3662362" y="1219199"/>
                  </a:lnTo>
                  <a:lnTo>
                    <a:pt x="33337" y="1219199"/>
                  </a:lnTo>
                  <a:lnTo>
                    <a:pt x="28916" y="1219199"/>
                  </a:lnTo>
                  <a:lnTo>
                    <a:pt x="24664" y="1218353"/>
                  </a:lnTo>
                  <a:lnTo>
                    <a:pt x="20579" y="1216661"/>
                  </a:lnTo>
                  <a:lnTo>
                    <a:pt x="16495" y="1214969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2665809"/>
              <a:ext cx="133350" cy="11668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04812" y="294322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5474" y="2536031"/>
            <a:ext cx="139382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0">
                <a:solidFill>
                  <a:srgbClr val="444444"/>
                </a:solidFill>
                <a:latin typeface="SimSun"/>
                <a:cs typeface="SimSun"/>
              </a:rPr>
              <a:t>主要指標</a:t>
            </a:r>
            <a:endParaRPr sz="1200">
              <a:latin typeface="SimSun"/>
              <a:cs typeface="SimSun"/>
            </a:endParaRPr>
          </a:p>
          <a:p>
            <a:pPr marL="12700" marR="23241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プロジェクト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デザイナーリピート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3099"/>
              </a:lnSpc>
              <a:spcBef>
                <a:spcPts val="35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カスタマイズリクエスト</a:t>
            </a:r>
            <a:r>
              <a:rPr dirty="0" sz="1000" spc="-145">
                <a:solidFill>
                  <a:srgbClr val="333333"/>
                </a:solidFill>
                <a:latin typeface="SimSun"/>
                <a:cs typeface="SimSun"/>
              </a:rPr>
              <a:t>数 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SNS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での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⾔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及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‧シェア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デザイン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賞受賞実績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238624" y="2524124"/>
            <a:ext cx="3714750" cy="1228725"/>
            <a:chOff x="4238624" y="2524124"/>
            <a:chExt cx="3714750" cy="1228725"/>
          </a:xfrm>
        </p:grpSpPr>
        <p:sp>
          <p:nvSpPr>
            <p:cNvPr id="30" name="object 30" descr=""/>
            <p:cNvSpPr/>
            <p:nvPr/>
          </p:nvSpPr>
          <p:spPr>
            <a:xfrm>
              <a:off x="4243386" y="2528887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3676307" y="1219199"/>
                  </a:moveTo>
                  <a:lnTo>
                    <a:pt x="28916" y="1219199"/>
                  </a:lnTo>
                  <a:lnTo>
                    <a:pt x="24663" y="1218353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90283"/>
                  </a:lnTo>
                  <a:lnTo>
                    <a:pt x="3680559" y="1218353"/>
                  </a:lnTo>
                  <a:lnTo>
                    <a:pt x="3676307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43386" y="2528887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684644" y="2537"/>
                  </a:lnTo>
                  <a:lnTo>
                    <a:pt x="3688728" y="4229"/>
                  </a:lnTo>
                  <a:lnTo>
                    <a:pt x="3705224" y="33337"/>
                  </a:lnTo>
                  <a:lnTo>
                    <a:pt x="3705224" y="1185862"/>
                  </a:lnTo>
                  <a:lnTo>
                    <a:pt x="3684643" y="1216661"/>
                  </a:lnTo>
                  <a:lnTo>
                    <a:pt x="3680559" y="1218353"/>
                  </a:lnTo>
                  <a:lnTo>
                    <a:pt x="3676307" y="1219199"/>
                  </a:lnTo>
                  <a:lnTo>
                    <a:pt x="3671887" y="1219199"/>
                  </a:lnTo>
                  <a:lnTo>
                    <a:pt x="33337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9" y="1202704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2657474"/>
              <a:ext cx="150018" cy="13335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362437" y="2943224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86225" y="2536031"/>
            <a:ext cx="262064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圧倒的優位性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A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設計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と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の鍛造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技術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の融合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突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⾶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な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デザインアイデア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も形にす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能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⼒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D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Web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技術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に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建築家向け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プラットフォーム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素材の「ば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つき」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をポジティブ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価値へ転換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0999" y="3905249"/>
            <a:ext cx="3705225" cy="1228725"/>
            <a:chOff x="380999" y="3905249"/>
            <a:chExt cx="3705225" cy="1228725"/>
          </a:xfrm>
        </p:grpSpPr>
        <p:sp>
          <p:nvSpPr>
            <p:cNvPr id="36" name="object 36" descr=""/>
            <p:cNvSpPr/>
            <p:nvPr/>
          </p:nvSpPr>
          <p:spPr>
            <a:xfrm>
              <a:off x="385762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2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2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5762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85862"/>
                  </a:lnTo>
                  <a:lnTo>
                    <a:pt x="3671034" y="1218352"/>
                  </a:lnTo>
                  <a:lnTo>
                    <a:pt x="3662362" y="1219199"/>
                  </a:lnTo>
                  <a:lnTo>
                    <a:pt x="33337" y="1219199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4" y="4046934"/>
              <a:ext cx="150018" cy="11668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504812" y="432434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5474" y="3917155"/>
            <a:ext cx="2439670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チャネル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建築家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‧デザイナー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向け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BtoB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プラットフォーム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インテリア‧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建築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デザインショールーム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建築材料展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会</a:t>
            </a:r>
            <a:r>
              <a:rPr dirty="0" sz="1000" spc="-95">
                <a:solidFill>
                  <a:srgbClr val="333333"/>
                </a:solidFill>
                <a:latin typeface="PMingLiU"/>
                <a:cs typeface="PMingLiU"/>
              </a:rPr>
              <a:t>‧デザインイベント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建築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デザイン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誌との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コラボレーション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238624" y="3905249"/>
            <a:ext cx="3714750" cy="1228725"/>
            <a:chOff x="4238624" y="3905249"/>
            <a:chExt cx="3714750" cy="1228725"/>
          </a:xfrm>
        </p:grpSpPr>
        <p:sp>
          <p:nvSpPr>
            <p:cNvPr id="42" name="object 42" descr=""/>
            <p:cNvSpPr/>
            <p:nvPr/>
          </p:nvSpPr>
          <p:spPr>
            <a:xfrm>
              <a:off x="4243386" y="391001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3676307" y="1219199"/>
                  </a:moveTo>
                  <a:lnTo>
                    <a:pt x="28916" y="1219199"/>
                  </a:lnTo>
                  <a:lnTo>
                    <a:pt x="24663" y="1218352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90283"/>
                  </a:lnTo>
                  <a:lnTo>
                    <a:pt x="3680559" y="1218352"/>
                  </a:lnTo>
                  <a:lnTo>
                    <a:pt x="3676307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43386" y="3910012"/>
              <a:ext cx="3705225" cy="1219200"/>
            </a:xfrm>
            <a:custGeom>
              <a:avLst/>
              <a:gdLst/>
              <a:ahLst/>
              <a:cxnLst/>
              <a:rect l="l" t="t" r="r" b="b"/>
              <a:pathLst>
                <a:path w="3705225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85862"/>
                  </a:lnTo>
                  <a:lnTo>
                    <a:pt x="3680559" y="1218352"/>
                  </a:lnTo>
                  <a:lnTo>
                    <a:pt x="3671887" y="1219199"/>
                  </a:lnTo>
                  <a:lnTo>
                    <a:pt x="33337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9" y="1202703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399" y="4038599"/>
              <a:ext cx="166687" cy="13335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62437" y="432434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486225" y="3917155"/>
            <a:ext cx="13976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顧客セグメント</a:t>
            </a:r>
            <a:endParaRPr sz="1200">
              <a:latin typeface="SimSun"/>
              <a:cs typeface="SimSun"/>
            </a:endParaRPr>
          </a:p>
          <a:p>
            <a:pPr marL="12700" marR="233679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こだ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わりを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持つ建築家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インテリアデザイナー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リノベーションを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⾏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う施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主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級住宅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商業施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設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開発者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サステナブル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建築推進企業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105773" y="3905249"/>
            <a:ext cx="3705225" cy="1228725"/>
            <a:chOff x="8105773" y="3905249"/>
            <a:chExt cx="3705225" cy="1228725"/>
          </a:xfrm>
        </p:grpSpPr>
        <p:sp>
          <p:nvSpPr>
            <p:cNvPr id="48" name="object 48" descr=""/>
            <p:cNvSpPr/>
            <p:nvPr/>
          </p:nvSpPr>
          <p:spPr>
            <a:xfrm>
              <a:off x="8110535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3666782" y="1219199"/>
                  </a:moveTo>
                  <a:lnTo>
                    <a:pt x="28916" y="1219199"/>
                  </a:lnTo>
                  <a:lnTo>
                    <a:pt x="24664" y="1218352"/>
                  </a:lnTo>
                  <a:lnTo>
                    <a:pt x="0" y="1190283"/>
                  </a:lnTo>
                  <a:lnTo>
                    <a:pt x="0" y="118586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90283"/>
                  </a:lnTo>
                  <a:lnTo>
                    <a:pt x="3671034" y="1218352"/>
                  </a:lnTo>
                  <a:lnTo>
                    <a:pt x="3666782" y="1219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10535" y="3910012"/>
              <a:ext cx="3695700" cy="1219200"/>
            </a:xfrm>
            <a:custGeom>
              <a:avLst/>
              <a:gdLst/>
              <a:ahLst/>
              <a:cxnLst/>
              <a:rect l="l" t="t" r="r" b="b"/>
              <a:pathLst>
                <a:path w="3695700" h="1219200">
                  <a:moveTo>
                    <a:pt x="0" y="118586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1185862"/>
                  </a:lnTo>
                  <a:lnTo>
                    <a:pt x="3695699" y="1190283"/>
                  </a:lnTo>
                  <a:lnTo>
                    <a:pt x="3694853" y="1194535"/>
                  </a:lnTo>
                  <a:lnTo>
                    <a:pt x="3693162" y="1198619"/>
                  </a:lnTo>
                  <a:lnTo>
                    <a:pt x="3691470" y="1202703"/>
                  </a:lnTo>
                  <a:lnTo>
                    <a:pt x="3662362" y="1219199"/>
                  </a:lnTo>
                  <a:lnTo>
                    <a:pt x="33338" y="1219199"/>
                  </a:lnTo>
                  <a:lnTo>
                    <a:pt x="9764" y="1209435"/>
                  </a:lnTo>
                  <a:lnTo>
                    <a:pt x="6637" y="1206309"/>
                  </a:lnTo>
                  <a:lnTo>
                    <a:pt x="4228" y="1202703"/>
                  </a:lnTo>
                  <a:lnTo>
                    <a:pt x="2537" y="1198619"/>
                  </a:lnTo>
                  <a:lnTo>
                    <a:pt x="845" y="1194535"/>
                  </a:lnTo>
                  <a:lnTo>
                    <a:pt x="0" y="1190283"/>
                  </a:lnTo>
                  <a:lnTo>
                    <a:pt x="0" y="118586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549" y="4038599"/>
              <a:ext cx="133350" cy="13335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229587" y="432434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22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22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22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22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22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22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22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22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346975" y="3917155"/>
            <a:ext cx="150812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コスト構造</a:t>
            </a:r>
            <a:endParaRPr sz="1200">
              <a:latin typeface="SimSun"/>
              <a:cs typeface="SimSun"/>
            </a:endParaRPr>
          </a:p>
          <a:p>
            <a:pPr marL="12700" marR="122555">
              <a:lnSpc>
                <a:spcPct val="106300"/>
              </a:lnSpc>
              <a:spcBef>
                <a:spcPts val="409"/>
              </a:spcBef>
            </a:pP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リサイクルアルミ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材料調達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鍛造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加⼯</a:t>
            </a:r>
            <a:r>
              <a:rPr dirty="0" sz="1000" spc="-90">
                <a:solidFill>
                  <a:srgbClr val="333333"/>
                </a:solidFill>
                <a:latin typeface="PMingLiU"/>
                <a:cs typeface="PMingLiU"/>
              </a:rPr>
              <a:t>プロセス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プリンタ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設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運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デザイナー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との連携</a:t>
            </a:r>
            <a:r>
              <a:rPr dirty="0" sz="1000" spc="-85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プラットフォーム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開発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25">
                <a:solidFill>
                  <a:srgbClr val="333333"/>
                </a:solidFill>
                <a:latin typeface="SimSun"/>
                <a:cs typeface="SimSun"/>
              </a:rPr>
              <a:t>運営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80999" y="5286374"/>
            <a:ext cx="3705225" cy="1095375"/>
            <a:chOff x="380999" y="5286374"/>
            <a:chExt cx="3705225" cy="1095375"/>
          </a:xfrm>
        </p:grpSpPr>
        <p:sp>
          <p:nvSpPr>
            <p:cNvPr id="54" name="object 54" descr=""/>
            <p:cNvSpPr/>
            <p:nvPr/>
          </p:nvSpPr>
          <p:spPr>
            <a:xfrm>
              <a:off x="385762" y="5291137"/>
              <a:ext cx="3695700" cy="1085850"/>
            </a:xfrm>
            <a:custGeom>
              <a:avLst/>
              <a:gdLst/>
              <a:ahLst/>
              <a:cxnLst/>
              <a:rect l="l" t="t" r="r" b="b"/>
              <a:pathLst>
                <a:path w="3695700" h="1085850">
                  <a:moveTo>
                    <a:pt x="3666782" y="1085849"/>
                  </a:moveTo>
                  <a:lnTo>
                    <a:pt x="28916" y="1085849"/>
                  </a:lnTo>
                  <a:lnTo>
                    <a:pt x="24664" y="1085003"/>
                  </a:lnTo>
                  <a:lnTo>
                    <a:pt x="0" y="1056932"/>
                  </a:lnTo>
                  <a:lnTo>
                    <a:pt x="0" y="10525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056932"/>
                  </a:lnTo>
                  <a:lnTo>
                    <a:pt x="3671034" y="1085003"/>
                  </a:lnTo>
                  <a:lnTo>
                    <a:pt x="3666782" y="10858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85762" y="5291137"/>
              <a:ext cx="3695700" cy="1085850"/>
            </a:xfrm>
            <a:custGeom>
              <a:avLst/>
              <a:gdLst/>
              <a:ahLst/>
              <a:cxnLst/>
              <a:rect l="l" t="t" r="r" b="b"/>
              <a:pathLst>
                <a:path w="3695700" h="1085850">
                  <a:moveTo>
                    <a:pt x="0" y="10525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3"/>
                  </a:lnTo>
                  <a:lnTo>
                    <a:pt x="3689060" y="12889"/>
                  </a:lnTo>
                  <a:lnTo>
                    <a:pt x="3691469" y="16494"/>
                  </a:lnTo>
                  <a:lnTo>
                    <a:pt x="3693161" y="20579"/>
                  </a:lnTo>
                  <a:lnTo>
                    <a:pt x="3694853" y="24663"/>
                  </a:lnTo>
                  <a:lnTo>
                    <a:pt x="3695699" y="28916"/>
                  </a:lnTo>
                  <a:lnTo>
                    <a:pt x="3695699" y="33337"/>
                  </a:lnTo>
                  <a:lnTo>
                    <a:pt x="3695699" y="1052512"/>
                  </a:lnTo>
                  <a:lnTo>
                    <a:pt x="3675119" y="1083311"/>
                  </a:lnTo>
                  <a:lnTo>
                    <a:pt x="3671034" y="1085003"/>
                  </a:lnTo>
                  <a:lnTo>
                    <a:pt x="3666782" y="1085849"/>
                  </a:lnTo>
                  <a:lnTo>
                    <a:pt x="3662362" y="1085849"/>
                  </a:lnTo>
                  <a:lnTo>
                    <a:pt x="33337" y="1085849"/>
                  </a:lnTo>
                  <a:lnTo>
                    <a:pt x="28916" y="1085849"/>
                  </a:lnTo>
                  <a:lnTo>
                    <a:pt x="24664" y="1085003"/>
                  </a:lnTo>
                  <a:lnTo>
                    <a:pt x="20579" y="1083311"/>
                  </a:lnTo>
                  <a:lnTo>
                    <a:pt x="16495" y="1081619"/>
                  </a:lnTo>
                  <a:lnTo>
                    <a:pt x="12890" y="1079210"/>
                  </a:lnTo>
                  <a:lnTo>
                    <a:pt x="9764" y="1076084"/>
                  </a:lnTo>
                  <a:lnTo>
                    <a:pt x="6638" y="1072958"/>
                  </a:lnTo>
                  <a:lnTo>
                    <a:pt x="4229" y="1069353"/>
                  </a:lnTo>
                  <a:lnTo>
                    <a:pt x="2537" y="1065269"/>
                  </a:lnTo>
                  <a:lnTo>
                    <a:pt x="845" y="1061185"/>
                  </a:lnTo>
                  <a:lnTo>
                    <a:pt x="0" y="1056932"/>
                  </a:lnTo>
                  <a:lnTo>
                    <a:pt x="0" y="10525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4" y="5419724"/>
              <a:ext cx="133350" cy="13335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04812" y="5705475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25474" y="5298280"/>
            <a:ext cx="219519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収益の流れ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2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建材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パーツ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販売（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付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加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価値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ニッチ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市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場</a:t>
            </a:r>
            <a:r>
              <a:rPr dirty="0" sz="1000" spc="-145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カスタムデザイン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料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デザイナー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連携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プログラム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⼿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数料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25">
                <a:solidFill>
                  <a:srgbClr val="333333"/>
                </a:solidFill>
                <a:latin typeface="PMingLiU"/>
                <a:cs typeface="PMingLiU"/>
              </a:rPr>
              <a:t>プレミアムプロジェクト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向け特注品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49250"/>
            <a:ext cx="546735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latin typeface="Liberation Sans"/>
                <a:cs typeface="Liberation Sans"/>
              </a:rPr>
              <a:t>Phoenix</a:t>
            </a:r>
            <a:r>
              <a:rPr dirty="0" sz="2250" spc="5" b="1">
                <a:latin typeface="Liberation Sans"/>
                <a:cs typeface="Liberation Sans"/>
              </a:rPr>
              <a:t> </a:t>
            </a:r>
            <a:r>
              <a:rPr dirty="0" sz="2250" b="1">
                <a:latin typeface="Liberation Sans"/>
                <a:cs typeface="Liberation Sans"/>
              </a:rPr>
              <a:t>Metal</a:t>
            </a:r>
            <a:r>
              <a:rPr dirty="0" sz="2250" spc="15" b="1">
                <a:latin typeface="Liberation Sans"/>
                <a:cs typeface="Liberation Sans"/>
              </a:rPr>
              <a:t> </a:t>
            </a:r>
            <a:r>
              <a:rPr dirty="0" sz="2250" b="1">
                <a:latin typeface="Liberation Sans"/>
                <a:cs typeface="Liberation Sans"/>
              </a:rPr>
              <a:t>Initiative</a:t>
            </a:r>
            <a:r>
              <a:rPr dirty="0" sz="2250" spc="15" b="1">
                <a:latin typeface="Liberation Sans"/>
                <a:cs typeface="Liberation Sans"/>
              </a:rPr>
              <a:t> </a:t>
            </a:r>
            <a:r>
              <a:rPr dirty="0" sz="1500" spc="5" b="1">
                <a:solidFill>
                  <a:srgbClr val="4A5462"/>
                </a:solidFill>
                <a:latin typeface="Liberation Sans"/>
                <a:cs typeface="Liberation Sans"/>
              </a:rPr>
              <a:t>- </a:t>
            </a:r>
            <a:r>
              <a:rPr dirty="0" sz="1700" spc="-210">
                <a:solidFill>
                  <a:srgbClr val="4A5462"/>
                </a:solidFill>
              </a:rPr>
              <a:t>災害現場アップサイクル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6689" y="472312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5">
                <a:solidFill>
                  <a:srgbClr val="6A7280"/>
                </a:solidFill>
                <a:latin typeface="SimSun"/>
                <a:cs typeface="SimSun"/>
              </a:rPr>
              <a:t>リーンキャンバス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999" y="1142999"/>
            <a:ext cx="3705225" cy="1171575"/>
            <a:chOff x="380999" y="1142999"/>
            <a:chExt cx="3705225" cy="1171575"/>
          </a:xfrm>
        </p:grpSpPr>
        <p:sp>
          <p:nvSpPr>
            <p:cNvPr id="5" name="object 5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276349"/>
              <a:ext cx="133349" cy="1333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812" y="15620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25474" y="1154906"/>
            <a:ext cx="19691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14">
                <a:solidFill>
                  <a:srgbClr val="444444"/>
                </a:solidFill>
                <a:latin typeface="SimSun"/>
                <a:cs typeface="SimSun"/>
              </a:rPr>
              <a:t>問題</a:t>
            </a:r>
            <a:endParaRPr sz="1200">
              <a:latin typeface="SimSun"/>
              <a:cs typeface="SimSun"/>
            </a:endParaRPr>
          </a:p>
          <a:p>
            <a:pPr marL="12700" marR="1193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災害発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後の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⼤量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の廃棄物（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⽡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礫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復旧資材の圧倒的不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⾜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廃棄物処理と復旧の同時進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⾏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の難しさ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資源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材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時間の制約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被災地での物資調達の困難性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38624" y="1142999"/>
            <a:ext cx="3714750" cy="1171575"/>
            <a:chOff x="4238624" y="1142999"/>
            <a:chExt cx="3714750" cy="1171575"/>
          </a:xfrm>
        </p:grpSpPr>
        <p:sp>
          <p:nvSpPr>
            <p:cNvPr id="11" name="object 11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4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276349"/>
              <a:ext cx="133350" cy="133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362437" y="156209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86225" y="1154906"/>
            <a:ext cx="208343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30">
                <a:solidFill>
                  <a:srgbClr val="444444"/>
                </a:solidFill>
                <a:latin typeface="SimSun"/>
                <a:cs typeface="SimSun"/>
              </a:rPr>
              <a:t>解決策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コンテナ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型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モバイルファクトリー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の開発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属系災害廃棄物の現場再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endParaRPr sz="1000">
              <a:latin typeface="Meiryo"/>
              <a:cs typeface="Meiryo"/>
            </a:endParaRPr>
          </a:p>
          <a:p>
            <a:pPr marL="12700" marR="86995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プリンタ‧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⼩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型鍛造機の組み合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わ</a:t>
            </a:r>
            <a:r>
              <a:rPr dirty="0" sz="1000" spc="-130">
                <a:solidFill>
                  <a:srgbClr val="333333"/>
                </a:solidFill>
                <a:latin typeface="SimSun"/>
                <a:cs typeface="SimSun"/>
              </a:rPr>
              <a:t>せ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即時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可能な復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資材設計</a:t>
            </a:r>
            <a:r>
              <a:rPr dirty="0" sz="1000" spc="-95">
                <a:solidFill>
                  <a:srgbClr val="333333"/>
                </a:solidFill>
                <a:latin typeface="PMingLiU"/>
                <a:cs typeface="PMingLiU"/>
              </a:rPr>
              <a:t>システム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05773" y="1142999"/>
            <a:ext cx="3705225" cy="2505075"/>
            <a:chOff x="8105773" y="1142999"/>
            <a:chExt cx="3705225" cy="2505075"/>
          </a:xfrm>
        </p:grpSpPr>
        <p:sp>
          <p:nvSpPr>
            <p:cNvPr id="17" name="object 17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3666782" y="2495549"/>
                  </a:moveTo>
                  <a:lnTo>
                    <a:pt x="28916" y="2495549"/>
                  </a:lnTo>
                  <a:lnTo>
                    <a:pt x="24664" y="2494703"/>
                  </a:lnTo>
                  <a:lnTo>
                    <a:pt x="0" y="2466632"/>
                  </a:lnTo>
                  <a:lnTo>
                    <a:pt x="0" y="24622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2466632"/>
                  </a:lnTo>
                  <a:lnTo>
                    <a:pt x="3671034" y="2494703"/>
                  </a:lnTo>
                  <a:lnTo>
                    <a:pt x="3666782" y="24955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0" y="24622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2462212"/>
                  </a:lnTo>
                  <a:lnTo>
                    <a:pt x="3671034" y="2494703"/>
                  </a:lnTo>
                  <a:lnTo>
                    <a:pt x="3662362" y="2495549"/>
                  </a:lnTo>
                  <a:lnTo>
                    <a:pt x="33338" y="2495549"/>
                  </a:lnTo>
                  <a:lnTo>
                    <a:pt x="28916" y="2495549"/>
                  </a:lnTo>
                  <a:lnTo>
                    <a:pt x="24664" y="2494703"/>
                  </a:lnTo>
                  <a:lnTo>
                    <a:pt x="20580" y="2493011"/>
                  </a:lnTo>
                  <a:lnTo>
                    <a:pt x="16495" y="2491320"/>
                  </a:lnTo>
                  <a:lnTo>
                    <a:pt x="12890" y="2488911"/>
                  </a:lnTo>
                  <a:lnTo>
                    <a:pt x="9764" y="2485785"/>
                  </a:lnTo>
                  <a:lnTo>
                    <a:pt x="6637" y="2482659"/>
                  </a:lnTo>
                  <a:lnTo>
                    <a:pt x="4228" y="2479054"/>
                  </a:lnTo>
                  <a:lnTo>
                    <a:pt x="2537" y="2474969"/>
                  </a:lnTo>
                  <a:lnTo>
                    <a:pt x="845" y="2470885"/>
                  </a:lnTo>
                  <a:lnTo>
                    <a:pt x="0" y="2466632"/>
                  </a:lnTo>
                  <a:lnTo>
                    <a:pt x="0" y="24622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002" y="1282600"/>
              <a:ext cx="134443" cy="11879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403074" y="1158020"/>
            <a:ext cx="2306320" cy="4908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65">
                <a:solidFill>
                  <a:srgbClr val="444444"/>
                </a:solidFill>
                <a:latin typeface="SimSun"/>
                <a:cs typeface="SimSun"/>
              </a:rPr>
              <a:t>独</a:t>
            </a:r>
            <a:r>
              <a:rPr dirty="0" sz="1200" spc="-165">
                <a:solidFill>
                  <a:srgbClr val="444444"/>
                </a:solidFill>
                <a:latin typeface="Meiryo"/>
                <a:cs typeface="Meiryo"/>
              </a:rPr>
              <a:t>⾃</a:t>
            </a: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の価値提案</a:t>
            </a:r>
            <a:endParaRPr sz="1200">
              <a:latin typeface="SimSun"/>
              <a:cs typeface="SimSun"/>
            </a:endParaRPr>
          </a:p>
          <a:p>
            <a:pPr marL="813435">
              <a:lnSpc>
                <a:spcPct val="100000"/>
              </a:lnSpc>
              <a:spcBef>
                <a:spcPts val="484"/>
              </a:spcBef>
            </a:pP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災害廃棄物を希望の資材へ</a:t>
            </a:r>
            <a:r>
              <a:rPr dirty="0" sz="900" spc="-50" b="1">
                <a:solidFill>
                  <a:srgbClr val="333333"/>
                </a:solidFill>
                <a:latin typeface="Liberation Sans"/>
                <a:cs typeface="Liberation Sans"/>
              </a:rPr>
              <a:t>"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229587" y="1876424"/>
            <a:ext cx="38100" cy="676275"/>
          </a:xfrm>
          <a:custGeom>
            <a:avLst/>
            <a:gdLst/>
            <a:ahLst/>
            <a:cxnLst/>
            <a:rect l="l" t="t" r="r" b="b"/>
            <a:pathLst>
              <a:path w="38100" h="676275">
                <a:moveTo>
                  <a:pt x="38100" y="654710"/>
                </a:moveTo>
                <a:lnTo>
                  <a:pt x="21577" y="638175"/>
                </a:lnTo>
                <a:lnTo>
                  <a:pt x="16522" y="638175"/>
                </a:lnTo>
                <a:lnTo>
                  <a:pt x="0" y="654710"/>
                </a:lnTo>
                <a:lnTo>
                  <a:pt x="0" y="659752"/>
                </a:lnTo>
                <a:lnTo>
                  <a:pt x="16522" y="676275"/>
                </a:lnTo>
                <a:lnTo>
                  <a:pt x="21577" y="676275"/>
                </a:lnTo>
                <a:lnTo>
                  <a:pt x="38100" y="659752"/>
                </a:lnTo>
                <a:lnTo>
                  <a:pt x="38100" y="657225"/>
                </a:lnTo>
                <a:lnTo>
                  <a:pt x="38100" y="654710"/>
                </a:lnTo>
                <a:close/>
              </a:path>
              <a:path w="38100" h="676275">
                <a:moveTo>
                  <a:pt x="38100" y="492785"/>
                </a:moveTo>
                <a:lnTo>
                  <a:pt x="21577" y="476250"/>
                </a:lnTo>
                <a:lnTo>
                  <a:pt x="16522" y="476250"/>
                </a:lnTo>
                <a:lnTo>
                  <a:pt x="0" y="492785"/>
                </a:lnTo>
                <a:lnTo>
                  <a:pt x="0" y="497827"/>
                </a:lnTo>
                <a:lnTo>
                  <a:pt x="16522" y="514350"/>
                </a:lnTo>
                <a:lnTo>
                  <a:pt x="21577" y="514350"/>
                </a:lnTo>
                <a:lnTo>
                  <a:pt x="38100" y="497827"/>
                </a:lnTo>
                <a:lnTo>
                  <a:pt x="38100" y="495300"/>
                </a:lnTo>
                <a:lnTo>
                  <a:pt x="38100" y="492785"/>
                </a:lnTo>
                <a:close/>
              </a:path>
              <a:path w="38100" h="676275">
                <a:moveTo>
                  <a:pt x="38100" y="330860"/>
                </a:moveTo>
                <a:lnTo>
                  <a:pt x="21577" y="314325"/>
                </a:lnTo>
                <a:lnTo>
                  <a:pt x="16522" y="314325"/>
                </a:lnTo>
                <a:lnTo>
                  <a:pt x="0" y="330860"/>
                </a:lnTo>
                <a:lnTo>
                  <a:pt x="0" y="335902"/>
                </a:lnTo>
                <a:lnTo>
                  <a:pt x="16522" y="352425"/>
                </a:lnTo>
                <a:lnTo>
                  <a:pt x="21577" y="352425"/>
                </a:lnTo>
                <a:lnTo>
                  <a:pt x="38100" y="335902"/>
                </a:lnTo>
                <a:lnTo>
                  <a:pt x="38100" y="333375"/>
                </a:lnTo>
                <a:lnTo>
                  <a:pt x="38100" y="330860"/>
                </a:lnTo>
                <a:close/>
              </a:path>
              <a:path w="38100" h="676275">
                <a:moveTo>
                  <a:pt x="38100" y="178460"/>
                </a:moveTo>
                <a:lnTo>
                  <a:pt x="21577" y="161925"/>
                </a:lnTo>
                <a:lnTo>
                  <a:pt x="16522" y="161925"/>
                </a:lnTo>
                <a:lnTo>
                  <a:pt x="0" y="178460"/>
                </a:lnTo>
                <a:lnTo>
                  <a:pt x="0" y="183502"/>
                </a:lnTo>
                <a:lnTo>
                  <a:pt x="16522" y="200025"/>
                </a:lnTo>
                <a:lnTo>
                  <a:pt x="21577" y="200025"/>
                </a:lnTo>
                <a:lnTo>
                  <a:pt x="38100" y="183502"/>
                </a:lnTo>
                <a:lnTo>
                  <a:pt x="38100" y="180975"/>
                </a:lnTo>
                <a:lnTo>
                  <a:pt x="38100" y="178460"/>
                </a:lnTo>
                <a:close/>
              </a:path>
              <a:path w="38100" h="676275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346975" y="1782191"/>
            <a:ext cx="2193925" cy="8191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現場での迅速な資源循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環</a:t>
            </a:r>
            <a:endParaRPr sz="1000">
              <a:latin typeface="Meiryo"/>
              <a:cs typeface="Meiryo"/>
            </a:endParaRPr>
          </a:p>
          <a:p>
            <a:pPr marL="12700" marR="458470">
              <a:lnSpc>
                <a:spcPct val="100000"/>
              </a:lnSpc>
              <a:spcBef>
                <a:spcPts val="75"/>
              </a:spcBef>
            </a:pP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廃棄物処理と資材供給の同時解決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被災地の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⾃⽴⽀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援と復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興加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速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境負荷の軽減と地域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レジリエンス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向上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災害か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の「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フェニックス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的再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」の象徴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80999" y="2466974"/>
            <a:ext cx="3705225" cy="1181100"/>
            <a:chOff x="380999" y="2466974"/>
            <a:chExt cx="3705225" cy="1181100"/>
          </a:xfrm>
        </p:grpSpPr>
        <p:sp>
          <p:nvSpPr>
            <p:cNvPr id="24" name="object 24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66782" y="1171574"/>
                  </a:moveTo>
                  <a:lnTo>
                    <a:pt x="28916" y="1171574"/>
                  </a:lnTo>
                  <a:lnTo>
                    <a:pt x="24664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42658"/>
                  </a:lnTo>
                  <a:lnTo>
                    <a:pt x="3671034" y="1170728"/>
                  </a:lnTo>
                  <a:lnTo>
                    <a:pt x="3666782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4"/>
                  </a:lnTo>
                  <a:lnTo>
                    <a:pt x="3689060" y="12889"/>
                  </a:lnTo>
                  <a:lnTo>
                    <a:pt x="3695699" y="33337"/>
                  </a:lnTo>
                  <a:lnTo>
                    <a:pt x="3695699" y="1138237"/>
                  </a:lnTo>
                  <a:lnTo>
                    <a:pt x="3671034" y="1170728"/>
                  </a:lnTo>
                  <a:lnTo>
                    <a:pt x="3662362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4" y="1170728"/>
                  </a:lnTo>
                  <a:lnTo>
                    <a:pt x="20579" y="1169036"/>
                  </a:lnTo>
                  <a:lnTo>
                    <a:pt x="16495" y="1167345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2608659"/>
              <a:ext cx="133350" cy="11668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04812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5474" y="2478881"/>
            <a:ext cx="1511935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0">
                <a:solidFill>
                  <a:srgbClr val="444444"/>
                </a:solidFill>
                <a:latin typeface="SimSun"/>
                <a:cs typeface="SimSun"/>
              </a:rPr>
              <a:t>主要指標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処理した廃棄物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量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と再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した復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資材の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量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25">
                <a:solidFill>
                  <a:srgbClr val="333333"/>
                </a:solidFill>
                <a:latin typeface="SimSun"/>
                <a:cs typeface="SimSun"/>
              </a:rPr>
              <a:t>種類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復旧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スピード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の向上率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廃棄物処理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減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効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果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援した被災地域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数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238624" y="2466974"/>
            <a:ext cx="3714750" cy="1181100"/>
            <a:chOff x="4238624" y="2466974"/>
            <a:chExt cx="3714750" cy="1181100"/>
          </a:xfrm>
        </p:grpSpPr>
        <p:sp>
          <p:nvSpPr>
            <p:cNvPr id="30" name="object 30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76307" y="1171574"/>
                  </a:moveTo>
                  <a:lnTo>
                    <a:pt x="28916" y="1171574"/>
                  </a:lnTo>
                  <a:lnTo>
                    <a:pt x="24663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42658"/>
                  </a:lnTo>
                  <a:lnTo>
                    <a:pt x="3680559" y="1170728"/>
                  </a:lnTo>
                  <a:lnTo>
                    <a:pt x="3676307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684644" y="2537"/>
                  </a:lnTo>
                  <a:lnTo>
                    <a:pt x="3688728" y="4229"/>
                  </a:lnTo>
                  <a:lnTo>
                    <a:pt x="3705224" y="33337"/>
                  </a:lnTo>
                  <a:lnTo>
                    <a:pt x="3705224" y="1138237"/>
                  </a:lnTo>
                  <a:lnTo>
                    <a:pt x="3680559" y="1170728"/>
                  </a:lnTo>
                  <a:lnTo>
                    <a:pt x="3671887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3" y="1170728"/>
                  </a:lnTo>
                  <a:lnTo>
                    <a:pt x="20579" y="1169036"/>
                  </a:lnTo>
                  <a:lnTo>
                    <a:pt x="16494" y="1167345"/>
                  </a:lnTo>
                  <a:lnTo>
                    <a:pt x="12889" y="1164936"/>
                  </a:lnTo>
                  <a:lnTo>
                    <a:pt x="9764" y="1161810"/>
                  </a:lnTo>
                  <a:lnTo>
                    <a:pt x="6637" y="1158684"/>
                  </a:lnTo>
                  <a:lnTo>
                    <a:pt x="4229" y="1155079"/>
                  </a:lnTo>
                  <a:lnTo>
                    <a:pt x="2537" y="1150994"/>
                  </a:lnTo>
                  <a:lnTo>
                    <a:pt x="845" y="1146910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2600324"/>
              <a:ext cx="150018" cy="13335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362437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86225" y="2478881"/>
            <a:ext cx="1475105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圧倒的優位性</a:t>
            </a:r>
            <a:endParaRPr sz="1200">
              <a:latin typeface="SimSun"/>
              <a:cs typeface="SimSun"/>
            </a:endParaRPr>
          </a:p>
          <a:p>
            <a:pPr marL="12700" marR="152400">
              <a:lnSpc>
                <a:spcPct val="106300"/>
              </a:lnSpc>
              <a:spcBef>
                <a:spcPts val="409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A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の構造設計</a:t>
            </a:r>
            <a:r>
              <a:rPr dirty="0" sz="1000" spc="-4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900" spc="-40">
                <a:solidFill>
                  <a:srgbClr val="333333"/>
                </a:solidFill>
                <a:latin typeface="Liberation Sans"/>
                <a:cs typeface="Liberation Sans"/>
              </a:rPr>
              <a:t>3D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術 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6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900" spc="-60">
                <a:solidFill>
                  <a:srgbClr val="333333"/>
                </a:solidFill>
                <a:latin typeface="Liberation Sans"/>
                <a:cs typeface="Liberation Sans"/>
              </a:rPr>
              <a:t>C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属再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35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6300"/>
              </a:lnSpc>
            </a:pP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D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シミュレーション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35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機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動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的な現場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対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応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⼒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援と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境貢献の両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⽴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0999" y="3800474"/>
            <a:ext cx="3705225" cy="1171575"/>
            <a:chOff x="380999" y="3800474"/>
            <a:chExt cx="3705225" cy="1171575"/>
          </a:xfrm>
        </p:grpSpPr>
        <p:sp>
          <p:nvSpPr>
            <p:cNvPr id="36" name="object 36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79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8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4" y="3932634"/>
              <a:ext cx="150018" cy="11668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504812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5474" y="3812380"/>
            <a:ext cx="161798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チャネル</a:t>
            </a:r>
            <a:endParaRPr sz="1200">
              <a:latin typeface="SimSun"/>
              <a:cs typeface="SimSun"/>
            </a:endParaRPr>
          </a:p>
          <a:p>
            <a:pPr marL="12700" marR="568325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治体との防災協定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国の防災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減災事業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ボランティア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団体との連携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防災訓練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啓発活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動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での実証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国際災害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援</a:t>
            </a:r>
            <a:r>
              <a:rPr dirty="0" sz="1000" spc="-95">
                <a:solidFill>
                  <a:srgbClr val="333333"/>
                </a:solidFill>
                <a:latin typeface="PMingLiU"/>
                <a:cs typeface="PMingLiU"/>
              </a:rPr>
              <a:t>ネットワーク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238624" y="3800474"/>
            <a:ext cx="3714750" cy="1171575"/>
            <a:chOff x="4238624" y="3800474"/>
            <a:chExt cx="3714750" cy="1171575"/>
          </a:xfrm>
        </p:grpSpPr>
        <p:sp>
          <p:nvSpPr>
            <p:cNvPr id="42" name="object 42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6307" y="1162049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3" y="1161203"/>
                  </a:lnTo>
                  <a:lnTo>
                    <a:pt x="20579" y="1159512"/>
                  </a:lnTo>
                  <a:lnTo>
                    <a:pt x="16494" y="1157819"/>
                  </a:lnTo>
                  <a:lnTo>
                    <a:pt x="12889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399" y="3924299"/>
              <a:ext cx="166687" cy="13335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6243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486225" y="3812380"/>
            <a:ext cx="161544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顧客セグメント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被災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治体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災害復旧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援団体</a:t>
            </a:r>
            <a:endParaRPr sz="1000">
              <a:latin typeface="SimSun"/>
              <a:cs typeface="SimSun"/>
            </a:endParaRPr>
          </a:p>
          <a:p>
            <a:pPr marL="12700" marR="565785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府の災害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対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策機関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国際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援組織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災害復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興企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‧コンソーシアム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105773" y="3800474"/>
            <a:ext cx="3705225" cy="1171575"/>
            <a:chOff x="8105773" y="3800474"/>
            <a:chExt cx="3705225" cy="1171575"/>
          </a:xfrm>
        </p:grpSpPr>
        <p:sp>
          <p:nvSpPr>
            <p:cNvPr id="48" name="object 48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8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80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8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549" y="3924299"/>
              <a:ext cx="133350" cy="13335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22958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22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22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22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22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22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22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22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22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346975" y="3812380"/>
            <a:ext cx="17405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コスト構造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モバイルファクトリー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開発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維持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機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動⼒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確保（輸送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設置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  <a:p>
            <a:pPr marL="12700" marR="5765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者育成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派遣費</a:t>
            </a:r>
            <a:r>
              <a:rPr dirty="0" sz="1000" spc="-135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災害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対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応準備</a:t>
            </a:r>
            <a:r>
              <a:rPr dirty="0" sz="1000" spc="-85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研究開発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術改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良費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80999" y="5124449"/>
            <a:ext cx="3705225" cy="1257300"/>
            <a:chOff x="380999" y="5124449"/>
            <a:chExt cx="3705225" cy="1257300"/>
          </a:xfrm>
        </p:grpSpPr>
        <p:sp>
          <p:nvSpPr>
            <p:cNvPr id="54" name="object 54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3666782" y="1247774"/>
                  </a:moveTo>
                  <a:lnTo>
                    <a:pt x="28916" y="1247774"/>
                  </a:lnTo>
                  <a:lnTo>
                    <a:pt x="24664" y="1246928"/>
                  </a:lnTo>
                  <a:lnTo>
                    <a:pt x="0" y="1218857"/>
                  </a:lnTo>
                  <a:lnTo>
                    <a:pt x="0" y="12144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218857"/>
                  </a:lnTo>
                  <a:lnTo>
                    <a:pt x="3671034" y="1246928"/>
                  </a:lnTo>
                  <a:lnTo>
                    <a:pt x="3666782" y="12477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0" y="12144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8"/>
                  </a:lnTo>
                  <a:lnTo>
                    <a:pt x="3695699" y="33337"/>
                  </a:lnTo>
                  <a:lnTo>
                    <a:pt x="3695699" y="1214437"/>
                  </a:lnTo>
                  <a:lnTo>
                    <a:pt x="3675119" y="1245236"/>
                  </a:lnTo>
                  <a:lnTo>
                    <a:pt x="3671034" y="1246928"/>
                  </a:lnTo>
                  <a:lnTo>
                    <a:pt x="3666782" y="1247774"/>
                  </a:lnTo>
                  <a:lnTo>
                    <a:pt x="3662362" y="1247774"/>
                  </a:lnTo>
                  <a:lnTo>
                    <a:pt x="33337" y="1247774"/>
                  </a:lnTo>
                  <a:lnTo>
                    <a:pt x="28916" y="1247774"/>
                  </a:lnTo>
                  <a:lnTo>
                    <a:pt x="24664" y="1246928"/>
                  </a:lnTo>
                  <a:lnTo>
                    <a:pt x="20579" y="1245236"/>
                  </a:lnTo>
                  <a:lnTo>
                    <a:pt x="16495" y="1243544"/>
                  </a:lnTo>
                  <a:lnTo>
                    <a:pt x="12890" y="1241135"/>
                  </a:lnTo>
                  <a:lnTo>
                    <a:pt x="9764" y="1238009"/>
                  </a:lnTo>
                  <a:lnTo>
                    <a:pt x="6638" y="1234883"/>
                  </a:lnTo>
                  <a:lnTo>
                    <a:pt x="4229" y="1231278"/>
                  </a:lnTo>
                  <a:lnTo>
                    <a:pt x="2537" y="1227194"/>
                  </a:lnTo>
                  <a:lnTo>
                    <a:pt x="845" y="1223110"/>
                  </a:lnTo>
                  <a:lnTo>
                    <a:pt x="0" y="1218857"/>
                  </a:lnTo>
                  <a:lnTo>
                    <a:pt x="0" y="12144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4" y="5257799"/>
              <a:ext cx="133350" cy="13335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04812" y="554354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25474" y="5136355"/>
            <a:ext cx="161798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収益の流れ</a:t>
            </a:r>
            <a:endParaRPr sz="1200">
              <a:latin typeface="SimSun"/>
              <a:cs typeface="SimSun"/>
            </a:endParaRPr>
          </a:p>
          <a:p>
            <a:pPr marL="12700" marR="339725">
              <a:lnSpc>
                <a:spcPct val="1062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治体か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の委託事業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防災協定に基づく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援費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府の災害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対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策予算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寄付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‧クラウドファンディング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NPO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法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としての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助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成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endParaRPr sz="100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49250"/>
            <a:ext cx="342265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latin typeface="Liberation Sans"/>
                <a:cs typeface="Liberation Sans"/>
              </a:rPr>
              <a:t>Zen-Alloy</a:t>
            </a:r>
            <a:r>
              <a:rPr dirty="0" sz="2250" spc="30" b="1">
                <a:latin typeface="Liberation Sans"/>
                <a:cs typeface="Liberation Sans"/>
              </a:rPr>
              <a:t> </a:t>
            </a:r>
            <a:r>
              <a:rPr dirty="0" sz="1500" spc="5" b="1">
                <a:solidFill>
                  <a:srgbClr val="4A5462"/>
                </a:solidFill>
                <a:latin typeface="Liberation Sans"/>
                <a:cs typeface="Liberation Sans"/>
              </a:rPr>
              <a:t>- </a:t>
            </a:r>
            <a:r>
              <a:rPr dirty="0" sz="1700" spc="-204">
                <a:solidFill>
                  <a:srgbClr val="4A5462"/>
                </a:solidFill>
              </a:rPr>
              <a:t>サブスク瞑想デバイス</a:t>
            </a:r>
            <a:endParaRPr sz="1700">
              <a:latin typeface="Liberation Sans"/>
              <a:cs typeface="Liberation Sans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6689" y="472312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5">
                <a:solidFill>
                  <a:srgbClr val="6A7280"/>
                </a:solidFill>
                <a:latin typeface="SimSun"/>
                <a:cs typeface="SimSun"/>
              </a:rPr>
              <a:t>リーンキャンバス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999" y="1142999"/>
            <a:ext cx="3705225" cy="1171575"/>
            <a:chOff x="380999" y="1142999"/>
            <a:chExt cx="3705225" cy="1171575"/>
          </a:xfrm>
        </p:grpSpPr>
        <p:sp>
          <p:nvSpPr>
            <p:cNvPr id="5" name="object 5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276349"/>
              <a:ext cx="133349" cy="1333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812" y="156209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25474" y="1154906"/>
            <a:ext cx="2422525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14">
                <a:solidFill>
                  <a:srgbClr val="444444"/>
                </a:solidFill>
                <a:latin typeface="SimSun"/>
                <a:cs typeface="SimSun"/>
              </a:rPr>
              <a:t>問題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瞑想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果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認知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されているが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集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中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維持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が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困難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果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実感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しにくく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継続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しづらい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デジタルアプリだけでは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五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が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満</a:t>
            </a:r>
            <a:r>
              <a:rPr dirty="0" sz="1000" spc="-90">
                <a:solidFill>
                  <a:srgbClr val="333333"/>
                </a:solidFill>
                <a:latin typeface="PMingLiU"/>
                <a:cs typeface="PMingLiU"/>
              </a:rPr>
              <a:t>たされない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品質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瞑想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ツールの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選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択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肢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が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少</a:t>
            </a:r>
            <a:r>
              <a:rPr dirty="0" sz="1000" spc="-75">
                <a:solidFill>
                  <a:srgbClr val="333333"/>
                </a:solidFill>
                <a:latin typeface="PMingLiU"/>
                <a:cs typeface="PMingLiU"/>
              </a:rPr>
              <a:t>ない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38624" y="1142999"/>
            <a:ext cx="3714750" cy="1171575"/>
            <a:chOff x="4238624" y="1142999"/>
            <a:chExt cx="3714750" cy="1171575"/>
          </a:xfrm>
        </p:grpSpPr>
        <p:sp>
          <p:nvSpPr>
            <p:cNvPr id="11" name="object 11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4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276349"/>
              <a:ext cx="133350" cy="133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362437" y="15620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86225" y="1154906"/>
            <a:ext cx="333121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30">
                <a:solidFill>
                  <a:srgbClr val="444444"/>
                </a:solidFill>
                <a:latin typeface="SimSun"/>
                <a:cs typeface="SimSun"/>
              </a:rPr>
              <a:t>解決策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リサイクル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属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個性的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質感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活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かした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⼿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のひらサイズの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瞑想</a:t>
            </a:r>
            <a:r>
              <a:rPr dirty="0" sz="1000" spc="-95">
                <a:solidFill>
                  <a:srgbClr val="333333"/>
                </a:solidFill>
                <a:latin typeface="PMingLiU"/>
                <a:cs typeface="PMingLiU"/>
              </a:rPr>
              <a:t>オブジェクト</a:t>
            </a:r>
            <a:endParaRPr sz="1000">
              <a:latin typeface="PMingLiU"/>
              <a:cs typeface="PMingLiU"/>
            </a:endParaRPr>
          </a:p>
          <a:p>
            <a:pPr marL="12700" marR="681355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オブジェクトを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握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⼼拍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測定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する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専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アプリ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連携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季節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ごとに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なるテーマのオブジェクトを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提供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触感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視覚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五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刺激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する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設計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05773" y="1142999"/>
            <a:ext cx="3705225" cy="2505075"/>
            <a:chOff x="8105773" y="1142999"/>
            <a:chExt cx="3705225" cy="2505075"/>
          </a:xfrm>
        </p:grpSpPr>
        <p:sp>
          <p:nvSpPr>
            <p:cNvPr id="17" name="object 17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3666782" y="2495549"/>
                  </a:moveTo>
                  <a:lnTo>
                    <a:pt x="28916" y="2495549"/>
                  </a:lnTo>
                  <a:lnTo>
                    <a:pt x="24664" y="2494703"/>
                  </a:lnTo>
                  <a:lnTo>
                    <a:pt x="0" y="2466632"/>
                  </a:lnTo>
                  <a:lnTo>
                    <a:pt x="0" y="24622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2466632"/>
                  </a:lnTo>
                  <a:lnTo>
                    <a:pt x="3671034" y="2494703"/>
                  </a:lnTo>
                  <a:lnTo>
                    <a:pt x="3666782" y="24955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0" y="24622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2462212"/>
                  </a:lnTo>
                  <a:lnTo>
                    <a:pt x="3671034" y="2494703"/>
                  </a:lnTo>
                  <a:lnTo>
                    <a:pt x="3662362" y="2495549"/>
                  </a:lnTo>
                  <a:lnTo>
                    <a:pt x="33338" y="2495549"/>
                  </a:lnTo>
                  <a:lnTo>
                    <a:pt x="28916" y="2495549"/>
                  </a:lnTo>
                  <a:lnTo>
                    <a:pt x="24664" y="2494703"/>
                  </a:lnTo>
                  <a:lnTo>
                    <a:pt x="20580" y="2493011"/>
                  </a:lnTo>
                  <a:lnTo>
                    <a:pt x="16495" y="2491320"/>
                  </a:lnTo>
                  <a:lnTo>
                    <a:pt x="12890" y="2488911"/>
                  </a:lnTo>
                  <a:lnTo>
                    <a:pt x="9764" y="2485785"/>
                  </a:lnTo>
                  <a:lnTo>
                    <a:pt x="6637" y="2482659"/>
                  </a:lnTo>
                  <a:lnTo>
                    <a:pt x="4228" y="2479054"/>
                  </a:lnTo>
                  <a:lnTo>
                    <a:pt x="2537" y="2474969"/>
                  </a:lnTo>
                  <a:lnTo>
                    <a:pt x="845" y="2470885"/>
                  </a:lnTo>
                  <a:lnTo>
                    <a:pt x="0" y="2466632"/>
                  </a:lnTo>
                  <a:lnTo>
                    <a:pt x="0" y="24622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002" y="1282600"/>
              <a:ext cx="134443" cy="11879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403074" y="1158020"/>
            <a:ext cx="2683510" cy="4908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65">
                <a:solidFill>
                  <a:srgbClr val="444444"/>
                </a:solidFill>
                <a:latin typeface="SimSun"/>
                <a:cs typeface="SimSun"/>
              </a:rPr>
              <a:t>独</a:t>
            </a:r>
            <a:r>
              <a:rPr dirty="0" sz="1200" spc="-165">
                <a:solidFill>
                  <a:srgbClr val="444444"/>
                </a:solidFill>
                <a:latin typeface="Meiryo"/>
                <a:cs typeface="Meiryo"/>
              </a:rPr>
              <a:t>⾃</a:t>
            </a: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の価値提案</a:t>
            </a:r>
            <a:endParaRPr sz="1200">
              <a:latin typeface="SimSun"/>
              <a:cs typeface="SimSun"/>
            </a:endParaRPr>
          </a:p>
          <a:p>
            <a:pPr marL="436245">
              <a:lnSpc>
                <a:spcPct val="100000"/>
              </a:lnSpc>
              <a:spcBef>
                <a:spcPts val="484"/>
              </a:spcBef>
            </a:pP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五感で感じるデジタル</a:t>
            </a: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×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フィジカル瞑想体験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229587" y="1876424"/>
            <a:ext cx="38100" cy="676275"/>
          </a:xfrm>
          <a:custGeom>
            <a:avLst/>
            <a:gdLst/>
            <a:ahLst/>
            <a:cxnLst/>
            <a:rect l="l" t="t" r="r" b="b"/>
            <a:pathLst>
              <a:path w="38100" h="676275">
                <a:moveTo>
                  <a:pt x="38100" y="654710"/>
                </a:moveTo>
                <a:lnTo>
                  <a:pt x="21577" y="638175"/>
                </a:lnTo>
                <a:lnTo>
                  <a:pt x="16522" y="638175"/>
                </a:lnTo>
                <a:lnTo>
                  <a:pt x="0" y="654710"/>
                </a:lnTo>
                <a:lnTo>
                  <a:pt x="0" y="659752"/>
                </a:lnTo>
                <a:lnTo>
                  <a:pt x="16522" y="676275"/>
                </a:lnTo>
                <a:lnTo>
                  <a:pt x="21577" y="676275"/>
                </a:lnTo>
                <a:lnTo>
                  <a:pt x="38100" y="659752"/>
                </a:lnTo>
                <a:lnTo>
                  <a:pt x="38100" y="657225"/>
                </a:lnTo>
                <a:lnTo>
                  <a:pt x="38100" y="654710"/>
                </a:lnTo>
                <a:close/>
              </a:path>
              <a:path w="38100" h="676275">
                <a:moveTo>
                  <a:pt x="38100" y="492785"/>
                </a:moveTo>
                <a:lnTo>
                  <a:pt x="21577" y="476250"/>
                </a:lnTo>
                <a:lnTo>
                  <a:pt x="16522" y="476250"/>
                </a:lnTo>
                <a:lnTo>
                  <a:pt x="0" y="492785"/>
                </a:lnTo>
                <a:lnTo>
                  <a:pt x="0" y="497827"/>
                </a:lnTo>
                <a:lnTo>
                  <a:pt x="16522" y="514350"/>
                </a:lnTo>
                <a:lnTo>
                  <a:pt x="21577" y="514350"/>
                </a:lnTo>
                <a:lnTo>
                  <a:pt x="38100" y="497827"/>
                </a:lnTo>
                <a:lnTo>
                  <a:pt x="38100" y="495300"/>
                </a:lnTo>
                <a:lnTo>
                  <a:pt x="38100" y="492785"/>
                </a:lnTo>
                <a:close/>
              </a:path>
              <a:path w="38100" h="676275">
                <a:moveTo>
                  <a:pt x="38100" y="330860"/>
                </a:moveTo>
                <a:lnTo>
                  <a:pt x="21577" y="314325"/>
                </a:lnTo>
                <a:lnTo>
                  <a:pt x="16522" y="314325"/>
                </a:lnTo>
                <a:lnTo>
                  <a:pt x="0" y="330860"/>
                </a:lnTo>
                <a:lnTo>
                  <a:pt x="0" y="335902"/>
                </a:lnTo>
                <a:lnTo>
                  <a:pt x="16522" y="352425"/>
                </a:lnTo>
                <a:lnTo>
                  <a:pt x="21577" y="352425"/>
                </a:lnTo>
                <a:lnTo>
                  <a:pt x="38100" y="335902"/>
                </a:lnTo>
                <a:lnTo>
                  <a:pt x="38100" y="333375"/>
                </a:lnTo>
                <a:lnTo>
                  <a:pt x="38100" y="330860"/>
                </a:lnTo>
                <a:close/>
              </a:path>
              <a:path w="38100" h="676275">
                <a:moveTo>
                  <a:pt x="38100" y="178460"/>
                </a:moveTo>
                <a:lnTo>
                  <a:pt x="21577" y="161925"/>
                </a:lnTo>
                <a:lnTo>
                  <a:pt x="16522" y="161925"/>
                </a:lnTo>
                <a:lnTo>
                  <a:pt x="0" y="178460"/>
                </a:lnTo>
                <a:lnTo>
                  <a:pt x="0" y="183502"/>
                </a:lnTo>
                <a:lnTo>
                  <a:pt x="16522" y="200025"/>
                </a:lnTo>
                <a:lnTo>
                  <a:pt x="21577" y="200025"/>
                </a:lnTo>
                <a:lnTo>
                  <a:pt x="38100" y="183502"/>
                </a:lnTo>
                <a:lnTo>
                  <a:pt x="38100" y="180975"/>
                </a:lnTo>
                <a:lnTo>
                  <a:pt x="38100" y="178460"/>
                </a:lnTo>
                <a:close/>
              </a:path>
              <a:path w="38100" h="676275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346975" y="1782191"/>
            <a:ext cx="2759710" cy="8191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模様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質感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実物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触感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⼼拍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データによる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瞑想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果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視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化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物語性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のある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材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（新幹線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リサイクル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による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特別感</a:t>
            </a:r>
            <a:endParaRPr sz="1000">
              <a:latin typeface="SimSun"/>
              <a:cs typeface="SimSun"/>
            </a:endParaRPr>
          </a:p>
          <a:p>
            <a:pPr marL="12700" marR="452755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しい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⽇常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から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切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離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された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静寂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時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間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創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出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的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な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新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しい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発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⾒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瞑想体験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進化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80999" y="2466974"/>
            <a:ext cx="3705225" cy="1181100"/>
            <a:chOff x="380999" y="2466974"/>
            <a:chExt cx="3705225" cy="1181100"/>
          </a:xfrm>
        </p:grpSpPr>
        <p:sp>
          <p:nvSpPr>
            <p:cNvPr id="24" name="object 24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66782" y="1171574"/>
                  </a:moveTo>
                  <a:lnTo>
                    <a:pt x="28916" y="1171574"/>
                  </a:lnTo>
                  <a:lnTo>
                    <a:pt x="24664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42658"/>
                  </a:lnTo>
                  <a:lnTo>
                    <a:pt x="3671034" y="1170728"/>
                  </a:lnTo>
                  <a:lnTo>
                    <a:pt x="3666782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4"/>
                  </a:lnTo>
                  <a:lnTo>
                    <a:pt x="3689060" y="12889"/>
                  </a:lnTo>
                  <a:lnTo>
                    <a:pt x="3695699" y="33337"/>
                  </a:lnTo>
                  <a:lnTo>
                    <a:pt x="3695699" y="1138237"/>
                  </a:lnTo>
                  <a:lnTo>
                    <a:pt x="3671034" y="1170728"/>
                  </a:lnTo>
                  <a:lnTo>
                    <a:pt x="3662362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4" y="1170728"/>
                  </a:lnTo>
                  <a:lnTo>
                    <a:pt x="20579" y="1169036"/>
                  </a:lnTo>
                  <a:lnTo>
                    <a:pt x="16495" y="1167345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2608659"/>
              <a:ext cx="133350" cy="11668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04812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5474" y="2478881"/>
            <a:ext cx="1854835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0">
                <a:solidFill>
                  <a:srgbClr val="444444"/>
                </a:solidFill>
                <a:latin typeface="SimSun"/>
                <a:cs typeface="SimSun"/>
              </a:rPr>
              <a:t>主要指標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サブスクリプション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継続率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アプリの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使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頻度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‧セッション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時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間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ユーザー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⾜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度</a:t>
            </a:r>
            <a:r>
              <a:rPr dirty="0" sz="1000" spc="-2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900" spc="-20">
                <a:solidFill>
                  <a:srgbClr val="333333"/>
                </a:solidFill>
                <a:latin typeface="Liberation Sans"/>
                <a:cs typeface="Liberation Sans"/>
              </a:rPr>
              <a:t>NPS</a:t>
            </a:r>
            <a:endParaRPr sz="900">
              <a:latin typeface="Liberation Sans"/>
              <a:cs typeface="Liberation Sans"/>
            </a:endParaRPr>
          </a:p>
          <a:p>
            <a:pPr marL="12700" marR="8051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⼼拍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データの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改善率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ソーシャル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共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有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数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238624" y="2466974"/>
            <a:ext cx="3714750" cy="1181100"/>
            <a:chOff x="4238624" y="2466974"/>
            <a:chExt cx="3714750" cy="1181100"/>
          </a:xfrm>
        </p:grpSpPr>
        <p:sp>
          <p:nvSpPr>
            <p:cNvPr id="30" name="object 30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76307" y="1171574"/>
                  </a:moveTo>
                  <a:lnTo>
                    <a:pt x="28916" y="1171574"/>
                  </a:lnTo>
                  <a:lnTo>
                    <a:pt x="24663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42658"/>
                  </a:lnTo>
                  <a:lnTo>
                    <a:pt x="3680559" y="1170728"/>
                  </a:lnTo>
                  <a:lnTo>
                    <a:pt x="3676307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684644" y="2537"/>
                  </a:lnTo>
                  <a:lnTo>
                    <a:pt x="3688728" y="4229"/>
                  </a:lnTo>
                  <a:lnTo>
                    <a:pt x="3705224" y="33337"/>
                  </a:lnTo>
                  <a:lnTo>
                    <a:pt x="3705224" y="1138237"/>
                  </a:lnTo>
                  <a:lnTo>
                    <a:pt x="3680559" y="1170728"/>
                  </a:lnTo>
                  <a:lnTo>
                    <a:pt x="3671887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3" y="1170728"/>
                  </a:lnTo>
                  <a:lnTo>
                    <a:pt x="20579" y="1169036"/>
                  </a:lnTo>
                  <a:lnTo>
                    <a:pt x="16494" y="1167345"/>
                  </a:lnTo>
                  <a:lnTo>
                    <a:pt x="12889" y="1164936"/>
                  </a:lnTo>
                  <a:lnTo>
                    <a:pt x="9764" y="1161810"/>
                  </a:lnTo>
                  <a:lnTo>
                    <a:pt x="6637" y="1158684"/>
                  </a:lnTo>
                  <a:lnTo>
                    <a:pt x="4229" y="1155079"/>
                  </a:lnTo>
                  <a:lnTo>
                    <a:pt x="2537" y="1150994"/>
                  </a:lnTo>
                  <a:lnTo>
                    <a:pt x="845" y="1146910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2600324"/>
              <a:ext cx="150018" cy="13335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362437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86225" y="2478881"/>
            <a:ext cx="2079625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圧倒的優位性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新幹線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由来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属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がもつ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物語性</a:t>
            </a:r>
            <a:endParaRPr sz="1000">
              <a:latin typeface="SimSun"/>
              <a:cs typeface="SimSun"/>
            </a:endParaRPr>
          </a:p>
          <a:p>
            <a:pPr marL="12700" marR="156845">
              <a:lnSpc>
                <a:spcPct val="106300"/>
              </a:lnSpc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鍛造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術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による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最⾼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質感設計</a:t>
            </a:r>
            <a:r>
              <a:rPr dirty="0" sz="1000" spc="-130">
                <a:solidFill>
                  <a:srgbClr val="333333"/>
                </a:solidFill>
                <a:latin typeface="SimSun"/>
                <a:cs typeface="SimSun"/>
              </a:rPr>
              <a:t> </a:t>
            </a: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C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材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料分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析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による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品質管理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D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のアプリ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開発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⼒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データ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分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析</a:t>
            </a:r>
            <a:r>
              <a:rPr dirty="0" sz="1000" spc="500">
                <a:solidFill>
                  <a:srgbClr val="333333"/>
                </a:solidFill>
                <a:latin typeface="Meiryo"/>
                <a:cs typeface="Meiryo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材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のばらつきを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価値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変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える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⽬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利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き</a:t>
            </a:r>
            <a:r>
              <a:rPr dirty="0" sz="1000" spc="-135">
                <a:solidFill>
                  <a:srgbClr val="333333"/>
                </a:solidFill>
                <a:latin typeface="Meiryo"/>
                <a:cs typeface="Meiryo"/>
              </a:rPr>
              <a:t>⼒</a:t>
            </a:r>
            <a:endParaRPr sz="1000">
              <a:latin typeface="Meiryo"/>
              <a:cs typeface="Meiryo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0999" y="3800474"/>
            <a:ext cx="3705225" cy="1171575"/>
            <a:chOff x="380999" y="3800474"/>
            <a:chExt cx="3705225" cy="1171575"/>
          </a:xfrm>
        </p:grpSpPr>
        <p:sp>
          <p:nvSpPr>
            <p:cNvPr id="36" name="object 36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79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8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4" y="3932634"/>
              <a:ext cx="150018" cy="11668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504812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5474" y="3812380"/>
            <a:ext cx="23120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チャネル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3099"/>
              </a:lnSpc>
              <a:spcBef>
                <a:spcPts val="450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オンラインサブスク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専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プラットフォーム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ウェルネス‧マインドフルネスアプリストア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業向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けストレス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対策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プログラム</a:t>
            </a:r>
            <a:endParaRPr sz="1000">
              <a:latin typeface="PMingLiU"/>
              <a:cs typeface="PMingLiU"/>
            </a:endParaRPr>
          </a:p>
          <a:p>
            <a:pPr marL="12700" marR="240029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ヨガスタジオ‧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瞑想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センターでの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体験</a:t>
            </a:r>
            <a:r>
              <a:rPr dirty="0" sz="1000" spc="-130">
                <a:solidFill>
                  <a:srgbClr val="333333"/>
                </a:solidFill>
                <a:latin typeface="Meiryo"/>
                <a:cs typeface="Meiryo"/>
              </a:rPr>
              <a:t>会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インフルエンサーマーケティング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238624" y="3800474"/>
            <a:ext cx="3714750" cy="1171575"/>
            <a:chOff x="4238624" y="3800474"/>
            <a:chExt cx="3714750" cy="1171575"/>
          </a:xfrm>
        </p:grpSpPr>
        <p:sp>
          <p:nvSpPr>
            <p:cNvPr id="42" name="object 42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6307" y="1162049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3" y="1161203"/>
                  </a:lnTo>
                  <a:lnTo>
                    <a:pt x="20579" y="1159512"/>
                  </a:lnTo>
                  <a:lnTo>
                    <a:pt x="16494" y="1157819"/>
                  </a:lnTo>
                  <a:lnTo>
                    <a:pt x="12889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399" y="3924299"/>
              <a:ext cx="166687" cy="13335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6243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486225" y="3812380"/>
            <a:ext cx="19183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顧客セグメント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忙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しいビジネスパーソン</a:t>
            </a:r>
            <a:r>
              <a:rPr dirty="0" sz="1000" spc="-25">
                <a:solidFill>
                  <a:srgbClr val="333333"/>
                </a:solidFill>
                <a:latin typeface="SimSun"/>
                <a:cs typeface="SimSun"/>
              </a:rPr>
              <a:t>（</a:t>
            </a:r>
            <a:r>
              <a:rPr dirty="0" sz="900" spc="-25">
                <a:solidFill>
                  <a:srgbClr val="333333"/>
                </a:solidFill>
                <a:latin typeface="Liberation Sans"/>
                <a:cs typeface="Liberation Sans"/>
              </a:rPr>
              <a:t>30-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50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代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マインドフルネス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実践者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ストレス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軽減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求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める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現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代⼈</a:t>
            </a:r>
            <a:endParaRPr sz="1000">
              <a:latin typeface="Meiryo"/>
              <a:cs typeface="Meiryo"/>
            </a:endParaRPr>
          </a:p>
          <a:p>
            <a:pPr marL="12700" marR="71755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デザイン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い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活雑貨愛好家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企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のウェルネスプログラム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担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当者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105773" y="3800474"/>
            <a:ext cx="3705225" cy="1171575"/>
            <a:chOff x="8105773" y="3800474"/>
            <a:chExt cx="3705225" cy="1171575"/>
          </a:xfrm>
        </p:grpSpPr>
        <p:sp>
          <p:nvSpPr>
            <p:cNvPr id="48" name="object 48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8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80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8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549" y="3924299"/>
              <a:ext cx="133350" cy="13335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22958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22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22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22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22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22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22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22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22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346975" y="3812380"/>
            <a:ext cx="173101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コスト構造</a:t>
            </a:r>
            <a:endParaRPr sz="1200">
              <a:latin typeface="SimSun"/>
              <a:cs typeface="SimSun"/>
            </a:endParaRPr>
          </a:p>
          <a:p>
            <a:pPr marL="12700" marR="225425">
              <a:lnSpc>
                <a:spcPct val="103099"/>
              </a:lnSpc>
              <a:spcBef>
                <a:spcPts val="450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デバイス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設計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製造</a:t>
            </a:r>
            <a:r>
              <a:rPr dirty="0" sz="1000" spc="-85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 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アプリ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開発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‧サーバー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維持費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材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調達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加⼯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費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配送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物流費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マーケティング‧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顧客獲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得</a:t>
            </a:r>
            <a:r>
              <a:rPr dirty="0" sz="1000" spc="-85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80999" y="5124449"/>
            <a:ext cx="3705225" cy="1257300"/>
            <a:chOff x="380999" y="5124449"/>
            <a:chExt cx="3705225" cy="1257300"/>
          </a:xfrm>
        </p:grpSpPr>
        <p:sp>
          <p:nvSpPr>
            <p:cNvPr id="54" name="object 54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3666782" y="1247774"/>
                  </a:moveTo>
                  <a:lnTo>
                    <a:pt x="28916" y="1247774"/>
                  </a:lnTo>
                  <a:lnTo>
                    <a:pt x="24664" y="1246928"/>
                  </a:lnTo>
                  <a:lnTo>
                    <a:pt x="0" y="1218857"/>
                  </a:lnTo>
                  <a:lnTo>
                    <a:pt x="0" y="12144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218857"/>
                  </a:lnTo>
                  <a:lnTo>
                    <a:pt x="3671034" y="1246928"/>
                  </a:lnTo>
                  <a:lnTo>
                    <a:pt x="3666782" y="12477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0" y="12144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8"/>
                  </a:lnTo>
                  <a:lnTo>
                    <a:pt x="3695699" y="33337"/>
                  </a:lnTo>
                  <a:lnTo>
                    <a:pt x="3695699" y="1214437"/>
                  </a:lnTo>
                  <a:lnTo>
                    <a:pt x="3675119" y="1245236"/>
                  </a:lnTo>
                  <a:lnTo>
                    <a:pt x="3671034" y="1246928"/>
                  </a:lnTo>
                  <a:lnTo>
                    <a:pt x="3666782" y="1247774"/>
                  </a:lnTo>
                  <a:lnTo>
                    <a:pt x="3662362" y="1247774"/>
                  </a:lnTo>
                  <a:lnTo>
                    <a:pt x="33337" y="1247774"/>
                  </a:lnTo>
                  <a:lnTo>
                    <a:pt x="28916" y="1247774"/>
                  </a:lnTo>
                  <a:lnTo>
                    <a:pt x="24664" y="1246928"/>
                  </a:lnTo>
                  <a:lnTo>
                    <a:pt x="20579" y="1245236"/>
                  </a:lnTo>
                  <a:lnTo>
                    <a:pt x="16495" y="1243544"/>
                  </a:lnTo>
                  <a:lnTo>
                    <a:pt x="12890" y="1241135"/>
                  </a:lnTo>
                  <a:lnTo>
                    <a:pt x="9764" y="1238009"/>
                  </a:lnTo>
                  <a:lnTo>
                    <a:pt x="6638" y="1234883"/>
                  </a:lnTo>
                  <a:lnTo>
                    <a:pt x="4229" y="1231278"/>
                  </a:lnTo>
                  <a:lnTo>
                    <a:pt x="2537" y="1227194"/>
                  </a:lnTo>
                  <a:lnTo>
                    <a:pt x="845" y="1223110"/>
                  </a:lnTo>
                  <a:lnTo>
                    <a:pt x="0" y="1218857"/>
                  </a:lnTo>
                  <a:lnTo>
                    <a:pt x="0" y="12144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4" y="5257799"/>
              <a:ext cx="133350" cy="13335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04812" y="554354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25474" y="5136355"/>
            <a:ext cx="225488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収益の流れ</a:t>
            </a:r>
            <a:endParaRPr sz="12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額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サブスクリプション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料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r>
              <a:rPr dirty="0" sz="1000" spc="-25">
                <a:solidFill>
                  <a:srgbClr val="333333"/>
                </a:solidFill>
                <a:latin typeface="SimSun"/>
                <a:cs typeface="SimSun"/>
              </a:rPr>
              <a:t>（</a:t>
            </a:r>
            <a:r>
              <a:rPr dirty="0" sz="900" spc="-25">
                <a:solidFill>
                  <a:srgbClr val="333333"/>
                </a:solidFill>
                <a:latin typeface="Liberation Sans"/>
                <a:cs typeface="Liberation Sans"/>
              </a:rPr>
              <a:t>2,980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円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〜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プレミアムアプリ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機能課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⾦</a:t>
            </a:r>
            <a:endParaRPr sz="1000">
              <a:latin typeface="Meiryo"/>
              <a:cs typeface="Meiryo"/>
            </a:endParaRPr>
          </a:p>
          <a:p>
            <a:pPr marL="12700" marR="294005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法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向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け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従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業員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ウェルネスプログラムオプショナルアクセサリー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販売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過去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デザインの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買取</a:t>
            </a:r>
            <a:r>
              <a:rPr dirty="0" sz="1000" spc="-90">
                <a:solidFill>
                  <a:srgbClr val="333333"/>
                </a:solidFill>
                <a:latin typeface="PMingLiU"/>
                <a:cs typeface="PMingLiU"/>
              </a:rPr>
              <a:t>オプション</a:t>
            </a:r>
            <a:endParaRPr sz="1000">
              <a:latin typeface="PMingLiU"/>
              <a:cs typeface="PMingLiU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8299" y="349250"/>
            <a:ext cx="4772660" cy="3683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50" b="1">
                <a:latin typeface="Liberation Sans"/>
                <a:cs typeface="Liberation Sans"/>
              </a:rPr>
              <a:t>Heritage</a:t>
            </a:r>
            <a:r>
              <a:rPr dirty="0" sz="2250" spc="-20" b="1">
                <a:latin typeface="Liberation Sans"/>
                <a:cs typeface="Liberation Sans"/>
              </a:rPr>
              <a:t> </a:t>
            </a:r>
            <a:r>
              <a:rPr dirty="0" sz="2250" spc="-25" b="1">
                <a:latin typeface="Liberation Sans"/>
                <a:cs typeface="Liberation Sans"/>
              </a:rPr>
              <a:t>Tough</a:t>
            </a:r>
            <a:r>
              <a:rPr dirty="0" sz="2250" spc="-20" b="1">
                <a:latin typeface="Liberation Sans"/>
                <a:cs typeface="Liberation Sans"/>
              </a:rPr>
              <a:t> </a:t>
            </a:r>
            <a:r>
              <a:rPr dirty="0" sz="1500" spc="-5" b="1">
                <a:solidFill>
                  <a:srgbClr val="4A5462"/>
                </a:solidFill>
                <a:latin typeface="Liberation Sans"/>
                <a:cs typeface="Liberation Sans"/>
              </a:rPr>
              <a:t>- </a:t>
            </a:r>
            <a:r>
              <a:rPr dirty="0" sz="1700" spc="-210">
                <a:solidFill>
                  <a:srgbClr val="4A5462"/>
                </a:solidFill>
              </a:rPr>
              <a:t>物語</a:t>
            </a:r>
            <a:r>
              <a:rPr dirty="0" sz="1700" spc="-210">
                <a:solidFill>
                  <a:srgbClr val="4A5462"/>
                </a:solidFill>
                <a:latin typeface="PMingLiU"/>
                <a:cs typeface="PMingLiU"/>
              </a:rPr>
              <a:t>を</a:t>
            </a:r>
            <a:r>
              <a:rPr dirty="0" sz="1700" spc="-210">
                <a:solidFill>
                  <a:srgbClr val="4A5462"/>
                </a:solidFill>
              </a:rPr>
              <a:t>纏う</a:t>
            </a:r>
            <a:r>
              <a:rPr dirty="0" sz="1700" spc="-195">
                <a:solidFill>
                  <a:srgbClr val="4A5462"/>
                </a:solidFill>
                <a:latin typeface="PMingLiU"/>
                <a:cs typeface="PMingLiU"/>
              </a:rPr>
              <a:t>アウトドア‧ギア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10586689" y="472312"/>
            <a:ext cx="1236980" cy="23241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1350" spc="-175">
                <a:solidFill>
                  <a:srgbClr val="6A7280"/>
                </a:solidFill>
                <a:latin typeface="SimSun"/>
                <a:cs typeface="SimSun"/>
              </a:rPr>
              <a:t>リーンキャンバス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380999" y="1142999"/>
            <a:ext cx="3705225" cy="1171575"/>
            <a:chOff x="380999" y="1142999"/>
            <a:chExt cx="3705225" cy="1171575"/>
          </a:xfrm>
        </p:grpSpPr>
        <p:sp>
          <p:nvSpPr>
            <p:cNvPr id="5" name="object 5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385762" y="1147762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7" name="object 7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85774" y="1276349"/>
              <a:ext cx="133349" cy="133349"/>
            </a:xfrm>
            <a:prstGeom prst="rect">
              <a:avLst/>
            </a:prstGeom>
          </p:spPr>
        </p:pic>
        <p:sp>
          <p:nvSpPr>
            <p:cNvPr id="8" name="object 8" descr=""/>
            <p:cNvSpPr/>
            <p:nvPr/>
          </p:nvSpPr>
          <p:spPr>
            <a:xfrm>
              <a:off x="504812" y="156209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625474" y="1154906"/>
            <a:ext cx="185483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14">
                <a:solidFill>
                  <a:srgbClr val="444444"/>
                </a:solidFill>
                <a:latin typeface="SimSun"/>
                <a:cs typeface="SimSun"/>
              </a:rPr>
              <a:t>問題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「語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れるギア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」の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不⾜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マスプロダクト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では所有喜びが薄い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⻑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く使え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「本物」への渇望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サステナブル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でも美しくない</a:t>
            </a:r>
            <a:r>
              <a:rPr dirty="0" sz="1000" spc="-75">
                <a:solidFill>
                  <a:srgbClr val="333333"/>
                </a:solidFill>
                <a:latin typeface="PMingLiU"/>
                <a:cs typeface="PMingLiU"/>
              </a:rPr>
              <a:t>ギア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30">
                <a:solidFill>
                  <a:srgbClr val="333333"/>
                </a:solidFill>
                <a:latin typeface="PMingLiU"/>
                <a:cs typeface="PMingLiU"/>
              </a:rPr>
              <a:t>アイテム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が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つか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ない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4238624" y="1142999"/>
            <a:ext cx="3714750" cy="1171575"/>
            <a:chOff x="4238624" y="1142999"/>
            <a:chExt cx="3714750" cy="1171575"/>
          </a:xfrm>
        </p:grpSpPr>
        <p:sp>
          <p:nvSpPr>
            <p:cNvPr id="11" name="object 11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4243386" y="1147762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89" y="6638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4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43399" y="1276349"/>
              <a:ext cx="133350" cy="133350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4362437" y="1562099"/>
              <a:ext cx="38100" cy="514350"/>
            </a:xfrm>
            <a:custGeom>
              <a:avLst/>
              <a:gdLst/>
              <a:ahLst/>
              <a:cxnLst/>
              <a:rect l="l" t="t" r="r" b="b"/>
              <a:pathLst>
                <a:path w="38100" h="514350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51435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1435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1435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86225" y="1154906"/>
            <a:ext cx="1739264" cy="969644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30">
                <a:solidFill>
                  <a:srgbClr val="444444"/>
                </a:solidFill>
                <a:latin typeface="SimSun"/>
                <a:cs typeface="SimSun"/>
              </a:rPr>
              <a:t>解決策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幹線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アルミ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品質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リサイクル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の魂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95">
                <a:solidFill>
                  <a:srgbClr val="333333"/>
                </a:solidFill>
                <a:latin typeface="SimSun"/>
                <a:cs typeface="SimSun"/>
              </a:rPr>
              <a:t>込めた鍛造技術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限定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⽣産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‧シリアルナンバー</a:t>
            </a:r>
            <a:r>
              <a:rPr dirty="0" sz="1000" spc="-125">
                <a:solidFill>
                  <a:srgbClr val="333333"/>
                </a:solidFill>
                <a:latin typeface="SimSun"/>
                <a:cs typeface="SimSun"/>
              </a:rPr>
              <a:t>刻印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質実剛健な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アウトドアギア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提供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16" name="object 16" descr=""/>
          <p:cNvGrpSpPr/>
          <p:nvPr/>
        </p:nvGrpSpPr>
        <p:grpSpPr>
          <a:xfrm>
            <a:off x="8105773" y="1142999"/>
            <a:ext cx="3705225" cy="2505075"/>
            <a:chOff x="8105773" y="1142999"/>
            <a:chExt cx="3705225" cy="2505075"/>
          </a:xfrm>
        </p:grpSpPr>
        <p:sp>
          <p:nvSpPr>
            <p:cNvPr id="17" name="object 17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3666782" y="2495549"/>
                  </a:moveTo>
                  <a:lnTo>
                    <a:pt x="28916" y="2495549"/>
                  </a:lnTo>
                  <a:lnTo>
                    <a:pt x="24664" y="2494703"/>
                  </a:lnTo>
                  <a:lnTo>
                    <a:pt x="0" y="2466632"/>
                  </a:lnTo>
                  <a:lnTo>
                    <a:pt x="0" y="24622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2466632"/>
                  </a:lnTo>
                  <a:lnTo>
                    <a:pt x="3671034" y="2494703"/>
                  </a:lnTo>
                  <a:lnTo>
                    <a:pt x="3666782" y="24955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8" name="object 18" descr=""/>
            <p:cNvSpPr/>
            <p:nvPr/>
          </p:nvSpPr>
          <p:spPr>
            <a:xfrm>
              <a:off x="8110535" y="1147762"/>
              <a:ext cx="3695700" cy="2495550"/>
            </a:xfrm>
            <a:custGeom>
              <a:avLst/>
              <a:gdLst/>
              <a:ahLst/>
              <a:cxnLst/>
              <a:rect l="l" t="t" r="r" b="b"/>
              <a:pathLst>
                <a:path w="3695700" h="2495550">
                  <a:moveTo>
                    <a:pt x="0" y="24622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5"/>
                  </a:lnTo>
                  <a:lnTo>
                    <a:pt x="6637" y="12890"/>
                  </a:lnTo>
                  <a:lnTo>
                    <a:pt x="9764" y="9764"/>
                  </a:lnTo>
                  <a:lnTo>
                    <a:pt x="12890" y="6638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2462212"/>
                  </a:lnTo>
                  <a:lnTo>
                    <a:pt x="3671034" y="2494703"/>
                  </a:lnTo>
                  <a:lnTo>
                    <a:pt x="3662362" y="2495549"/>
                  </a:lnTo>
                  <a:lnTo>
                    <a:pt x="33338" y="2495549"/>
                  </a:lnTo>
                  <a:lnTo>
                    <a:pt x="28916" y="2495549"/>
                  </a:lnTo>
                  <a:lnTo>
                    <a:pt x="24664" y="2494703"/>
                  </a:lnTo>
                  <a:lnTo>
                    <a:pt x="20580" y="2493011"/>
                  </a:lnTo>
                  <a:lnTo>
                    <a:pt x="16495" y="2491320"/>
                  </a:lnTo>
                  <a:lnTo>
                    <a:pt x="12890" y="2488911"/>
                  </a:lnTo>
                  <a:lnTo>
                    <a:pt x="9764" y="2485785"/>
                  </a:lnTo>
                  <a:lnTo>
                    <a:pt x="6637" y="2482659"/>
                  </a:lnTo>
                  <a:lnTo>
                    <a:pt x="4228" y="2479054"/>
                  </a:lnTo>
                  <a:lnTo>
                    <a:pt x="2537" y="2474969"/>
                  </a:lnTo>
                  <a:lnTo>
                    <a:pt x="845" y="2470885"/>
                  </a:lnTo>
                  <a:lnTo>
                    <a:pt x="0" y="2466632"/>
                  </a:lnTo>
                  <a:lnTo>
                    <a:pt x="0" y="24622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19" name="object 1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0002" y="1282600"/>
              <a:ext cx="134443" cy="118790"/>
            </a:xfrm>
            <a:prstGeom prst="rect">
              <a:avLst/>
            </a:prstGeom>
          </p:spPr>
        </p:pic>
      </p:grpSp>
      <p:sp>
        <p:nvSpPr>
          <p:cNvPr id="20" name="object 20" descr=""/>
          <p:cNvSpPr txBox="1"/>
          <p:nvPr/>
        </p:nvSpPr>
        <p:spPr>
          <a:xfrm>
            <a:off x="8403074" y="1158020"/>
            <a:ext cx="2309495" cy="490855"/>
          </a:xfrm>
          <a:prstGeom prst="rect">
            <a:avLst/>
          </a:prstGeom>
        </p:spPr>
        <p:txBody>
          <a:bodyPr wrap="square" lIns="0" tIns="800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30"/>
              </a:spcBef>
            </a:pPr>
            <a:r>
              <a:rPr dirty="0" sz="1200" spc="-165">
                <a:solidFill>
                  <a:srgbClr val="444444"/>
                </a:solidFill>
                <a:latin typeface="SimSun"/>
                <a:cs typeface="SimSun"/>
              </a:rPr>
              <a:t>独</a:t>
            </a:r>
            <a:r>
              <a:rPr dirty="0" sz="1200" spc="-165">
                <a:solidFill>
                  <a:srgbClr val="444444"/>
                </a:solidFill>
                <a:latin typeface="Meiryo"/>
                <a:cs typeface="Meiryo"/>
              </a:rPr>
              <a:t>⾃</a:t>
            </a: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の価値提案</a:t>
            </a:r>
            <a:endParaRPr sz="1200">
              <a:latin typeface="SimSun"/>
              <a:cs typeface="SimSun"/>
            </a:endParaRPr>
          </a:p>
          <a:p>
            <a:pPr marL="81026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「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速の記憶」を宿したギア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1" name="object 21" descr=""/>
          <p:cNvSpPr/>
          <p:nvPr/>
        </p:nvSpPr>
        <p:spPr>
          <a:xfrm>
            <a:off x="8229587" y="1876424"/>
            <a:ext cx="38100" cy="676275"/>
          </a:xfrm>
          <a:custGeom>
            <a:avLst/>
            <a:gdLst/>
            <a:ahLst/>
            <a:cxnLst/>
            <a:rect l="l" t="t" r="r" b="b"/>
            <a:pathLst>
              <a:path w="38100" h="676275">
                <a:moveTo>
                  <a:pt x="38100" y="654710"/>
                </a:moveTo>
                <a:lnTo>
                  <a:pt x="21577" y="638175"/>
                </a:lnTo>
                <a:lnTo>
                  <a:pt x="16522" y="638175"/>
                </a:lnTo>
                <a:lnTo>
                  <a:pt x="0" y="654710"/>
                </a:lnTo>
                <a:lnTo>
                  <a:pt x="0" y="659752"/>
                </a:lnTo>
                <a:lnTo>
                  <a:pt x="16522" y="676275"/>
                </a:lnTo>
                <a:lnTo>
                  <a:pt x="21577" y="676275"/>
                </a:lnTo>
                <a:lnTo>
                  <a:pt x="38100" y="659752"/>
                </a:lnTo>
                <a:lnTo>
                  <a:pt x="38100" y="657225"/>
                </a:lnTo>
                <a:lnTo>
                  <a:pt x="38100" y="654710"/>
                </a:lnTo>
                <a:close/>
              </a:path>
              <a:path w="38100" h="676275">
                <a:moveTo>
                  <a:pt x="38100" y="492785"/>
                </a:moveTo>
                <a:lnTo>
                  <a:pt x="21577" y="476250"/>
                </a:lnTo>
                <a:lnTo>
                  <a:pt x="16522" y="476250"/>
                </a:lnTo>
                <a:lnTo>
                  <a:pt x="0" y="492785"/>
                </a:lnTo>
                <a:lnTo>
                  <a:pt x="0" y="497827"/>
                </a:lnTo>
                <a:lnTo>
                  <a:pt x="16522" y="514350"/>
                </a:lnTo>
                <a:lnTo>
                  <a:pt x="21577" y="514350"/>
                </a:lnTo>
                <a:lnTo>
                  <a:pt x="38100" y="497827"/>
                </a:lnTo>
                <a:lnTo>
                  <a:pt x="38100" y="495300"/>
                </a:lnTo>
                <a:lnTo>
                  <a:pt x="38100" y="492785"/>
                </a:lnTo>
                <a:close/>
              </a:path>
              <a:path w="38100" h="676275">
                <a:moveTo>
                  <a:pt x="38100" y="330860"/>
                </a:moveTo>
                <a:lnTo>
                  <a:pt x="21577" y="314325"/>
                </a:lnTo>
                <a:lnTo>
                  <a:pt x="16522" y="314325"/>
                </a:lnTo>
                <a:lnTo>
                  <a:pt x="0" y="330860"/>
                </a:lnTo>
                <a:lnTo>
                  <a:pt x="0" y="335902"/>
                </a:lnTo>
                <a:lnTo>
                  <a:pt x="16522" y="352425"/>
                </a:lnTo>
                <a:lnTo>
                  <a:pt x="21577" y="352425"/>
                </a:lnTo>
                <a:lnTo>
                  <a:pt x="38100" y="335902"/>
                </a:lnTo>
                <a:lnTo>
                  <a:pt x="38100" y="333375"/>
                </a:lnTo>
                <a:lnTo>
                  <a:pt x="38100" y="330860"/>
                </a:lnTo>
                <a:close/>
              </a:path>
              <a:path w="38100" h="676275">
                <a:moveTo>
                  <a:pt x="38100" y="178460"/>
                </a:moveTo>
                <a:lnTo>
                  <a:pt x="21577" y="161925"/>
                </a:lnTo>
                <a:lnTo>
                  <a:pt x="16522" y="161925"/>
                </a:lnTo>
                <a:lnTo>
                  <a:pt x="0" y="178460"/>
                </a:lnTo>
                <a:lnTo>
                  <a:pt x="0" y="183502"/>
                </a:lnTo>
                <a:lnTo>
                  <a:pt x="16522" y="200025"/>
                </a:lnTo>
                <a:lnTo>
                  <a:pt x="21577" y="200025"/>
                </a:lnTo>
                <a:lnTo>
                  <a:pt x="38100" y="183502"/>
                </a:lnTo>
                <a:lnTo>
                  <a:pt x="38100" y="180975"/>
                </a:lnTo>
                <a:lnTo>
                  <a:pt x="38100" y="178460"/>
                </a:lnTo>
                <a:close/>
              </a:path>
              <a:path w="38100" h="676275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3333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 descr=""/>
          <p:cNvSpPr txBox="1"/>
          <p:nvPr/>
        </p:nvSpPr>
        <p:spPr>
          <a:xfrm>
            <a:off x="8346975" y="1782191"/>
            <a:ext cx="1852295" cy="819150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機能性と物語性の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両⽴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⼀⽣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モノ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の耐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久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性と価値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使うたびに感じ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歴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史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と誇</a:t>
            </a:r>
            <a:r>
              <a:rPr dirty="0" sz="1000" spc="-5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endParaRPr sz="1000">
              <a:latin typeface="PMingLiU"/>
              <a:cs typeface="PMingLiU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サステナブル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な背景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持つ本物志</a:t>
            </a:r>
            <a:r>
              <a:rPr dirty="0" sz="1000" spc="-145">
                <a:solidFill>
                  <a:srgbClr val="333333"/>
                </a:solidFill>
                <a:latin typeface="Meiryo"/>
                <a:cs typeface="Meiryo"/>
              </a:rPr>
              <a:t>向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所有欲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満たす唯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の存在感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3" name="object 23" descr=""/>
          <p:cNvGrpSpPr/>
          <p:nvPr/>
        </p:nvGrpSpPr>
        <p:grpSpPr>
          <a:xfrm>
            <a:off x="380999" y="2466974"/>
            <a:ext cx="3705225" cy="1181100"/>
            <a:chOff x="380999" y="2466974"/>
            <a:chExt cx="3705225" cy="1181100"/>
          </a:xfrm>
        </p:grpSpPr>
        <p:sp>
          <p:nvSpPr>
            <p:cNvPr id="24" name="object 24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66782" y="1171574"/>
                  </a:moveTo>
                  <a:lnTo>
                    <a:pt x="28916" y="1171574"/>
                  </a:lnTo>
                  <a:lnTo>
                    <a:pt x="24664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42658"/>
                  </a:lnTo>
                  <a:lnTo>
                    <a:pt x="3671034" y="1170728"/>
                  </a:lnTo>
                  <a:lnTo>
                    <a:pt x="3666782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5" name="object 25" descr=""/>
            <p:cNvSpPr/>
            <p:nvPr/>
          </p:nvSpPr>
          <p:spPr>
            <a:xfrm>
              <a:off x="385762" y="2471737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4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9"/>
                  </a:lnTo>
                  <a:lnTo>
                    <a:pt x="3682808" y="6637"/>
                  </a:lnTo>
                  <a:lnTo>
                    <a:pt x="3685934" y="9764"/>
                  </a:lnTo>
                  <a:lnTo>
                    <a:pt x="3689060" y="12889"/>
                  </a:lnTo>
                  <a:lnTo>
                    <a:pt x="3695699" y="33337"/>
                  </a:lnTo>
                  <a:lnTo>
                    <a:pt x="3695699" y="1138237"/>
                  </a:lnTo>
                  <a:lnTo>
                    <a:pt x="3671034" y="1170728"/>
                  </a:lnTo>
                  <a:lnTo>
                    <a:pt x="3662362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4" y="1170728"/>
                  </a:lnTo>
                  <a:lnTo>
                    <a:pt x="20579" y="1169036"/>
                  </a:lnTo>
                  <a:lnTo>
                    <a:pt x="16495" y="1167345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26" name="object 26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85774" y="2608659"/>
              <a:ext cx="133350" cy="116681"/>
            </a:xfrm>
            <a:prstGeom prst="rect">
              <a:avLst/>
            </a:prstGeom>
          </p:spPr>
        </p:pic>
        <p:sp>
          <p:nvSpPr>
            <p:cNvPr id="27" name="object 27" descr=""/>
            <p:cNvSpPr/>
            <p:nvPr/>
          </p:nvSpPr>
          <p:spPr>
            <a:xfrm>
              <a:off x="504812" y="2886074"/>
              <a:ext cx="38100" cy="685800"/>
            </a:xfrm>
            <a:custGeom>
              <a:avLst/>
              <a:gdLst/>
              <a:ahLst/>
              <a:cxnLst/>
              <a:rect l="l" t="t" r="r" b="b"/>
              <a:pathLst>
                <a:path w="38100" h="685800">
                  <a:moveTo>
                    <a:pt x="38100" y="664235"/>
                  </a:moveTo>
                  <a:lnTo>
                    <a:pt x="21577" y="647700"/>
                  </a:lnTo>
                  <a:lnTo>
                    <a:pt x="16535" y="647700"/>
                  </a:lnTo>
                  <a:lnTo>
                    <a:pt x="0" y="664235"/>
                  </a:lnTo>
                  <a:lnTo>
                    <a:pt x="0" y="669277"/>
                  </a:lnTo>
                  <a:lnTo>
                    <a:pt x="16535" y="685800"/>
                  </a:lnTo>
                  <a:lnTo>
                    <a:pt x="21577" y="685800"/>
                  </a:lnTo>
                  <a:lnTo>
                    <a:pt x="38100" y="669277"/>
                  </a:lnTo>
                  <a:lnTo>
                    <a:pt x="38100" y="666750"/>
                  </a:lnTo>
                  <a:lnTo>
                    <a:pt x="38100" y="664235"/>
                  </a:lnTo>
                  <a:close/>
                </a:path>
                <a:path w="38100" h="685800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685800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85800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85800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8" name="object 28" descr=""/>
          <p:cNvSpPr txBox="1"/>
          <p:nvPr/>
        </p:nvSpPr>
        <p:spPr>
          <a:xfrm>
            <a:off x="625474" y="2478881"/>
            <a:ext cx="1617980" cy="1141095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0">
                <a:solidFill>
                  <a:srgbClr val="444444"/>
                </a:solidFill>
                <a:latin typeface="SimSun"/>
                <a:cs typeface="SimSun"/>
              </a:rPr>
              <a:t>主要指標</a:t>
            </a:r>
            <a:endParaRPr sz="1200">
              <a:latin typeface="SimSun"/>
              <a:cs typeface="SimSun"/>
            </a:endParaRPr>
          </a:p>
          <a:p>
            <a:pPr marL="12700" marR="225425">
              <a:lnSpc>
                <a:spcPct val="106300"/>
              </a:lnSpc>
              <a:spcBef>
                <a:spcPts val="409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直販売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と顧客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リピート</a:t>
            </a:r>
            <a:r>
              <a:rPr dirty="0" sz="1000" spc="-135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顧客満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⾜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度と推薦意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向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SNS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投稿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⼝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コミ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発信</a:t>
            </a:r>
            <a:r>
              <a:rPr dirty="0" sz="1000" spc="-50">
                <a:solidFill>
                  <a:srgbClr val="333333"/>
                </a:solidFill>
                <a:latin typeface="Meiryo"/>
                <a:cs typeface="Meiryo"/>
              </a:rPr>
              <a:t>数</a:t>
            </a:r>
            <a:endParaRPr sz="1000">
              <a:latin typeface="Meiryo"/>
              <a:cs typeface="Meiryo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クラウドファンディング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達成率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収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益性と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業成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⻑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率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29" name="object 29" descr=""/>
          <p:cNvGrpSpPr/>
          <p:nvPr/>
        </p:nvGrpSpPr>
        <p:grpSpPr>
          <a:xfrm>
            <a:off x="4238624" y="2466974"/>
            <a:ext cx="3714750" cy="1181100"/>
            <a:chOff x="4238624" y="2466974"/>
            <a:chExt cx="3714750" cy="1181100"/>
          </a:xfrm>
        </p:grpSpPr>
        <p:sp>
          <p:nvSpPr>
            <p:cNvPr id="30" name="object 30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76307" y="1171574"/>
                  </a:moveTo>
                  <a:lnTo>
                    <a:pt x="28916" y="1171574"/>
                  </a:lnTo>
                  <a:lnTo>
                    <a:pt x="24663" y="1170728"/>
                  </a:lnTo>
                  <a:lnTo>
                    <a:pt x="0" y="1142658"/>
                  </a:lnTo>
                  <a:lnTo>
                    <a:pt x="0" y="11382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42658"/>
                  </a:lnTo>
                  <a:lnTo>
                    <a:pt x="3680559" y="1170728"/>
                  </a:lnTo>
                  <a:lnTo>
                    <a:pt x="3676307" y="11715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1" name="object 31" descr=""/>
            <p:cNvSpPr/>
            <p:nvPr/>
          </p:nvSpPr>
          <p:spPr>
            <a:xfrm>
              <a:off x="4243386" y="2471737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1382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7" y="12889"/>
                  </a:lnTo>
                  <a:lnTo>
                    <a:pt x="9764" y="9764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684644" y="2537"/>
                  </a:lnTo>
                  <a:lnTo>
                    <a:pt x="3688728" y="4229"/>
                  </a:lnTo>
                  <a:lnTo>
                    <a:pt x="3705224" y="33337"/>
                  </a:lnTo>
                  <a:lnTo>
                    <a:pt x="3705224" y="1138237"/>
                  </a:lnTo>
                  <a:lnTo>
                    <a:pt x="3680559" y="1170728"/>
                  </a:lnTo>
                  <a:lnTo>
                    <a:pt x="3671887" y="1171574"/>
                  </a:lnTo>
                  <a:lnTo>
                    <a:pt x="33337" y="1171574"/>
                  </a:lnTo>
                  <a:lnTo>
                    <a:pt x="28916" y="1171574"/>
                  </a:lnTo>
                  <a:lnTo>
                    <a:pt x="24663" y="1170728"/>
                  </a:lnTo>
                  <a:lnTo>
                    <a:pt x="20579" y="1169036"/>
                  </a:lnTo>
                  <a:lnTo>
                    <a:pt x="16494" y="1167345"/>
                  </a:lnTo>
                  <a:lnTo>
                    <a:pt x="12889" y="1164936"/>
                  </a:lnTo>
                  <a:lnTo>
                    <a:pt x="9764" y="1161810"/>
                  </a:lnTo>
                  <a:lnTo>
                    <a:pt x="6637" y="1158684"/>
                  </a:lnTo>
                  <a:lnTo>
                    <a:pt x="4229" y="1155079"/>
                  </a:lnTo>
                  <a:lnTo>
                    <a:pt x="2537" y="1150994"/>
                  </a:lnTo>
                  <a:lnTo>
                    <a:pt x="845" y="1146910"/>
                  </a:lnTo>
                  <a:lnTo>
                    <a:pt x="0" y="1142658"/>
                  </a:lnTo>
                  <a:lnTo>
                    <a:pt x="0" y="11382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2" name="object 32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343399" y="2600324"/>
              <a:ext cx="150018" cy="133350"/>
            </a:xfrm>
            <a:prstGeom prst="rect">
              <a:avLst/>
            </a:prstGeom>
          </p:spPr>
        </p:pic>
        <p:sp>
          <p:nvSpPr>
            <p:cNvPr id="33" name="object 33" descr=""/>
            <p:cNvSpPr/>
            <p:nvPr/>
          </p:nvSpPr>
          <p:spPr>
            <a:xfrm>
              <a:off x="4362437" y="2886074"/>
              <a:ext cx="38100" cy="523875"/>
            </a:xfrm>
            <a:custGeom>
              <a:avLst/>
              <a:gdLst/>
              <a:ahLst/>
              <a:cxnLst/>
              <a:rect l="l" t="t" r="r" b="b"/>
              <a:pathLst>
                <a:path w="38100" h="523875">
                  <a:moveTo>
                    <a:pt x="38100" y="502310"/>
                  </a:moveTo>
                  <a:lnTo>
                    <a:pt x="21577" y="485775"/>
                  </a:lnTo>
                  <a:lnTo>
                    <a:pt x="16535" y="485775"/>
                  </a:lnTo>
                  <a:lnTo>
                    <a:pt x="0" y="502310"/>
                  </a:lnTo>
                  <a:lnTo>
                    <a:pt x="0" y="507352"/>
                  </a:lnTo>
                  <a:lnTo>
                    <a:pt x="16535" y="523875"/>
                  </a:lnTo>
                  <a:lnTo>
                    <a:pt x="21577" y="523875"/>
                  </a:lnTo>
                  <a:lnTo>
                    <a:pt x="38100" y="507352"/>
                  </a:lnTo>
                  <a:lnTo>
                    <a:pt x="38100" y="504825"/>
                  </a:lnTo>
                  <a:lnTo>
                    <a:pt x="38100" y="502310"/>
                  </a:lnTo>
                  <a:close/>
                </a:path>
                <a:path w="38100" h="5238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5238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5238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34" name="object 34" descr=""/>
          <p:cNvSpPr txBox="1"/>
          <p:nvPr/>
        </p:nvSpPr>
        <p:spPr>
          <a:xfrm>
            <a:off x="4486225" y="2478881"/>
            <a:ext cx="1854835" cy="979169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圧倒的優位性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B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の鍛造技術に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よる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耐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久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性</a:t>
            </a:r>
            <a:endParaRPr sz="1000">
              <a:latin typeface="SimSun"/>
              <a:cs typeface="SimSun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幹線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再⽣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材という唯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⼀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無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⼆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の出</a:t>
            </a:r>
            <a:r>
              <a:rPr dirty="0" sz="1000" spc="-135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機能と物語の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両⽴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の完成度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本物志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向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ファン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か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の強い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⽀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持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 descr=""/>
          <p:cNvGrpSpPr/>
          <p:nvPr/>
        </p:nvGrpSpPr>
        <p:grpSpPr>
          <a:xfrm>
            <a:off x="380999" y="3800474"/>
            <a:ext cx="3705225" cy="1171575"/>
            <a:chOff x="380999" y="3800474"/>
            <a:chExt cx="3705225" cy="1171575"/>
          </a:xfrm>
        </p:grpSpPr>
        <p:sp>
          <p:nvSpPr>
            <p:cNvPr id="36" name="object 36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37" name="object 37" descr=""/>
            <p:cNvSpPr/>
            <p:nvPr/>
          </p:nvSpPr>
          <p:spPr>
            <a:xfrm>
              <a:off x="385762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699" y="33337"/>
                  </a:lnTo>
                  <a:lnTo>
                    <a:pt x="3695699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79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8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38" name="object 38" descr="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485774" y="3932634"/>
              <a:ext cx="150018" cy="116681"/>
            </a:xfrm>
            <a:prstGeom prst="rect">
              <a:avLst/>
            </a:prstGeom>
          </p:spPr>
        </p:pic>
        <p:sp>
          <p:nvSpPr>
            <p:cNvPr id="39" name="object 39" descr=""/>
            <p:cNvSpPr/>
            <p:nvPr/>
          </p:nvSpPr>
          <p:spPr>
            <a:xfrm>
              <a:off x="504812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0" name="object 40" descr=""/>
          <p:cNvSpPr txBox="1"/>
          <p:nvPr/>
        </p:nvSpPr>
        <p:spPr>
          <a:xfrm>
            <a:off x="625474" y="3812380"/>
            <a:ext cx="178244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8509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チャネル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D2C</a:t>
            </a:r>
            <a:r>
              <a:rPr dirty="0" sz="1000" spc="-10">
                <a:solidFill>
                  <a:srgbClr val="333333"/>
                </a:solidFill>
                <a:latin typeface="SimSun"/>
                <a:cs typeface="SimSun"/>
              </a:rPr>
              <a:t>（</a:t>
            </a: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Direct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 to </a:t>
            </a:r>
            <a:r>
              <a:rPr dirty="0" sz="900" spc="-10">
                <a:solidFill>
                  <a:srgbClr val="333333"/>
                </a:solidFill>
                <a:latin typeface="Liberation Sans"/>
                <a:cs typeface="Liberation Sans"/>
              </a:rPr>
              <a:t>Consumer</a:t>
            </a:r>
            <a:r>
              <a:rPr dirty="0" sz="1000" spc="-10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⾃社</a:t>
            </a: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EC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サイト‧オンラインストア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クラウドファンディング</a:t>
            </a:r>
            <a:endParaRPr sz="1000">
              <a:latin typeface="PMingLiU"/>
              <a:cs typeface="PMingLiU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アウトドアイベント‧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展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⽰会</a:t>
            </a:r>
            <a:endParaRPr sz="100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900" spc="-25">
                <a:solidFill>
                  <a:srgbClr val="333333"/>
                </a:solidFill>
                <a:latin typeface="Liberation Sans"/>
                <a:cs typeface="Liberation Sans"/>
              </a:rPr>
              <a:t>SNS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‧インフルエンサー</a:t>
            </a:r>
            <a:r>
              <a:rPr dirty="0" sz="1000" spc="-75">
                <a:solidFill>
                  <a:srgbClr val="333333"/>
                </a:solidFill>
                <a:latin typeface="SimSun"/>
                <a:cs typeface="SimSun"/>
              </a:rPr>
              <a:t>連携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1" name="object 41" descr=""/>
          <p:cNvGrpSpPr/>
          <p:nvPr/>
        </p:nvGrpSpPr>
        <p:grpSpPr>
          <a:xfrm>
            <a:off x="4238624" y="3800474"/>
            <a:ext cx="3714750" cy="1171575"/>
            <a:chOff x="4238624" y="3800474"/>
            <a:chExt cx="3714750" cy="1171575"/>
          </a:xfrm>
        </p:grpSpPr>
        <p:sp>
          <p:nvSpPr>
            <p:cNvPr id="42" name="object 42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3676307" y="1162049"/>
                  </a:moveTo>
                  <a:lnTo>
                    <a:pt x="28916" y="1162049"/>
                  </a:lnTo>
                  <a:lnTo>
                    <a:pt x="24663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76307" y="0"/>
                  </a:lnTo>
                  <a:lnTo>
                    <a:pt x="3705224" y="28916"/>
                  </a:lnTo>
                  <a:lnTo>
                    <a:pt x="3705224" y="1133133"/>
                  </a:lnTo>
                  <a:lnTo>
                    <a:pt x="3680559" y="1161203"/>
                  </a:lnTo>
                  <a:lnTo>
                    <a:pt x="3676307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3" name="object 43" descr=""/>
            <p:cNvSpPr/>
            <p:nvPr/>
          </p:nvSpPr>
          <p:spPr>
            <a:xfrm>
              <a:off x="4243386" y="3805237"/>
              <a:ext cx="3705225" cy="1162050"/>
            </a:xfrm>
            <a:custGeom>
              <a:avLst/>
              <a:gdLst/>
              <a:ahLst/>
              <a:cxnLst/>
              <a:rect l="l" t="t" r="r" b="b"/>
              <a:pathLst>
                <a:path w="3705225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89" y="6637"/>
                  </a:lnTo>
                  <a:lnTo>
                    <a:pt x="16494" y="4229"/>
                  </a:lnTo>
                  <a:lnTo>
                    <a:pt x="20579" y="2537"/>
                  </a:lnTo>
                  <a:lnTo>
                    <a:pt x="24663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71887" y="0"/>
                  </a:lnTo>
                  <a:lnTo>
                    <a:pt x="3676307" y="0"/>
                  </a:lnTo>
                  <a:lnTo>
                    <a:pt x="3680560" y="845"/>
                  </a:lnTo>
                  <a:lnTo>
                    <a:pt x="3705224" y="33337"/>
                  </a:lnTo>
                  <a:lnTo>
                    <a:pt x="3705224" y="1128712"/>
                  </a:lnTo>
                  <a:lnTo>
                    <a:pt x="3680559" y="1161203"/>
                  </a:lnTo>
                  <a:lnTo>
                    <a:pt x="3676307" y="1162049"/>
                  </a:lnTo>
                  <a:lnTo>
                    <a:pt x="3671887" y="1162049"/>
                  </a:lnTo>
                  <a:lnTo>
                    <a:pt x="33337" y="1162049"/>
                  </a:lnTo>
                  <a:lnTo>
                    <a:pt x="28916" y="1162049"/>
                  </a:lnTo>
                  <a:lnTo>
                    <a:pt x="24663" y="1161203"/>
                  </a:lnTo>
                  <a:lnTo>
                    <a:pt x="20579" y="1159512"/>
                  </a:lnTo>
                  <a:lnTo>
                    <a:pt x="16494" y="1157819"/>
                  </a:lnTo>
                  <a:lnTo>
                    <a:pt x="12889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9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4" name="object 44" descr="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343399" y="3924299"/>
              <a:ext cx="166687" cy="133350"/>
            </a:xfrm>
            <a:prstGeom prst="rect">
              <a:avLst/>
            </a:prstGeom>
          </p:spPr>
        </p:pic>
        <p:sp>
          <p:nvSpPr>
            <p:cNvPr id="45" name="object 45" descr=""/>
            <p:cNvSpPr/>
            <p:nvPr/>
          </p:nvSpPr>
          <p:spPr>
            <a:xfrm>
              <a:off x="436243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35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35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35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35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46" name="object 46" descr=""/>
          <p:cNvSpPr txBox="1"/>
          <p:nvPr/>
        </p:nvSpPr>
        <p:spPr>
          <a:xfrm>
            <a:off x="4486225" y="3812380"/>
            <a:ext cx="1852295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101600">
              <a:lnSpc>
                <a:spcPct val="100000"/>
              </a:lnSpc>
              <a:spcBef>
                <a:spcPts val="655"/>
              </a:spcBef>
            </a:pPr>
            <a:r>
              <a:rPr dirty="0" sz="1200" spc="-150">
                <a:solidFill>
                  <a:srgbClr val="444444"/>
                </a:solidFill>
                <a:latin typeface="SimSun"/>
                <a:cs typeface="SimSun"/>
              </a:rPr>
              <a:t>顧客セグメント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本物志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向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の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アウトドア</a:t>
            </a:r>
            <a:r>
              <a:rPr dirty="0" sz="1000" spc="-85">
                <a:solidFill>
                  <a:srgbClr val="333333"/>
                </a:solidFill>
                <a:latin typeface="SimSun"/>
                <a:cs typeface="SimSun"/>
              </a:rPr>
              <a:t>愛好家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物語性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重視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す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るギアコレクター</a:t>
            </a:r>
            <a:endParaRPr sz="1000">
              <a:latin typeface="PMingLiU"/>
              <a:cs typeface="PMingLiU"/>
            </a:endParaRPr>
          </a:p>
          <a:p>
            <a:pPr marL="12700" marR="5080">
              <a:lnSpc>
                <a:spcPct val="106300"/>
              </a:lnSpc>
            </a:pP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サステナブル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製品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選ぶ環境意識層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特別な贈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り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探す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々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鉄道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ファン‧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⽇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本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⽂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化愛好家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47" name="object 47" descr=""/>
          <p:cNvGrpSpPr/>
          <p:nvPr/>
        </p:nvGrpSpPr>
        <p:grpSpPr>
          <a:xfrm>
            <a:off x="8105773" y="3800474"/>
            <a:ext cx="3705225" cy="1171575"/>
            <a:chOff x="8105773" y="3800474"/>
            <a:chExt cx="3705225" cy="1171575"/>
          </a:xfrm>
        </p:grpSpPr>
        <p:sp>
          <p:nvSpPr>
            <p:cNvPr id="48" name="object 48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3666782" y="1162049"/>
                  </a:moveTo>
                  <a:lnTo>
                    <a:pt x="28916" y="1162049"/>
                  </a:lnTo>
                  <a:lnTo>
                    <a:pt x="24664" y="1161203"/>
                  </a:lnTo>
                  <a:lnTo>
                    <a:pt x="0" y="1133133"/>
                  </a:lnTo>
                  <a:lnTo>
                    <a:pt x="0" y="1128712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133133"/>
                  </a:lnTo>
                  <a:lnTo>
                    <a:pt x="3671034" y="1161203"/>
                  </a:lnTo>
                  <a:lnTo>
                    <a:pt x="3666782" y="11620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9" name="object 49" descr=""/>
            <p:cNvSpPr/>
            <p:nvPr/>
          </p:nvSpPr>
          <p:spPr>
            <a:xfrm>
              <a:off x="8110535" y="3805237"/>
              <a:ext cx="3695700" cy="1162050"/>
            </a:xfrm>
            <a:custGeom>
              <a:avLst/>
              <a:gdLst/>
              <a:ahLst/>
              <a:cxnLst/>
              <a:rect l="l" t="t" r="r" b="b"/>
              <a:pathLst>
                <a:path w="3695700" h="1162050">
                  <a:moveTo>
                    <a:pt x="0" y="1128712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8" y="16494"/>
                  </a:lnTo>
                  <a:lnTo>
                    <a:pt x="6637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9"/>
                  </a:lnTo>
                  <a:lnTo>
                    <a:pt x="20580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8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95700" y="33337"/>
                  </a:lnTo>
                  <a:lnTo>
                    <a:pt x="3695700" y="1128712"/>
                  </a:lnTo>
                  <a:lnTo>
                    <a:pt x="3671034" y="1161203"/>
                  </a:lnTo>
                  <a:lnTo>
                    <a:pt x="3666782" y="1162049"/>
                  </a:lnTo>
                  <a:lnTo>
                    <a:pt x="3662362" y="1162049"/>
                  </a:lnTo>
                  <a:lnTo>
                    <a:pt x="33338" y="1162049"/>
                  </a:lnTo>
                  <a:lnTo>
                    <a:pt x="28916" y="1162049"/>
                  </a:lnTo>
                  <a:lnTo>
                    <a:pt x="24664" y="1161203"/>
                  </a:lnTo>
                  <a:lnTo>
                    <a:pt x="20580" y="1159512"/>
                  </a:lnTo>
                  <a:lnTo>
                    <a:pt x="16495" y="1157819"/>
                  </a:lnTo>
                  <a:lnTo>
                    <a:pt x="12890" y="1155411"/>
                  </a:lnTo>
                  <a:lnTo>
                    <a:pt x="9764" y="1152285"/>
                  </a:lnTo>
                  <a:lnTo>
                    <a:pt x="6637" y="1149159"/>
                  </a:lnTo>
                  <a:lnTo>
                    <a:pt x="4228" y="1145553"/>
                  </a:lnTo>
                  <a:lnTo>
                    <a:pt x="2537" y="1141469"/>
                  </a:lnTo>
                  <a:lnTo>
                    <a:pt x="845" y="1137385"/>
                  </a:lnTo>
                  <a:lnTo>
                    <a:pt x="0" y="1133133"/>
                  </a:lnTo>
                  <a:lnTo>
                    <a:pt x="0" y="1128712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0" name="object 50" descr="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210549" y="3924299"/>
              <a:ext cx="133350" cy="133350"/>
            </a:xfrm>
            <a:prstGeom prst="rect">
              <a:avLst/>
            </a:prstGeom>
          </p:spPr>
        </p:pic>
        <p:sp>
          <p:nvSpPr>
            <p:cNvPr id="51" name="object 51" descr=""/>
            <p:cNvSpPr/>
            <p:nvPr/>
          </p:nvSpPr>
          <p:spPr>
            <a:xfrm>
              <a:off x="8229587" y="4219574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22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22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22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22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30860"/>
                  </a:moveTo>
                  <a:lnTo>
                    <a:pt x="21577" y="314325"/>
                  </a:lnTo>
                  <a:lnTo>
                    <a:pt x="16522" y="314325"/>
                  </a:lnTo>
                  <a:lnTo>
                    <a:pt x="0" y="330860"/>
                  </a:lnTo>
                  <a:lnTo>
                    <a:pt x="0" y="335902"/>
                  </a:lnTo>
                  <a:lnTo>
                    <a:pt x="16522" y="352425"/>
                  </a:lnTo>
                  <a:lnTo>
                    <a:pt x="21577" y="352425"/>
                  </a:lnTo>
                  <a:lnTo>
                    <a:pt x="38100" y="335902"/>
                  </a:lnTo>
                  <a:lnTo>
                    <a:pt x="38100" y="333375"/>
                  </a:lnTo>
                  <a:lnTo>
                    <a:pt x="38100" y="330860"/>
                  </a:lnTo>
                  <a:close/>
                </a:path>
                <a:path w="38100" h="676275">
                  <a:moveTo>
                    <a:pt x="38100" y="168935"/>
                  </a:moveTo>
                  <a:lnTo>
                    <a:pt x="21577" y="152400"/>
                  </a:lnTo>
                  <a:lnTo>
                    <a:pt x="16522" y="152400"/>
                  </a:lnTo>
                  <a:lnTo>
                    <a:pt x="0" y="168935"/>
                  </a:lnTo>
                  <a:lnTo>
                    <a:pt x="0" y="173977"/>
                  </a:lnTo>
                  <a:lnTo>
                    <a:pt x="16522" y="190500"/>
                  </a:lnTo>
                  <a:lnTo>
                    <a:pt x="21577" y="190500"/>
                  </a:lnTo>
                  <a:lnTo>
                    <a:pt x="38100" y="173977"/>
                  </a:lnTo>
                  <a:lnTo>
                    <a:pt x="38100" y="171450"/>
                  </a:lnTo>
                  <a:lnTo>
                    <a:pt x="38100" y="168935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2" name="object 52" descr=""/>
          <p:cNvSpPr txBox="1"/>
          <p:nvPr/>
        </p:nvSpPr>
        <p:spPr>
          <a:xfrm>
            <a:off x="8346975" y="3812380"/>
            <a:ext cx="1723389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コスト構造</a:t>
            </a:r>
            <a:endParaRPr sz="1200">
              <a:latin typeface="SimSun"/>
              <a:cs typeface="SimSun"/>
            </a:endParaRPr>
          </a:p>
          <a:p>
            <a:pPr marL="12700" marR="330835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原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材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料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調達（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新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幹線廃材</a:t>
            </a:r>
            <a:r>
              <a:rPr dirty="0" sz="1000" spc="-145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鍛造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加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⼯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プロセス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⼈件</a:t>
            </a:r>
            <a:r>
              <a:rPr dirty="0" sz="1000" spc="-145">
                <a:solidFill>
                  <a:srgbClr val="333333"/>
                </a:solidFill>
                <a:latin typeface="SimSun"/>
                <a:cs typeface="SimSun"/>
              </a:rPr>
              <a:t>費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ブランディング‧マーケティング</a:t>
            </a:r>
            <a:endParaRPr sz="1000">
              <a:latin typeface="PMingLiU"/>
              <a:cs typeface="PMingLiU"/>
            </a:endParaRPr>
          </a:p>
          <a:p>
            <a:pPr marL="12700" marR="628650">
              <a:lnSpc>
                <a:spcPct val="106300"/>
              </a:lnSpc>
            </a:pPr>
            <a:r>
              <a:rPr dirty="0" sz="900">
                <a:solidFill>
                  <a:srgbClr val="333333"/>
                </a:solidFill>
                <a:latin typeface="Liberation Sans"/>
                <a:cs typeface="Liberation Sans"/>
              </a:rPr>
              <a:t>EC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サイト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構築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20">
                <a:solidFill>
                  <a:srgbClr val="333333"/>
                </a:solidFill>
                <a:latin typeface="SimSun"/>
                <a:cs typeface="SimSun"/>
              </a:rPr>
              <a:t>運営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物流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配送</a:t>
            </a:r>
            <a:r>
              <a:rPr dirty="0" sz="1000" spc="-85">
                <a:solidFill>
                  <a:srgbClr val="333333"/>
                </a:solidFill>
                <a:latin typeface="PMingLiU"/>
                <a:cs typeface="PMingLiU"/>
              </a:rPr>
              <a:t>コスト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53" name="object 53" descr=""/>
          <p:cNvGrpSpPr/>
          <p:nvPr/>
        </p:nvGrpSpPr>
        <p:grpSpPr>
          <a:xfrm>
            <a:off x="380999" y="5124449"/>
            <a:ext cx="3705225" cy="1257300"/>
            <a:chOff x="380999" y="5124449"/>
            <a:chExt cx="3705225" cy="1257300"/>
          </a:xfrm>
        </p:grpSpPr>
        <p:sp>
          <p:nvSpPr>
            <p:cNvPr id="54" name="object 54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3666782" y="1247774"/>
                  </a:moveTo>
                  <a:lnTo>
                    <a:pt x="28916" y="1247774"/>
                  </a:lnTo>
                  <a:lnTo>
                    <a:pt x="24664" y="1246928"/>
                  </a:lnTo>
                  <a:lnTo>
                    <a:pt x="0" y="1218857"/>
                  </a:lnTo>
                  <a:lnTo>
                    <a:pt x="0" y="1214437"/>
                  </a:lnTo>
                  <a:lnTo>
                    <a:pt x="0" y="28916"/>
                  </a:lnTo>
                  <a:lnTo>
                    <a:pt x="28916" y="0"/>
                  </a:lnTo>
                  <a:lnTo>
                    <a:pt x="3666782" y="0"/>
                  </a:lnTo>
                  <a:lnTo>
                    <a:pt x="3695699" y="28916"/>
                  </a:lnTo>
                  <a:lnTo>
                    <a:pt x="3695699" y="1218857"/>
                  </a:lnTo>
                  <a:lnTo>
                    <a:pt x="3671034" y="1246928"/>
                  </a:lnTo>
                  <a:lnTo>
                    <a:pt x="3666782" y="1247774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5" name="object 55" descr=""/>
            <p:cNvSpPr/>
            <p:nvPr/>
          </p:nvSpPr>
          <p:spPr>
            <a:xfrm>
              <a:off x="385762" y="5129212"/>
              <a:ext cx="3695700" cy="1247775"/>
            </a:xfrm>
            <a:custGeom>
              <a:avLst/>
              <a:gdLst/>
              <a:ahLst/>
              <a:cxnLst/>
              <a:rect l="l" t="t" r="r" b="b"/>
              <a:pathLst>
                <a:path w="3695700" h="1247775">
                  <a:moveTo>
                    <a:pt x="0" y="1214437"/>
                  </a:moveTo>
                  <a:lnTo>
                    <a:pt x="0" y="33337"/>
                  </a:lnTo>
                  <a:lnTo>
                    <a:pt x="0" y="28916"/>
                  </a:lnTo>
                  <a:lnTo>
                    <a:pt x="845" y="24663"/>
                  </a:lnTo>
                  <a:lnTo>
                    <a:pt x="2537" y="20579"/>
                  </a:lnTo>
                  <a:lnTo>
                    <a:pt x="4229" y="16495"/>
                  </a:lnTo>
                  <a:lnTo>
                    <a:pt x="6638" y="12889"/>
                  </a:lnTo>
                  <a:lnTo>
                    <a:pt x="9764" y="9763"/>
                  </a:lnTo>
                  <a:lnTo>
                    <a:pt x="12890" y="6637"/>
                  </a:lnTo>
                  <a:lnTo>
                    <a:pt x="16495" y="4228"/>
                  </a:lnTo>
                  <a:lnTo>
                    <a:pt x="20579" y="2537"/>
                  </a:lnTo>
                  <a:lnTo>
                    <a:pt x="24664" y="845"/>
                  </a:lnTo>
                  <a:lnTo>
                    <a:pt x="28916" y="0"/>
                  </a:lnTo>
                  <a:lnTo>
                    <a:pt x="33337" y="0"/>
                  </a:lnTo>
                  <a:lnTo>
                    <a:pt x="3662362" y="0"/>
                  </a:lnTo>
                  <a:lnTo>
                    <a:pt x="3666782" y="0"/>
                  </a:lnTo>
                  <a:lnTo>
                    <a:pt x="3671034" y="845"/>
                  </a:lnTo>
                  <a:lnTo>
                    <a:pt x="3675119" y="2537"/>
                  </a:lnTo>
                  <a:lnTo>
                    <a:pt x="3679203" y="4228"/>
                  </a:lnTo>
                  <a:lnTo>
                    <a:pt x="3695699" y="33337"/>
                  </a:lnTo>
                  <a:lnTo>
                    <a:pt x="3695699" y="1214437"/>
                  </a:lnTo>
                  <a:lnTo>
                    <a:pt x="3675119" y="1245236"/>
                  </a:lnTo>
                  <a:lnTo>
                    <a:pt x="3671034" y="1246928"/>
                  </a:lnTo>
                  <a:lnTo>
                    <a:pt x="3666782" y="1247774"/>
                  </a:lnTo>
                  <a:lnTo>
                    <a:pt x="3662362" y="1247774"/>
                  </a:lnTo>
                  <a:lnTo>
                    <a:pt x="33337" y="1247774"/>
                  </a:lnTo>
                  <a:lnTo>
                    <a:pt x="28916" y="1247774"/>
                  </a:lnTo>
                  <a:lnTo>
                    <a:pt x="24664" y="1246928"/>
                  </a:lnTo>
                  <a:lnTo>
                    <a:pt x="20579" y="1245236"/>
                  </a:lnTo>
                  <a:lnTo>
                    <a:pt x="16495" y="1243544"/>
                  </a:lnTo>
                  <a:lnTo>
                    <a:pt x="12890" y="1241135"/>
                  </a:lnTo>
                  <a:lnTo>
                    <a:pt x="9764" y="1238009"/>
                  </a:lnTo>
                  <a:lnTo>
                    <a:pt x="6638" y="1234883"/>
                  </a:lnTo>
                  <a:lnTo>
                    <a:pt x="4229" y="1231278"/>
                  </a:lnTo>
                  <a:lnTo>
                    <a:pt x="2537" y="1227194"/>
                  </a:lnTo>
                  <a:lnTo>
                    <a:pt x="845" y="1223110"/>
                  </a:lnTo>
                  <a:lnTo>
                    <a:pt x="0" y="1218857"/>
                  </a:lnTo>
                  <a:lnTo>
                    <a:pt x="0" y="1214437"/>
                  </a:lnTo>
                  <a:close/>
                </a:path>
              </a:pathLst>
            </a:custGeom>
            <a:ln w="9524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56" name="object 56" descr="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485774" y="5257799"/>
              <a:ext cx="133350" cy="133350"/>
            </a:xfrm>
            <a:prstGeom prst="rect">
              <a:avLst/>
            </a:prstGeom>
          </p:spPr>
        </p:pic>
        <p:sp>
          <p:nvSpPr>
            <p:cNvPr id="57" name="object 57" descr=""/>
            <p:cNvSpPr/>
            <p:nvPr/>
          </p:nvSpPr>
          <p:spPr>
            <a:xfrm>
              <a:off x="504812" y="5543549"/>
              <a:ext cx="38100" cy="676275"/>
            </a:xfrm>
            <a:custGeom>
              <a:avLst/>
              <a:gdLst/>
              <a:ahLst/>
              <a:cxnLst/>
              <a:rect l="l" t="t" r="r" b="b"/>
              <a:pathLst>
                <a:path w="38100" h="676275">
                  <a:moveTo>
                    <a:pt x="38100" y="654710"/>
                  </a:moveTo>
                  <a:lnTo>
                    <a:pt x="21577" y="638175"/>
                  </a:lnTo>
                  <a:lnTo>
                    <a:pt x="16535" y="638175"/>
                  </a:lnTo>
                  <a:lnTo>
                    <a:pt x="0" y="654710"/>
                  </a:lnTo>
                  <a:lnTo>
                    <a:pt x="0" y="659752"/>
                  </a:lnTo>
                  <a:lnTo>
                    <a:pt x="16535" y="676275"/>
                  </a:lnTo>
                  <a:lnTo>
                    <a:pt x="21577" y="676275"/>
                  </a:lnTo>
                  <a:lnTo>
                    <a:pt x="38100" y="659752"/>
                  </a:lnTo>
                  <a:lnTo>
                    <a:pt x="38100" y="657225"/>
                  </a:lnTo>
                  <a:lnTo>
                    <a:pt x="38100" y="654710"/>
                  </a:lnTo>
                  <a:close/>
                </a:path>
                <a:path w="38100" h="676275">
                  <a:moveTo>
                    <a:pt x="38100" y="492785"/>
                  </a:moveTo>
                  <a:lnTo>
                    <a:pt x="21577" y="476250"/>
                  </a:lnTo>
                  <a:lnTo>
                    <a:pt x="16535" y="476250"/>
                  </a:lnTo>
                  <a:lnTo>
                    <a:pt x="0" y="492785"/>
                  </a:lnTo>
                  <a:lnTo>
                    <a:pt x="0" y="497827"/>
                  </a:lnTo>
                  <a:lnTo>
                    <a:pt x="16535" y="514350"/>
                  </a:lnTo>
                  <a:lnTo>
                    <a:pt x="21577" y="514350"/>
                  </a:lnTo>
                  <a:lnTo>
                    <a:pt x="38100" y="497827"/>
                  </a:lnTo>
                  <a:lnTo>
                    <a:pt x="38100" y="495300"/>
                  </a:lnTo>
                  <a:lnTo>
                    <a:pt x="38100" y="492785"/>
                  </a:lnTo>
                  <a:close/>
                </a:path>
                <a:path w="38100" h="676275">
                  <a:moveTo>
                    <a:pt x="38100" y="340385"/>
                  </a:moveTo>
                  <a:lnTo>
                    <a:pt x="21577" y="323850"/>
                  </a:lnTo>
                  <a:lnTo>
                    <a:pt x="16535" y="323850"/>
                  </a:lnTo>
                  <a:lnTo>
                    <a:pt x="0" y="340385"/>
                  </a:lnTo>
                  <a:lnTo>
                    <a:pt x="0" y="345427"/>
                  </a:lnTo>
                  <a:lnTo>
                    <a:pt x="16535" y="361950"/>
                  </a:lnTo>
                  <a:lnTo>
                    <a:pt x="21577" y="361950"/>
                  </a:lnTo>
                  <a:lnTo>
                    <a:pt x="38100" y="345427"/>
                  </a:lnTo>
                  <a:lnTo>
                    <a:pt x="38100" y="342900"/>
                  </a:lnTo>
                  <a:lnTo>
                    <a:pt x="38100" y="340385"/>
                  </a:lnTo>
                  <a:close/>
                </a:path>
                <a:path w="38100" h="676275">
                  <a:moveTo>
                    <a:pt x="38100" y="178460"/>
                  </a:moveTo>
                  <a:lnTo>
                    <a:pt x="21577" y="161925"/>
                  </a:lnTo>
                  <a:lnTo>
                    <a:pt x="16535" y="161925"/>
                  </a:lnTo>
                  <a:lnTo>
                    <a:pt x="0" y="178460"/>
                  </a:lnTo>
                  <a:lnTo>
                    <a:pt x="0" y="183502"/>
                  </a:lnTo>
                  <a:lnTo>
                    <a:pt x="16535" y="200025"/>
                  </a:lnTo>
                  <a:lnTo>
                    <a:pt x="21577" y="200025"/>
                  </a:lnTo>
                  <a:lnTo>
                    <a:pt x="38100" y="183502"/>
                  </a:lnTo>
                  <a:lnTo>
                    <a:pt x="38100" y="180975"/>
                  </a:lnTo>
                  <a:lnTo>
                    <a:pt x="38100" y="178460"/>
                  </a:lnTo>
                  <a:close/>
                </a:path>
                <a:path w="38100" h="676275">
                  <a:moveTo>
                    <a:pt x="38100" y="16535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333333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8" name="object 58" descr=""/>
          <p:cNvSpPr txBox="1"/>
          <p:nvPr/>
        </p:nvSpPr>
        <p:spPr>
          <a:xfrm>
            <a:off x="625474" y="5136355"/>
            <a:ext cx="1960880" cy="1131570"/>
          </a:xfrm>
          <a:prstGeom prst="rect">
            <a:avLst/>
          </a:prstGeom>
        </p:spPr>
        <p:txBody>
          <a:bodyPr wrap="square" lIns="0" tIns="83185" rIns="0" bIns="0" rtlCol="0" vert="horz">
            <a:spAutoFit/>
          </a:bodyPr>
          <a:lstStyle/>
          <a:p>
            <a:pPr marL="68580">
              <a:lnSpc>
                <a:spcPct val="100000"/>
              </a:lnSpc>
              <a:spcBef>
                <a:spcPts val="655"/>
              </a:spcBef>
            </a:pPr>
            <a:r>
              <a:rPr dirty="0" sz="1200" spc="-145">
                <a:solidFill>
                  <a:srgbClr val="444444"/>
                </a:solidFill>
                <a:latin typeface="SimSun"/>
                <a:cs typeface="SimSun"/>
              </a:rPr>
              <a:t>収益の流れ</a:t>
            </a:r>
            <a:endParaRPr sz="12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製品直販に</a:t>
            </a:r>
            <a:r>
              <a:rPr dirty="0" sz="1000" spc="-114">
                <a:solidFill>
                  <a:srgbClr val="333333"/>
                </a:solidFill>
                <a:latin typeface="PMingLiU"/>
                <a:cs typeface="PMingLiU"/>
              </a:rPr>
              <a:t>よる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⾼</a:t>
            </a:r>
            <a:r>
              <a:rPr dirty="0" sz="1000" spc="-90">
                <a:solidFill>
                  <a:srgbClr val="333333"/>
                </a:solidFill>
                <a:latin typeface="SimSun"/>
                <a:cs typeface="SimSun"/>
              </a:rPr>
              <a:t>利益率確保</a:t>
            </a:r>
            <a:endParaRPr sz="1000">
              <a:latin typeface="SimSun"/>
              <a:cs typeface="SimSun"/>
            </a:endParaRPr>
          </a:p>
          <a:p>
            <a:pPr marL="12700" marR="129539">
              <a:lnSpc>
                <a:spcPct val="1062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限定版</a:t>
            </a:r>
            <a:r>
              <a:rPr dirty="0" sz="1000" spc="-130">
                <a:solidFill>
                  <a:srgbClr val="333333"/>
                </a:solidFill>
                <a:latin typeface="PMingLiU"/>
                <a:cs typeface="PMingLiU"/>
              </a:rPr>
              <a:t>‧コレクターズエディション</a:t>
            </a: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カスタムオーダー</a:t>
            </a: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（割増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料⾦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）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dirty="0" sz="1000" spc="-100">
                <a:solidFill>
                  <a:srgbClr val="333333"/>
                </a:solidFill>
                <a:latin typeface="SimSun"/>
                <a:cs typeface="SimSun"/>
              </a:rPr>
              <a:t>関連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アクセサリー‧メンテナンス</a:t>
            </a:r>
            <a:r>
              <a:rPr dirty="0" sz="1000" spc="-100">
                <a:solidFill>
                  <a:srgbClr val="333333"/>
                </a:solidFill>
                <a:latin typeface="Meiryo"/>
                <a:cs typeface="Meiryo"/>
              </a:rPr>
              <a:t>⽤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品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dirty="0" sz="1000" spc="-100">
                <a:solidFill>
                  <a:srgbClr val="333333"/>
                </a:solidFill>
                <a:latin typeface="PMingLiU"/>
                <a:cs typeface="PMingLiU"/>
              </a:rPr>
              <a:t>イベント‧ワークショップ</a:t>
            </a:r>
            <a:r>
              <a:rPr dirty="0" sz="1000" spc="-75">
                <a:solidFill>
                  <a:srgbClr val="333333"/>
                </a:solidFill>
                <a:latin typeface="Meiryo"/>
                <a:cs typeface="Meiryo"/>
              </a:rPr>
              <a:t>収⼊</a:t>
            </a:r>
            <a:endParaRPr sz="100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376813" y="810148"/>
            <a:ext cx="11304905" cy="19050"/>
          </a:xfrm>
          <a:custGeom>
            <a:avLst/>
            <a:gdLst/>
            <a:ahLst/>
            <a:cxnLst/>
            <a:rect l="l" t="t" r="r" b="b"/>
            <a:pathLst>
              <a:path w="11304905" h="19050">
                <a:moveTo>
                  <a:pt x="11304395" y="18840"/>
                </a:moveTo>
                <a:lnTo>
                  <a:pt x="0" y="18840"/>
                </a:lnTo>
                <a:lnTo>
                  <a:pt x="0" y="0"/>
                </a:lnTo>
                <a:lnTo>
                  <a:pt x="11304395" y="0"/>
                </a:lnTo>
                <a:lnTo>
                  <a:pt x="11304395" y="18840"/>
                </a:lnTo>
                <a:close/>
              </a:path>
            </a:pathLst>
          </a:custGeom>
          <a:solidFill>
            <a:srgbClr val="666666"/>
          </a:solidFill>
        </p:spPr>
        <p:txBody>
          <a:bodyPr wrap="square" lIns="0" tIns="0" rIns="0" bIns="0" rtlCol="0"/>
          <a:lstStyle/>
          <a:p/>
        </p:txBody>
      </p:sp>
      <p:graphicFrame>
        <p:nvGraphicFramePr>
          <p:cNvPr id="3" name="object 3" descr=""/>
          <p:cNvGraphicFramePr>
            <a:graphicFrameLocks noGrp="1"/>
          </p:cNvGraphicFramePr>
          <p:nvPr/>
        </p:nvGraphicFramePr>
        <p:xfrm>
          <a:off x="376813" y="1055076"/>
          <a:ext cx="11381105" cy="42849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4045"/>
                <a:gridCol w="1950084"/>
                <a:gridCol w="1318895"/>
                <a:gridCol w="1271904"/>
                <a:gridCol w="1196340"/>
                <a:gridCol w="1667510"/>
                <a:gridCol w="1064895"/>
                <a:gridCol w="942340"/>
              </a:tblGrid>
              <a:tr h="61214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marL="56769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175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アイデア名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133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 algn="ctr" marL="190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00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Who/What/How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1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（明確さ</a:t>
                      </a:r>
                      <a:r>
                        <a:rPr dirty="0" sz="1000" spc="-5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 marL="365125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00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Why</a:t>
                      </a:r>
                      <a:r>
                        <a:rPr dirty="0" sz="1000" spc="7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Now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  <a:p>
                      <a:pPr marL="379095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1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（時代性</a:t>
                      </a:r>
                      <a:r>
                        <a:rPr dirty="0" sz="1000" spc="-5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ct val="100000"/>
                        </a:lnSpc>
                        <a:spcBef>
                          <a:spcPts val="1040"/>
                        </a:spcBef>
                      </a:pPr>
                      <a:r>
                        <a:rPr dirty="0" sz="100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Why</a:t>
                      </a:r>
                      <a:r>
                        <a:rPr dirty="0" sz="1000" spc="7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dirty="0" sz="100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Us</a:t>
                      </a:r>
                      <a:endParaRPr sz="1000">
                        <a:latin typeface="Liberation Sans"/>
                        <a:cs typeface="Liberation Sans"/>
                      </a:endParaRPr>
                    </a:p>
                    <a:p>
                      <a:pPr marL="351790">
                        <a:lnSpc>
                          <a:spcPct val="100000"/>
                        </a:lnSpc>
                        <a:spcBef>
                          <a:spcPts val="280"/>
                        </a:spcBef>
                      </a:pPr>
                      <a:r>
                        <a:rPr dirty="0" sz="1000" spc="-11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（独</a:t>
                      </a:r>
                      <a:r>
                        <a:rPr dirty="0" sz="1000" spc="-110">
                          <a:solidFill>
                            <a:srgbClr val="333333"/>
                          </a:solidFill>
                          <a:latin typeface="Meiryo"/>
                          <a:cs typeface="Meiryo"/>
                        </a:rPr>
                        <a:t>⾃</a:t>
                      </a:r>
                      <a:r>
                        <a:rPr dirty="0" sz="1000" spc="-11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性</a:t>
                      </a:r>
                      <a:r>
                        <a:rPr dirty="0" sz="1000" spc="-5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1320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 marL="332740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200" spc="-145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顧客重視</a:t>
                      </a:r>
                      <a:endParaRPr sz="1200">
                        <a:latin typeface="SimSun"/>
                        <a:cs typeface="SimSun"/>
                      </a:endParaRPr>
                    </a:p>
                    <a:p>
                      <a:pPr marL="37020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11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（価値</a:t>
                      </a:r>
                      <a:r>
                        <a:rPr dirty="0" sz="1000" spc="-5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1066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40"/>
                        </a:spcBef>
                      </a:pPr>
                      <a:r>
                        <a:rPr dirty="0" sz="1200" spc="-135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実現性</a:t>
                      </a:r>
                      <a:endParaRPr sz="1200">
                        <a:latin typeface="SimSun"/>
                        <a:cs typeface="SimSu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dirty="0" sz="1000" spc="-45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（</a:t>
                      </a:r>
                      <a:r>
                        <a:rPr dirty="0" sz="900" spc="-4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PoC</a:t>
                      </a:r>
                      <a:r>
                        <a:rPr dirty="0" sz="1000" spc="-11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難易度</a:t>
                      </a:r>
                      <a:r>
                        <a:rPr dirty="0" sz="1000" spc="-5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）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1066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 marL="304165" marR="300355" indent="74930">
                        <a:lnSpc>
                          <a:spcPct val="109900"/>
                        </a:lnSpc>
                        <a:spcBef>
                          <a:spcPts val="380"/>
                        </a:spcBef>
                      </a:pPr>
                      <a:r>
                        <a:rPr dirty="0" sz="1350" spc="-12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総合</a:t>
                      </a:r>
                      <a:r>
                        <a:rPr dirty="0" sz="1350" spc="-185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スコア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4826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350" spc="-120">
                          <a:solidFill>
                            <a:srgbClr val="333333"/>
                          </a:solidFill>
                          <a:latin typeface="SimSun"/>
                          <a:cs typeface="SimSun"/>
                        </a:rPr>
                        <a:t>順位</a:t>
                      </a:r>
                      <a:endParaRPr sz="1350">
                        <a:latin typeface="SimSun"/>
                        <a:cs typeface="SimSun"/>
                      </a:endParaRPr>
                    </a:p>
                  </a:txBody>
                  <a:tcPr marL="0" marR="0" marB="0" marT="133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E4E7EB"/>
                    </a:solidFill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KINTSUGI-</a:t>
                      </a:r>
                      <a:r>
                        <a:rPr dirty="0" sz="115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METAL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20">
                          <a:solidFill>
                            <a:srgbClr val="6A7280"/>
                          </a:solidFill>
                          <a:latin typeface="SimSun"/>
                          <a:cs typeface="SimSun"/>
                        </a:rPr>
                        <a:t>社会インフラ延命ソリューション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22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750" spc="-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1</a:t>
                      </a:r>
                      <a:endParaRPr sz="17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KILOMETER'S</a:t>
                      </a:r>
                      <a:r>
                        <a:rPr dirty="0" sz="1150" spc="24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CHARM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05">
                          <a:solidFill>
                            <a:srgbClr val="6A7280"/>
                          </a:solidFill>
                          <a:latin typeface="SimSun"/>
                          <a:cs typeface="SimSun"/>
                        </a:rPr>
                        <a:t>新幹線データ刻印お守り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21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750" spc="-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2</a:t>
                      </a:r>
                      <a:endParaRPr sz="17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TOKI-NO-</a:t>
                      </a:r>
                      <a:r>
                        <a:rPr dirty="0" sz="115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KIZAMI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10">
                          <a:solidFill>
                            <a:srgbClr val="6A7280"/>
                          </a:solidFill>
                          <a:latin typeface="SimSun"/>
                          <a:cs typeface="SimSun"/>
                        </a:rPr>
                        <a:t>物語を宿す建材パーツ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19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750" spc="-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7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Phoenix</a:t>
                      </a:r>
                      <a:r>
                        <a:rPr dirty="0" sz="1150" spc="10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Metal</a:t>
                      </a:r>
                      <a:r>
                        <a:rPr dirty="0" sz="1150" spc="10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Initiative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14">
                          <a:solidFill>
                            <a:srgbClr val="6A7280"/>
                          </a:solidFill>
                          <a:latin typeface="SimSun"/>
                          <a:cs typeface="SimSun"/>
                        </a:rPr>
                        <a:t>災害現場アップサイクル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latin typeface="Liberation Sans"/>
                          <a:cs typeface="Liberation Sans"/>
                        </a:rPr>
                        <a:t>2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AAAAA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19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750" spc="-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7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Zen-</a:t>
                      </a:r>
                      <a:r>
                        <a:rPr dirty="0" sz="115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Alloy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10">
                          <a:solidFill>
                            <a:srgbClr val="6A7280"/>
                          </a:solidFill>
                          <a:latin typeface="SimSun"/>
                          <a:cs typeface="SimSun"/>
                        </a:rPr>
                        <a:t>サブスク瞑想デバイス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17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750" spc="-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5</a:t>
                      </a:r>
                      <a:endParaRPr sz="17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</a:tr>
              <a:tr h="612140">
                <a:tc>
                  <a:txBody>
                    <a:bodyPr/>
                    <a:lstStyle/>
                    <a:p>
                      <a:pPr marL="80010">
                        <a:lnSpc>
                          <a:spcPct val="100000"/>
                        </a:lnSpc>
                        <a:spcBef>
                          <a:spcPts val="740"/>
                        </a:spcBef>
                      </a:pPr>
                      <a:r>
                        <a:rPr dirty="0" sz="11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Heritage</a:t>
                      </a:r>
                      <a:r>
                        <a:rPr dirty="0" sz="1150" spc="14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 </a:t>
                      </a:r>
                      <a:r>
                        <a:rPr dirty="0" sz="1150" spc="-1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Tough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  <a:spcBef>
                          <a:spcPts val="550"/>
                        </a:spcBef>
                      </a:pPr>
                      <a:r>
                        <a:rPr dirty="0" sz="1000" spc="-105">
                          <a:solidFill>
                            <a:srgbClr val="6A7280"/>
                          </a:solidFill>
                          <a:latin typeface="SimSun"/>
                          <a:cs typeface="SimSun"/>
                        </a:rPr>
                        <a:t>物語アウトドアギア</a:t>
                      </a:r>
                      <a:endParaRPr sz="1000">
                        <a:latin typeface="SimSun"/>
                        <a:cs typeface="SimSun"/>
                      </a:endParaRPr>
                    </a:p>
                  </a:txBody>
                  <a:tcPr marL="0" marR="0" marB="0" marT="93980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190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 marL="4445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3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777777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50" b="1">
                          <a:solidFill>
                            <a:srgbClr val="FFFFFF"/>
                          </a:solidFill>
                          <a:latin typeface="Liberation Sans"/>
                          <a:cs typeface="Liberation Sans"/>
                        </a:rPr>
                        <a:t>4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  <a:solidFill>
                      <a:srgbClr val="54545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5"/>
                        </a:spcBef>
                      </a:pPr>
                      <a:endParaRPr sz="11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dirty="0" sz="1150" spc="-25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17</a:t>
                      </a:r>
                      <a:endParaRPr sz="11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3873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255"/>
                        </a:spcBef>
                      </a:pPr>
                      <a:r>
                        <a:rPr dirty="0" sz="1750" spc="-50" b="1">
                          <a:solidFill>
                            <a:srgbClr val="333333"/>
                          </a:solidFill>
                          <a:latin typeface="Liberation Sans"/>
                          <a:cs typeface="Liberation Sans"/>
                        </a:rPr>
                        <a:t>6</a:t>
                      </a:r>
                      <a:endParaRPr sz="1750">
                        <a:latin typeface="Liberation Sans"/>
                        <a:cs typeface="Liberation Sans"/>
                      </a:endParaRPr>
                    </a:p>
                  </a:txBody>
                  <a:tcPr marL="0" marR="0" marB="0" marT="159385">
                    <a:lnL w="9525">
                      <a:solidFill>
                        <a:srgbClr val="9CA2AF"/>
                      </a:solidFill>
                      <a:prstDash val="solid"/>
                    </a:lnL>
                    <a:lnR w="9525">
                      <a:solidFill>
                        <a:srgbClr val="9CA2AF"/>
                      </a:solidFill>
                      <a:prstDash val="solid"/>
                    </a:lnR>
                    <a:lnT w="9525">
                      <a:solidFill>
                        <a:srgbClr val="9CA2AF"/>
                      </a:solidFill>
                      <a:prstDash val="solid"/>
                    </a:lnT>
                    <a:lnB w="9525">
                      <a:solidFill>
                        <a:srgbClr val="9CA2AF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365">
                <a:latin typeface="PMingLiU"/>
                <a:cs typeface="PMingLiU"/>
              </a:rPr>
              <a:t>アイデア</a:t>
            </a:r>
            <a:r>
              <a:rPr dirty="0" spc="-335"/>
              <a:t>総合評価</a:t>
            </a:r>
            <a:r>
              <a:rPr dirty="0" spc="-335">
                <a:latin typeface="PMingLiU"/>
                <a:cs typeface="PMingLiU"/>
              </a:rPr>
              <a:t>‧</a:t>
            </a:r>
            <a:r>
              <a:rPr dirty="0" spc="-350"/>
              <a:t>順位付け</a:t>
            </a:r>
          </a:p>
        </p:txBody>
      </p:sp>
      <p:sp>
        <p:nvSpPr>
          <p:cNvPr id="5" name="object 5" descr=""/>
          <p:cNvSpPr txBox="1"/>
          <p:nvPr/>
        </p:nvSpPr>
        <p:spPr>
          <a:xfrm>
            <a:off x="7463508" y="466983"/>
            <a:ext cx="4231005" cy="22987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350" spc="-204">
                <a:solidFill>
                  <a:srgbClr val="6A7280"/>
                </a:solidFill>
                <a:latin typeface="SimSun"/>
                <a:cs typeface="SimSun"/>
              </a:rPr>
              <a:t>各アイデアを</a:t>
            </a:r>
            <a:r>
              <a:rPr dirty="0" sz="1150">
                <a:solidFill>
                  <a:srgbClr val="6A7280"/>
                </a:solidFill>
                <a:latin typeface="Liberation Sans"/>
                <a:cs typeface="Liberation Sans"/>
              </a:rPr>
              <a:t>5</a:t>
            </a:r>
            <a:r>
              <a:rPr dirty="0" sz="1350" spc="-185">
                <a:solidFill>
                  <a:srgbClr val="6A7280"/>
                </a:solidFill>
                <a:latin typeface="SimSun"/>
                <a:cs typeface="SimSun"/>
              </a:rPr>
              <a:t>つの基準で評価</a:t>
            </a:r>
            <a:r>
              <a:rPr dirty="0" sz="1350" spc="-85">
                <a:solidFill>
                  <a:srgbClr val="6A7280"/>
                </a:solidFill>
                <a:latin typeface="SimSun"/>
                <a:cs typeface="SimSun"/>
              </a:rPr>
              <a:t>（</a:t>
            </a:r>
            <a:r>
              <a:rPr dirty="0" sz="1150" spc="-85">
                <a:solidFill>
                  <a:srgbClr val="6A7280"/>
                </a:solidFill>
                <a:latin typeface="Liberation Sans"/>
                <a:cs typeface="Liberation Sans"/>
              </a:rPr>
              <a:t>5</a:t>
            </a:r>
            <a:r>
              <a:rPr dirty="0" sz="1350" spc="-185">
                <a:solidFill>
                  <a:srgbClr val="6A7280"/>
                </a:solidFill>
                <a:latin typeface="SimSun"/>
                <a:cs typeface="SimSun"/>
              </a:rPr>
              <a:t>段階評価</a:t>
            </a:r>
            <a:r>
              <a:rPr dirty="0" sz="1150" spc="165">
                <a:solidFill>
                  <a:srgbClr val="6A7280"/>
                </a:solidFill>
                <a:latin typeface="Liberation Sans"/>
                <a:cs typeface="Liberation Sans"/>
              </a:rPr>
              <a:t>: </a:t>
            </a:r>
            <a:r>
              <a:rPr dirty="0" sz="1150">
                <a:solidFill>
                  <a:srgbClr val="6A7280"/>
                </a:solidFill>
                <a:latin typeface="Liberation Sans"/>
                <a:cs typeface="Liberation Sans"/>
              </a:rPr>
              <a:t>5=</a:t>
            </a:r>
            <a:r>
              <a:rPr dirty="0" sz="1350" spc="-185">
                <a:solidFill>
                  <a:srgbClr val="6A7280"/>
                </a:solidFill>
                <a:latin typeface="SimSun"/>
                <a:cs typeface="SimSun"/>
              </a:rPr>
              <a:t>最</a:t>
            </a:r>
            <a:r>
              <a:rPr dirty="0" sz="1350" spc="-185">
                <a:solidFill>
                  <a:srgbClr val="6A7280"/>
                </a:solidFill>
                <a:latin typeface="Meiryo"/>
                <a:cs typeface="Meiryo"/>
              </a:rPr>
              <a:t>⾼</a:t>
            </a:r>
            <a:r>
              <a:rPr dirty="0" sz="1350" spc="-185">
                <a:solidFill>
                  <a:srgbClr val="6A7280"/>
                </a:solidFill>
                <a:latin typeface="SimSun"/>
                <a:cs typeface="SimSun"/>
              </a:rPr>
              <a:t>、</a:t>
            </a:r>
            <a:r>
              <a:rPr dirty="0" sz="1150">
                <a:solidFill>
                  <a:srgbClr val="6A7280"/>
                </a:solidFill>
                <a:latin typeface="Liberation Sans"/>
                <a:cs typeface="Liberation Sans"/>
              </a:rPr>
              <a:t>1=</a:t>
            </a:r>
            <a:r>
              <a:rPr dirty="0" sz="1350" spc="-185">
                <a:solidFill>
                  <a:srgbClr val="6A7280"/>
                </a:solidFill>
                <a:latin typeface="SimSun"/>
                <a:cs typeface="SimSun"/>
              </a:rPr>
              <a:t>最低</a:t>
            </a:r>
            <a:r>
              <a:rPr dirty="0" sz="1350" spc="-50">
                <a:solidFill>
                  <a:srgbClr val="6A7280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" name="object 6" descr=""/>
          <p:cNvSpPr txBox="1"/>
          <p:nvPr/>
        </p:nvSpPr>
        <p:spPr>
          <a:xfrm>
            <a:off x="364113" y="5516618"/>
            <a:ext cx="992505" cy="207010"/>
          </a:xfrm>
          <a:prstGeom prst="rect">
            <a:avLst/>
          </a:prstGeom>
        </p:spPr>
        <p:txBody>
          <a:bodyPr wrap="square" lIns="0" tIns="1143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 sz="1200" spc="-175">
                <a:solidFill>
                  <a:srgbClr val="333333"/>
                </a:solidFill>
                <a:latin typeface="SimSun"/>
                <a:cs typeface="SimSun"/>
              </a:rPr>
              <a:t>評価基準の説明</a:t>
            </a:r>
            <a:r>
              <a:rPr dirty="0" sz="1000" spc="-50" b="1">
                <a:solidFill>
                  <a:srgbClr val="333333"/>
                </a:solidFill>
                <a:latin typeface="Liberation Sans"/>
                <a:cs typeface="Liberation Sans"/>
              </a:rPr>
              <a:t>:</a:t>
            </a:r>
            <a:endParaRPr sz="1000">
              <a:latin typeface="Liberation Sans"/>
              <a:cs typeface="Liberation Sans"/>
            </a:endParaRPr>
          </a:p>
        </p:txBody>
      </p:sp>
      <p:sp>
        <p:nvSpPr>
          <p:cNvPr id="7" name="object 7" descr=""/>
          <p:cNvSpPr/>
          <p:nvPr/>
        </p:nvSpPr>
        <p:spPr>
          <a:xfrm>
            <a:off x="376813" y="6462345"/>
            <a:ext cx="2204720" cy="9525"/>
          </a:xfrm>
          <a:custGeom>
            <a:avLst/>
            <a:gdLst/>
            <a:ahLst/>
            <a:cxnLst/>
            <a:rect l="l" t="t" r="r" b="b"/>
            <a:pathLst>
              <a:path w="2204720" h="9525">
                <a:moveTo>
                  <a:pt x="2204357" y="9420"/>
                </a:moveTo>
                <a:lnTo>
                  <a:pt x="0" y="9420"/>
                </a:lnTo>
                <a:lnTo>
                  <a:pt x="0" y="0"/>
                </a:lnTo>
                <a:lnTo>
                  <a:pt x="2204357" y="0"/>
                </a:lnTo>
                <a:lnTo>
                  <a:pt x="2204357" y="94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 txBox="1"/>
          <p:nvPr/>
        </p:nvSpPr>
        <p:spPr>
          <a:xfrm>
            <a:off x="411214" y="5806350"/>
            <a:ext cx="2057400" cy="5911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 marR="5080">
              <a:lnSpc>
                <a:spcPct val="123600"/>
              </a:lnSpc>
              <a:spcBef>
                <a:spcPts val="100"/>
              </a:spcBef>
            </a:pPr>
            <a:r>
              <a:rPr dirty="0" sz="900" spc="-10" b="1">
                <a:solidFill>
                  <a:srgbClr val="333333"/>
                </a:solidFill>
                <a:latin typeface="Liberation Sans"/>
                <a:cs typeface="Liberation Sans"/>
              </a:rPr>
              <a:t>Who/What/How</a:t>
            </a:r>
            <a:r>
              <a:rPr dirty="0" sz="900" spc="-35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誰の、何の課題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80">
                <a:solidFill>
                  <a:srgbClr val="333333"/>
                </a:solidFill>
                <a:latin typeface="SimSun"/>
                <a:cs typeface="SimSun"/>
              </a:rPr>
              <a:t>、ど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う解決す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かが明確かつ</a:t>
            </a:r>
            <a:r>
              <a:rPr dirty="0" sz="1000" spc="-125">
                <a:solidFill>
                  <a:srgbClr val="333333"/>
                </a:solidFill>
                <a:latin typeface="PMingLiU"/>
                <a:cs typeface="PMingLiU"/>
              </a:rPr>
              <a:t>シンプル</a:t>
            </a:r>
            <a:r>
              <a:rPr dirty="0" sz="1000" spc="-125">
                <a:solidFill>
                  <a:srgbClr val="333333"/>
                </a:solidFill>
                <a:latin typeface="SimSun"/>
                <a:cs typeface="SimSun"/>
              </a:rPr>
              <a:t>に記述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さ</a:t>
            </a:r>
            <a:r>
              <a:rPr dirty="0" sz="1000" spc="-140">
                <a:solidFill>
                  <a:srgbClr val="333333"/>
                </a:solidFill>
                <a:latin typeface="PMingLiU"/>
                <a:cs typeface="PMingLiU"/>
              </a:rPr>
              <a:t>れ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てい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か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9" name="object 9" descr=""/>
          <p:cNvSpPr/>
          <p:nvPr/>
        </p:nvSpPr>
        <p:spPr>
          <a:xfrm>
            <a:off x="2656533" y="6462345"/>
            <a:ext cx="2195195" cy="9525"/>
          </a:xfrm>
          <a:custGeom>
            <a:avLst/>
            <a:gdLst/>
            <a:ahLst/>
            <a:cxnLst/>
            <a:rect l="l" t="t" r="r" b="b"/>
            <a:pathLst>
              <a:path w="2195195" h="9525">
                <a:moveTo>
                  <a:pt x="2194936" y="9420"/>
                </a:moveTo>
                <a:lnTo>
                  <a:pt x="0" y="9420"/>
                </a:lnTo>
                <a:lnTo>
                  <a:pt x="0" y="0"/>
                </a:lnTo>
                <a:lnTo>
                  <a:pt x="2194936" y="0"/>
                </a:lnTo>
                <a:lnTo>
                  <a:pt x="2194936" y="94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2687107" y="5806350"/>
            <a:ext cx="2066925" cy="40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100"/>
              </a:spcBef>
            </a:pP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Why</a:t>
            </a:r>
            <a:r>
              <a:rPr dirty="0" sz="900" spc="-65" b="1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Now</a:t>
            </a:r>
            <a:r>
              <a:rPr dirty="0" sz="900" spc="-30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時代性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緊急性が説得</a:t>
            </a:r>
            <a:r>
              <a:rPr dirty="0" sz="1000" spc="-110">
                <a:solidFill>
                  <a:srgbClr val="333333"/>
                </a:solidFill>
                <a:latin typeface="Meiryo"/>
                <a:cs typeface="Meiryo"/>
              </a:rPr>
              <a:t>⼒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を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も</a:t>
            </a:r>
            <a:r>
              <a:rPr dirty="0" sz="1000" spc="-130">
                <a:solidFill>
                  <a:srgbClr val="333333"/>
                </a:solidFill>
                <a:latin typeface="SimSun"/>
                <a:cs typeface="SimSun"/>
              </a:rPr>
              <a:t>って語</a:t>
            </a:r>
            <a:r>
              <a:rPr dirty="0" sz="1000" spc="-125">
                <a:solidFill>
                  <a:srgbClr val="333333"/>
                </a:solidFill>
                <a:latin typeface="PMingLiU"/>
                <a:cs typeface="PMingLiU"/>
              </a:rPr>
              <a:t>られ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てい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か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4926832" y="6462345"/>
            <a:ext cx="2204720" cy="9525"/>
          </a:xfrm>
          <a:custGeom>
            <a:avLst/>
            <a:gdLst/>
            <a:ahLst/>
            <a:cxnLst/>
            <a:rect l="l" t="t" r="r" b="b"/>
            <a:pathLst>
              <a:path w="2204720" h="9525">
                <a:moveTo>
                  <a:pt x="2204357" y="9420"/>
                </a:moveTo>
                <a:lnTo>
                  <a:pt x="0" y="9420"/>
                </a:lnTo>
                <a:lnTo>
                  <a:pt x="0" y="0"/>
                </a:lnTo>
                <a:lnTo>
                  <a:pt x="2204357" y="0"/>
                </a:lnTo>
                <a:lnTo>
                  <a:pt x="2204357" y="94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 txBox="1"/>
          <p:nvPr/>
        </p:nvSpPr>
        <p:spPr>
          <a:xfrm>
            <a:off x="4963000" y="5806350"/>
            <a:ext cx="2082164" cy="4025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100"/>
              </a:spcBef>
            </a:pP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Why</a:t>
            </a:r>
            <a:r>
              <a:rPr dirty="0" sz="900" spc="-65" b="1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dirty="0" sz="900" b="1">
                <a:solidFill>
                  <a:srgbClr val="333333"/>
                </a:solidFill>
                <a:latin typeface="Liberation Sans"/>
                <a:cs typeface="Liberation Sans"/>
              </a:rPr>
              <a:t>Us</a:t>
            </a:r>
            <a:r>
              <a:rPr dirty="0" sz="900" spc="-30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dirty="0" sz="1000" spc="-125">
                <a:solidFill>
                  <a:srgbClr val="333333"/>
                </a:solidFill>
                <a:latin typeface="PMingLiU"/>
                <a:cs typeface="PMingLiU"/>
              </a:rPr>
              <a:t>チーム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の独</a:t>
            </a:r>
            <a:r>
              <a:rPr dirty="0" sz="1000" spc="-110">
                <a:solidFill>
                  <a:srgbClr val="333333"/>
                </a:solidFill>
                <a:latin typeface="Meiryo"/>
                <a:cs typeface="Meiryo"/>
              </a:rPr>
              <a:t>⾃</a:t>
            </a:r>
            <a:r>
              <a:rPr dirty="0" sz="1000" spc="-114">
                <a:solidFill>
                  <a:srgbClr val="333333"/>
                </a:solidFill>
                <a:latin typeface="SimSun"/>
                <a:cs typeface="SimSun"/>
              </a:rPr>
              <a:t>性や優位性が明確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に</a:t>
            </a:r>
            <a:r>
              <a:rPr dirty="0" sz="1000" spc="-110">
                <a:solidFill>
                  <a:srgbClr val="333333"/>
                </a:solidFill>
                <a:latin typeface="Meiryo"/>
                <a:cs typeface="Meiryo"/>
              </a:rPr>
              <a:t>⽰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さ</a:t>
            </a:r>
            <a:r>
              <a:rPr dirty="0" sz="1000" spc="-140">
                <a:solidFill>
                  <a:srgbClr val="333333"/>
                </a:solidFill>
                <a:latin typeface="PMingLiU"/>
                <a:cs typeface="PMingLiU"/>
              </a:rPr>
              <a:t>れ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てい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か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 descr=""/>
          <p:cNvSpPr/>
          <p:nvPr/>
        </p:nvSpPr>
        <p:spPr>
          <a:xfrm>
            <a:off x="7206552" y="6462345"/>
            <a:ext cx="2195195" cy="9525"/>
          </a:xfrm>
          <a:custGeom>
            <a:avLst/>
            <a:gdLst/>
            <a:ahLst/>
            <a:cxnLst/>
            <a:rect l="l" t="t" r="r" b="b"/>
            <a:pathLst>
              <a:path w="2195195" h="9525">
                <a:moveTo>
                  <a:pt x="2194936" y="9420"/>
                </a:moveTo>
                <a:lnTo>
                  <a:pt x="0" y="9420"/>
                </a:lnTo>
                <a:lnTo>
                  <a:pt x="0" y="0"/>
                </a:lnTo>
                <a:lnTo>
                  <a:pt x="2194936" y="0"/>
                </a:lnTo>
                <a:lnTo>
                  <a:pt x="2194936" y="94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7239040" y="5804411"/>
            <a:ext cx="2123440" cy="593090"/>
          </a:xfrm>
          <a:prstGeom prst="rect">
            <a:avLst/>
          </a:prstGeom>
        </p:spPr>
        <p:txBody>
          <a:bodyPr wrap="square" lIns="0" tIns="14605" rIns="0" bIns="0" rtlCol="0" vert="horz">
            <a:spAutoFit/>
          </a:bodyPr>
          <a:lstStyle/>
          <a:p>
            <a:pPr marL="12700" marR="5080">
              <a:lnSpc>
                <a:spcPct val="123600"/>
              </a:lnSpc>
              <a:spcBef>
                <a:spcPts val="115"/>
              </a:spcBef>
            </a:pP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顧客重視</a:t>
            </a:r>
            <a:r>
              <a:rPr dirty="0" sz="900" spc="-35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技術起点ではなく顧客価値か</a:t>
            </a:r>
            <a:r>
              <a:rPr dirty="0" sz="1000" spc="-150">
                <a:solidFill>
                  <a:srgbClr val="333333"/>
                </a:solidFill>
                <a:latin typeface="PMingLiU"/>
                <a:cs typeface="PMingLiU"/>
              </a:rPr>
              <a:t>ら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発想さ</a:t>
            </a:r>
            <a:r>
              <a:rPr dirty="0" sz="1000" spc="-105">
                <a:solidFill>
                  <a:srgbClr val="333333"/>
                </a:solidFill>
                <a:latin typeface="PMingLiU"/>
                <a:cs typeface="PMingLiU"/>
              </a:rPr>
              <a:t>れ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、</a:t>
            </a:r>
            <a:r>
              <a:rPr dirty="0" sz="1000" spc="-120">
                <a:solidFill>
                  <a:srgbClr val="333333"/>
                </a:solidFill>
                <a:latin typeface="PMingLiU"/>
                <a:cs typeface="PMingLiU"/>
              </a:rPr>
              <a:t>バーニングニーズを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解決して</a:t>
            </a: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い</a:t>
            </a:r>
            <a:r>
              <a:rPr dirty="0" sz="1000" spc="-110">
                <a:solidFill>
                  <a:srgbClr val="333333"/>
                </a:solidFill>
                <a:latin typeface="PMingLiU"/>
                <a:cs typeface="PMingLiU"/>
              </a:rPr>
              <a:t>る</a:t>
            </a:r>
            <a:r>
              <a:rPr dirty="0" sz="1000" spc="-50">
                <a:solidFill>
                  <a:srgbClr val="333333"/>
                </a:solidFill>
                <a:latin typeface="SimSun"/>
                <a:cs typeface="SimSun"/>
              </a:rPr>
              <a:t>か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5" name="object 15" descr=""/>
          <p:cNvSpPr/>
          <p:nvPr/>
        </p:nvSpPr>
        <p:spPr>
          <a:xfrm>
            <a:off x="9476851" y="6462345"/>
            <a:ext cx="2204720" cy="9525"/>
          </a:xfrm>
          <a:custGeom>
            <a:avLst/>
            <a:gdLst/>
            <a:ahLst/>
            <a:cxnLst/>
            <a:rect l="l" t="t" r="r" b="b"/>
            <a:pathLst>
              <a:path w="2204720" h="9525">
                <a:moveTo>
                  <a:pt x="2204357" y="9420"/>
                </a:moveTo>
                <a:lnTo>
                  <a:pt x="0" y="9420"/>
                </a:lnTo>
                <a:lnTo>
                  <a:pt x="0" y="0"/>
                </a:lnTo>
                <a:lnTo>
                  <a:pt x="2204357" y="0"/>
                </a:lnTo>
                <a:lnTo>
                  <a:pt x="2204357" y="9420"/>
                </a:lnTo>
                <a:close/>
              </a:path>
            </a:pathLst>
          </a:custGeom>
          <a:solidFill>
            <a:srgbClr val="EDEDED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9514932" y="5839660"/>
            <a:ext cx="1910080" cy="1809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000" spc="-110">
                <a:solidFill>
                  <a:srgbClr val="333333"/>
                </a:solidFill>
                <a:latin typeface="SimSun"/>
                <a:cs typeface="SimSun"/>
              </a:rPr>
              <a:t>実現性</a:t>
            </a:r>
            <a:r>
              <a:rPr dirty="0" sz="900" spc="25">
                <a:solidFill>
                  <a:srgbClr val="333333"/>
                </a:solidFill>
                <a:latin typeface="Liberation Sans"/>
                <a:cs typeface="Liberation Sans"/>
              </a:rPr>
              <a:t>: </a:t>
            </a:r>
            <a:r>
              <a:rPr dirty="0" sz="900" spc="-35">
                <a:solidFill>
                  <a:srgbClr val="333333"/>
                </a:solidFill>
                <a:latin typeface="Liberation Sans"/>
                <a:cs typeface="Liberation Sans"/>
              </a:rPr>
              <a:t>PoC</a:t>
            </a:r>
            <a:r>
              <a:rPr dirty="0" sz="1000" spc="-35">
                <a:solidFill>
                  <a:srgbClr val="333333"/>
                </a:solidFill>
                <a:latin typeface="PMingLiU"/>
                <a:cs typeface="PMingLiU"/>
              </a:rPr>
              <a:t>‧</a:t>
            </a:r>
            <a:r>
              <a:rPr dirty="0" sz="900" spc="-35">
                <a:solidFill>
                  <a:srgbClr val="333333"/>
                </a:solidFill>
                <a:latin typeface="Liberation Sans"/>
                <a:cs typeface="Liberation Sans"/>
              </a:rPr>
              <a:t>MVP</a:t>
            </a:r>
            <a:r>
              <a:rPr dirty="0" sz="1000" spc="-105">
                <a:solidFill>
                  <a:srgbClr val="333333"/>
                </a:solidFill>
                <a:latin typeface="SimSun"/>
                <a:cs typeface="SimSun"/>
              </a:rPr>
              <a:t>の難易度が低いか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2025-08-24T21:47:43Z</dcterms:created>
  <dcterms:modified xsi:type="dcterms:W3CDTF">2025-08-24T21:47:43Z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2025-08-24T00:00:00Z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2025-08-24T00:00:00Z</vt:filetime>
  </property>
</Properties>
</file>