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0" r:id="rId3"/>
    <p:sldId id="264" r:id="rId4"/>
    <p:sldId id="282" r:id="rId5"/>
    <p:sldId id="281" r:id="rId6"/>
    <p:sldId id="283" r:id="rId7"/>
    <p:sldId id="278" r:id="rId8"/>
    <p:sldId id="284" r:id="rId9"/>
    <p:sldId id="280" r:id="rId10"/>
    <p:sldId id="261" r:id="rId11"/>
    <p:sldId id="279" r:id="rId12"/>
    <p:sldId id="270" r:id="rId13"/>
    <p:sldId id="259" r:id="rId14"/>
  </p:sldIdLst>
  <p:sldSz cx="12192000" cy="6858000"/>
  <p:notesSz cx="7315200" cy="96012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71127" autoAdjust="0"/>
  </p:normalViewPr>
  <p:slideViewPr>
    <p:cSldViewPr snapToGrid="0">
      <p:cViewPr varScale="1">
        <p:scale>
          <a:sx n="52" d="100"/>
          <a:sy n="52" d="100"/>
        </p:scale>
        <p:origin x="-137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7319E-B218-4A60-9E5B-9891F506884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pl-PL"/>
        </a:p>
      </dgm:t>
    </dgm:pt>
    <dgm:pt modelId="{CB6939EA-EC8E-4BED-B232-97419ADE4C56}">
      <dgm:prSet phldrT="[Tekst]"/>
      <dgm:spPr/>
      <dgm:t>
        <a:bodyPr/>
        <a:lstStyle/>
        <a:p>
          <a:r>
            <a:rPr lang="pl-PL" dirty="0" smtClean="0"/>
            <a:t>Using created test environment, carry out the preliminary experiment</a:t>
          </a:r>
          <a:endParaRPr lang="pl-PL" dirty="0"/>
        </a:p>
      </dgm:t>
    </dgm:pt>
    <dgm:pt modelId="{A0F3BDF0-E52B-4573-9A37-DF55FD2AF42A}" type="parTrans" cxnId="{6239EA74-64D9-43CD-ABE7-6C9D9A39B7FE}">
      <dgm:prSet/>
      <dgm:spPr/>
      <dgm:t>
        <a:bodyPr/>
        <a:lstStyle/>
        <a:p>
          <a:endParaRPr lang="pl-PL"/>
        </a:p>
      </dgm:t>
    </dgm:pt>
    <dgm:pt modelId="{1AF551B7-8093-4CD6-AF79-AF29271A0B5C}" type="sibTrans" cxnId="{6239EA74-64D9-43CD-ABE7-6C9D9A39B7FE}">
      <dgm:prSet/>
      <dgm:spPr/>
      <dgm:t>
        <a:bodyPr/>
        <a:lstStyle/>
        <a:p>
          <a:endParaRPr lang="pl-PL"/>
        </a:p>
      </dgm:t>
    </dgm:pt>
    <dgm:pt modelId="{B8D95C94-87F9-4E55-BEA1-8FF5C43A1C0B}">
      <dgm:prSet phldrT="[Tekst]"/>
      <dgm:spPr/>
      <dgm:t>
        <a:bodyPr/>
        <a:lstStyle/>
        <a:p>
          <a:r>
            <a:rPr lang="pl-PL" dirty="0" smtClean="0"/>
            <a:t>Finding patterns and dependencies between three combinations of averaged signals (correct, incorrect and system error </a:t>
          </a:r>
          <a:r>
            <a:rPr lang="pl-PL" dirty="0" smtClean="0"/>
            <a:t>responses</a:t>
          </a:r>
          <a:r>
            <a:rPr lang="pl-PL" dirty="0" smtClean="0"/>
            <a:t>)</a:t>
          </a:r>
          <a:endParaRPr lang="pl-PL" dirty="0"/>
        </a:p>
      </dgm:t>
    </dgm:pt>
    <dgm:pt modelId="{8227550D-F35D-4743-9F3C-6889EBB81BBE}" type="parTrans" cxnId="{5F2BEFEC-7075-439F-A916-F7490638394A}">
      <dgm:prSet/>
      <dgm:spPr/>
    </dgm:pt>
    <dgm:pt modelId="{A4FCDE3D-9CB7-4C2A-B31B-431682E26993}" type="sibTrans" cxnId="{5F2BEFEC-7075-439F-A916-F7490638394A}">
      <dgm:prSet/>
      <dgm:spPr/>
    </dgm:pt>
    <dgm:pt modelId="{7E35BA4C-6C33-474C-AF94-D2951E9CBC7B}">
      <dgm:prSet phldrT="[Tekst]"/>
      <dgm:spPr/>
      <dgm:t>
        <a:bodyPr/>
        <a:lstStyle/>
        <a:p>
          <a:r>
            <a:rPr lang="pl-PL" dirty="0" smtClean="0"/>
            <a:t>Comparing characteristics of ErrP evoked by subject slips, to ErrP evoked by errors made by system itself</a:t>
          </a:r>
          <a:endParaRPr lang="pl-PL" dirty="0"/>
        </a:p>
      </dgm:t>
    </dgm:pt>
    <dgm:pt modelId="{52EA7F49-241E-4A14-B3FD-FFC3CAB3B7D9}" type="parTrans" cxnId="{04368036-6A60-48F8-A0A6-A4E9DC0E0F30}">
      <dgm:prSet/>
      <dgm:spPr/>
    </dgm:pt>
    <dgm:pt modelId="{E2625447-EF73-4A0E-AF68-BBDB4538699F}" type="sibTrans" cxnId="{04368036-6A60-48F8-A0A6-A4E9DC0E0F30}">
      <dgm:prSet/>
      <dgm:spPr/>
    </dgm:pt>
    <dgm:pt modelId="{5E488783-5CCB-425E-B298-0CD05BBE38EA}" type="pres">
      <dgm:prSet presAssocID="{CBD7319E-B218-4A60-9E5B-9891F506884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l-PL"/>
        </a:p>
      </dgm:t>
    </dgm:pt>
    <dgm:pt modelId="{ACFD447D-1913-435E-A895-244FE73C6CF3}" type="pres">
      <dgm:prSet presAssocID="{CBD7319E-B218-4A60-9E5B-9891F5068840}" presName="Name1" presStyleCnt="0"/>
      <dgm:spPr/>
    </dgm:pt>
    <dgm:pt modelId="{7C42C8C9-D6A4-4779-B069-60EFE7416B98}" type="pres">
      <dgm:prSet presAssocID="{CBD7319E-B218-4A60-9E5B-9891F5068840}" presName="cycle" presStyleCnt="0"/>
      <dgm:spPr/>
    </dgm:pt>
    <dgm:pt modelId="{F37B18FA-67C4-4637-91A5-48E0914FF18A}" type="pres">
      <dgm:prSet presAssocID="{CBD7319E-B218-4A60-9E5B-9891F5068840}" presName="srcNode" presStyleLbl="node1" presStyleIdx="0" presStyleCnt="3"/>
      <dgm:spPr/>
    </dgm:pt>
    <dgm:pt modelId="{6C454CA7-A569-460F-9765-629B390DD9CA}" type="pres">
      <dgm:prSet presAssocID="{CBD7319E-B218-4A60-9E5B-9891F5068840}" presName="conn" presStyleLbl="parChTrans1D2" presStyleIdx="0" presStyleCnt="1"/>
      <dgm:spPr/>
      <dgm:t>
        <a:bodyPr/>
        <a:lstStyle/>
        <a:p>
          <a:endParaRPr lang="pl-PL"/>
        </a:p>
      </dgm:t>
    </dgm:pt>
    <dgm:pt modelId="{FBFFAD6F-4FDC-4D65-B5E5-FAB7939D06CB}" type="pres">
      <dgm:prSet presAssocID="{CBD7319E-B218-4A60-9E5B-9891F5068840}" presName="extraNode" presStyleLbl="node1" presStyleIdx="0" presStyleCnt="3"/>
      <dgm:spPr/>
    </dgm:pt>
    <dgm:pt modelId="{DA95573F-0944-4F3B-98E4-2A906F46E955}" type="pres">
      <dgm:prSet presAssocID="{CBD7319E-B218-4A60-9E5B-9891F5068840}" presName="dstNode" presStyleLbl="node1" presStyleIdx="0" presStyleCnt="3"/>
      <dgm:spPr/>
    </dgm:pt>
    <dgm:pt modelId="{FAFCDF19-CA9B-4134-A397-ED22F227CB89}" type="pres">
      <dgm:prSet presAssocID="{CB6939EA-EC8E-4BED-B232-97419ADE4C5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5842A10-D756-4558-9C3F-2738BB531CF7}" type="pres">
      <dgm:prSet presAssocID="{CB6939EA-EC8E-4BED-B232-97419ADE4C56}" presName="accent_1" presStyleCnt="0"/>
      <dgm:spPr/>
    </dgm:pt>
    <dgm:pt modelId="{44764250-1058-4A04-8C69-743D043E85DB}" type="pres">
      <dgm:prSet presAssocID="{CB6939EA-EC8E-4BED-B232-97419ADE4C56}" presName="accentRepeatNode" presStyleLbl="solidFgAcc1" presStyleIdx="0" presStyleCnt="3"/>
      <dgm:spPr/>
    </dgm:pt>
    <dgm:pt modelId="{5ABC434D-4651-4A37-8C24-D9CEA2698531}" type="pres">
      <dgm:prSet presAssocID="{B8D95C94-87F9-4E55-BEA1-8FF5C43A1C0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82985-2B74-4EF7-BF3A-7135A06F8979}" type="pres">
      <dgm:prSet presAssocID="{B8D95C94-87F9-4E55-BEA1-8FF5C43A1C0B}" presName="accent_2" presStyleCnt="0"/>
      <dgm:spPr/>
    </dgm:pt>
    <dgm:pt modelId="{5CEAD684-F878-4E24-BB0A-E151C751DB4E}" type="pres">
      <dgm:prSet presAssocID="{B8D95C94-87F9-4E55-BEA1-8FF5C43A1C0B}" presName="accentRepeatNode" presStyleLbl="solidFgAcc1" presStyleIdx="1" presStyleCnt="3"/>
      <dgm:spPr/>
    </dgm:pt>
    <dgm:pt modelId="{63A23D3D-6B96-405F-84C2-A4189B0D236A}" type="pres">
      <dgm:prSet presAssocID="{7E35BA4C-6C33-474C-AF94-D2951E9CBC7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E07FD-45F5-4699-8E45-F23E490C7779}" type="pres">
      <dgm:prSet presAssocID="{7E35BA4C-6C33-474C-AF94-D2951E9CBC7B}" presName="accent_3" presStyleCnt="0"/>
      <dgm:spPr/>
    </dgm:pt>
    <dgm:pt modelId="{AFF33EF9-30F0-4B20-BB2F-12F972B8D079}" type="pres">
      <dgm:prSet presAssocID="{7E35BA4C-6C33-474C-AF94-D2951E9CBC7B}" presName="accentRepeatNode" presStyleLbl="solidFgAcc1" presStyleIdx="2" presStyleCnt="3"/>
      <dgm:spPr/>
    </dgm:pt>
  </dgm:ptLst>
  <dgm:cxnLst>
    <dgm:cxn modelId="{4A6ED4AB-1A64-48FC-9D28-9B3C365EC7D8}" type="presOf" srcId="{CB6939EA-EC8E-4BED-B232-97419ADE4C56}" destId="{FAFCDF19-CA9B-4134-A397-ED22F227CB89}" srcOrd="0" destOrd="0" presId="urn:microsoft.com/office/officeart/2008/layout/VerticalCurvedList"/>
    <dgm:cxn modelId="{B8C4EE90-95CF-4831-9695-76B2DC3D1B1D}" type="presOf" srcId="{CBD7319E-B218-4A60-9E5B-9891F5068840}" destId="{5E488783-5CCB-425E-B298-0CD05BBE38EA}" srcOrd="0" destOrd="0" presId="urn:microsoft.com/office/officeart/2008/layout/VerticalCurvedList"/>
    <dgm:cxn modelId="{30FA9C57-707C-4645-9A49-265535CFEDB5}" type="presOf" srcId="{B8D95C94-87F9-4E55-BEA1-8FF5C43A1C0B}" destId="{5ABC434D-4651-4A37-8C24-D9CEA2698531}" srcOrd="0" destOrd="0" presId="urn:microsoft.com/office/officeart/2008/layout/VerticalCurvedList"/>
    <dgm:cxn modelId="{F5945E9C-855A-4AEA-878D-CAD8228C4253}" type="presOf" srcId="{7E35BA4C-6C33-474C-AF94-D2951E9CBC7B}" destId="{63A23D3D-6B96-405F-84C2-A4189B0D236A}" srcOrd="0" destOrd="0" presId="urn:microsoft.com/office/officeart/2008/layout/VerticalCurvedList"/>
    <dgm:cxn modelId="{7AB8EC3D-AB5E-4A0E-94F7-09B638DCE730}" type="presOf" srcId="{1AF551B7-8093-4CD6-AF79-AF29271A0B5C}" destId="{6C454CA7-A569-460F-9765-629B390DD9CA}" srcOrd="0" destOrd="0" presId="urn:microsoft.com/office/officeart/2008/layout/VerticalCurvedList"/>
    <dgm:cxn modelId="{5F2BEFEC-7075-439F-A916-F7490638394A}" srcId="{CBD7319E-B218-4A60-9E5B-9891F5068840}" destId="{B8D95C94-87F9-4E55-BEA1-8FF5C43A1C0B}" srcOrd="1" destOrd="0" parTransId="{8227550D-F35D-4743-9F3C-6889EBB81BBE}" sibTransId="{A4FCDE3D-9CB7-4C2A-B31B-431682E26993}"/>
    <dgm:cxn modelId="{04368036-6A60-48F8-A0A6-A4E9DC0E0F30}" srcId="{CBD7319E-B218-4A60-9E5B-9891F5068840}" destId="{7E35BA4C-6C33-474C-AF94-D2951E9CBC7B}" srcOrd="2" destOrd="0" parTransId="{52EA7F49-241E-4A14-B3FD-FFC3CAB3B7D9}" sibTransId="{E2625447-EF73-4A0E-AF68-BBDB4538699F}"/>
    <dgm:cxn modelId="{6239EA74-64D9-43CD-ABE7-6C9D9A39B7FE}" srcId="{CBD7319E-B218-4A60-9E5B-9891F5068840}" destId="{CB6939EA-EC8E-4BED-B232-97419ADE4C56}" srcOrd="0" destOrd="0" parTransId="{A0F3BDF0-E52B-4573-9A37-DF55FD2AF42A}" sibTransId="{1AF551B7-8093-4CD6-AF79-AF29271A0B5C}"/>
    <dgm:cxn modelId="{A53353A5-1196-48F3-91DD-189CC00AD64A}" type="presParOf" srcId="{5E488783-5CCB-425E-B298-0CD05BBE38EA}" destId="{ACFD447D-1913-435E-A895-244FE73C6CF3}" srcOrd="0" destOrd="0" presId="urn:microsoft.com/office/officeart/2008/layout/VerticalCurvedList"/>
    <dgm:cxn modelId="{04140473-5086-4790-9429-E0C2FF571278}" type="presParOf" srcId="{ACFD447D-1913-435E-A895-244FE73C6CF3}" destId="{7C42C8C9-D6A4-4779-B069-60EFE7416B98}" srcOrd="0" destOrd="0" presId="urn:microsoft.com/office/officeart/2008/layout/VerticalCurvedList"/>
    <dgm:cxn modelId="{38112A9C-5377-4FDE-8864-FA0526017DC8}" type="presParOf" srcId="{7C42C8C9-D6A4-4779-B069-60EFE7416B98}" destId="{F37B18FA-67C4-4637-91A5-48E0914FF18A}" srcOrd="0" destOrd="0" presId="urn:microsoft.com/office/officeart/2008/layout/VerticalCurvedList"/>
    <dgm:cxn modelId="{190A9045-2885-41D2-B9A4-8044076B2382}" type="presParOf" srcId="{7C42C8C9-D6A4-4779-B069-60EFE7416B98}" destId="{6C454CA7-A569-460F-9765-629B390DD9CA}" srcOrd="1" destOrd="0" presId="urn:microsoft.com/office/officeart/2008/layout/VerticalCurvedList"/>
    <dgm:cxn modelId="{3FFA8B01-0BC7-4E4D-9A08-EAAF68A0B3AE}" type="presParOf" srcId="{7C42C8C9-D6A4-4779-B069-60EFE7416B98}" destId="{FBFFAD6F-4FDC-4D65-B5E5-FAB7939D06CB}" srcOrd="2" destOrd="0" presId="urn:microsoft.com/office/officeart/2008/layout/VerticalCurvedList"/>
    <dgm:cxn modelId="{056FAAD5-0A21-46EC-833A-32BB6B9B4FB3}" type="presParOf" srcId="{7C42C8C9-D6A4-4779-B069-60EFE7416B98}" destId="{DA95573F-0944-4F3B-98E4-2A906F46E955}" srcOrd="3" destOrd="0" presId="urn:microsoft.com/office/officeart/2008/layout/VerticalCurvedList"/>
    <dgm:cxn modelId="{2A46C630-7B11-4FF6-AD68-669DF7F9D448}" type="presParOf" srcId="{ACFD447D-1913-435E-A895-244FE73C6CF3}" destId="{FAFCDF19-CA9B-4134-A397-ED22F227CB89}" srcOrd="1" destOrd="0" presId="urn:microsoft.com/office/officeart/2008/layout/VerticalCurvedList"/>
    <dgm:cxn modelId="{DF33A229-826B-44C3-BC70-5F941BEB8A45}" type="presParOf" srcId="{ACFD447D-1913-435E-A895-244FE73C6CF3}" destId="{C5842A10-D756-4558-9C3F-2738BB531CF7}" srcOrd="2" destOrd="0" presId="urn:microsoft.com/office/officeart/2008/layout/VerticalCurvedList"/>
    <dgm:cxn modelId="{24E237FE-87C5-42A2-A153-5A6A26EE9C3B}" type="presParOf" srcId="{C5842A10-D756-4558-9C3F-2738BB531CF7}" destId="{44764250-1058-4A04-8C69-743D043E85DB}" srcOrd="0" destOrd="0" presId="urn:microsoft.com/office/officeart/2008/layout/VerticalCurvedList"/>
    <dgm:cxn modelId="{5E5D1B24-4BAF-4252-A1D7-69711F0BC534}" type="presParOf" srcId="{ACFD447D-1913-435E-A895-244FE73C6CF3}" destId="{5ABC434D-4651-4A37-8C24-D9CEA2698531}" srcOrd="3" destOrd="0" presId="urn:microsoft.com/office/officeart/2008/layout/VerticalCurvedList"/>
    <dgm:cxn modelId="{C54C1FFF-346C-428B-9ED7-3C2ACCE67C12}" type="presParOf" srcId="{ACFD447D-1913-435E-A895-244FE73C6CF3}" destId="{E8D82985-2B74-4EF7-BF3A-7135A06F8979}" srcOrd="4" destOrd="0" presId="urn:microsoft.com/office/officeart/2008/layout/VerticalCurvedList"/>
    <dgm:cxn modelId="{0EFBEEB7-E73A-46F1-B459-06D4CEDA7B31}" type="presParOf" srcId="{E8D82985-2B74-4EF7-BF3A-7135A06F8979}" destId="{5CEAD684-F878-4E24-BB0A-E151C751DB4E}" srcOrd="0" destOrd="0" presId="urn:microsoft.com/office/officeart/2008/layout/VerticalCurvedList"/>
    <dgm:cxn modelId="{2B30C33E-9F7E-42A6-9A40-65832C889C86}" type="presParOf" srcId="{ACFD447D-1913-435E-A895-244FE73C6CF3}" destId="{63A23D3D-6B96-405F-84C2-A4189B0D236A}" srcOrd="5" destOrd="0" presId="urn:microsoft.com/office/officeart/2008/layout/VerticalCurvedList"/>
    <dgm:cxn modelId="{222A486B-8D7C-4EB2-95EA-3EE5F1292478}" type="presParOf" srcId="{ACFD447D-1913-435E-A895-244FE73C6CF3}" destId="{E9EE07FD-45F5-4699-8E45-F23E490C7779}" srcOrd="6" destOrd="0" presId="urn:microsoft.com/office/officeart/2008/layout/VerticalCurvedList"/>
    <dgm:cxn modelId="{E9DB4EEF-7ED8-4C1F-BABB-29FF70053243}" type="presParOf" srcId="{E9EE07FD-45F5-4699-8E45-F23E490C7779}" destId="{AFF33EF9-30F0-4B20-BB2F-12F972B8D0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D7319E-B218-4A60-9E5B-9891F506884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pl-PL"/>
        </a:p>
      </dgm:t>
    </dgm:pt>
    <dgm:pt modelId="{CB6939EA-EC8E-4BED-B232-97419ADE4C56}">
      <dgm:prSet phldrT="[Tekst]"/>
      <dgm:spPr/>
      <dgm:t>
        <a:bodyPr/>
        <a:lstStyle/>
        <a:p>
          <a:r>
            <a:rPr lang="pl-PL" smtClean="0"/>
            <a:t>Session 1 - </a:t>
          </a:r>
          <a:r>
            <a:rPr lang="en-US" smtClean="0"/>
            <a:t>subjects were supposed to make slips on their own (due to the imposed time restriction)</a:t>
          </a:r>
          <a:endParaRPr lang="pl-PL" dirty="0"/>
        </a:p>
      </dgm:t>
    </dgm:pt>
    <dgm:pt modelId="{A0F3BDF0-E52B-4573-9A37-DF55FD2AF42A}" type="parTrans" cxnId="{6239EA74-64D9-43CD-ABE7-6C9D9A39B7FE}">
      <dgm:prSet/>
      <dgm:spPr/>
      <dgm:t>
        <a:bodyPr/>
        <a:lstStyle/>
        <a:p>
          <a:endParaRPr lang="pl-PL"/>
        </a:p>
      </dgm:t>
    </dgm:pt>
    <dgm:pt modelId="{1AF551B7-8093-4CD6-AF79-AF29271A0B5C}" type="sibTrans" cxnId="{6239EA74-64D9-43CD-ABE7-6C9D9A39B7FE}">
      <dgm:prSet/>
      <dgm:spPr/>
      <dgm:t>
        <a:bodyPr/>
        <a:lstStyle/>
        <a:p>
          <a:endParaRPr lang="pl-PL"/>
        </a:p>
      </dgm:t>
    </dgm:pt>
    <dgm:pt modelId="{7E35BA4C-6C33-474C-AF94-D2951E9CBC7B}">
      <dgm:prSet phldrT="[Tekst]"/>
      <dgm:spPr/>
      <dgm:t>
        <a:bodyPr/>
        <a:lstStyle/>
        <a:p>
          <a:r>
            <a:rPr lang="pl-PL" dirty="0" smtClean="0"/>
            <a:t>S</a:t>
          </a:r>
          <a:r>
            <a:rPr lang="en-US" dirty="0" err="1" smtClean="0"/>
            <a:t>ession</a:t>
          </a:r>
          <a:r>
            <a:rPr lang="en-US" dirty="0" smtClean="0"/>
            <a:t> 3</a:t>
          </a:r>
          <a:r>
            <a:rPr lang="pl-PL" dirty="0" smtClean="0"/>
            <a:t> - </a:t>
          </a:r>
          <a:r>
            <a:rPr lang="en-US" dirty="0" smtClean="0"/>
            <a:t>the subjects were informed about the possible incorrect application </a:t>
          </a:r>
          <a:r>
            <a:rPr lang="en-US" dirty="0" err="1" smtClean="0"/>
            <a:t>behaviour</a:t>
          </a:r>
          <a:endParaRPr lang="pl-PL" dirty="0"/>
        </a:p>
      </dgm:t>
    </dgm:pt>
    <dgm:pt modelId="{E2625447-EF73-4A0E-AF68-BBDB4538699F}" type="sibTrans" cxnId="{04368036-6A60-48F8-A0A6-A4E9DC0E0F30}">
      <dgm:prSet/>
      <dgm:spPr/>
      <dgm:t>
        <a:bodyPr/>
        <a:lstStyle/>
        <a:p>
          <a:endParaRPr lang="en-US"/>
        </a:p>
      </dgm:t>
    </dgm:pt>
    <dgm:pt modelId="{52EA7F49-241E-4A14-B3FD-FFC3CAB3B7D9}" type="parTrans" cxnId="{04368036-6A60-48F8-A0A6-A4E9DC0E0F30}">
      <dgm:prSet/>
      <dgm:spPr/>
      <dgm:t>
        <a:bodyPr/>
        <a:lstStyle/>
        <a:p>
          <a:endParaRPr lang="en-US"/>
        </a:p>
      </dgm:t>
    </dgm:pt>
    <dgm:pt modelId="{B8D95C94-87F9-4E55-BEA1-8FF5C43A1C0B}">
      <dgm:prSet phldrT="[Tekst]"/>
      <dgm:spPr/>
      <dgm:t>
        <a:bodyPr/>
        <a:lstStyle/>
        <a:p>
          <a:r>
            <a:rPr lang="en-US" dirty="0" smtClean="0"/>
            <a:t>Session 2 - Subject and the system could make an error (the system error rate was equal to 20%)</a:t>
          </a:r>
          <a:r>
            <a:rPr lang="pl-PL" dirty="0" smtClean="0"/>
            <a:t>. </a:t>
          </a:r>
          <a:r>
            <a:rPr lang="en-US" dirty="0" smtClean="0"/>
            <a:t>The subject was not informed about the intended machine errors</a:t>
          </a:r>
          <a:endParaRPr lang="pl-PL" dirty="0"/>
        </a:p>
      </dgm:t>
    </dgm:pt>
    <dgm:pt modelId="{A4FCDE3D-9CB7-4C2A-B31B-431682E26993}" type="sibTrans" cxnId="{5F2BEFEC-7075-439F-A916-F7490638394A}">
      <dgm:prSet/>
      <dgm:spPr/>
      <dgm:t>
        <a:bodyPr/>
        <a:lstStyle/>
        <a:p>
          <a:endParaRPr lang="en-US"/>
        </a:p>
      </dgm:t>
    </dgm:pt>
    <dgm:pt modelId="{8227550D-F35D-4743-9F3C-6889EBB81BBE}" type="parTrans" cxnId="{5F2BEFEC-7075-439F-A916-F7490638394A}">
      <dgm:prSet/>
      <dgm:spPr/>
      <dgm:t>
        <a:bodyPr/>
        <a:lstStyle/>
        <a:p>
          <a:endParaRPr lang="en-US"/>
        </a:p>
      </dgm:t>
    </dgm:pt>
    <dgm:pt modelId="{5E488783-5CCB-425E-B298-0CD05BBE38EA}" type="pres">
      <dgm:prSet presAssocID="{CBD7319E-B218-4A60-9E5B-9891F506884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l-PL"/>
        </a:p>
      </dgm:t>
    </dgm:pt>
    <dgm:pt modelId="{ACFD447D-1913-435E-A895-244FE73C6CF3}" type="pres">
      <dgm:prSet presAssocID="{CBD7319E-B218-4A60-9E5B-9891F5068840}" presName="Name1" presStyleCnt="0"/>
      <dgm:spPr/>
    </dgm:pt>
    <dgm:pt modelId="{7C42C8C9-D6A4-4779-B069-60EFE7416B98}" type="pres">
      <dgm:prSet presAssocID="{CBD7319E-B218-4A60-9E5B-9891F5068840}" presName="cycle" presStyleCnt="0"/>
      <dgm:spPr/>
    </dgm:pt>
    <dgm:pt modelId="{F37B18FA-67C4-4637-91A5-48E0914FF18A}" type="pres">
      <dgm:prSet presAssocID="{CBD7319E-B218-4A60-9E5B-9891F5068840}" presName="srcNode" presStyleLbl="node1" presStyleIdx="0" presStyleCnt="3"/>
      <dgm:spPr/>
    </dgm:pt>
    <dgm:pt modelId="{6C454CA7-A569-460F-9765-629B390DD9CA}" type="pres">
      <dgm:prSet presAssocID="{CBD7319E-B218-4A60-9E5B-9891F5068840}" presName="conn" presStyleLbl="parChTrans1D2" presStyleIdx="0" presStyleCnt="1"/>
      <dgm:spPr/>
      <dgm:t>
        <a:bodyPr/>
        <a:lstStyle/>
        <a:p>
          <a:endParaRPr lang="pl-PL"/>
        </a:p>
      </dgm:t>
    </dgm:pt>
    <dgm:pt modelId="{FBFFAD6F-4FDC-4D65-B5E5-FAB7939D06CB}" type="pres">
      <dgm:prSet presAssocID="{CBD7319E-B218-4A60-9E5B-9891F5068840}" presName="extraNode" presStyleLbl="node1" presStyleIdx="0" presStyleCnt="3"/>
      <dgm:spPr/>
    </dgm:pt>
    <dgm:pt modelId="{DA95573F-0944-4F3B-98E4-2A906F46E955}" type="pres">
      <dgm:prSet presAssocID="{CBD7319E-B218-4A60-9E5B-9891F5068840}" presName="dstNode" presStyleLbl="node1" presStyleIdx="0" presStyleCnt="3"/>
      <dgm:spPr/>
    </dgm:pt>
    <dgm:pt modelId="{FAFCDF19-CA9B-4134-A397-ED22F227CB89}" type="pres">
      <dgm:prSet presAssocID="{CB6939EA-EC8E-4BED-B232-97419ADE4C5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5842A10-D756-4558-9C3F-2738BB531CF7}" type="pres">
      <dgm:prSet presAssocID="{CB6939EA-EC8E-4BED-B232-97419ADE4C56}" presName="accent_1" presStyleCnt="0"/>
      <dgm:spPr/>
    </dgm:pt>
    <dgm:pt modelId="{44764250-1058-4A04-8C69-743D043E85DB}" type="pres">
      <dgm:prSet presAssocID="{CB6939EA-EC8E-4BED-B232-97419ADE4C56}" presName="accentRepeatNode" presStyleLbl="solidFgAcc1" presStyleIdx="0" presStyleCnt="3"/>
      <dgm:spPr/>
    </dgm:pt>
    <dgm:pt modelId="{5ABC434D-4651-4A37-8C24-D9CEA2698531}" type="pres">
      <dgm:prSet presAssocID="{B8D95C94-87F9-4E55-BEA1-8FF5C43A1C0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82985-2B74-4EF7-BF3A-7135A06F8979}" type="pres">
      <dgm:prSet presAssocID="{B8D95C94-87F9-4E55-BEA1-8FF5C43A1C0B}" presName="accent_2" presStyleCnt="0"/>
      <dgm:spPr/>
    </dgm:pt>
    <dgm:pt modelId="{5CEAD684-F878-4E24-BB0A-E151C751DB4E}" type="pres">
      <dgm:prSet presAssocID="{B8D95C94-87F9-4E55-BEA1-8FF5C43A1C0B}" presName="accentRepeatNode" presStyleLbl="solidFgAcc1" presStyleIdx="1" presStyleCnt="3"/>
      <dgm:spPr/>
    </dgm:pt>
    <dgm:pt modelId="{63A23D3D-6B96-405F-84C2-A4189B0D236A}" type="pres">
      <dgm:prSet presAssocID="{7E35BA4C-6C33-474C-AF94-D2951E9CBC7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E07FD-45F5-4699-8E45-F23E490C7779}" type="pres">
      <dgm:prSet presAssocID="{7E35BA4C-6C33-474C-AF94-D2951E9CBC7B}" presName="accent_3" presStyleCnt="0"/>
      <dgm:spPr/>
    </dgm:pt>
    <dgm:pt modelId="{AFF33EF9-30F0-4B20-BB2F-12F972B8D079}" type="pres">
      <dgm:prSet presAssocID="{7E35BA4C-6C33-474C-AF94-D2951E9CBC7B}" presName="accentRepeatNode" presStyleLbl="solidFgAcc1" presStyleIdx="2" presStyleCnt="3"/>
      <dgm:spPr/>
    </dgm:pt>
  </dgm:ptLst>
  <dgm:cxnLst>
    <dgm:cxn modelId="{B719E739-8F5F-40E5-8DA0-D6D1A034C6DB}" type="presOf" srcId="{CBD7319E-B218-4A60-9E5B-9891F5068840}" destId="{5E488783-5CCB-425E-B298-0CD05BBE38EA}" srcOrd="0" destOrd="0" presId="urn:microsoft.com/office/officeart/2008/layout/VerticalCurvedList"/>
    <dgm:cxn modelId="{379C7635-883C-4CA2-A000-75A1BD23A9DD}" type="presOf" srcId="{7E35BA4C-6C33-474C-AF94-D2951E9CBC7B}" destId="{63A23D3D-6B96-405F-84C2-A4189B0D236A}" srcOrd="0" destOrd="0" presId="urn:microsoft.com/office/officeart/2008/layout/VerticalCurvedList"/>
    <dgm:cxn modelId="{C78FE9C2-6818-4DEC-BCE5-AE889073F523}" type="presOf" srcId="{1AF551B7-8093-4CD6-AF79-AF29271A0B5C}" destId="{6C454CA7-A569-460F-9765-629B390DD9CA}" srcOrd="0" destOrd="0" presId="urn:microsoft.com/office/officeart/2008/layout/VerticalCurvedList"/>
    <dgm:cxn modelId="{5F2BEFEC-7075-439F-A916-F7490638394A}" srcId="{CBD7319E-B218-4A60-9E5B-9891F5068840}" destId="{B8D95C94-87F9-4E55-BEA1-8FF5C43A1C0B}" srcOrd="1" destOrd="0" parTransId="{8227550D-F35D-4743-9F3C-6889EBB81BBE}" sibTransId="{A4FCDE3D-9CB7-4C2A-B31B-431682E26993}"/>
    <dgm:cxn modelId="{88343AA7-150C-45BA-A6C2-8EA160CE5E38}" type="presOf" srcId="{B8D95C94-87F9-4E55-BEA1-8FF5C43A1C0B}" destId="{5ABC434D-4651-4A37-8C24-D9CEA2698531}" srcOrd="0" destOrd="0" presId="urn:microsoft.com/office/officeart/2008/layout/VerticalCurvedList"/>
    <dgm:cxn modelId="{04368036-6A60-48F8-A0A6-A4E9DC0E0F30}" srcId="{CBD7319E-B218-4A60-9E5B-9891F5068840}" destId="{7E35BA4C-6C33-474C-AF94-D2951E9CBC7B}" srcOrd="2" destOrd="0" parTransId="{52EA7F49-241E-4A14-B3FD-FFC3CAB3B7D9}" sibTransId="{E2625447-EF73-4A0E-AF68-BBDB4538699F}"/>
    <dgm:cxn modelId="{6239EA74-64D9-43CD-ABE7-6C9D9A39B7FE}" srcId="{CBD7319E-B218-4A60-9E5B-9891F5068840}" destId="{CB6939EA-EC8E-4BED-B232-97419ADE4C56}" srcOrd="0" destOrd="0" parTransId="{A0F3BDF0-E52B-4573-9A37-DF55FD2AF42A}" sibTransId="{1AF551B7-8093-4CD6-AF79-AF29271A0B5C}"/>
    <dgm:cxn modelId="{405B46B9-B35C-4A74-80F5-5327A9D29D7F}" type="presOf" srcId="{CB6939EA-EC8E-4BED-B232-97419ADE4C56}" destId="{FAFCDF19-CA9B-4134-A397-ED22F227CB89}" srcOrd="0" destOrd="0" presId="urn:microsoft.com/office/officeart/2008/layout/VerticalCurvedList"/>
    <dgm:cxn modelId="{161ABBC2-DCAE-42CA-BF05-C68557878A1C}" type="presParOf" srcId="{5E488783-5CCB-425E-B298-0CD05BBE38EA}" destId="{ACFD447D-1913-435E-A895-244FE73C6CF3}" srcOrd="0" destOrd="0" presId="urn:microsoft.com/office/officeart/2008/layout/VerticalCurvedList"/>
    <dgm:cxn modelId="{5AB7304A-59D8-4B13-9664-D704D0AB2263}" type="presParOf" srcId="{ACFD447D-1913-435E-A895-244FE73C6CF3}" destId="{7C42C8C9-D6A4-4779-B069-60EFE7416B98}" srcOrd="0" destOrd="0" presId="urn:microsoft.com/office/officeart/2008/layout/VerticalCurvedList"/>
    <dgm:cxn modelId="{F876610C-20FD-4425-A7DA-45DAE0DF703A}" type="presParOf" srcId="{7C42C8C9-D6A4-4779-B069-60EFE7416B98}" destId="{F37B18FA-67C4-4637-91A5-48E0914FF18A}" srcOrd="0" destOrd="0" presId="urn:microsoft.com/office/officeart/2008/layout/VerticalCurvedList"/>
    <dgm:cxn modelId="{C4D2D096-CC59-4A90-8407-D6BD70ABB0AC}" type="presParOf" srcId="{7C42C8C9-D6A4-4779-B069-60EFE7416B98}" destId="{6C454CA7-A569-460F-9765-629B390DD9CA}" srcOrd="1" destOrd="0" presId="urn:microsoft.com/office/officeart/2008/layout/VerticalCurvedList"/>
    <dgm:cxn modelId="{56EBD8D5-1BAE-430C-8261-6B832EC85A46}" type="presParOf" srcId="{7C42C8C9-D6A4-4779-B069-60EFE7416B98}" destId="{FBFFAD6F-4FDC-4D65-B5E5-FAB7939D06CB}" srcOrd="2" destOrd="0" presId="urn:microsoft.com/office/officeart/2008/layout/VerticalCurvedList"/>
    <dgm:cxn modelId="{AE54D8F4-9BA1-4024-A297-A25940427B2F}" type="presParOf" srcId="{7C42C8C9-D6A4-4779-B069-60EFE7416B98}" destId="{DA95573F-0944-4F3B-98E4-2A906F46E955}" srcOrd="3" destOrd="0" presId="urn:microsoft.com/office/officeart/2008/layout/VerticalCurvedList"/>
    <dgm:cxn modelId="{17051FC3-E00F-4D19-B871-9F633B0FB6B8}" type="presParOf" srcId="{ACFD447D-1913-435E-A895-244FE73C6CF3}" destId="{FAFCDF19-CA9B-4134-A397-ED22F227CB89}" srcOrd="1" destOrd="0" presId="urn:microsoft.com/office/officeart/2008/layout/VerticalCurvedList"/>
    <dgm:cxn modelId="{8448DC48-4175-4A1F-918F-4CB74488EB48}" type="presParOf" srcId="{ACFD447D-1913-435E-A895-244FE73C6CF3}" destId="{C5842A10-D756-4558-9C3F-2738BB531CF7}" srcOrd="2" destOrd="0" presId="urn:microsoft.com/office/officeart/2008/layout/VerticalCurvedList"/>
    <dgm:cxn modelId="{6EEDFC40-CD09-49F1-9122-64C0CC41E27D}" type="presParOf" srcId="{C5842A10-D756-4558-9C3F-2738BB531CF7}" destId="{44764250-1058-4A04-8C69-743D043E85DB}" srcOrd="0" destOrd="0" presId="urn:microsoft.com/office/officeart/2008/layout/VerticalCurvedList"/>
    <dgm:cxn modelId="{58D52CB7-5966-4052-8737-6EDBACA24762}" type="presParOf" srcId="{ACFD447D-1913-435E-A895-244FE73C6CF3}" destId="{5ABC434D-4651-4A37-8C24-D9CEA2698531}" srcOrd="3" destOrd="0" presId="urn:microsoft.com/office/officeart/2008/layout/VerticalCurvedList"/>
    <dgm:cxn modelId="{E0994628-9DF6-42D0-8A2D-2484DB4075B3}" type="presParOf" srcId="{ACFD447D-1913-435E-A895-244FE73C6CF3}" destId="{E8D82985-2B74-4EF7-BF3A-7135A06F8979}" srcOrd="4" destOrd="0" presId="urn:microsoft.com/office/officeart/2008/layout/VerticalCurvedList"/>
    <dgm:cxn modelId="{402103A7-82DF-47D8-9C52-EE931C2990DC}" type="presParOf" srcId="{E8D82985-2B74-4EF7-BF3A-7135A06F8979}" destId="{5CEAD684-F878-4E24-BB0A-E151C751DB4E}" srcOrd="0" destOrd="0" presId="urn:microsoft.com/office/officeart/2008/layout/VerticalCurvedList"/>
    <dgm:cxn modelId="{3F69B871-C5AE-45D8-B779-DA36E7B0A1EE}" type="presParOf" srcId="{ACFD447D-1913-435E-A895-244FE73C6CF3}" destId="{63A23D3D-6B96-405F-84C2-A4189B0D236A}" srcOrd="5" destOrd="0" presId="urn:microsoft.com/office/officeart/2008/layout/VerticalCurvedList"/>
    <dgm:cxn modelId="{CA2D936D-3D47-4897-BF0E-E8705F5C7ADA}" type="presParOf" srcId="{ACFD447D-1913-435E-A895-244FE73C6CF3}" destId="{E9EE07FD-45F5-4699-8E45-F23E490C7779}" srcOrd="6" destOrd="0" presId="urn:microsoft.com/office/officeart/2008/layout/VerticalCurvedList"/>
    <dgm:cxn modelId="{37DE9F06-3C53-404F-B47A-8F2145FCD4C6}" type="presParOf" srcId="{E9EE07FD-45F5-4699-8E45-F23E490C7779}" destId="{AFF33EF9-30F0-4B20-BB2F-12F972B8D0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454CA7-A569-460F-9765-629B390DD9CA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CDF19-CA9B-4134-A397-ED22F227CB89}">
      <dsp:nvSpPr>
        <dsp:cNvPr id="0" name=""/>
        <dsp:cNvSpPr/>
      </dsp:nvSpPr>
      <dsp:spPr>
        <a:xfrm>
          <a:off x="752110" y="541866"/>
          <a:ext cx="9966472" cy="10837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smtClean="0"/>
            <a:t>Using created test environment, carry out the preliminary experiment</a:t>
          </a:r>
          <a:endParaRPr lang="pl-PL" sz="2500" kern="1200" dirty="0"/>
        </a:p>
      </dsp:txBody>
      <dsp:txXfrm>
        <a:off x="752110" y="541866"/>
        <a:ext cx="9966472" cy="1083733"/>
      </dsp:txXfrm>
    </dsp:sp>
    <dsp:sp modelId="{44764250-1058-4A04-8C69-743D043E85DB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C434D-4651-4A37-8C24-D9CEA2698531}">
      <dsp:nvSpPr>
        <dsp:cNvPr id="0" name=""/>
        <dsp:cNvSpPr/>
      </dsp:nvSpPr>
      <dsp:spPr>
        <a:xfrm>
          <a:off x="1146048" y="2167466"/>
          <a:ext cx="9572535" cy="10837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smtClean="0"/>
            <a:t>Finding patterns and dependencies between three combinations of averaged signals (correct, incorrect and system error </a:t>
          </a:r>
          <a:r>
            <a:rPr lang="pl-PL" sz="2500" kern="1200" dirty="0" smtClean="0"/>
            <a:t>responses</a:t>
          </a:r>
          <a:r>
            <a:rPr lang="pl-PL" sz="2500" kern="1200" dirty="0" smtClean="0"/>
            <a:t>)</a:t>
          </a:r>
          <a:endParaRPr lang="pl-PL" sz="2500" kern="1200" dirty="0"/>
        </a:p>
      </dsp:txBody>
      <dsp:txXfrm>
        <a:off x="1146048" y="2167466"/>
        <a:ext cx="9572535" cy="1083733"/>
      </dsp:txXfrm>
    </dsp:sp>
    <dsp:sp modelId="{5CEAD684-F878-4E24-BB0A-E151C751DB4E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23D3D-6B96-405F-84C2-A4189B0D236A}">
      <dsp:nvSpPr>
        <dsp:cNvPr id="0" name=""/>
        <dsp:cNvSpPr/>
      </dsp:nvSpPr>
      <dsp:spPr>
        <a:xfrm>
          <a:off x="752110" y="3793066"/>
          <a:ext cx="9966472" cy="10837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smtClean="0"/>
            <a:t>Comparing characteristics of ErrP evoked by subject slips, to ErrP evoked by errors made by system itself</a:t>
          </a:r>
          <a:endParaRPr lang="pl-PL" sz="2500" kern="1200" dirty="0"/>
        </a:p>
      </dsp:txBody>
      <dsp:txXfrm>
        <a:off x="752110" y="3793066"/>
        <a:ext cx="9966472" cy="1083733"/>
      </dsp:txXfrm>
    </dsp:sp>
    <dsp:sp modelId="{AFF33EF9-30F0-4B20-BB2F-12F972B8D079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454CA7-A569-460F-9765-629B390DD9CA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CDF19-CA9B-4134-A397-ED22F227CB89}">
      <dsp:nvSpPr>
        <dsp:cNvPr id="0" name=""/>
        <dsp:cNvSpPr/>
      </dsp:nvSpPr>
      <dsp:spPr>
        <a:xfrm>
          <a:off x="752110" y="541866"/>
          <a:ext cx="9966472" cy="10837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smtClean="0"/>
            <a:t>Session 1 - </a:t>
          </a:r>
          <a:r>
            <a:rPr lang="en-US" sz="2300" kern="1200" smtClean="0"/>
            <a:t>subjects were supposed to make slips on their own (due to the imposed time restriction)</a:t>
          </a:r>
          <a:endParaRPr lang="pl-PL" sz="2300" kern="1200" dirty="0"/>
        </a:p>
      </dsp:txBody>
      <dsp:txXfrm>
        <a:off x="752110" y="541866"/>
        <a:ext cx="9966472" cy="1083733"/>
      </dsp:txXfrm>
    </dsp:sp>
    <dsp:sp modelId="{44764250-1058-4A04-8C69-743D043E85DB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C434D-4651-4A37-8C24-D9CEA2698531}">
      <dsp:nvSpPr>
        <dsp:cNvPr id="0" name=""/>
        <dsp:cNvSpPr/>
      </dsp:nvSpPr>
      <dsp:spPr>
        <a:xfrm>
          <a:off x="1146048" y="2167466"/>
          <a:ext cx="9572535" cy="10837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Session 2 - Subject and the system could make an error (the system error rate was equal to 20%)</a:t>
          </a:r>
          <a:r>
            <a:rPr lang="pl-PL" sz="2300" kern="1200" dirty="0" smtClean="0"/>
            <a:t>. </a:t>
          </a:r>
          <a:r>
            <a:rPr lang="en-US" sz="2300" kern="1200" dirty="0" smtClean="0"/>
            <a:t>The subject was not informed about the intended machine errors</a:t>
          </a:r>
          <a:endParaRPr lang="pl-PL" sz="2300" kern="1200" dirty="0"/>
        </a:p>
      </dsp:txBody>
      <dsp:txXfrm>
        <a:off x="1146048" y="2167466"/>
        <a:ext cx="9572535" cy="1083733"/>
      </dsp:txXfrm>
    </dsp:sp>
    <dsp:sp modelId="{5CEAD684-F878-4E24-BB0A-E151C751DB4E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23D3D-6B96-405F-84C2-A4189B0D236A}">
      <dsp:nvSpPr>
        <dsp:cNvPr id="0" name=""/>
        <dsp:cNvSpPr/>
      </dsp:nvSpPr>
      <dsp:spPr>
        <a:xfrm>
          <a:off x="752110" y="3793066"/>
          <a:ext cx="9966472" cy="10837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S</a:t>
          </a:r>
          <a:r>
            <a:rPr lang="en-US" sz="2300" kern="1200" dirty="0" err="1" smtClean="0"/>
            <a:t>ession</a:t>
          </a:r>
          <a:r>
            <a:rPr lang="en-US" sz="2300" kern="1200" dirty="0" smtClean="0"/>
            <a:t> 3</a:t>
          </a:r>
          <a:r>
            <a:rPr lang="pl-PL" sz="2300" kern="1200" dirty="0" smtClean="0"/>
            <a:t> - </a:t>
          </a:r>
          <a:r>
            <a:rPr lang="en-US" sz="2300" kern="1200" dirty="0" smtClean="0"/>
            <a:t>the subjects were informed about the possible incorrect application </a:t>
          </a:r>
          <a:r>
            <a:rPr lang="en-US" sz="2300" kern="1200" dirty="0" err="1" smtClean="0"/>
            <a:t>behaviour</a:t>
          </a:r>
          <a:endParaRPr lang="pl-PL" sz="2300" kern="1200" dirty="0"/>
        </a:p>
      </dsp:txBody>
      <dsp:txXfrm>
        <a:off x="752110" y="3793066"/>
        <a:ext cx="9966472" cy="1083733"/>
      </dsp:txXfrm>
    </dsp:sp>
    <dsp:sp modelId="{AFF33EF9-30F0-4B20-BB2F-12F972B8D079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97F-BB23-40A2-A40C-55097132B98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70A55-DA2B-4E81-83B9-B25A36E8F8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FE2ABE-136E-43B7-9799-6495E317F972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D002D1D-E557-45EA-A534-391E4E48018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14403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2D1D-E557-45EA-A534-391E4E48018E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4143617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S1 did not perceive the application error as his own</a:t>
            </a:r>
          </a:p>
          <a:p>
            <a:r>
              <a:rPr lang="en-US" dirty="0" smtClean="0"/>
              <a:t>small late Ne potential at about 190 ms after stimulus onset</a:t>
            </a:r>
          </a:p>
          <a:p>
            <a:r>
              <a:rPr lang="en-US" dirty="0" smtClean="0"/>
              <a:t>For S2 - similar perception of application and own error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2D1D-E557-45EA-A534-391E4E48018E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21758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2D1D-E557-45EA-A534-391E4E48018E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54999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2D1D-E557-45EA-A534-391E4E48018E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54999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2D1D-E557-45EA-A534-391E4E48018E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54999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2D1D-E557-45EA-A534-391E4E48018E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414361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</a:p>
          <a:p>
            <a:r>
              <a:rPr lang="en-US" dirty="0" smtClean="0"/>
              <a:t>The characteristics of waveforms from the right chart are similar to the typical Error Potential described in [</a:t>
            </a:r>
            <a:r>
              <a:rPr lang="en-US" sz="1300" dirty="0" smtClean="0"/>
              <a:t>Escalante</a:t>
            </a:r>
            <a:r>
              <a:rPr lang="en-US" dirty="0" smtClean="0"/>
              <a:t>]</a:t>
            </a:r>
          </a:p>
          <a:p>
            <a:r>
              <a:rPr lang="en-US" dirty="0" smtClean="0"/>
              <a:t>About 120ms after stimulus onset the averaged signal forms a negative peak (potential below -10.5μV), while 300ms after stimulus onset it goes up to +10μV and forms a positive peak</a:t>
            </a:r>
          </a:p>
          <a:p>
            <a:r>
              <a:rPr lang="en-US" dirty="0" smtClean="0"/>
              <a:t>The negative peak depicts specific error negativity (Ne) while the following positive peak shows typical error positivity (</a:t>
            </a:r>
            <a:r>
              <a:rPr lang="en-US" dirty="0" err="1" smtClean="0"/>
              <a:t>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Left</a:t>
            </a:r>
          </a:p>
          <a:p>
            <a:r>
              <a:rPr lang="en-US" dirty="0" smtClean="0"/>
              <a:t>Signal slope around 80ms with -1.38μV - weak Ne, peak at 260ms with +2.9 </a:t>
            </a:r>
            <a:r>
              <a:rPr lang="en-US" dirty="0" err="1" smtClean="0"/>
              <a:t>μV</a:t>
            </a:r>
            <a:r>
              <a:rPr lang="en-US" dirty="0" smtClean="0"/>
              <a:t> - </a:t>
            </a:r>
            <a:r>
              <a:rPr lang="en-US" dirty="0" err="1" smtClean="0"/>
              <a:t>Pe</a:t>
            </a:r>
            <a:endParaRPr lang="en-US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2D1D-E557-45EA-A534-391E4E48018E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217583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</a:p>
          <a:p>
            <a:r>
              <a:rPr lang="en-US" dirty="0" smtClean="0"/>
              <a:t>The characteristics of waveforms from the right chart are similar to the typical Error Potential described in [</a:t>
            </a:r>
            <a:r>
              <a:rPr lang="en-US" sz="1300" dirty="0" smtClean="0"/>
              <a:t>Escalante</a:t>
            </a:r>
            <a:r>
              <a:rPr lang="en-US" dirty="0" smtClean="0"/>
              <a:t>]</a:t>
            </a:r>
          </a:p>
          <a:p>
            <a:r>
              <a:rPr lang="en-US" dirty="0" smtClean="0"/>
              <a:t>About 120ms after stimulus onset the averaged signal forms a negative peak (potential below -10.5μV), while 300ms after stimulus onset it goes up to +10μV and forms a positive peak</a:t>
            </a:r>
          </a:p>
          <a:p>
            <a:r>
              <a:rPr lang="en-US" dirty="0" smtClean="0"/>
              <a:t>The negative peak depicts specific error negativity (Ne) while the following positive peak shows typical error positivity (</a:t>
            </a:r>
            <a:r>
              <a:rPr lang="en-US" dirty="0" err="1" smtClean="0"/>
              <a:t>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Left</a:t>
            </a:r>
          </a:p>
          <a:p>
            <a:r>
              <a:rPr lang="en-US" dirty="0" smtClean="0"/>
              <a:t>Signal slope around 80ms with -1.38μV - weak Ne, peak at 260ms with +2.9 </a:t>
            </a:r>
            <a:r>
              <a:rPr lang="en-US" dirty="0" err="1" smtClean="0"/>
              <a:t>μV</a:t>
            </a:r>
            <a:r>
              <a:rPr lang="en-US" dirty="0" smtClean="0"/>
              <a:t> - </a:t>
            </a:r>
            <a:r>
              <a:rPr lang="en-US" dirty="0" err="1" smtClean="0"/>
              <a:t>Pe</a:t>
            </a:r>
            <a:endParaRPr lang="en-US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2D1D-E557-45EA-A534-391E4E48018E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217583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averaged signals are virtually similar before the stimulus onset.</a:t>
            </a:r>
          </a:p>
          <a:p>
            <a:r>
              <a:rPr lang="en-US" dirty="0" smtClean="0"/>
              <a:t>The amplitude of the difference waveform for both subjects does not exceed 3μV</a:t>
            </a:r>
          </a:p>
          <a:p>
            <a:r>
              <a:rPr lang="en-US" dirty="0" smtClean="0"/>
              <a:t>Difference waveform for subject S1 is similar to the correct wave</a:t>
            </a:r>
          </a:p>
          <a:p>
            <a:r>
              <a:rPr lang="en-US" dirty="0" smtClean="0"/>
              <a:t>Difference waveform of subject S2 is very similar to the error potential from previous figure (</a:t>
            </a:r>
            <a:r>
              <a:rPr lang="en-US" dirty="0" err="1" smtClean="0"/>
              <a:t>Pe</a:t>
            </a:r>
            <a:r>
              <a:rPr lang="en-US" dirty="0" smtClean="0"/>
              <a:t> at 300 ms)</a:t>
            </a:r>
          </a:p>
          <a:p>
            <a:endParaRPr lang="en-US" dirty="0" smtClean="0"/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differences between signals exceed 9.9μV around the time of 100 ms after feedback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2D1D-E557-45EA-A534-391E4E48018E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21758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 peak at 400 ms - very late </a:t>
            </a:r>
            <a:r>
              <a:rPr lang="en-US" dirty="0" err="1" smtClean="0"/>
              <a:t>Pe</a:t>
            </a:r>
            <a:endParaRPr lang="en-US" dirty="0" smtClean="0"/>
          </a:p>
          <a:p>
            <a:r>
              <a:rPr lang="en-US" dirty="0" smtClean="0"/>
              <a:t>no Ne visible in the right chart but the positive peak of the difference waveform can be found at about 380 ms (late </a:t>
            </a:r>
            <a:r>
              <a:rPr lang="en-US" dirty="0" err="1" smtClean="0"/>
              <a:t>Pe</a:t>
            </a:r>
            <a:r>
              <a:rPr lang="en-US" dirty="0" smtClean="0"/>
              <a:t>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2D1D-E557-45EA-A534-391E4E48018E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21758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5739" y="352454"/>
            <a:ext cx="7363911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8719" y="3463589"/>
            <a:ext cx="6836369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5110-FA1C-4D91-B23A-76D31D102DB5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73956" y="5518150"/>
            <a:ext cx="432404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71F-373A-477F-BD1A-70F124CC0E9F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6" name="Prostokąt 35"/>
          <p:cNvSpPr/>
          <p:nvPr userDrawn="1"/>
        </p:nvSpPr>
        <p:spPr>
          <a:xfrm>
            <a:off x="9643426" y="1372"/>
            <a:ext cx="2679700" cy="7112000"/>
          </a:xfrm>
          <a:prstGeom prst="rect">
            <a:avLst/>
          </a:prstGeom>
          <a:solidFill>
            <a:srgbClr val="00B0F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4" name="Grupa 13"/>
          <p:cNvGrpSpPr/>
          <p:nvPr userDrawn="1"/>
        </p:nvGrpSpPr>
        <p:grpSpPr>
          <a:xfrm>
            <a:off x="9762870" y="-317500"/>
            <a:ext cx="2945712" cy="7531100"/>
            <a:chOff x="9762870" y="-317500"/>
            <a:chExt cx="2945712" cy="7531100"/>
          </a:xfrm>
        </p:grpSpPr>
        <p:sp>
          <p:nvSpPr>
            <p:cNvPr id="15" name="Prostokąt 14"/>
            <p:cNvSpPr/>
            <p:nvPr/>
          </p:nvSpPr>
          <p:spPr>
            <a:xfrm>
              <a:off x="9762870" y="-101600"/>
              <a:ext cx="2679700" cy="7112000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Prostokąt 15"/>
            <p:cNvSpPr/>
            <p:nvPr/>
          </p:nvSpPr>
          <p:spPr>
            <a:xfrm>
              <a:off x="9901882" y="-317500"/>
              <a:ext cx="2806700" cy="75311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1026" name="Picture 2" descr="https://www.wi.zut.edu.pl/images/stories/Logotypy/wizut/zut/WI_ang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84"/>
          <a:stretch/>
        </p:blipFill>
        <p:spPr bwMode="auto">
          <a:xfrm>
            <a:off x="9992496" y="6023229"/>
            <a:ext cx="2289201" cy="6982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psat.zut.edu.pl/wp-content/uploads/2014/03/ZUT_logo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694" y="64122"/>
            <a:ext cx="2023412" cy="4559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18"/>
          <p:cNvGrpSpPr/>
          <p:nvPr userDrawn="1"/>
        </p:nvGrpSpPr>
        <p:grpSpPr>
          <a:xfrm>
            <a:off x="30442" y="0"/>
            <a:ext cx="5014912" cy="6862763"/>
            <a:chOff x="2928938" y="-4763"/>
            <a:chExt cx="5014912" cy="6862763"/>
          </a:xfrm>
        </p:grpSpPr>
        <p:sp>
          <p:nvSpPr>
            <p:cNvPr id="29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</p:sp>
        <p:sp>
          <p:nvSpPr>
            <p:cNvPr id="30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</p:sp>
        <p:sp>
          <p:nvSpPr>
            <p:cNvPr id="31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</p:sp>
        <p:sp>
          <p:nvSpPr>
            <p:cNvPr id="35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</p:sp>
      </p:grpSp>
      <p:grpSp>
        <p:nvGrpSpPr>
          <p:cNvPr id="19" name="Group 18"/>
          <p:cNvGrpSpPr/>
          <p:nvPr/>
        </p:nvGrpSpPr>
        <p:grpSpPr>
          <a:xfrm>
            <a:off x="216973" y="0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" name="pole tekstowe 6"/>
          <p:cNvSpPr txBox="1"/>
          <p:nvPr userDrawn="1"/>
        </p:nvSpPr>
        <p:spPr>
          <a:xfrm>
            <a:off x="10374216" y="6123670"/>
            <a:ext cx="1814920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Faculty Of</a:t>
            </a:r>
          </a:p>
          <a:p>
            <a:r>
              <a:rPr lang="en-GB" sz="11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 Science</a:t>
            </a:r>
          </a:p>
          <a:p>
            <a:r>
              <a:rPr lang="en-GB" sz="11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Information Technology</a:t>
            </a:r>
            <a:endParaRPr lang="en-GB" sz="110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8898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D1C3-566D-44BF-AF90-6BFBFDBDEE16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DC2C-1862-45C3-8B06-67ABC59ED04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122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D1C3-566D-44BF-AF90-6BFBFDBDEE16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DC2C-1862-45C3-8B06-67ABC59ED04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97059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D1C3-566D-44BF-AF90-6BFBFDBDEE16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DC2C-1862-45C3-8B06-67ABC59ED04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18739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D1C3-566D-44BF-AF90-6BFBFDBDEE16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DC2C-1862-45C3-8B06-67ABC59ED04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4068755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D1C3-566D-44BF-AF90-6BFBFDBDEE16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DC2C-1862-45C3-8B06-67ABC59ED04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428515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593725"/>
            <a:ext cx="7680324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685641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78089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5110-FA1C-4D91-B23A-76D31D102DB5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71F-373A-477F-BD1A-70F124CC0E9F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18" name="Grupa 17"/>
          <p:cNvGrpSpPr/>
          <p:nvPr userDrawn="1"/>
        </p:nvGrpSpPr>
        <p:grpSpPr>
          <a:xfrm>
            <a:off x="9639300" y="-317500"/>
            <a:ext cx="2921000" cy="7531100"/>
            <a:chOff x="9639300" y="-317500"/>
            <a:chExt cx="2921000" cy="7531100"/>
          </a:xfrm>
        </p:grpSpPr>
        <p:sp>
          <p:nvSpPr>
            <p:cNvPr id="19" name="Prostokąt 18"/>
            <p:cNvSpPr/>
            <p:nvPr/>
          </p:nvSpPr>
          <p:spPr>
            <a:xfrm>
              <a:off x="9639300" y="-101600"/>
              <a:ext cx="2679700" cy="711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Prostokąt 19"/>
            <p:cNvSpPr/>
            <p:nvPr/>
          </p:nvSpPr>
          <p:spPr>
            <a:xfrm>
              <a:off x="9753600" y="-317500"/>
              <a:ext cx="2806700" cy="75311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21" name="Picture 10" descr="https://www.wi.zut.edu.pl/images/stories/Logotypy/ZUT_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2322" y="221828"/>
              <a:ext cx="2339678" cy="91101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https://www.wi.zut.edu.pl/images/stories/Logotypy/wizut/zut/WI_1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425" r="19613"/>
            <a:stretch/>
          </p:blipFill>
          <p:spPr bwMode="auto">
            <a:xfrm>
              <a:off x="9926102" y="5262632"/>
              <a:ext cx="2156896" cy="114783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Prostokąt 13"/>
          <p:cNvSpPr/>
          <p:nvPr userDrawn="1"/>
        </p:nvSpPr>
        <p:spPr>
          <a:xfrm>
            <a:off x="9926102" y="6291452"/>
            <a:ext cx="2243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l-PL" sz="1000" dirty="0"/>
              <a:t>Katedra </a:t>
            </a:r>
            <a:endParaRPr lang="pl-PL" sz="1000" dirty="0" smtClean="0"/>
          </a:p>
          <a:p>
            <a:pPr lvl="0" algn="ctr"/>
            <a:r>
              <a:rPr lang="pl-PL" sz="1000" dirty="0" smtClean="0"/>
              <a:t>Inżynierii </a:t>
            </a:r>
            <a:r>
              <a:rPr lang="pl-PL" sz="1000" dirty="0"/>
              <a:t>Systemów </a:t>
            </a:r>
            <a:r>
              <a:rPr lang="pl-PL" sz="1000" dirty="0" smtClean="0"/>
              <a:t>Informacyjnych</a:t>
            </a:r>
            <a:r>
              <a:rPr lang="pl-PL" sz="1000" dirty="0"/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4281010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5110-FA1C-4D91-B23A-76D31D102DB5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84CE71F-373A-477F-BD1A-70F124CC0E9F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-215900" y="6273800"/>
            <a:ext cx="12788900" cy="67945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dtytuł 2"/>
          <p:cNvSpPr txBox="1">
            <a:spLocks/>
          </p:cNvSpPr>
          <p:nvPr userDrawn="1"/>
        </p:nvSpPr>
        <p:spPr>
          <a:xfrm>
            <a:off x="8666752" y="-9750"/>
            <a:ext cx="3514195" cy="44487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l-PL" sz="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pl-PL" sz="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Picture 2" descr="https://www.wi.zut.edu.pl/images/stories/Logotypy/wizut/zut/WI_ang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56350"/>
            <a:ext cx="1913216" cy="5521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psat.zut.edu.pl/wp-content/uploads/2014/03/ZUT_logo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862" y="6414588"/>
            <a:ext cx="1765504" cy="3978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/>
          <p:cNvSpPr txBox="1"/>
          <p:nvPr userDrawn="1"/>
        </p:nvSpPr>
        <p:spPr>
          <a:xfrm>
            <a:off x="838200" y="6354501"/>
            <a:ext cx="1669047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Faculty Of</a:t>
            </a:r>
          </a:p>
          <a:p>
            <a:r>
              <a:rPr lang="en-GB" sz="10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 Science</a:t>
            </a:r>
          </a:p>
          <a:p>
            <a:r>
              <a:rPr lang="en-GB" sz="10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Information Technology</a:t>
            </a:r>
            <a:endParaRPr lang="en-GB" sz="100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289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593725"/>
            <a:ext cx="7680324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685641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78089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5110-FA1C-4D91-B23A-76D31D102DB5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71F-373A-477F-BD1A-70F124CC0E9F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18" name="Grupa 17"/>
          <p:cNvGrpSpPr/>
          <p:nvPr userDrawn="1"/>
        </p:nvGrpSpPr>
        <p:grpSpPr>
          <a:xfrm>
            <a:off x="9639300" y="-317500"/>
            <a:ext cx="2921000" cy="7531100"/>
            <a:chOff x="9639300" y="-317500"/>
            <a:chExt cx="2921000" cy="7531100"/>
          </a:xfrm>
        </p:grpSpPr>
        <p:sp>
          <p:nvSpPr>
            <p:cNvPr id="19" name="Prostokąt 18"/>
            <p:cNvSpPr/>
            <p:nvPr/>
          </p:nvSpPr>
          <p:spPr>
            <a:xfrm>
              <a:off x="9639300" y="-101600"/>
              <a:ext cx="2679700" cy="711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Prostokąt 19"/>
            <p:cNvSpPr/>
            <p:nvPr/>
          </p:nvSpPr>
          <p:spPr>
            <a:xfrm>
              <a:off x="9753600" y="-317500"/>
              <a:ext cx="2806700" cy="75311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7" name="Prostokąt 16"/>
          <p:cNvSpPr/>
          <p:nvPr userDrawn="1"/>
        </p:nvSpPr>
        <p:spPr>
          <a:xfrm>
            <a:off x="9643426" y="1372"/>
            <a:ext cx="2679700" cy="7112000"/>
          </a:xfrm>
          <a:prstGeom prst="rect">
            <a:avLst/>
          </a:prstGeom>
          <a:solidFill>
            <a:srgbClr val="00B0F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3" name="Grupa 22"/>
          <p:cNvGrpSpPr/>
          <p:nvPr userDrawn="1"/>
        </p:nvGrpSpPr>
        <p:grpSpPr>
          <a:xfrm>
            <a:off x="9762870" y="-317500"/>
            <a:ext cx="2945712" cy="7531100"/>
            <a:chOff x="9762870" y="-317500"/>
            <a:chExt cx="2945712" cy="7531100"/>
          </a:xfrm>
        </p:grpSpPr>
        <p:sp>
          <p:nvSpPr>
            <p:cNvPr id="24" name="Prostokąt 23"/>
            <p:cNvSpPr/>
            <p:nvPr/>
          </p:nvSpPr>
          <p:spPr>
            <a:xfrm>
              <a:off x="9762870" y="-101600"/>
              <a:ext cx="2679700" cy="7112000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Prostokąt 24"/>
            <p:cNvSpPr/>
            <p:nvPr/>
          </p:nvSpPr>
          <p:spPr>
            <a:xfrm>
              <a:off x="9901882" y="-317500"/>
              <a:ext cx="2806700" cy="75311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16" name="Picture 2" descr="http://psat.zut.edu.pl/wp-content/uploads/2014/03/ZUT_logoE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694" y="64122"/>
            <a:ext cx="2023412" cy="4559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www.wi.zut.edu.pl/images/stories/Logotypy/wizut/zut/WI_ang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84"/>
          <a:stretch/>
        </p:blipFill>
        <p:spPr bwMode="auto">
          <a:xfrm>
            <a:off x="9992496" y="6023229"/>
            <a:ext cx="2289201" cy="6982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pole tekstowe 25"/>
          <p:cNvSpPr txBox="1"/>
          <p:nvPr userDrawn="1"/>
        </p:nvSpPr>
        <p:spPr>
          <a:xfrm>
            <a:off x="10374216" y="6123670"/>
            <a:ext cx="1814920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Faculty Of</a:t>
            </a:r>
          </a:p>
          <a:p>
            <a:r>
              <a:rPr lang="en-GB" sz="11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 Science</a:t>
            </a:r>
          </a:p>
          <a:p>
            <a:r>
              <a:rPr lang="en-GB" sz="11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Information Technology</a:t>
            </a:r>
            <a:endParaRPr lang="en-GB" sz="110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283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D1C3-566D-44BF-AF90-6BFBFDBDEE16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DC2C-1862-45C3-8B06-67ABC59ED04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1108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D1C3-566D-44BF-AF90-6BFBFDBDEE16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DC2C-1862-45C3-8B06-67ABC59ED04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02512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D1C3-566D-44BF-AF90-6BFBFDBDEE16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DC2C-1862-45C3-8B06-67ABC59ED04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00895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D1C3-566D-44BF-AF90-6BFBFDBDEE16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DC2C-1862-45C3-8B06-67ABC59ED04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16252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D1C3-566D-44BF-AF90-6BFBFDBDEE16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DC2C-1862-45C3-8B06-67ABC59ED04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61487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D1C3-566D-44BF-AF90-6BFBFDBDEE16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DC2C-1862-45C3-8B06-67ABC59ED04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55656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DD1C3-566D-44BF-AF90-6BFBFDBDEE16}" type="datetimeFigureOut">
              <a:rPr lang="pl-PL" smtClean="0"/>
              <a:pPr/>
              <a:t>2016-10-18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DC2C-1862-45C3-8B06-67ABC59ED04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405735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99527" y="757521"/>
            <a:ext cx="7556501" cy="2616199"/>
          </a:xfrm>
        </p:spPr>
        <p:txBody>
          <a:bodyPr anchor="ctr">
            <a:noAutofit/>
          </a:bodyPr>
          <a:lstStyle/>
          <a:p>
            <a:r>
              <a:rPr lang="en-US" sz="3200" dirty="0" smtClean="0"/>
              <a:t>How human perceive an application error? Error potential study</a:t>
            </a:r>
            <a:r>
              <a:rPr lang="pl-PL" sz="3200" dirty="0" smtClean="0"/>
              <a:t/>
            </a:r>
            <a:br>
              <a:rPr lang="pl-PL" sz="3200" dirty="0" smtClean="0"/>
            </a:br>
            <a:endParaRPr lang="en-US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340564" y="5312054"/>
            <a:ext cx="6987645" cy="1388534"/>
          </a:xfrm>
        </p:spPr>
        <p:txBody>
          <a:bodyPr>
            <a:normAutofit/>
          </a:bodyPr>
          <a:lstStyle/>
          <a:p>
            <a:r>
              <a:rPr lang="pl-PL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Krzysztof </a:t>
            </a:r>
            <a:r>
              <a:rPr lang="pl-PL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Moskwa</a:t>
            </a:r>
          </a:p>
          <a:p>
            <a:r>
              <a:rPr lang="pl-PL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Izabela </a:t>
            </a:r>
            <a:r>
              <a:rPr lang="pl-PL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Rejer</a:t>
            </a:r>
          </a:p>
          <a:p>
            <a:endParaRPr lang="pl-PL" sz="2000" b="1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0"/>
            <a:endParaRPr lang="pl-PL" sz="10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pl-PL" sz="10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093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96413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EEG Error Potential. Case Study.</a:t>
            </a:r>
            <a:endParaRPr lang="pl-PL" dirty="0"/>
          </a:p>
        </p:txBody>
      </p:sp>
      <p:pic>
        <p:nvPicPr>
          <p:cNvPr id="4" name="Content Placeholder 3" descr="Fig6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10192" y="930531"/>
            <a:ext cx="10049690" cy="4173390"/>
          </a:xfrm>
        </p:spPr>
      </p:pic>
      <p:sp>
        <p:nvSpPr>
          <p:cNvPr id="5" name="TextBox 4"/>
          <p:cNvSpPr txBox="1"/>
          <p:nvPr/>
        </p:nvSpPr>
        <p:spPr>
          <a:xfrm>
            <a:off x="592183" y="5190311"/>
            <a:ext cx="11207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signal average of the correct subject responses with the correct application feedback (dashed line), correct subject responses with wrong application feedback (dashed-dot line) and the difference of both waveforms (solid line); data from the third session; subject S1 on the left, subject S2 on the right</a:t>
            </a:r>
          </a:p>
        </p:txBody>
      </p:sp>
      <p:sp>
        <p:nvSpPr>
          <p:cNvPr id="9" name="Isosceles Triangle 8"/>
          <p:cNvSpPr/>
          <p:nvPr/>
        </p:nvSpPr>
        <p:spPr>
          <a:xfrm flipH="1" flipV="1">
            <a:off x="9649968" y="1625320"/>
            <a:ext cx="292608" cy="2522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73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96413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EEG Error Potential. Case Study.</a:t>
            </a:r>
            <a:endParaRPr lang="pl-PL" dirty="0"/>
          </a:p>
        </p:txBody>
      </p:sp>
      <p:pic>
        <p:nvPicPr>
          <p:cNvPr id="5" name="Content Placeholder 4" descr="Fig7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3776"/>
          <a:stretch>
            <a:fillRect/>
          </a:stretch>
        </p:blipFill>
        <p:spPr>
          <a:xfrm>
            <a:off x="991230" y="944880"/>
            <a:ext cx="10366300" cy="4187051"/>
          </a:xfrm>
        </p:spPr>
      </p:pic>
      <p:sp>
        <p:nvSpPr>
          <p:cNvPr id="6" name="TextBox 5"/>
          <p:cNvSpPr txBox="1"/>
          <p:nvPr/>
        </p:nvSpPr>
        <p:spPr>
          <a:xfrm>
            <a:off x="592183" y="5172893"/>
            <a:ext cx="11207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signal average of the correct subject responses with wrong application feedback (dashed-dot line), incorrect subject responses (dotted line) and the difference of both waveforms (solid line); subject S1 on the left, subject S2 on the right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3608832" y="3027400"/>
            <a:ext cx="292608" cy="2522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73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5239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Conclusions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6419" y="1225858"/>
            <a:ext cx="11048999" cy="474822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Patterns and dependences between all three combinations of average signals collected for:</a:t>
            </a:r>
          </a:p>
          <a:p>
            <a:pPr lvl="1"/>
            <a:r>
              <a:rPr lang="en-US" dirty="0" smtClean="0"/>
              <a:t>the correct subject responses</a:t>
            </a:r>
            <a:r>
              <a:rPr lang="pl-PL" dirty="0" smtClean="0"/>
              <a:t>;</a:t>
            </a:r>
            <a:endParaRPr lang="en-US" dirty="0" smtClean="0"/>
          </a:p>
          <a:p>
            <a:pPr lvl="1"/>
            <a:r>
              <a:rPr lang="en-US" dirty="0" smtClean="0"/>
              <a:t>the incorrect subject responses</a:t>
            </a:r>
            <a:r>
              <a:rPr lang="pl-PL" dirty="0" smtClean="0"/>
              <a:t>;</a:t>
            </a:r>
            <a:endParaRPr lang="en-US" dirty="0" smtClean="0"/>
          </a:p>
          <a:p>
            <a:pPr lvl="1"/>
            <a:r>
              <a:rPr lang="en-US" dirty="0" smtClean="0"/>
              <a:t>and correct subject responses with incorrect application feedback</a:t>
            </a:r>
            <a:r>
              <a:rPr lang="pl-PL" dirty="0" smtClean="0"/>
              <a:t>;</a:t>
            </a:r>
            <a:endParaRPr lang="en-US" dirty="0" smtClean="0"/>
          </a:p>
          <a:p>
            <a:r>
              <a:rPr lang="en-US" dirty="0" smtClean="0"/>
              <a:t>Results obtained in the experiment are in general in agreement with other research in the field</a:t>
            </a:r>
            <a:r>
              <a:rPr lang="pl-PL" dirty="0" smtClean="0"/>
              <a:t>;</a:t>
            </a:r>
            <a:endParaRPr lang="en-US" dirty="0" smtClean="0"/>
          </a:p>
          <a:p>
            <a:r>
              <a:rPr lang="en-US" dirty="0" smtClean="0"/>
              <a:t>Signal features described in literature in terms of </a:t>
            </a:r>
            <a:r>
              <a:rPr lang="en-US" dirty="0" err="1" smtClean="0"/>
              <a:t>Pe</a:t>
            </a:r>
            <a:r>
              <a:rPr lang="en-US" dirty="0" smtClean="0"/>
              <a:t> and Ne have been reproduced</a:t>
            </a:r>
            <a:r>
              <a:rPr lang="pl-PL" dirty="0" smtClean="0"/>
              <a:t>;</a:t>
            </a:r>
            <a:endParaRPr lang="en-US" dirty="0" smtClean="0"/>
          </a:p>
          <a:p>
            <a:r>
              <a:rPr lang="pl-PL" dirty="0" smtClean="0"/>
              <a:t>T</a:t>
            </a:r>
            <a:r>
              <a:rPr lang="en-US" dirty="0" smtClean="0"/>
              <a:t>he feedback for all three subjects (Ne was observed in two of them with a latency about 270 ms)</a:t>
            </a:r>
            <a:r>
              <a:rPr lang="pl-PL" dirty="0" smtClean="0"/>
              <a:t>;</a:t>
            </a:r>
            <a:endParaRPr lang="en-US" dirty="0" smtClean="0"/>
          </a:p>
          <a:p>
            <a:r>
              <a:rPr lang="pl-PL" dirty="0" smtClean="0"/>
              <a:t>B</a:t>
            </a:r>
            <a:r>
              <a:rPr lang="en-US" dirty="0" smtClean="0"/>
              <a:t>rain potentials after perceiving an application error were significantly different for both subjects</a:t>
            </a:r>
            <a:r>
              <a:rPr lang="pl-PL" dirty="0" smtClean="0"/>
              <a:t>;</a:t>
            </a:r>
            <a:endParaRPr lang="en-US" dirty="0" smtClean="0"/>
          </a:p>
          <a:p>
            <a:r>
              <a:rPr lang="pl-PL" dirty="0" smtClean="0"/>
              <a:t>S</a:t>
            </a:r>
            <a:r>
              <a:rPr lang="en-US" dirty="0" err="1" smtClean="0"/>
              <a:t>essions</a:t>
            </a:r>
            <a:r>
              <a:rPr lang="en-US" dirty="0" smtClean="0"/>
              <a:t> with more subjects are needed to confirm recurrence of the obtained results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1054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0" y="1911248"/>
            <a:ext cx="9588192" cy="2743199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="" xmlns:p14="http://schemas.microsoft.com/office/powerpoint/2010/main" val="40238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674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 smtClean="0"/>
              <a:t>Objectives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61220" y="6998260"/>
            <a:ext cx="10515600" cy="4351338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915849530"/>
              </p:ext>
            </p:extLst>
          </p:nvPr>
        </p:nvGraphicFramePr>
        <p:xfrm>
          <a:off x="661219" y="757084"/>
          <a:ext cx="1079336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996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2522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l-PL" sz="3200" dirty="0" smtClean="0"/>
              <a:t>S</a:t>
            </a:r>
            <a:r>
              <a:rPr lang="en-US" sz="3200" dirty="0" err="1" smtClean="0"/>
              <a:t>cheme</a:t>
            </a:r>
            <a:r>
              <a:rPr lang="en-US" sz="3200" dirty="0" smtClean="0"/>
              <a:t> </a:t>
            </a:r>
            <a:r>
              <a:rPr lang="en-US" sz="3200" dirty="0"/>
              <a:t>of the </a:t>
            </a:r>
            <a:r>
              <a:rPr lang="en-US" sz="3200" dirty="0" smtClean="0"/>
              <a:t>experiment</a:t>
            </a:r>
            <a:endParaRPr lang="pl-PL" sz="3200" dirty="0"/>
          </a:p>
        </p:txBody>
      </p:sp>
      <p:sp>
        <p:nvSpPr>
          <p:cNvPr id="5" name="Prostokąt 4"/>
          <p:cNvSpPr/>
          <p:nvPr/>
        </p:nvSpPr>
        <p:spPr>
          <a:xfrm>
            <a:off x="3714582" y="5637476"/>
            <a:ext cx="449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Timing </a:t>
            </a:r>
            <a:r>
              <a:rPr lang="en-US" sz="1600" dirty="0">
                <a:solidFill>
                  <a:srgbClr val="000000"/>
                </a:solidFill>
              </a:rPr>
              <a:t>of the experiment with one </a:t>
            </a:r>
            <a:r>
              <a:rPr lang="en-US" sz="1600" dirty="0" smtClean="0">
                <a:solidFill>
                  <a:srgbClr val="000000"/>
                </a:solidFill>
              </a:rPr>
              <a:t>subject</a:t>
            </a:r>
            <a:r>
              <a:rPr lang="pl-PL" sz="1600" dirty="0" smtClean="0">
                <a:solidFill>
                  <a:srgbClr val="000000"/>
                </a:solidFill>
              </a:rPr>
              <a:t>.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8" name="Picture 17" descr="RZ_Output_Process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3829" y="2211971"/>
            <a:ext cx="7086600" cy="39862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35829" y="114517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Timecode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78429" y="298564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EEG Time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17229" y="916572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Screen with </a:t>
            </a:r>
            <a:br>
              <a:rPr lang="en-US" dirty="0" smtClean="0"/>
            </a:br>
            <a:r>
              <a:rPr lang="en-US" dirty="0" smtClean="0"/>
              <a:t>Eye Tracker Output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88429" y="91657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Eye Tracker</a:t>
            </a:r>
          </a:p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03812" y="148045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Stimulation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10489" y="457417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Operator</a:t>
            </a:r>
            <a:br>
              <a:rPr lang="en-US" dirty="0" smtClean="0"/>
            </a:b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603213">
            <a:off x="2214772" y="1888231"/>
            <a:ext cx="762000" cy="3810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3902529" y="1716672"/>
            <a:ext cx="762000" cy="3810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5400000">
            <a:off x="5731329" y="1716672"/>
            <a:ext cx="762000" cy="3810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7941129" y="1716672"/>
            <a:ext cx="762000" cy="3810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188029" y="2592972"/>
            <a:ext cx="762000" cy="3810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2188029" y="4269372"/>
            <a:ext cx="762000" cy="3810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69629" y="5347840"/>
            <a:ext cx="172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Interaction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16200000">
            <a:off x="7864929" y="4776340"/>
            <a:ext cx="762000" cy="3810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91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522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l-PL" sz="3200" dirty="0" smtClean="0"/>
              <a:t>S</a:t>
            </a:r>
            <a:r>
              <a:rPr lang="en-US" sz="3200" dirty="0" err="1" smtClean="0"/>
              <a:t>cheme</a:t>
            </a:r>
            <a:r>
              <a:rPr lang="en-US" sz="3200" dirty="0" smtClean="0"/>
              <a:t> </a:t>
            </a:r>
            <a:r>
              <a:rPr lang="en-US" sz="3200" dirty="0"/>
              <a:t>of the </a:t>
            </a:r>
            <a:r>
              <a:rPr lang="en-US" sz="3200" dirty="0" smtClean="0"/>
              <a:t>experiment </a:t>
            </a:r>
            <a:endParaRPr lang="pl-PL" sz="3200" dirty="0"/>
          </a:p>
        </p:txBody>
      </p:sp>
      <p:pic>
        <p:nvPicPr>
          <p:cNvPr id="2051" name="Picture 3" descr="D:\OneDrive\Phd\Publications\ACS\FiguresNumbered\Fig1_ExperimentSet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863" y="1365648"/>
            <a:ext cx="4457700" cy="362468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66944" y="1314994"/>
            <a:ext cx="65653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100" dirty="0" smtClean="0"/>
              <a:t>EEG </a:t>
            </a:r>
            <a:r>
              <a:rPr lang="en-US" sz="2100" dirty="0" smtClean="0"/>
              <a:t>data was recorded from 19 </a:t>
            </a:r>
            <a:r>
              <a:rPr lang="en-US" sz="2100" dirty="0" err="1" smtClean="0"/>
              <a:t>monopolar</a:t>
            </a:r>
            <a:r>
              <a:rPr lang="en-US" sz="2100" dirty="0" smtClean="0"/>
              <a:t> channels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2100" dirty="0" smtClean="0"/>
              <a:t>S</a:t>
            </a:r>
            <a:r>
              <a:rPr lang="en-US" sz="2100" dirty="0" err="1" smtClean="0"/>
              <a:t>ampling</a:t>
            </a:r>
            <a:r>
              <a:rPr lang="en-US" sz="2100" dirty="0" smtClean="0"/>
              <a:t> </a:t>
            </a:r>
            <a:r>
              <a:rPr lang="en-US" sz="2100" dirty="0" smtClean="0"/>
              <a:t>frequency of 256 Hz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100" dirty="0" smtClean="0"/>
              <a:t>Passive </a:t>
            </a:r>
            <a:r>
              <a:rPr lang="en-US" sz="2100" dirty="0" smtClean="0"/>
              <a:t>electrodes connected according to the International 10-20 system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100" dirty="0" smtClean="0"/>
              <a:t>The reference electrode placed on the left mastoid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100" dirty="0" smtClean="0"/>
              <a:t>Ground electrode at </a:t>
            </a:r>
            <a:r>
              <a:rPr lang="en-US" sz="2100" dirty="0" err="1" smtClean="0"/>
              <a:t>Fz</a:t>
            </a:r>
            <a:endParaRPr lang="en-US" sz="21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100" dirty="0" smtClean="0"/>
              <a:t>The impedance of the electrodes controlled with </a:t>
            </a:r>
            <a:r>
              <a:rPr lang="en-US" sz="2100" dirty="0" err="1" smtClean="0"/>
              <a:t>BrainMaster</a:t>
            </a:r>
            <a:r>
              <a:rPr lang="en-US" sz="2100" dirty="0" smtClean="0"/>
              <a:t> Discovery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100" dirty="0" smtClean="0"/>
              <a:t>Impedance kept below 5 k</a:t>
            </a:r>
            <a:r>
              <a:rPr lang="en-GB" sz="2100" dirty="0" smtClean="0"/>
              <a:t>Ω</a:t>
            </a:r>
            <a:endParaRPr lang="en-US" sz="2100" dirty="0" smtClean="0"/>
          </a:p>
          <a:p>
            <a:pPr>
              <a:buFont typeface="Arial" pitchFamily="34" charset="0"/>
              <a:buChar char="•"/>
            </a:pPr>
            <a:endParaRPr lang="en-US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592183" y="5033549"/>
            <a:ext cx="11207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configuration of the test environment setup. EEG signal acquired with Discovery 20 device. EEG signal and audio-video recording stored on laptop number 1. Eye-tracking data with video screen capture stored on the number 2 laptop. The experiment performed on laptop 2 - second display. The second screen output </a:t>
            </a:r>
            <a:r>
              <a:rPr lang="en-US" sz="1600" dirty="0" err="1" smtClean="0"/>
              <a:t>splitted</a:t>
            </a:r>
            <a:r>
              <a:rPr lang="en-US" sz="1600" dirty="0" smtClean="0"/>
              <a:t> to two external monitors. One for subject’s operations, another for experimenter monitoring purposes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8391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522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l-PL" sz="3200" dirty="0" smtClean="0"/>
              <a:t>S</a:t>
            </a:r>
            <a:r>
              <a:rPr lang="en-US" sz="3200" dirty="0" err="1" smtClean="0"/>
              <a:t>cheme</a:t>
            </a:r>
            <a:r>
              <a:rPr lang="en-US" sz="3200" dirty="0" smtClean="0"/>
              <a:t> </a:t>
            </a:r>
            <a:r>
              <a:rPr lang="en-US" sz="3200" dirty="0"/>
              <a:t>of the </a:t>
            </a:r>
            <a:r>
              <a:rPr lang="en-US" sz="3200" dirty="0" smtClean="0"/>
              <a:t>experiment</a:t>
            </a:r>
            <a:endParaRPr lang="pl-PL" sz="3200" dirty="0"/>
          </a:p>
        </p:txBody>
      </p:sp>
      <p:pic>
        <p:nvPicPr>
          <p:cNvPr id="2053" name="Picture 5" descr="D:\OneDrive\Phd\Publications\ACS\FiguresNumbered\Fig3_Sequence Diagram.png"/>
          <p:cNvPicPr>
            <a:picLocks noChangeAspect="1" noChangeArrowheads="1"/>
          </p:cNvPicPr>
          <p:nvPr/>
        </p:nvPicPr>
        <p:blipFill>
          <a:blip r:embed="rId3" cstate="print"/>
          <a:srcRect b="11514"/>
          <a:stretch>
            <a:fillRect/>
          </a:stretch>
        </p:blipFill>
        <p:spPr bwMode="auto">
          <a:xfrm>
            <a:off x="1570316" y="1036320"/>
            <a:ext cx="9292756" cy="494883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3776" y="5833872"/>
            <a:ext cx="114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Workflow of stimulations signals transferred between </a:t>
            </a:r>
            <a:r>
              <a:rPr lang="en-GB" dirty="0" err="1" smtClean="0"/>
              <a:t>OpenVibe</a:t>
            </a:r>
            <a:r>
              <a:rPr lang="en-GB" dirty="0" smtClean="0"/>
              <a:t> and test application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91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674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 smtClean="0"/>
              <a:t>Scheme of experiment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61220" y="699826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methodology for detecting stimulation frequencies providing significant SSVEP </a:t>
            </a:r>
            <a:r>
              <a:rPr lang="en-US" dirty="0" smtClean="0"/>
              <a:t>response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simply compared the different approaches for SSVEP detection in order to find out which approach promise the highest recognition </a:t>
            </a:r>
            <a:r>
              <a:rPr lang="en-US" dirty="0" smtClean="0"/>
              <a:t>rate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posed a question whether we could increase the number of SSVEPs found if we used individual approach for SSVEP detection for each subject</a:t>
            </a:r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915849530"/>
              </p:ext>
            </p:extLst>
          </p:nvPr>
        </p:nvGraphicFramePr>
        <p:xfrm>
          <a:off x="661219" y="757084"/>
          <a:ext cx="1079336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996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96413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l-PL" dirty="0" smtClean="0"/>
              <a:t>What we expected?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" y="906080"/>
            <a:ext cx="5100320" cy="385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4160" y="920543"/>
            <a:ext cx="4849494" cy="392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07200" y="4866640"/>
            <a:ext cx="489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Ferrez</a:t>
            </a:r>
            <a:r>
              <a:rPr lang="en-US" dirty="0" smtClean="0"/>
              <a:t>, P.W., </a:t>
            </a:r>
            <a:r>
              <a:rPr lang="en-US" dirty="0" err="1" smtClean="0"/>
              <a:t>Millán</a:t>
            </a:r>
            <a:r>
              <a:rPr lang="en-US" dirty="0" smtClean="0"/>
              <a:t>, J.R. (2005) You Are Wrong! - Automatic Detection of Interaction Errors from Brain Waves. Proceedings of IJCAI'2005.1413-1418.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927600"/>
            <a:ext cx="598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Falkenstein</a:t>
            </a:r>
            <a:r>
              <a:rPr lang="en-US" dirty="0" smtClean="0"/>
              <a:t>, M., </a:t>
            </a:r>
            <a:r>
              <a:rPr lang="en-US" dirty="0" err="1" smtClean="0"/>
              <a:t>Hoormann</a:t>
            </a:r>
            <a:r>
              <a:rPr lang="en-US" dirty="0" smtClean="0"/>
              <a:t>, J., Christ, S., and </a:t>
            </a:r>
            <a:r>
              <a:rPr lang="en-US" dirty="0" err="1" smtClean="0"/>
              <a:t>Hohnsbein</a:t>
            </a:r>
            <a:r>
              <a:rPr lang="en-US" dirty="0" smtClean="0"/>
              <a:t>, J. (2000) ERP components on reaction errors and their functional significance: a tutorial. Biological Psychology, 87-100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73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96413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EEG Error Potential. Case Study.</a:t>
            </a:r>
            <a:endParaRPr lang="pl-PL" dirty="0"/>
          </a:p>
        </p:txBody>
      </p:sp>
      <p:pic>
        <p:nvPicPr>
          <p:cNvPr id="5" name="Content Placeholder 4" descr="Fig4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1910" y="824139"/>
            <a:ext cx="10108179" cy="4351338"/>
          </a:xfrm>
        </p:spPr>
      </p:pic>
      <p:sp>
        <p:nvSpPr>
          <p:cNvPr id="6" name="TextBox 5"/>
          <p:cNvSpPr txBox="1"/>
          <p:nvPr/>
        </p:nvSpPr>
        <p:spPr>
          <a:xfrm>
            <a:off x="592183" y="5199020"/>
            <a:ext cx="11207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signal average of the correct responses (dashed line), wrong responses (dotted line) and their difference (solid line); subject S1 on the left, subject S2 on the right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8540496" y="3789400"/>
            <a:ext cx="292608" cy="2522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flipH="1" flipV="1">
            <a:off x="9314688" y="1235176"/>
            <a:ext cx="292608" cy="2522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3151632" y="2734792"/>
            <a:ext cx="292608" cy="2522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flipH="1" flipV="1">
            <a:off x="3889248" y="1844776"/>
            <a:ext cx="292608" cy="2522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73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96413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EEG Error Potential. Case Study.</a:t>
            </a:r>
            <a:endParaRPr lang="pl-PL" dirty="0"/>
          </a:p>
        </p:txBody>
      </p:sp>
      <p:pic>
        <p:nvPicPr>
          <p:cNvPr id="4" name="Content Placeholder 3" descr="Fig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18900" y="947946"/>
            <a:ext cx="10049692" cy="4173390"/>
          </a:xfrm>
        </p:spPr>
      </p:pic>
      <p:sp>
        <p:nvSpPr>
          <p:cNvPr id="5" name="TextBox 4"/>
          <p:cNvSpPr txBox="1"/>
          <p:nvPr/>
        </p:nvSpPr>
        <p:spPr>
          <a:xfrm>
            <a:off x="592183" y="5199020"/>
            <a:ext cx="11207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signal average of the correct subject responses with the correct application feedback (dashed line), correct subject responses with wrong application feedback (dashed-dot line) and the difference of both waveforms (solid line); data from the second session; subject S1 on the left, subject S2 on the right</a:t>
            </a:r>
          </a:p>
        </p:txBody>
      </p:sp>
      <p:sp>
        <p:nvSpPr>
          <p:cNvPr id="9" name="Isosceles Triangle 8"/>
          <p:cNvSpPr/>
          <p:nvPr/>
        </p:nvSpPr>
        <p:spPr>
          <a:xfrm flipH="1" flipV="1">
            <a:off x="8570976" y="1204696"/>
            <a:ext cx="292608" cy="2522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22592" y="2560320"/>
            <a:ext cx="12435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92112" y="2877312"/>
            <a:ext cx="12435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70304" y="2420112"/>
            <a:ext cx="12435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0304" y="2804160"/>
            <a:ext cx="12435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 flipH="1" flipV="1">
            <a:off x="4572000" y="1722856"/>
            <a:ext cx="292608" cy="2522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flipH="1" flipV="1">
            <a:off x="9418320" y="1759432"/>
            <a:ext cx="292608" cy="2522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73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Fioletowy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</TotalTime>
  <Words>1103</Words>
  <Application>Microsoft Office PowerPoint</Application>
  <PresentationFormat>Custom</PresentationFormat>
  <Paragraphs>92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Motyw pakietu Office</vt:lpstr>
      <vt:lpstr>How human perceive an application error? Error potential study </vt:lpstr>
      <vt:lpstr>Objectives</vt:lpstr>
      <vt:lpstr>Scheme of the experiment</vt:lpstr>
      <vt:lpstr>Scheme of the experiment </vt:lpstr>
      <vt:lpstr>Scheme of the experiment</vt:lpstr>
      <vt:lpstr>Scheme of experiment</vt:lpstr>
      <vt:lpstr>What we expected?</vt:lpstr>
      <vt:lpstr>EEG Error Potential. Case Study.</vt:lpstr>
      <vt:lpstr>EEG Error Potential. Case Study.</vt:lpstr>
      <vt:lpstr>EEG Error Potential. Case Study.</vt:lpstr>
      <vt:lpstr>EEG Error Potential. Case Study.</vt:lpstr>
      <vt:lpstr>Conclusions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identify the user specific stimulation frequencies for SSVEP-based BCI</dc:title>
  <dc:creator>Łukasz Cieszyński</dc:creator>
  <cp:lastModifiedBy>km</cp:lastModifiedBy>
  <cp:revision>87</cp:revision>
  <dcterms:created xsi:type="dcterms:W3CDTF">2016-09-30T09:19:00Z</dcterms:created>
  <dcterms:modified xsi:type="dcterms:W3CDTF">2016-10-18T20:26:08Z</dcterms:modified>
</cp:coreProperties>
</file>