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72" r:id="rId5"/>
    <p:sldId id="262" r:id="rId6"/>
    <p:sldId id="274" r:id="rId7"/>
    <p:sldId id="264" r:id="rId8"/>
    <p:sldId id="260" r:id="rId9"/>
    <p:sldId id="257" r:id="rId10"/>
    <p:sldId id="273" r:id="rId11"/>
    <p:sldId id="266" r:id="rId12"/>
    <p:sldId id="269" r:id="rId13"/>
    <p:sldId id="265" r:id="rId14"/>
    <p:sldId id="267" r:id="rId15"/>
    <p:sldId id="270" r:id="rId16"/>
    <p:sldId id="271"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2/11/2023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2/11/2023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2/11/2023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2/11/2023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2/11/2023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2/11/2023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2/11/2023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2/11/2023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osmos.azure.com/" TargetMode="External"/><Relationship Id="rId2" Type="http://schemas.openxmlformats.org/officeDocument/2006/relationships/hyperlink" Target="https://learn.microsoft.com/en-us/azure/cosmos-db/introduction" TargetMode="External"/><Relationship Id="rId1" Type="http://schemas.openxmlformats.org/officeDocument/2006/relationships/slideLayout" Target="../slideLayouts/slideLayout2.xml"/><Relationship Id="rId5" Type="http://schemas.openxmlformats.org/officeDocument/2006/relationships/hyperlink" Target="https://developer.azurecosmosdb.com/community" TargetMode="External"/><Relationship Id="rId4" Type="http://schemas.openxmlformats.org/officeDocument/2006/relationships/hyperlink" Target="https://www.youtube.com/playlist?list=PLLasX02E8BPDd2fKwLCHnmWoyo4bL-oK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2E519-2735-4927-9776-DCAFAECFA6C7}"/>
              </a:ext>
            </a:extLst>
          </p:cNvPr>
          <p:cNvSpPr>
            <a:spLocks noGrp="1"/>
          </p:cNvSpPr>
          <p:nvPr>
            <p:ph type="ctrTitle"/>
          </p:nvPr>
        </p:nvSpPr>
        <p:spPr/>
        <p:txBody>
          <a:bodyPr/>
          <a:lstStyle/>
          <a:p>
            <a:r>
              <a:rPr lang="pt-BR" dirty="0"/>
              <a:t>Azure Cosmos DB </a:t>
            </a:r>
            <a:endParaRPr lang="en-IN" dirty="0"/>
          </a:p>
        </p:txBody>
      </p:sp>
      <p:sp>
        <p:nvSpPr>
          <p:cNvPr id="3" name="Subtitle 2">
            <a:extLst>
              <a:ext uri="{FF2B5EF4-FFF2-40B4-BE49-F238E27FC236}">
                <a16:creationId xmlns:a16="http://schemas.microsoft.com/office/drawing/2014/main" id="{A1CA4829-02A1-419B-A400-F9F4D66EB8C6}"/>
              </a:ext>
            </a:extLst>
          </p:cNvPr>
          <p:cNvSpPr>
            <a:spLocks noGrp="1"/>
          </p:cNvSpPr>
          <p:nvPr>
            <p:ph type="subTitle" idx="1"/>
          </p:nvPr>
        </p:nvSpPr>
        <p:spPr/>
        <p:txBody>
          <a:bodyPr>
            <a:normAutofit/>
          </a:bodyPr>
          <a:lstStyle/>
          <a:p>
            <a:r>
              <a:rPr lang="en-US" dirty="0"/>
              <a:t>Ajai K M</a:t>
            </a:r>
          </a:p>
          <a:p>
            <a:r>
              <a:rPr lang="en-US" dirty="0"/>
              <a:t>Lead Engineer, Suyati Technologies Pvt Ltd</a:t>
            </a:r>
          </a:p>
          <a:p>
            <a:r>
              <a:rPr lang="en-IN" sz="1600" b="1" spc="-150" dirty="0">
                <a:solidFill>
                  <a:schemeClr val="accent1">
                    <a:lumMod val="50000"/>
                  </a:schemeClr>
                </a:solidFill>
                <a:latin typeface="Calibri" panose="020F0502020204030204" pitchFamily="34" charset="0"/>
                <a:ea typeface="+mj-ea"/>
                <a:cs typeface="Calibri" panose="020F0502020204030204" pitchFamily="34" charset="0"/>
              </a:rPr>
              <a:t>https://www.linkedin.com/in/ajai-km/</a:t>
            </a:r>
          </a:p>
        </p:txBody>
      </p:sp>
    </p:spTree>
    <p:extLst>
      <p:ext uri="{BB962C8B-B14F-4D97-AF65-F5344CB8AC3E}">
        <p14:creationId xmlns:p14="http://schemas.microsoft.com/office/powerpoint/2010/main" val="1943288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6CCA1-A563-4D3F-8115-C6F0534EB776}"/>
              </a:ext>
            </a:extLst>
          </p:cNvPr>
          <p:cNvSpPr>
            <a:spLocks noGrp="1"/>
          </p:cNvSpPr>
          <p:nvPr>
            <p:ph type="title"/>
          </p:nvPr>
        </p:nvSpPr>
        <p:spPr/>
        <p:txBody>
          <a:bodyPr/>
          <a:lstStyle/>
          <a:p>
            <a:r>
              <a:rPr lang="en-US" dirty="0"/>
              <a:t>Indexing…</a:t>
            </a:r>
            <a:br>
              <a:rPr lang="en-US" dirty="0"/>
            </a:br>
            <a:endParaRPr lang="en-IN" dirty="0"/>
          </a:p>
        </p:txBody>
      </p:sp>
      <p:pic>
        <p:nvPicPr>
          <p:cNvPr id="5" name="Content Placeholder 4">
            <a:extLst>
              <a:ext uri="{FF2B5EF4-FFF2-40B4-BE49-F238E27FC236}">
                <a16:creationId xmlns:a16="http://schemas.microsoft.com/office/drawing/2014/main" id="{ECA128EA-8119-4AC6-9D38-B05A29971EF6}"/>
              </a:ext>
            </a:extLst>
          </p:cNvPr>
          <p:cNvPicPr>
            <a:picLocks noGrp="1" noChangeAspect="1"/>
          </p:cNvPicPr>
          <p:nvPr>
            <p:ph idx="1"/>
          </p:nvPr>
        </p:nvPicPr>
        <p:blipFill>
          <a:blip r:embed="rId2"/>
          <a:stretch>
            <a:fillRect/>
          </a:stretch>
        </p:blipFill>
        <p:spPr>
          <a:xfrm>
            <a:off x="5162488" y="124427"/>
            <a:ext cx="6281738" cy="2834057"/>
          </a:xfrm>
        </p:spPr>
      </p:pic>
      <p:pic>
        <p:nvPicPr>
          <p:cNvPr id="7" name="Picture 6">
            <a:extLst>
              <a:ext uri="{FF2B5EF4-FFF2-40B4-BE49-F238E27FC236}">
                <a16:creationId xmlns:a16="http://schemas.microsoft.com/office/drawing/2014/main" id="{E098AD1E-BBAC-40B3-8F60-7892E34137C7}"/>
              </a:ext>
            </a:extLst>
          </p:cNvPr>
          <p:cNvPicPr>
            <a:picLocks noChangeAspect="1"/>
          </p:cNvPicPr>
          <p:nvPr/>
        </p:nvPicPr>
        <p:blipFill>
          <a:blip r:embed="rId3"/>
          <a:stretch>
            <a:fillRect/>
          </a:stretch>
        </p:blipFill>
        <p:spPr>
          <a:xfrm>
            <a:off x="5094706" y="3238443"/>
            <a:ext cx="6881271" cy="3046947"/>
          </a:xfrm>
          <a:prstGeom prst="rect">
            <a:avLst/>
          </a:prstGeom>
        </p:spPr>
      </p:pic>
    </p:spTree>
    <p:extLst>
      <p:ext uri="{BB962C8B-B14F-4D97-AF65-F5344CB8AC3E}">
        <p14:creationId xmlns:p14="http://schemas.microsoft.com/office/powerpoint/2010/main" val="3593982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B285-2251-437C-9CED-31819A198B38}"/>
              </a:ext>
            </a:extLst>
          </p:cNvPr>
          <p:cNvSpPr>
            <a:spLocks noGrp="1"/>
          </p:cNvSpPr>
          <p:nvPr>
            <p:ph type="title"/>
          </p:nvPr>
        </p:nvSpPr>
        <p:spPr/>
        <p:txBody>
          <a:bodyPr/>
          <a:lstStyle/>
          <a:p>
            <a:r>
              <a:rPr lang="en-IN" dirty="0"/>
              <a:t>Global Distribution</a:t>
            </a:r>
          </a:p>
        </p:txBody>
      </p:sp>
      <p:sp>
        <p:nvSpPr>
          <p:cNvPr id="3" name="Content Placeholder 2">
            <a:extLst>
              <a:ext uri="{FF2B5EF4-FFF2-40B4-BE49-F238E27FC236}">
                <a16:creationId xmlns:a16="http://schemas.microsoft.com/office/drawing/2014/main" id="{1E9C99D7-85E9-4DF1-A219-47253783CDD4}"/>
              </a:ext>
            </a:extLst>
          </p:cNvPr>
          <p:cNvSpPr>
            <a:spLocks noGrp="1"/>
          </p:cNvSpPr>
          <p:nvPr>
            <p:ph idx="1"/>
          </p:nvPr>
        </p:nvSpPr>
        <p:spPr/>
        <p:txBody>
          <a:bodyPr/>
          <a:lstStyle/>
          <a:p>
            <a:r>
              <a:rPr lang="en-US" sz="1400" dirty="0"/>
              <a:t>Cosmos DB allows you to elastically scale throughput and storage across any number of Azure regions worldwide.</a:t>
            </a:r>
          </a:p>
          <a:p>
            <a:r>
              <a:rPr lang="en-US" sz="1400" dirty="0"/>
              <a:t>This allows you to build globally distributed applications that can provide low-latency access to data for users all over the world.</a:t>
            </a:r>
          </a:p>
          <a:p>
            <a:r>
              <a:rPr lang="en-US" sz="1400" dirty="0"/>
              <a:t>You can use the Azure Cosmos DB global distribution feature to replicate your data across multiple regions, and configure the consistency level and failover priorities to meet the needs of your application.</a:t>
            </a:r>
          </a:p>
          <a:p>
            <a:endParaRPr lang="en-US" sz="1400" dirty="0"/>
          </a:p>
        </p:txBody>
      </p:sp>
      <p:pic>
        <p:nvPicPr>
          <p:cNvPr id="5" name="Picture 4">
            <a:extLst>
              <a:ext uri="{FF2B5EF4-FFF2-40B4-BE49-F238E27FC236}">
                <a16:creationId xmlns:a16="http://schemas.microsoft.com/office/drawing/2014/main" id="{EBB3D0D0-67FB-422A-B47E-26FB97096C0A}"/>
              </a:ext>
            </a:extLst>
          </p:cNvPr>
          <p:cNvPicPr>
            <a:picLocks noChangeAspect="1"/>
          </p:cNvPicPr>
          <p:nvPr/>
        </p:nvPicPr>
        <p:blipFill>
          <a:blip r:embed="rId2"/>
          <a:stretch>
            <a:fillRect/>
          </a:stretch>
        </p:blipFill>
        <p:spPr>
          <a:xfrm>
            <a:off x="6220287" y="4370403"/>
            <a:ext cx="5001087" cy="2297489"/>
          </a:xfrm>
          <a:prstGeom prst="rect">
            <a:avLst/>
          </a:prstGeom>
        </p:spPr>
      </p:pic>
    </p:spTree>
    <p:extLst>
      <p:ext uri="{BB962C8B-B14F-4D97-AF65-F5344CB8AC3E}">
        <p14:creationId xmlns:p14="http://schemas.microsoft.com/office/powerpoint/2010/main" val="906841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B285-2251-437C-9CED-31819A198B38}"/>
              </a:ext>
            </a:extLst>
          </p:cNvPr>
          <p:cNvSpPr>
            <a:spLocks noGrp="1"/>
          </p:cNvSpPr>
          <p:nvPr>
            <p:ph type="title"/>
          </p:nvPr>
        </p:nvSpPr>
        <p:spPr/>
        <p:txBody>
          <a:bodyPr/>
          <a:lstStyle/>
          <a:p>
            <a:r>
              <a:rPr lang="en-IN" dirty="0"/>
              <a:t>Serverless</a:t>
            </a:r>
          </a:p>
        </p:txBody>
      </p:sp>
      <p:sp>
        <p:nvSpPr>
          <p:cNvPr id="3" name="Content Placeholder 2">
            <a:extLst>
              <a:ext uri="{FF2B5EF4-FFF2-40B4-BE49-F238E27FC236}">
                <a16:creationId xmlns:a16="http://schemas.microsoft.com/office/drawing/2014/main" id="{1E9C99D7-85E9-4DF1-A219-47253783CDD4}"/>
              </a:ext>
            </a:extLst>
          </p:cNvPr>
          <p:cNvSpPr>
            <a:spLocks noGrp="1"/>
          </p:cNvSpPr>
          <p:nvPr>
            <p:ph idx="1"/>
          </p:nvPr>
        </p:nvSpPr>
        <p:spPr/>
        <p:txBody>
          <a:bodyPr/>
          <a:lstStyle/>
          <a:p>
            <a:r>
              <a:rPr lang="en-US" dirty="0"/>
              <a:t>Cosmos DB also provides a serverless option, which allows you to pay only for the storage and throughput that you actually use, with no need to provision any capacity.</a:t>
            </a:r>
          </a:p>
          <a:p>
            <a:r>
              <a:rPr lang="en-US" dirty="0"/>
              <a:t>Serverless containers can serve thousands of requests per second </a:t>
            </a:r>
          </a:p>
          <a:p>
            <a:r>
              <a:rPr lang="en-US" dirty="0"/>
              <a:t>It is a cost-effective option for applications that have variable or unpredictable workloads.</a:t>
            </a:r>
          </a:p>
          <a:p>
            <a:r>
              <a:rPr lang="en-US" dirty="0"/>
              <a:t>When to use : where you expect intermittent and unpredictable traffic with long idle times, application bandwidth is </a:t>
            </a:r>
            <a:r>
              <a:rPr lang="en-US" dirty="0" err="1"/>
              <a:t>bursty</a:t>
            </a:r>
            <a:r>
              <a:rPr lang="en-US" dirty="0"/>
              <a:t>/low, integrating with serverless compute services like Azure functions</a:t>
            </a:r>
          </a:p>
          <a:p>
            <a:endParaRPr lang="en-US" dirty="0"/>
          </a:p>
        </p:txBody>
      </p:sp>
    </p:spTree>
    <p:extLst>
      <p:ext uri="{BB962C8B-B14F-4D97-AF65-F5344CB8AC3E}">
        <p14:creationId xmlns:p14="http://schemas.microsoft.com/office/powerpoint/2010/main" val="1958945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B285-2251-437C-9CED-31819A198B38}"/>
              </a:ext>
            </a:extLst>
          </p:cNvPr>
          <p:cNvSpPr>
            <a:spLocks noGrp="1"/>
          </p:cNvSpPr>
          <p:nvPr>
            <p:ph type="title"/>
          </p:nvPr>
        </p:nvSpPr>
        <p:spPr/>
        <p:txBody>
          <a:bodyPr/>
          <a:lstStyle/>
          <a:p>
            <a:r>
              <a:rPr lang="en-IN" dirty="0"/>
              <a:t>Security</a:t>
            </a:r>
          </a:p>
        </p:txBody>
      </p:sp>
      <p:sp>
        <p:nvSpPr>
          <p:cNvPr id="3" name="Content Placeholder 2">
            <a:extLst>
              <a:ext uri="{FF2B5EF4-FFF2-40B4-BE49-F238E27FC236}">
                <a16:creationId xmlns:a16="http://schemas.microsoft.com/office/drawing/2014/main" id="{1E9C99D7-85E9-4DF1-A219-47253783CDD4}"/>
              </a:ext>
            </a:extLst>
          </p:cNvPr>
          <p:cNvSpPr>
            <a:spLocks noGrp="1"/>
          </p:cNvSpPr>
          <p:nvPr>
            <p:ph idx="1"/>
          </p:nvPr>
        </p:nvSpPr>
        <p:spPr>
          <a:xfrm>
            <a:off x="5118447" y="803186"/>
            <a:ext cx="6281873" cy="3484729"/>
          </a:xfrm>
        </p:spPr>
        <p:txBody>
          <a:bodyPr/>
          <a:lstStyle/>
          <a:p>
            <a:r>
              <a:rPr lang="en-US" sz="1600" dirty="0"/>
              <a:t>Cosmos DB provides a variety of security features to help you protect your data and manage access.</a:t>
            </a:r>
          </a:p>
          <a:p>
            <a:r>
              <a:rPr lang="en-US" sz="1600" dirty="0"/>
              <a:t>You can use Azure Active Directory (AAD) authentication to secure access to your Cosmos DB resources.</a:t>
            </a:r>
          </a:p>
          <a:p>
            <a:r>
              <a:rPr lang="en-US" sz="1600" dirty="0"/>
              <a:t>You can also use network security groups (NSGs) and virtual networks (</a:t>
            </a:r>
            <a:r>
              <a:rPr lang="en-US" sz="1600" dirty="0" err="1"/>
              <a:t>VNets</a:t>
            </a:r>
            <a:r>
              <a:rPr lang="en-US" sz="1600" dirty="0"/>
              <a:t>) to control access to your Cosmos DB resources.</a:t>
            </a:r>
          </a:p>
          <a:p>
            <a:r>
              <a:rPr lang="en-US" sz="1600" dirty="0"/>
              <a:t>You can also use Azure Key Vault to encrypt your data at rest and in transit.</a:t>
            </a:r>
          </a:p>
          <a:p>
            <a:endParaRPr lang="en-US" dirty="0"/>
          </a:p>
          <a:p>
            <a:endParaRPr lang="en-US" dirty="0"/>
          </a:p>
        </p:txBody>
      </p:sp>
      <p:pic>
        <p:nvPicPr>
          <p:cNvPr id="5" name="Picture 4">
            <a:extLst>
              <a:ext uri="{FF2B5EF4-FFF2-40B4-BE49-F238E27FC236}">
                <a16:creationId xmlns:a16="http://schemas.microsoft.com/office/drawing/2014/main" id="{F2E32C4B-A3A2-4C6B-8B75-42AF14D84D24}"/>
              </a:ext>
            </a:extLst>
          </p:cNvPr>
          <p:cNvPicPr>
            <a:picLocks noChangeAspect="1"/>
          </p:cNvPicPr>
          <p:nvPr/>
        </p:nvPicPr>
        <p:blipFill>
          <a:blip r:embed="rId2"/>
          <a:stretch>
            <a:fillRect/>
          </a:stretch>
        </p:blipFill>
        <p:spPr>
          <a:xfrm>
            <a:off x="5118447" y="3701989"/>
            <a:ext cx="6281873" cy="3156012"/>
          </a:xfrm>
          <a:prstGeom prst="rect">
            <a:avLst/>
          </a:prstGeom>
        </p:spPr>
      </p:pic>
    </p:spTree>
    <p:extLst>
      <p:ext uri="{BB962C8B-B14F-4D97-AF65-F5344CB8AC3E}">
        <p14:creationId xmlns:p14="http://schemas.microsoft.com/office/powerpoint/2010/main" val="1674202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B285-2251-437C-9CED-31819A198B38}"/>
              </a:ext>
            </a:extLst>
          </p:cNvPr>
          <p:cNvSpPr>
            <a:spLocks noGrp="1"/>
          </p:cNvSpPr>
          <p:nvPr>
            <p:ph type="title"/>
          </p:nvPr>
        </p:nvSpPr>
        <p:spPr/>
        <p:txBody>
          <a:bodyPr/>
          <a:lstStyle/>
          <a:p>
            <a:r>
              <a:rPr lang="en-IN" dirty="0"/>
              <a:t>Backup and Disaster Recovery</a:t>
            </a:r>
          </a:p>
        </p:txBody>
      </p:sp>
      <p:sp>
        <p:nvSpPr>
          <p:cNvPr id="3" name="Content Placeholder 2">
            <a:extLst>
              <a:ext uri="{FF2B5EF4-FFF2-40B4-BE49-F238E27FC236}">
                <a16:creationId xmlns:a16="http://schemas.microsoft.com/office/drawing/2014/main" id="{1E9C99D7-85E9-4DF1-A219-47253783CDD4}"/>
              </a:ext>
            </a:extLst>
          </p:cNvPr>
          <p:cNvSpPr>
            <a:spLocks noGrp="1"/>
          </p:cNvSpPr>
          <p:nvPr>
            <p:ph idx="1"/>
          </p:nvPr>
        </p:nvSpPr>
        <p:spPr>
          <a:xfrm>
            <a:off x="5118447" y="803186"/>
            <a:ext cx="6281873" cy="2725688"/>
          </a:xfrm>
        </p:spPr>
        <p:txBody>
          <a:bodyPr/>
          <a:lstStyle/>
          <a:p>
            <a:r>
              <a:rPr lang="en-US" sz="1600" dirty="0"/>
              <a:t>Cosmos DB provides built-in automatic backups and point-in-time recovery, which allows you to restore your data to any point in time in the past 30 days.</a:t>
            </a:r>
          </a:p>
          <a:p>
            <a:r>
              <a:rPr lang="en-US" sz="1600" dirty="0"/>
              <a:t>You can also use Azure Backup service to create long-term backups of your Cosmos DB data, and use Azure Site Recovery to implement disaster recovery for your Cosmos DB data.</a:t>
            </a:r>
          </a:p>
          <a:p>
            <a:endParaRPr lang="en-US" dirty="0"/>
          </a:p>
        </p:txBody>
      </p:sp>
      <p:pic>
        <p:nvPicPr>
          <p:cNvPr id="4" name="Picture 3">
            <a:extLst>
              <a:ext uri="{FF2B5EF4-FFF2-40B4-BE49-F238E27FC236}">
                <a16:creationId xmlns:a16="http://schemas.microsoft.com/office/drawing/2014/main" id="{F27EA189-1DC9-459D-A62F-3856AAFD8BC6}"/>
              </a:ext>
            </a:extLst>
          </p:cNvPr>
          <p:cNvPicPr>
            <a:picLocks noChangeAspect="1"/>
          </p:cNvPicPr>
          <p:nvPr/>
        </p:nvPicPr>
        <p:blipFill>
          <a:blip r:embed="rId2"/>
          <a:stretch>
            <a:fillRect/>
          </a:stretch>
        </p:blipFill>
        <p:spPr>
          <a:xfrm>
            <a:off x="8655728" y="3076113"/>
            <a:ext cx="3355759" cy="3329126"/>
          </a:xfrm>
          <a:prstGeom prst="rect">
            <a:avLst/>
          </a:prstGeom>
        </p:spPr>
      </p:pic>
      <p:pic>
        <p:nvPicPr>
          <p:cNvPr id="6" name="Picture 5">
            <a:extLst>
              <a:ext uri="{FF2B5EF4-FFF2-40B4-BE49-F238E27FC236}">
                <a16:creationId xmlns:a16="http://schemas.microsoft.com/office/drawing/2014/main" id="{3729F880-DD15-4BDA-B7B9-DC9334A1745E}"/>
              </a:ext>
            </a:extLst>
          </p:cNvPr>
          <p:cNvPicPr>
            <a:picLocks noChangeAspect="1"/>
          </p:cNvPicPr>
          <p:nvPr/>
        </p:nvPicPr>
        <p:blipFill>
          <a:blip r:embed="rId3"/>
          <a:stretch>
            <a:fillRect/>
          </a:stretch>
        </p:blipFill>
        <p:spPr>
          <a:xfrm>
            <a:off x="5118447" y="3076113"/>
            <a:ext cx="3377120" cy="3329126"/>
          </a:xfrm>
          <a:prstGeom prst="rect">
            <a:avLst/>
          </a:prstGeom>
        </p:spPr>
      </p:pic>
    </p:spTree>
    <p:extLst>
      <p:ext uri="{BB962C8B-B14F-4D97-AF65-F5344CB8AC3E}">
        <p14:creationId xmlns:p14="http://schemas.microsoft.com/office/powerpoint/2010/main" val="493337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B285-2251-437C-9CED-31819A198B38}"/>
              </a:ext>
            </a:extLst>
          </p:cNvPr>
          <p:cNvSpPr>
            <a:spLocks noGrp="1"/>
          </p:cNvSpPr>
          <p:nvPr>
            <p:ph type="title"/>
          </p:nvPr>
        </p:nvSpPr>
        <p:spPr/>
        <p:txBody>
          <a:bodyPr/>
          <a:lstStyle/>
          <a:p>
            <a:r>
              <a:rPr lang="en-IN" dirty="0"/>
              <a:t>Migration</a:t>
            </a:r>
          </a:p>
        </p:txBody>
      </p:sp>
      <p:sp>
        <p:nvSpPr>
          <p:cNvPr id="3" name="Content Placeholder 2">
            <a:extLst>
              <a:ext uri="{FF2B5EF4-FFF2-40B4-BE49-F238E27FC236}">
                <a16:creationId xmlns:a16="http://schemas.microsoft.com/office/drawing/2014/main" id="{1E9C99D7-85E9-4DF1-A219-47253783CDD4}"/>
              </a:ext>
            </a:extLst>
          </p:cNvPr>
          <p:cNvSpPr>
            <a:spLocks noGrp="1"/>
          </p:cNvSpPr>
          <p:nvPr>
            <p:ph idx="1"/>
          </p:nvPr>
        </p:nvSpPr>
        <p:spPr/>
        <p:txBody>
          <a:bodyPr/>
          <a:lstStyle/>
          <a:p>
            <a:r>
              <a:rPr lang="en-US" dirty="0"/>
              <a:t>Cosmos DB also provides several options for migrating data from other databases or data sources, such as MongoDB, Cassandra, SQL Server, or Azure Table Storage.</a:t>
            </a:r>
          </a:p>
          <a:p>
            <a:r>
              <a:rPr lang="en-US" dirty="0"/>
              <a:t>You can use the Azure Cosmos DB Data Migration tool, Azure Data Factory, or third-party tools to perform the migration</a:t>
            </a:r>
          </a:p>
        </p:txBody>
      </p:sp>
    </p:spTree>
    <p:extLst>
      <p:ext uri="{BB962C8B-B14F-4D97-AF65-F5344CB8AC3E}">
        <p14:creationId xmlns:p14="http://schemas.microsoft.com/office/powerpoint/2010/main" val="3294426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B285-2251-437C-9CED-31819A198B38}"/>
              </a:ext>
            </a:extLst>
          </p:cNvPr>
          <p:cNvSpPr>
            <a:spLocks noGrp="1"/>
          </p:cNvSpPr>
          <p:nvPr>
            <p:ph type="title"/>
          </p:nvPr>
        </p:nvSpPr>
        <p:spPr/>
        <p:txBody>
          <a:bodyPr/>
          <a:lstStyle/>
          <a:p>
            <a:r>
              <a:rPr lang="en-IN" dirty="0"/>
              <a:t>Monitoring and Troubleshooting</a:t>
            </a:r>
          </a:p>
        </p:txBody>
      </p:sp>
      <p:sp>
        <p:nvSpPr>
          <p:cNvPr id="3" name="Content Placeholder 2">
            <a:extLst>
              <a:ext uri="{FF2B5EF4-FFF2-40B4-BE49-F238E27FC236}">
                <a16:creationId xmlns:a16="http://schemas.microsoft.com/office/drawing/2014/main" id="{1E9C99D7-85E9-4DF1-A219-47253783CDD4}"/>
              </a:ext>
            </a:extLst>
          </p:cNvPr>
          <p:cNvSpPr>
            <a:spLocks noGrp="1"/>
          </p:cNvSpPr>
          <p:nvPr>
            <p:ph idx="1"/>
          </p:nvPr>
        </p:nvSpPr>
        <p:spPr>
          <a:xfrm>
            <a:off x="5118447" y="301841"/>
            <a:ext cx="6281873" cy="6294268"/>
          </a:xfrm>
        </p:spPr>
        <p:txBody>
          <a:bodyPr>
            <a:normAutofit fontScale="77500" lnSpcReduction="20000"/>
          </a:bodyPr>
          <a:lstStyle/>
          <a:p>
            <a:r>
              <a:rPr lang="en-US" dirty="0"/>
              <a:t>Monitoring:</a:t>
            </a:r>
          </a:p>
          <a:p>
            <a:r>
              <a:rPr lang="en-US" dirty="0"/>
              <a:t>Azure portal, Azure Monitor, Azure Log Analytics...</a:t>
            </a:r>
          </a:p>
          <a:p>
            <a:r>
              <a:rPr lang="en-US" dirty="0"/>
              <a:t>we can use these tools to monitor the performance and health of your Cosmos DB database, including request rate and storage utilization.</a:t>
            </a:r>
          </a:p>
          <a:p>
            <a:r>
              <a:rPr lang="en-US" dirty="0"/>
              <a:t>set up alerts to notify you of any issues, such as high request latencies or low storage utilization.</a:t>
            </a:r>
          </a:p>
          <a:p>
            <a:r>
              <a:rPr lang="en-US" dirty="0"/>
              <a:t>Performance tuning:</a:t>
            </a:r>
          </a:p>
          <a:p>
            <a:r>
              <a:rPr lang="en-US" dirty="0"/>
              <a:t>To ensure that your Cosmos DB database is performing optimally, you can use several performance tuning techniques, such as:</a:t>
            </a:r>
          </a:p>
          <a:p>
            <a:pPr lvl="1"/>
            <a:r>
              <a:rPr lang="en-US" dirty="0"/>
              <a:t>Proper partitioning of data</a:t>
            </a:r>
          </a:p>
          <a:p>
            <a:pPr lvl="1"/>
            <a:r>
              <a:rPr lang="en-US" dirty="0"/>
              <a:t>Proper indexing and indexing strategy</a:t>
            </a:r>
          </a:p>
          <a:p>
            <a:pPr lvl="1"/>
            <a:r>
              <a:rPr lang="en-US" dirty="0"/>
              <a:t>Proper use of consistency levels and request unit (RU) utilization</a:t>
            </a:r>
          </a:p>
          <a:p>
            <a:r>
              <a:rPr lang="en-US" dirty="0"/>
              <a:t>Troubleshooting:</a:t>
            </a:r>
          </a:p>
          <a:p>
            <a:r>
              <a:rPr lang="en-US" dirty="0"/>
              <a:t>If you encounter any issues with your Cosmos DB, there are several resources you can use to help troubleshoot the problem:</a:t>
            </a:r>
          </a:p>
          <a:p>
            <a:pPr lvl="1"/>
            <a:r>
              <a:rPr lang="en-US" dirty="0"/>
              <a:t>The Azure portal, which provides detailed logs and metrics to help you understand the issue.</a:t>
            </a:r>
          </a:p>
          <a:p>
            <a:pPr lvl="1"/>
            <a:r>
              <a:rPr lang="en-US" dirty="0"/>
              <a:t>Azure Cosmos DB Support, which provides access to</a:t>
            </a:r>
          </a:p>
          <a:p>
            <a:pPr lvl="1"/>
            <a:r>
              <a:rPr lang="en-US" dirty="0"/>
              <a:t>The Azure Cosmos DB documentation</a:t>
            </a:r>
          </a:p>
          <a:p>
            <a:pPr lvl="1"/>
            <a:r>
              <a:rPr lang="en-US" dirty="0"/>
              <a:t>The Azure Cosmos DB forums, which provide a community of users and experts who can help you troubleshoot any issues.</a:t>
            </a:r>
          </a:p>
          <a:p>
            <a:endParaRPr lang="en-US" dirty="0"/>
          </a:p>
        </p:txBody>
      </p:sp>
    </p:spTree>
    <p:extLst>
      <p:ext uri="{BB962C8B-B14F-4D97-AF65-F5344CB8AC3E}">
        <p14:creationId xmlns:p14="http://schemas.microsoft.com/office/powerpoint/2010/main" val="216308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B285-2251-437C-9CED-31819A198B38}"/>
              </a:ext>
            </a:extLst>
          </p:cNvPr>
          <p:cNvSpPr>
            <a:spLocks noGrp="1"/>
          </p:cNvSpPr>
          <p:nvPr>
            <p:ph type="title"/>
          </p:nvPr>
        </p:nvSpPr>
        <p:spPr/>
        <p:txBody>
          <a:bodyPr/>
          <a:lstStyle/>
          <a:p>
            <a:r>
              <a:rPr lang="en-US" dirty="0"/>
              <a:t>Read More…</a:t>
            </a:r>
            <a:endParaRPr lang="en-IN" dirty="0"/>
          </a:p>
        </p:txBody>
      </p:sp>
      <p:sp>
        <p:nvSpPr>
          <p:cNvPr id="3" name="Content Placeholder 2">
            <a:extLst>
              <a:ext uri="{FF2B5EF4-FFF2-40B4-BE49-F238E27FC236}">
                <a16:creationId xmlns:a16="http://schemas.microsoft.com/office/drawing/2014/main" id="{1E9C99D7-85E9-4DF1-A219-47253783CDD4}"/>
              </a:ext>
            </a:extLst>
          </p:cNvPr>
          <p:cNvSpPr>
            <a:spLocks noGrp="1"/>
          </p:cNvSpPr>
          <p:nvPr>
            <p:ph idx="1"/>
          </p:nvPr>
        </p:nvSpPr>
        <p:spPr/>
        <p:txBody>
          <a:bodyPr/>
          <a:lstStyle/>
          <a:p>
            <a:r>
              <a:rPr lang="en-IN" dirty="0">
                <a:hlinkClick r:id="rId2"/>
              </a:rPr>
              <a:t>https://learn.microsoft.com/en-us/azure/cosmos-db/introduction</a:t>
            </a:r>
            <a:endParaRPr lang="en-IN" dirty="0"/>
          </a:p>
          <a:p>
            <a:r>
              <a:rPr lang="en-IN" dirty="0">
                <a:hlinkClick r:id="rId3"/>
              </a:rPr>
              <a:t>https://cosmos.azure.com/</a:t>
            </a:r>
            <a:endParaRPr lang="en-IN" dirty="0"/>
          </a:p>
          <a:p>
            <a:r>
              <a:rPr lang="pt-BR" b="1" dirty="0">
                <a:hlinkClick r:id="rId4"/>
              </a:rPr>
              <a:t>Azure Cosmos DB Essentials Series</a:t>
            </a:r>
            <a:endParaRPr lang="pt-BR" b="1" dirty="0"/>
          </a:p>
          <a:p>
            <a:r>
              <a:rPr lang="en-IN" dirty="0">
                <a:hlinkClick r:id="rId5"/>
              </a:rPr>
              <a:t>https://developer.azurecosmosdb.com/community</a:t>
            </a:r>
            <a:endParaRPr lang="en-IN" dirty="0"/>
          </a:p>
          <a:p>
            <a:endParaRPr lang="en-IN" dirty="0"/>
          </a:p>
        </p:txBody>
      </p:sp>
    </p:spTree>
    <p:extLst>
      <p:ext uri="{BB962C8B-B14F-4D97-AF65-F5344CB8AC3E}">
        <p14:creationId xmlns:p14="http://schemas.microsoft.com/office/powerpoint/2010/main" val="3437227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C25B-02D9-409F-910D-9583B2ED1BE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725C5DF7-0106-45E3-A73D-77D420F3C23B}"/>
              </a:ext>
            </a:extLst>
          </p:cNvPr>
          <p:cNvSpPr>
            <a:spLocks noGrp="1"/>
          </p:cNvSpPr>
          <p:nvPr>
            <p:ph idx="1"/>
          </p:nvPr>
        </p:nvSpPr>
        <p:spPr/>
        <p:txBody>
          <a:bodyPr>
            <a:normAutofit lnSpcReduction="10000"/>
          </a:bodyPr>
          <a:lstStyle/>
          <a:p>
            <a:r>
              <a:rPr lang="en-IN" dirty="0"/>
              <a:t>Overview of Cosmos DB</a:t>
            </a:r>
            <a:endParaRPr lang="en-US" dirty="0"/>
          </a:p>
          <a:p>
            <a:r>
              <a:rPr lang="en-IN" dirty="0"/>
              <a:t>Data Modelling</a:t>
            </a:r>
            <a:r>
              <a:rPr lang="en-US" dirty="0"/>
              <a:t> </a:t>
            </a:r>
          </a:p>
          <a:p>
            <a:r>
              <a:rPr lang="en-IN" dirty="0"/>
              <a:t>Consistency Models</a:t>
            </a:r>
          </a:p>
          <a:p>
            <a:r>
              <a:rPr lang="en-IN" dirty="0"/>
              <a:t>Partitioning and Scalability</a:t>
            </a:r>
            <a:endParaRPr lang="en-US" dirty="0"/>
          </a:p>
          <a:p>
            <a:r>
              <a:rPr lang="en-IN" dirty="0"/>
              <a:t>Indexing and Query</a:t>
            </a:r>
          </a:p>
          <a:p>
            <a:r>
              <a:rPr lang="en-IN" dirty="0"/>
              <a:t>Global Distribution</a:t>
            </a:r>
          </a:p>
          <a:p>
            <a:r>
              <a:rPr lang="en-IN" dirty="0"/>
              <a:t>Serverless</a:t>
            </a:r>
          </a:p>
          <a:p>
            <a:r>
              <a:rPr lang="en-IN" dirty="0"/>
              <a:t>Security</a:t>
            </a:r>
          </a:p>
          <a:p>
            <a:r>
              <a:rPr lang="en-IN" dirty="0"/>
              <a:t>Backup and Disaster Recovery</a:t>
            </a:r>
          </a:p>
          <a:p>
            <a:r>
              <a:rPr lang="en-IN" dirty="0"/>
              <a:t>Migration</a:t>
            </a:r>
          </a:p>
          <a:p>
            <a:r>
              <a:rPr lang="en-IN" dirty="0"/>
              <a:t>Monitoring and Troubleshooting</a:t>
            </a:r>
          </a:p>
          <a:p>
            <a:r>
              <a:rPr lang="en-IN" dirty="0"/>
              <a:t>Hands-on lab/demo</a:t>
            </a:r>
          </a:p>
        </p:txBody>
      </p:sp>
    </p:spTree>
    <p:extLst>
      <p:ext uri="{BB962C8B-B14F-4D97-AF65-F5344CB8AC3E}">
        <p14:creationId xmlns:p14="http://schemas.microsoft.com/office/powerpoint/2010/main" val="272843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4C3B-0019-44B6-973F-E78C7B0C85BE}"/>
              </a:ext>
            </a:extLst>
          </p:cNvPr>
          <p:cNvSpPr>
            <a:spLocks noGrp="1"/>
          </p:cNvSpPr>
          <p:nvPr>
            <p:ph type="title"/>
          </p:nvPr>
        </p:nvSpPr>
        <p:spPr/>
        <p:txBody>
          <a:bodyPr>
            <a:normAutofit/>
          </a:bodyPr>
          <a:lstStyle/>
          <a:p>
            <a:r>
              <a:rPr lang="en-IN" dirty="0"/>
              <a:t>Overview of Cosmos DB</a:t>
            </a:r>
            <a:endParaRPr lang="en-IN" sz="2000" dirty="0"/>
          </a:p>
        </p:txBody>
      </p:sp>
      <p:sp>
        <p:nvSpPr>
          <p:cNvPr id="3" name="Content Placeholder 2">
            <a:extLst>
              <a:ext uri="{FF2B5EF4-FFF2-40B4-BE49-F238E27FC236}">
                <a16:creationId xmlns:a16="http://schemas.microsoft.com/office/drawing/2014/main" id="{7A6FA611-8331-4242-A724-B3D24C72A866}"/>
              </a:ext>
            </a:extLst>
          </p:cNvPr>
          <p:cNvSpPr>
            <a:spLocks noGrp="1"/>
          </p:cNvSpPr>
          <p:nvPr>
            <p:ph idx="1"/>
          </p:nvPr>
        </p:nvSpPr>
        <p:spPr/>
        <p:txBody>
          <a:bodyPr>
            <a:normAutofit/>
          </a:bodyPr>
          <a:lstStyle/>
          <a:p>
            <a:r>
              <a:rPr lang="en-US" dirty="0"/>
              <a:t>Cosmos DB is a fully managed, globally distributed, multi-model database service that supports document, key-value, graph, and column-family data models.</a:t>
            </a:r>
          </a:p>
          <a:p>
            <a:r>
              <a:rPr lang="en-US" dirty="0"/>
              <a:t>It's designed to be highly available, with built-in replication and automatic failover, and it offers low-latency and high-throughput performance.</a:t>
            </a:r>
          </a:p>
          <a:p>
            <a:r>
              <a:rPr lang="en-US" dirty="0"/>
              <a:t>It also provides a variety of consistency models to choose from, so you can balance consistency and availability to meet the needs of your application.</a:t>
            </a:r>
          </a:p>
          <a:p>
            <a:r>
              <a:rPr lang="en-US" dirty="0"/>
              <a:t>Cosmos DB allows you to elastically scale throughput and storage across any number of Azure regions worldwide.</a:t>
            </a:r>
          </a:p>
          <a:p>
            <a:endParaRPr lang="en-US" sz="1400" dirty="0"/>
          </a:p>
        </p:txBody>
      </p:sp>
    </p:spTree>
    <p:extLst>
      <p:ext uri="{BB962C8B-B14F-4D97-AF65-F5344CB8AC3E}">
        <p14:creationId xmlns:p14="http://schemas.microsoft.com/office/powerpoint/2010/main" val="347127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2E080-42AD-4C6A-98AD-508CE284384A}"/>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D0F25DDC-423D-4E37-8F68-67F969B31CCC}"/>
              </a:ext>
            </a:extLst>
          </p:cNvPr>
          <p:cNvPicPr>
            <a:picLocks noGrp="1" noChangeAspect="1"/>
          </p:cNvPicPr>
          <p:nvPr>
            <p:ph idx="1"/>
          </p:nvPr>
        </p:nvPicPr>
        <p:blipFill>
          <a:blip r:embed="rId2"/>
          <a:stretch>
            <a:fillRect/>
          </a:stretch>
        </p:blipFill>
        <p:spPr>
          <a:xfrm>
            <a:off x="790575" y="1410248"/>
            <a:ext cx="10609263" cy="4034328"/>
          </a:xfrm>
        </p:spPr>
      </p:pic>
    </p:spTree>
    <p:extLst>
      <p:ext uri="{BB962C8B-B14F-4D97-AF65-F5344CB8AC3E}">
        <p14:creationId xmlns:p14="http://schemas.microsoft.com/office/powerpoint/2010/main" val="2685281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4C3B-0019-44B6-973F-E78C7B0C85BE}"/>
              </a:ext>
            </a:extLst>
          </p:cNvPr>
          <p:cNvSpPr>
            <a:spLocks noGrp="1"/>
          </p:cNvSpPr>
          <p:nvPr>
            <p:ph type="title"/>
          </p:nvPr>
        </p:nvSpPr>
        <p:spPr/>
        <p:txBody>
          <a:bodyPr/>
          <a:lstStyle/>
          <a:p>
            <a:r>
              <a:rPr lang="en-IN" dirty="0"/>
              <a:t>Data Modelling</a:t>
            </a:r>
          </a:p>
        </p:txBody>
      </p:sp>
      <p:sp>
        <p:nvSpPr>
          <p:cNvPr id="3" name="Content Placeholder 2">
            <a:extLst>
              <a:ext uri="{FF2B5EF4-FFF2-40B4-BE49-F238E27FC236}">
                <a16:creationId xmlns:a16="http://schemas.microsoft.com/office/drawing/2014/main" id="{7A6FA611-8331-4242-A724-B3D24C72A866}"/>
              </a:ext>
            </a:extLst>
          </p:cNvPr>
          <p:cNvSpPr>
            <a:spLocks noGrp="1"/>
          </p:cNvSpPr>
          <p:nvPr>
            <p:ph idx="1"/>
          </p:nvPr>
        </p:nvSpPr>
        <p:spPr/>
        <p:txBody>
          <a:bodyPr>
            <a:normAutofit fontScale="92500" lnSpcReduction="20000"/>
          </a:bodyPr>
          <a:lstStyle/>
          <a:p>
            <a:r>
              <a:rPr lang="en-IN" dirty="0"/>
              <a:t>Cosmos DB supports multiple data models, including document, key-value, graph, and column-family.</a:t>
            </a:r>
          </a:p>
          <a:p>
            <a:r>
              <a:rPr lang="en-IN" dirty="0"/>
              <a:t>Document data model: Cosmos DB supports document data model via MongoDB, SQL and Cassandra API.</a:t>
            </a:r>
          </a:p>
          <a:p>
            <a:r>
              <a:rPr lang="en-IN" dirty="0"/>
              <a:t>Key-value data model: Cosmos DB supports key-value data model via Table API.</a:t>
            </a:r>
          </a:p>
          <a:p>
            <a:r>
              <a:rPr lang="en-IN" dirty="0"/>
              <a:t>Graph data model: Cosmos DB supports graph data model via Gremlin API.</a:t>
            </a:r>
          </a:p>
          <a:p>
            <a:r>
              <a:rPr lang="en-IN" dirty="0"/>
              <a:t>Column-family data model: Cosmos DB supports column-family data model via Cassandra API.</a:t>
            </a:r>
          </a:p>
          <a:p>
            <a:r>
              <a:rPr lang="en-IN" dirty="0"/>
              <a:t>It is important to design the schema based on the access patterns and the queries that the application will perform.</a:t>
            </a:r>
          </a:p>
          <a:p>
            <a:r>
              <a:rPr lang="en-IN" dirty="0"/>
              <a:t>This will help you to optimize the performance of your application by avoiding hot partitions and reducing the number of request units (RUs) required to perform each operation.</a:t>
            </a:r>
          </a:p>
          <a:p>
            <a:endParaRPr lang="en-US" sz="1400" dirty="0"/>
          </a:p>
        </p:txBody>
      </p:sp>
    </p:spTree>
    <p:extLst>
      <p:ext uri="{BB962C8B-B14F-4D97-AF65-F5344CB8AC3E}">
        <p14:creationId xmlns:p14="http://schemas.microsoft.com/office/powerpoint/2010/main" val="237907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2E080-42AD-4C6A-98AD-508CE284384A}"/>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4636DB99-D930-4C36-8BF8-9D7F26ED7D6F}"/>
              </a:ext>
            </a:extLst>
          </p:cNvPr>
          <p:cNvPicPr>
            <a:picLocks noGrp="1" noChangeAspect="1"/>
          </p:cNvPicPr>
          <p:nvPr>
            <p:ph idx="1"/>
          </p:nvPr>
        </p:nvPicPr>
        <p:blipFill>
          <a:blip r:embed="rId2"/>
          <a:stretch>
            <a:fillRect/>
          </a:stretch>
        </p:blipFill>
        <p:spPr>
          <a:xfrm>
            <a:off x="568171" y="710215"/>
            <a:ext cx="10831667" cy="5708340"/>
          </a:xfrm>
        </p:spPr>
      </p:pic>
    </p:spTree>
    <p:extLst>
      <p:ext uri="{BB962C8B-B14F-4D97-AF65-F5344CB8AC3E}">
        <p14:creationId xmlns:p14="http://schemas.microsoft.com/office/powerpoint/2010/main" val="2595022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4C3B-0019-44B6-973F-E78C7B0C85BE}"/>
              </a:ext>
            </a:extLst>
          </p:cNvPr>
          <p:cNvSpPr>
            <a:spLocks noGrp="1"/>
          </p:cNvSpPr>
          <p:nvPr>
            <p:ph type="title"/>
          </p:nvPr>
        </p:nvSpPr>
        <p:spPr/>
        <p:txBody>
          <a:bodyPr/>
          <a:lstStyle/>
          <a:p>
            <a:r>
              <a:rPr lang="en-IN" dirty="0"/>
              <a:t>Consistency Models</a:t>
            </a:r>
          </a:p>
        </p:txBody>
      </p:sp>
      <p:sp>
        <p:nvSpPr>
          <p:cNvPr id="3" name="Content Placeholder 2">
            <a:extLst>
              <a:ext uri="{FF2B5EF4-FFF2-40B4-BE49-F238E27FC236}">
                <a16:creationId xmlns:a16="http://schemas.microsoft.com/office/drawing/2014/main" id="{7A6FA611-8331-4242-A724-B3D24C72A866}"/>
              </a:ext>
            </a:extLst>
          </p:cNvPr>
          <p:cNvSpPr>
            <a:spLocks noGrp="1"/>
          </p:cNvSpPr>
          <p:nvPr>
            <p:ph idx="1"/>
          </p:nvPr>
        </p:nvSpPr>
        <p:spPr>
          <a:xfrm>
            <a:off x="5118447" y="803186"/>
            <a:ext cx="6281873" cy="5248622"/>
          </a:xfrm>
        </p:spPr>
        <p:txBody>
          <a:bodyPr>
            <a:normAutofit fontScale="85000" lnSpcReduction="20000"/>
          </a:bodyPr>
          <a:lstStyle/>
          <a:p>
            <a:endParaRPr lang="en-US" b="1" dirty="0"/>
          </a:p>
          <a:p>
            <a:pPr marL="0" indent="0">
              <a:buNone/>
            </a:pPr>
            <a:r>
              <a:rPr lang="en-US" dirty="0"/>
              <a:t>Describes the uniformity of data in a distributed database. A contract that describes how and when data is replicated</a:t>
            </a:r>
          </a:p>
          <a:p>
            <a:r>
              <a:rPr lang="en-US" b="1" dirty="0"/>
              <a:t>Strong</a:t>
            </a:r>
            <a:r>
              <a:rPr lang="en-US" dirty="0"/>
              <a:t>: This consistency level guarantees that read operations always return the most recent version of an item.</a:t>
            </a:r>
          </a:p>
          <a:p>
            <a:r>
              <a:rPr lang="en-US" b="1" dirty="0"/>
              <a:t>Bounded-staleness</a:t>
            </a:r>
            <a:r>
              <a:rPr lang="en-US" dirty="0"/>
              <a:t>: This consistency level guarantees that read operations return a version of an item that's no more than a certain number of operations behind the current version.</a:t>
            </a:r>
          </a:p>
          <a:p>
            <a:r>
              <a:rPr lang="en-US" b="1" dirty="0"/>
              <a:t>Session</a:t>
            </a:r>
            <a:r>
              <a:rPr lang="en-US" dirty="0"/>
              <a:t>: This consistency level guarantees that read operations return a version of an item that's no more than a certain number of operations behind the current version, and that all writes made by the same session are immediately visible to that session.</a:t>
            </a:r>
          </a:p>
          <a:p>
            <a:r>
              <a:rPr lang="en-US" b="1" dirty="0"/>
              <a:t>Consistent-prefix</a:t>
            </a:r>
            <a:r>
              <a:rPr lang="en-US" dirty="0"/>
              <a:t>: This consistency level guarantees that read operations return a version of an item that's no more than a certain number of operations behind the current version, and that any writes made by a session are immediately visible to that session.</a:t>
            </a:r>
          </a:p>
          <a:p>
            <a:r>
              <a:rPr lang="en-US" b="1" dirty="0"/>
              <a:t>Eventual</a:t>
            </a:r>
            <a:r>
              <a:rPr lang="en-US" dirty="0"/>
              <a:t>: This consistency level guarantees that read operations eventually return the most recent version of an item, but there's no guarantee about how long it will take for the item to be visible.</a:t>
            </a:r>
          </a:p>
          <a:p>
            <a:pPr marL="0" indent="0">
              <a:buNone/>
            </a:pPr>
            <a:endParaRPr lang="en-US" dirty="0"/>
          </a:p>
          <a:p>
            <a:endParaRPr lang="en-IN" dirty="0"/>
          </a:p>
        </p:txBody>
      </p:sp>
      <p:pic>
        <p:nvPicPr>
          <p:cNvPr id="4" name="Content Placeholder 3">
            <a:extLst>
              <a:ext uri="{FF2B5EF4-FFF2-40B4-BE49-F238E27FC236}">
                <a16:creationId xmlns:a16="http://schemas.microsoft.com/office/drawing/2014/main" id="{64BBBC79-6432-4E86-8CA0-B4AE80DB7528}"/>
              </a:ext>
            </a:extLst>
          </p:cNvPr>
          <p:cNvPicPr>
            <a:picLocks noChangeAspect="1"/>
          </p:cNvPicPr>
          <p:nvPr/>
        </p:nvPicPr>
        <p:blipFill rotWithShape="1">
          <a:blip r:embed="rId2"/>
          <a:srcRect l="18299" t="19506" r="20507" b="34693"/>
          <a:stretch/>
        </p:blipFill>
        <p:spPr>
          <a:xfrm>
            <a:off x="497151" y="4190258"/>
            <a:ext cx="4621296" cy="2521259"/>
          </a:xfrm>
          <a:prstGeom prst="rect">
            <a:avLst/>
          </a:prstGeom>
        </p:spPr>
      </p:pic>
    </p:spTree>
    <p:extLst>
      <p:ext uri="{BB962C8B-B14F-4D97-AF65-F5344CB8AC3E}">
        <p14:creationId xmlns:p14="http://schemas.microsoft.com/office/powerpoint/2010/main" val="3245528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4C3B-0019-44B6-973F-E78C7B0C85BE}"/>
              </a:ext>
            </a:extLst>
          </p:cNvPr>
          <p:cNvSpPr>
            <a:spLocks noGrp="1"/>
          </p:cNvSpPr>
          <p:nvPr>
            <p:ph type="title"/>
          </p:nvPr>
        </p:nvSpPr>
        <p:spPr/>
        <p:txBody>
          <a:bodyPr/>
          <a:lstStyle/>
          <a:p>
            <a:r>
              <a:rPr lang="en-IN" dirty="0"/>
              <a:t>Partitioning and Scalability</a:t>
            </a:r>
          </a:p>
        </p:txBody>
      </p:sp>
      <p:sp>
        <p:nvSpPr>
          <p:cNvPr id="3" name="Content Placeholder 2">
            <a:extLst>
              <a:ext uri="{FF2B5EF4-FFF2-40B4-BE49-F238E27FC236}">
                <a16:creationId xmlns:a16="http://schemas.microsoft.com/office/drawing/2014/main" id="{7A6FA611-8331-4242-A724-B3D24C72A866}"/>
              </a:ext>
            </a:extLst>
          </p:cNvPr>
          <p:cNvSpPr>
            <a:spLocks noGrp="1"/>
          </p:cNvSpPr>
          <p:nvPr>
            <p:ph idx="1"/>
          </p:nvPr>
        </p:nvSpPr>
        <p:spPr>
          <a:xfrm>
            <a:off x="5118447" y="204186"/>
            <a:ext cx="6281873" cy="6560598"/>
          </a:xfrm>
        </p:spPr>
        <p:txBody>
          <a:bodyPr>
            <a:normAutofit/>
          </a:bodyPr>
          <a:lstStyle/>
          <a:p>
            <a:r>
              <a:rPr lang="en-US" sz="1600" dirty="0"/>
              <a:t>Cosmos DB uses a partitioning model to distribute data across multiple partitions.</a:t>
            </a:r>
          </a:p>
          <a:p>
            <a:r>
              <a:rPr lang="en-US" sz="1600" dirty="0"/>
              <a:t>Each partition is a container for a subset of the data, and each partition can be replicated to multiple regions for high availability and low latency.</a:t>
            </a:r>
          </a:p>
          <a:p>
            <a:r>
              <a:rPr lang="en-US" sz="1600" dirty="0"/>
              <a:t>It is important to choose the right partition key for your data based on the access </a:t>
            </a:r>
            <a:r>
              <a:rPr lang="en-US" dirty="0"/>
              <a:t>patterns</a:t>
            </a:r>
            <a:r>
              <a:rPr lang="en-US" sz="1600" dirty="0"/>
              <a:t> and the queries that the application will perform.</a:t>
            </a:r>
          </a:p>
          <a:p>
            <a:r>
              <a:rPr lang="en-US" sz="1600" dirty="0"/>
              <a:t>This will help you to optimize the performance of your application by avoiding hot partitions and reducing the number of request units (RUs) required to perform each</a:t>
            </a:r>
            <a:r>
              <a:rPr lang="en-US" dirty="0"/>
              <a:t> operation.</a:t>
            </a:r>
          </a:p>
          <a:p>
            <a:endParaRPr lang="en-IN" dirty="0"/>
          </a:p>
        </p:txBody>
      </p:sp>
      <p:pic>
        <p:nvPicPr>
          <p:cNvPr id="5" name="Picture 4">
            <a:extLst>
              <a:ext uri="{FF2B5EF4-FFF2-40B4-BE49-F238E27FC236}">
                <a16:creationId xmlns:a16="http://schemas.microsoft.com/office/drawing/2014/main" id="{AF9F2654-4626-43D9-BAA3-477C43C33AF2}"/>
              </a:ext>
            </a:extLst>
          </p:cNvPr>
          <p:cNvPicPr>
            <a:picLocks noChangeAspect="1"/>
          </p:cNvPicPr>
          <p:nvPr/>
        </p:nvPicPr>
        <p:blipFill>
          <a:blip r:embed="rId2"/>
          <a:stretch>
            <a:fillRect/>
          </a:stretch>
        </p:blipFill>
        <p:spPr>
          <a:xfrm>
            <a:off x="195309" y="4421725"/>
            <a:ext cx="5113538" cy="2436275"/>
          </a:xfrm>
          <a:prstGeom prst="rect">
            <a:avLst/>
          </a:prstGeom>
        </p:spPr>
      </p:pic>
    </p:spTree>
    <p:extLst>
      <p:ext uri="{BB962C8B-B14F-4D97-AF65-F5344CB8AC3E}">
        <p14:creationId xmlns:p14="http://schemas.microsoft.com/office/powerpoint/2010/main" val="966921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B285-2251-437C-9CED-31819A198B38}"/>
              </a:ext>
            </a:extLst>
          </p:cNvPr>
          <p:cNvSpPr>
            <a:spLocks noGrp="1"/>
          </p:cNvSpPr>
          <p:nvPr>
            <p:ph type="title"/>
          </p:nvPr>
        </p:nvSpPr>
        <p:spPr/>
        <p:txBody>
          <a:bodyPr/>
          <a:lstStyle/>
          <a:p>
            <a:r>
              <a:rPr lang="en-IN" dirty="0"/>
              <a:t>Indexing and Query</a:t>
            </a:r>
          </a:p>
        </p:txBody>
      </p:sp>
      <p:sp>
        <p:nvSpPr>
          <p:cNvPr id="3" name="Content Placeholder 2">
            <a:extLst>
              <a:ext uri="{FF2B5EF4-FFF2-40B4-BE49-F238E27FC236}">
                <a16:creationId xmlns:a16="http://schemas.microsoft.com/office/drawing/2014/main" id="{1E9C99D7-85E9-4DF1-A219-47253783CDD4}"/>
              </a:ext>
            </a:extLst>
          </p:cNvPr>
          <p:cNvSpPr>
            <a:spLocks noGrp="1"/>
          </p:cNvSpPr>
          <p:nvPr>
            <p:ph idx="1"/>
          </p:nvPr>
        </p:nvSpPr>
        <p:spPr/>
        <p:txBody>
          <a:bodyPr/>
          <a:lstStyle/>
          <a:p>
            <a:r>
              <a:rPr lang="en-US" dirty="0"/>
              <a:t>Cosmos DB automatically indexes all data and supports a variety of query options, including SQL, MongoDB, Cassandra, and Gremlin.</a:t>
            </a:r>
          </a:p>
          <a:p>
            <a:r>
              <a:rPr lang="en-US" dirty="0"/>
              <a:t>No need of schema and index management</a:t>
            </a:r>
          </a:p>
          <a:p>
            <a:r>
              <a:rPr lang="en-US" dirty="0"/>
              <a:t>Work across every data model</a:t>
            </a:r>
          </a:p>
          <a:p>
            <a:r>
              <a:rPr lang="en-US" dirty="0"/>
              <a:t>Multiple index types : hash, range, geospatial</a:t>
            </a:r>
          </a:p>
          <a:p>
            <a:r>
              <a:rPr lang="en-US" dirty="0"/>
              <a:t>It is important to understand how Cosmos DB indexes data and how to optimize queries for performance.</a:t>
            </a:r>
          </a:p>
          <a:p>
            <a:r>
              <a:rPr lang="en-US" dirty="0"/>
              <a:t>This will help you to reduce the number of request units (RUs) required to perform each operation and improve the performance of your application.</a:t>
            </a:r>
          </a:p>
          <a:p>
            <a:endParaRPr lang="en-US" dirty="0"/>
          </a:p>
          <a:p>
            <a:endParaRPr lang="en-US" dirty="0"/>
          </a:p>
        </p:txBody>
      </p:sp>
    </p:spTree>
    <p:extLst>
      <p:ext uri="{BB962C8B-B14F-4D97-AF65-F5344CB8AC3E}">
        <p14:creationId xmlns:p14="http://schemas.microsoft.com/office/powerpoint/2010/main" val="365800030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TM16401371[[fn=Atlas]]</Template>
  <TotalTime>3055</TotalTime>
  <Words>1260</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Calibri Light</vt:lpstr>
      <vt:lpstr>Rockwell</vt:lpstr>
      <vt:lpstr>Wingdings</vt:lpstr>
      <vt:lpstr>Atlas</vt:lpstr>
      <vt:lpstr>Azure Cosmos DB </vt:lpstr>
      <vt:lpstr>Agenda</vt:lpstr>
      <vt:lpstr>Overview of Cosmos DB</vt:lpstr>
      <vt:lpstr>PowerPoint Presentation</vt:lpstr>
      <vt:lpstr>Data Modelling</vt:lpstr>
      <vt:lpstr>PowerPoint Presentation</vt:lpstr>
      <vt:lpstr>Consistency Models</vt:lpstr>
      <vt:lpstr>Partitioning and Scalability</vt:lpstr>
      <vt:lpstr>Indexing and Query</vt:lpstr>
      <vt:lpstr>Indexing… </vt:lpstr>
      <vt:lpstr>Global Distribution</vt:lpstr>
      <vt:lpstr>Serverless</vt:lpstr>
      <vt:lpstr>Security</vt:lpstr>
      <vt:lpstr>Backup and Disaster Recovery</vt:lpstr>
      <vt:lpstr>Migration</vt:lpstr>
      <vt:lpstr>Monitoring and Troubleshooting</vt:lpstr>
      <vt:lpstr>Read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new in .NET 7</dc:title>
  <dc:creator>Ajai Km</dc:creator>
  <cp:lastModifiedBy>Ajai Km</cp:lastModifiedBy>
  <cp:revision>117</cp:revision>
  <dcterms:created xsi:type="dcterms:W3CDTF">2022-11-24T06:28:09Z</dcterms:created>
  <dcterms:modified xsi:type="dcterms:W3CDTF">2023-02-11T04:14:25Z</dcterms:modified>
</cp:coreProperties>
</file>