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88" r:id="rId6"/>
    <p:sldId id="258" r:id="rId7"/>
    <p:sldId id="265" r:id="rId8"/>
    <p:sldId id="270" r:id="rId9"/>
    <p:sldId id="280" r:id="rId10"/>
    <p:sldId id="291" r:id="rId11"/>
    <p:sldId id="283" r:id="rId12"/>
    <p:sldId id="284" r:id="rId13"/>
    <p:sldId id="287" r:id="rId14"/>
    <p:sldId id="282" r:id="rId15"/>
    <p:sldId id="292" r:id="rId16"/>
    <p:sldId id="285" r:id="rId17"/>
    <p:sldId id="279" r:id="rId18"/>
    <p:sldId id="276" r:id="rId19"/>
    <p:sldId id="28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47"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hyperlink" Target="https://deislabs.io/posts/hello-world" TargetMode="External"/><Relationship Id="rId1" Type="http://schemas.openxmlformats.org/officeDocument/2006/relationships/hyperlink" Target="https://deislabs.io/"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deislabs.io/posts/hello-world" TargetMode="External"/><Relationship Id="rId1" Type="http://schemas.openxmlformats.org/officeDocument/2006/relationships/hyperlink" Target="https://deislabs.io/"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552BC-7D3D-452D-AEF0-7D8A50D02E3C}"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ADBC8409-026A-4569-B0FD-8A6F4E05D901}">
      <dgm:prSet/>
      <dgm:spPr/>
      <dgm:t>
        <a:bodyPr/>
        <a:lstStyle/>
        <a:p>
          <a:r>
            <a:rPr lang="en-US"/>
            <a:t>Draft Introduction</a:t>
          </a:r>
        </a:p>
      </dgm:t>
    </dgm:pt>
    <dgm:pt modelId="{0D916EC8-BD36-4789-B292-AF7E3ED74022}" type="parTrans" cxnId="{C656B70A-A299-4349-8302-DC9483B8B020}">
      <dgm:prSet/>
      <dgm:spPr/>
      <dgm:t>
        <a:bodyPr/>
        <a:lstStyle/>
        <a:p>
          <a:endParaRPr lang="en-US"/>
        </a:p>
      </dgm:t>
    </dgm:pt>
    <dgm:pt modelId="{800A1F3C-538B-40EF-B75E-C49D441F8F65}" type="sibTrans" cxnId="{C656B70A-A299-4349-8302-DC9483B8B020}">
      <dgm:prSet/>
      <dgm:spPr/>
      <dgm:t>
        <a:bodyPr/>
        <a:lstStyle/>
        <a:p>
          <a:endParaRPr lang="en-US"/>
        </a:p>
      </dgm:t>
    </dgm:pt>
    <dgm:pt modelId="{F1DC526C-84F8-4866-B222-073E98C60E0F}">
      <dgm:prSet/>
      <dgm:spPr/>
      <dgm:t>
        <a:bodyPr/>
        <a:lstStyle/>
        <a:p>
          <a:r>
            <a:rPr lang="en-US"/>
            <a:t>Kubernetes Basics</a:t>
          </a:r>
        </a:p>
      </dgm:t>
    </dgm:pt>
    <dgm:pt modelId="{C629363C-9D1C-46BB-BA36-78645F3A6644}" type="parTrans" cxnId="{FE31CEDA-7A14-46DF-BBCB-430620FEFE5A}">
      <dgm:prSet/>
      <dgm:spPr/>
      <dgm:t>
        <a:bodyPr/>
        <a:lstStyle/>
        <a:p>
          <a:endParaRPr lang="en-US"/>
        </a:p>
      </dgm:t>
    </dgm:pt>
    <dgm:pt modelId="{7820C0C8-917E-4E52-8B36-8BFF5680EB05}" type="sibTrans" cxnId="{FE31CEDA-7A14-46DF-BBCB-430620FEFE5A}">
      <dgm:prSet/>
      <dgm:spPr/>
      <dgm:t>
        <a:bodyPr/>
        <a:lstStyle/>
        <a:p>
          <a:endParaRPr lang="en-US"/>
        </a:p>
      </dgm:t>
    </dgm:pt>
    <dgm:pt modelId="{D85B5696-98EF-44DE-8821-596043EB1463}">
      <dgm:prSet/>
      <dgm:spPr/>
      <dgm:t>
        <a:bodyPr/>
        <a:lstStyle/>
        <a:p>
          <a:r>
            <a:rPr lang="en-US"/>
            <a:t>Draft History</a:t>
          </a:r>
        </a:p>
      </dgm:t>
    </dgm:pt>
    <dgm:pt modelId="{6B4350B9-5226-42D4-BA99-70FC42BC70DA}" type="parTrans" cxnId="{C0203C61-44CF-4F50-A7DD-A923FF542ED3}">
      <dgm:prSet/>
      <dgm:spPr/>
      <dgm:t>
        <a:bodyPr/>
        <a:lstStyle/>
        <a:p>
          <a:endParaRPr lang="en-US"/>
        </a:p>
      </dgm:t>
    </dgm:pt>
    <dgm:pt modelId="{4CBA4F32-0D6A-4F26-8BCA-E007CD971FDF}" type="sibTrans" cxnId="{C0203C61-44CF-4F50-A7DD-A923FF542ED3}">
      <dgm:prSet/>
      <dgm:spPr/>
      <dgm:t>
        <a:bodyPr/>
        <a:lstStyle/>
        <a:p>
          <a:endParaRPr lang="en-US"/>
        </a:p>
      </dgm:t>
    </dgm:pt>
    <dgm:pt modelId="{7EDE5D70-3E5B-4C9E-BA68-3FF1DC759447}">
      <dgm:prSet/>
      <dgm:spPr/>
      <dgm:t>
        <a:bodyPr/>
        <a:lstStyle/>
        <a:p>
          <a:r>
            <a:rPr lang="en-US"/>
            <a:t>Benefits of Draft</a:t>
          </a:r>
        </a:p>
      </dgm:t>
    </dgm:pt>
    <dgm:pt modelId="{2D4AC071-30B5-45F7-A129-19CC1E6FC183}" type="parTrans" cxnId="{FA035968-369D-40E8-9813-FBD4CD74EB9C}">
      <dgm:prSet/>
      <dgm:spPr/>
      <dgm:t>
        <a:bodyPr/>
        <a:lstStyle/>
        <a:p>
          <a:endParaRPr lang="en-US"/>
        </a:p>
      </dgm:t>
    </dgm:pt>
    <dgm:pt modelId="{96C54732-D60D-4F59-93D8-E03D29279A66}" type="sibTrans" cxnId="{FA035968-369D-40E8-9813-FBD4CD74EB9C}">
      <dgm:prSet/>
      <dgm:spPr/>
      <dgm:t>
        <a:bodyPr/>
        <a:lstStyle/>
        <a:p>
          <a:endParaRPr lang="en-US"/>
        </a:p>
      </dgm:t>
    </dgm:pt>
    <dgm:pt modelId="{B339303C-A10F-4683-A56C-4FDAD36C78B2}">
      <dgm:prSet/>
      <dgm:spPr/>
      <dgm:t>
        <a:bodyPr/>
        <a:lstStyle/>
        <a:p>
          <a:r>
            <a:rPr lang="en-US"/>
            <a:t>Demo</a:t>
          </a:r>
        </a:p>
      </dgm:t>
    </dgm:pt>
    <dgm:pt modelId="{ED7ACFFE-E08F-4F23-BC7E-D4CBE0946801}" type="parTrans" cxnId="{965B63D3-0ACA-4354-90C5-8937E294A322}">
      <dgm:prSet/>
      <dgm:spPr/>
      <dgm:t>
        <a:bodyPr/>
        <a:lstStyle/>
        <a:p>
          <a:endParaRPr lang="en-US"/>
        </a:p>
      </dgm:t>
    </dgm:pt>
    <dgm:pt modelId="{5A15F852-B02F-4052-8785-E8CF1B9AAE01}" type="sibTrans" cxnId="{965B63D3-0ACA-4354-90C5-8937E294A322}">
      <dgm:prSet/>
      <dgm:spPr/>
      <dgm:t>
        <a:bodyPr/>
        <a:lstStyle/>
        <a:p>
          <a:endParaRPr lang="en-US"/>
        </a:p>
      </dgm:t>
    </dgm:pt>
    <dgm:pt modelId="{04E0168B-5190-41E5-9930-704D36C3A12A}" type="pres">
      <dgm:prSet presAssocID="{193552BC-7D3D-452D-AEF0-7D8A50D02E3C}" presName="hierChild1" presStyleCnt="0">
        <dgm:presLayoutVars>
          <dgm:chPref val="1"/>
          <dgm:dir/>
          <dgm:animOne val="branch"/>
          <dgm:animLvl val="lvl"/>
          <dgm:resizeHandles/>
        </dgm:presLayoutVars>
      </dgm:prSet>
      <dgm:spPr/>
    </dgm:pt>
    <dgm:pt modelId="{08D1CDA6-C36C-4CE9-ADC8-F0651B99A18E}" type="pres">
      <dgm:prSet presAssocID="{ADBC8409-026A-4569-B0FD-8A6F4E05D901}" presName="hierRoot1" presStyleCnt="0"/>
      <dgm:spPr/>
    </dgm:pt>
    <dgm:pt modelId="{361EEDBE-C94C-4C09-93F4-42E8F43550F5}" type="pres">
      <dgm:prSet presAssocID="{ADBC8409-026A-4569-B0FD-8A6F4E05D901}" presName="composite" presStyleCnt="0"/>
      <dgm:spPr/>
    </dgm:pt>
    <dgm:pt modelId="{30A914D9-A851-4011-AED0-735B20D28D40}" type="pres">
      <dgm:prSet presAssocID="{ADBC8409-026A-4569-B0FD-8A6F4E05D901}" presName="background" presStyleLbl="node0" presStyleIdx="0" presStyleCnt="5"/>
      <dgm:spPr/>
    </dgm:pt>
    <dgm:pt modelId="{430401EB-A5B7-48A3-AEA4-0CCA3B88CB3C}" type="pres">
      <dgm:prSet presAssocID="{ADBC8409-026A-4569-B0FD-8A6F4E05D901}" presName="text" presStyleLbl="fgAcc0" presStyleIdx="0" presStyleCnt="5">
        <dgm:presLayoutVars>
          <dgm:chPref val="3"/>
        </dgm:presLayoutVars>
      </dgm:prSet>
      <dgm:spPr/>
    </dgm:pt>
    <dgm:pt modelId="{7C25A995-3205-4D17-8B91-9858FB4930A9}" type="pres">
      <dgm:prSet presAssocID="{ADBC8409-026A-4569-B0FD-8A6F4E05D901}" presName="hierChild2" presStyleCnt="0"/>
      <dgm:spPr/>
    </dgm:pt>
    <dgm:pt modelId="{26C9E46E-BEA8-4B11-A174-31773E7C14BF}" type="pres">
      <dgm:prSet presAssocID="{F1DC526C-84F8-4866-B222-073E98C60E0F}" presName="hierRoot1" presStyleCnt="0"/>
      <dgm:spPr/>
    </dgm:pt>
    <dgm:pt modelId="{0F6A6ACC-AA8D-4F57-BD9E-72BAD2C6F8F5}" type="pres">
      <dgm:prSet presAssocID="{F1DC526C-84F8-4866-B222-073E98C60E0F}" presName="composite" presStyleCnt="0"/>
      <dgm:spPr/>
    </dgm:pt>
    <dgm:pt modelId="{D99A044F-7526-434A-BA59-A55818C68D68}" type="pres">
      <dgm:prSet presAssocID="{F1DC526C-84F8-4866-B222-073E98C60E0F}" presName="background" presStyleLbl="node0" presStyleIdx="1" presStyleCnt="5"/>
      <dgm:spPr/>
    </dgm:pt>
    <dgm:pt modelId="{E28F7C3A-2DB4-4D61-9405-9299509695EC}" type="pres">
      <dgm:prSet presAssocID="{F1DC526C-84F8-4866-B222-073E98C60E0F}" presName="text" presStyleLbl="fgAcc0" presStyleIdx="1" presStyleCnt="5">
        <dgm:presLayoutVars>
          <dgm:chPref val="3"/>
        </dgm:presLayoutVars>
      </dgm:prSet>
      <dgm:spPr/>
    </dgm:pt>
    <dgm:pt modelId="{D8608F87-972D-4B37-93A9-0852B7DDE7CB}" type="pres">
      <dgm:prSet presAssocID="{F1DC526C-84F8-4866-B222-073E98C60E0F}" presName="hierChild2" presStyleCnt="0"/>
      <dgm:spPr/>
    </dgm:pt>
    <dgm:pt modelId="{8DDB2F55-9933-48B8-B964-D648B927C53A}" type="pres">
      <dgm:prSet presAssocID="{D85B5696-98EF-44DE-8821-596043EB1463}" presName="hierRoot1" presStyleCnt="0"/>
      <dgm:spPr/>
    </dgm:pt>
    <dgm:pt modelId="{A0EC5A2E-3F59-4DA7-B80D-F70248A1003C}" type="pres">
      <dgm:prSet presAssocID="{D85B5696-98EF-44DE-8821-596043EB1463}" presName="composite" presStyleCnt="0"/>
      <dgm:spPr/>
    </dgm:pt>
    <dgm:pt modelId="{FE164FD5-BF51-434B-B092-9D755B0C32CF}" type="pres">
      <dgm:prSet presAssocID="{D85B5696-98EF-44DE-8821-596043EB1463}" presName="background" presStyleLbl="node0" presStyleIdx="2" presStyleCnt="5"/>
      <dgm:spPr/>
    </dgm:pt>
    <dgm:pt modelId="{FE131922-98F8-4624-B6FB-CAD4D42DCFD2}" type="pres">
      <dgm:prSet presAssocID="{D85B5696-98EF-44DE-8821-596043EB1463}" presName="text" presStyleLbl="fgAcc0" presStyleIdx="2" presStyleCnt="5">
        <dgm:presLayoutVars>
          <dgm:chPref val="3"/>
        </dgm:presLayoutVars>
      </dgm:prSet>
      <dgm:spPr/>
    </dgm:pt>
    <dgm:pt modelId="{D8894095-8E2F-48F7-B0E6-C086AA3608BA}" type="pres">
      <dgm:prSet presAssocID="{D85B5696-98EF-44DE-8821-596043EB1463}" presName="hierChild2" presStyleCnt="0"/>
      <dgm:spPr/>
    </dgm:pt>
    <dgm:pt modelId="{7D62A49A-24F8-4911-859E-96FAD660264F}" type="pres">
      <dgm:prSet presAssocID="{7EDE5D70-3E5B-4C9E-BA68-3FF1DC759447}" presName="hierRoot1" presStyleCnt="0"/>
      <dgm:spPr/>
    </dgm:pt>
    <dgm:pt modelId="{98205343-1A7D-408C-93E6-3F9ADC6333FC}" type="pres">
      <dgm:prSet presAssocID="{7EDE5D70-3E5B-4C9E-BA68-3FF1DC759447}" presName="composite" presStyleCnt="0"/>
      <dgm:spPr/>
    </dgm:pt>
    <dgm:pt modelId="{72DC02D7-4968-47D8-AFC9-18614A483CB5}" type="pres">
      <dgm:prSet presAssocID="{7EDE5D70-3E5B-4C9E-BA68-3FF1DC759447}" presName="background" presStyleLbl="node0" presStyleIdx="3" presStyleCnt="5"/>
      <dgm:spPr/>
    </dgm:pt>
    <dgm:pt modelId="{22269372-0552-4959-B4CC-38F53452649C}" type="pres">
      <dgm:prSet presAssocID="{7EDE5D70-3E5B-4C9E-BA68-3FF1DC759447}" presName="text" presStyleLbl="fgAcc0" presStyleIdx="3" presStyleCnt="5">
        <dgm:presLayoutVars>
          <dgm:chPref val="3"/>
        </dgm:presLayoutVars>
      </dgm:prSet>
      <dgm:spPr/>
    </dgm:pt>
    <dgm:pt modelId="{330F2167-D5BF-4FE9-B700-96DF93862F89}" type="pres">
      <dgm:prSet presAssocID="{7EDE5D70-3E5B-4C9E-BA68-3FF1DC759447}" presName="hierChild2" presStyleCnt="0"/>
      <dgm:spPr/>
    </dgm:pt>
    <dgm:pt modelId="{DE5B6750-D464-4508-9DF3-239DC3680D28}" type="pres">
      <dgm:prSet presAssocID="{B339303C-A10F-4683-A56C-4FDAD36C78B2}" presName="hierRoot1" presStyleCnt="0"/>
      <dgm:spPr/>
    </dgm:pt>
    <dgm:pt modelId="{830ECBD8-AF8C-47A2-8D27-3021617FBA04}" type="pres">
      <dgm:prSet presAssocID="{B339303C-A10F-4683-A56C-4FDAD36C78B2}" presName="composite" presStyleCnt="0"/>
      <dgm:spPr/>
    </dgm:pt>
    <dgm:pt modelId="{5B01B192-1FE4-40D0-A236-E17F6B055828}" type="pres">
      <dgm:prSet presAssocID="{B339303C-A10F-4683-A56C-4FDAD36C78B2}" presName="background" presStyleLbl="node0" presStyleIdx="4" presStyleCnt="5"/>
      <dgm:spPr/>
    </dgm:pt>
    <dgm:pt modelId="{16549BD3-50CD-435E-B085-2C05D03886F7}" type="pres">
      <dgm:prSet presAssocID="{B339303C-A10F-4683-A56C-4FDAD36C78B2}" presName="text" presStyleLbl="fgAcc0" presStyleIdx="4" presStyleCnt="5">
        <dgm:presLayoutVars>
          <dgm:chPref val="3"/>
        </dgm:presLayoutVars>
      </dgm:prSet>
      <dgm:spPr/>
    </dgm:pt>
    <dgm:pt modelId="{76C41FEF-A0E7-4295-8E31-537F389E567B}" type="pres">
      <dgm:prSet presAssocID="{B339303C-A10F-4683-A56C-4FDAD36C78B2}" presName="hierChild2" presStyleCnt="0"/>
      <dgm:spPr/>
    </dgm:pt>
  </dgm:ptLst>
  <dgm:cxnLst>
    <dgm:cxn modelId="{C656B70A-A299-4349-8302-DC9483B8B020}" srcId="{193552BC-7D3D-452D-AEF0-7D8A50D02E3C}" destId="{ADBC8409-026A-4569-B0FD-8A6F4E05D901}" srcOrd="0" destOrd="0" parTransId="{0D916EC8-BD36-4789-B292-AF7E3ED74022}" sibTransId="{800A1F3C-538B-40EF-B75E-C49D441F8F65}"/>
    <dgm:cxn modelId="{C0203C61-44CF-4F50-A7DD-A923FF542ED3}" srcId="{193552BC-7D3D-452D-AEF0-7D8A50D02E3C}" destId="{D85B5696-98EF-44DE-8821-596043EB1463}" srcOrd="2" destOrd="0" parTransId="{6B4350B9-5226-42D4-BA99-70FC42BC70DA}" sibTransId="{4CBA4F32-0D6A-4F26-8BCA-E007CD971FDF}"/>
    <dgm:cxn modelId="{FA035968-369D-40E8-9813-FBD4CD74EB9C}" srcId="{193552BC-7D3D-452D-AEF0-7D8A50D02E3C}" destId="{7EDE5D70-3E5B-4C9E-BA68-3FF1DC759447}" srcOrd="3" destOrd="0" parTransId="{2D4AC071-30B5-45F7-A129-19CC1E6FC183}" sibTransId="{96C54732-D60D-4F59-93D8-E03D29279A66}"/>
    <dgm:cxn modelId="{76C16754-D376-4F99-97C2-9F04CF3C8E2C}" type="presOf" srcId="{193552BC-7D3D-452D-AEF0-7D8A50D02E3C}" destId="{04E0168B-5190-41E5-9930-704D36C3A12A}" srcOrd="0" destOrd="0" presId="urn:microsoft.com/office/officeart/2005/8/layout/hierarchy1"/>
    <dgm:cxn modelId="{02773B82-449F-486F-977D-E4479C9CB678}" type="presOf" srcId="{7EDE5D70-3E5B-4C9E-BA68-3FF1DC759447}" destId="{22269372-0552-4959-B4CC-38F53452649C}" srcOrd="0" destOrd="0" presId="urn:microsoft.com/office/officeart/2005/8/layout/hierarchy1"/>
    <dgm:cxn modelId="{46CDCF88-4C55-4EF4-9A79-BC609A3932F9}" type="presOf" srcId="{B339303C-A10F-4683-A56C-4FDAD36C78B2}" destId="{16549BD3-50CD-435E-B085-2C05D03886F7}" srcOrd="0" destOrd="0" presId="urn:microsoft.com/office/officeart/2005/8/layout/hierarchy1"/>
    <dgm:cxn modelId="{4C6CE39B-3009-415E-A2DF-E09876ADCBB0}" type="presOf" srcId="{ADBC8409-026A-4569-B0FD-8A6F4E05D901}" destId="{430401EB-A5B7-48A3-AEA4-0CCA3B88CB3C}" srcOrd="0" destOrd="0" presId="urn:microsoft.com/office/officeart/2005/8/layout/hierarchy1"/>
    <dgm:cxn modelId="{5CDA31AC-E06B-41B6-8338-7FB065768FAF}" type="presOf" srcId="{F1DC526C-84F8-4866-B222-073E98C60E0F}" destId="{E28F7C3A-2DB4-4D61-9405-9299509695EC}" srcOrd="0" destOrd="0" presId="urn:microsoft.com/office/officeart/2005/8/layout/hierarchy1"/>
    <dgm:cxn modelId="{965B63D3-0ACA-4354-90C5-8937E294A322}" srcId="{193552BC-7D3D-452D-AEF0-7D8A50D02E3C}" destId="{B339303C-A10F-4683-A56C-4FDAD36C78B2}" srcOrd="4" destOrd="0" parTransId="{ED7ACFFE-E08F-4F23-BC7E-D4CBE0946801}" sibTransId="{5A15F852-B02F-4052-8785-E8CF1B9AAE01}"/>
    <dgm:cxn modelId="{FE31CEDA-7A14-46DF-BBCB-430620FEFE5A}" srcId="{193552BC-7D3D-452D-AEF0-7D8A50D02E3C}" destId="{F1DC526C-84F8-4866-B222-073E98C60E0F}" srcOrd="1" destOrd="0" parTransId="{C629363C-9D1C-46BB-BA36-78645F3A6644}" sibTransId="{7820C0C8-917E-4E52-8B36-8BFF5680EB05}"/>
    <dgm:cxn modelId="{E5A86CF8-4677-4AEF-8228-A967793B954B}" type="presOf" srcId="{D85B5696-98EF-44DE-8821-596043EB1463}" destId="{FE131922-98F8-4624-B6FB-CAD4D42DCFD2}" srcOrd="0" destOrd="0" presId="urn:microsoft.com/office/officeart/2005/8/layout/hierarchy1"/>
    <dgm:cxn modelId="{3D803E6E-411E-47C2-807B-349344F383D6}" type="presParOf" srcId="{04E0168B-5190-41E5-9930-704D36C3A12A}" destId="{08D1CDA6-C36C-4CE9-ADC8-F0651B99A18E}" srcOrd="0" destOrd="0" presId="urn:microsoft.com/office/officeart/2005/8/layout/hierarchy1"/>
    <dgm:cxn modelId="{40E37967-1A51-42C8-ABAA-12E4B608A5A5}" type="presParOf" srcId="{08D1CDA6-C36C-4CE9-ADC8-F0651B99A18E}" destId="{361EEDBE-C94C-4C09-93F4-42E8F43550F5}" srcOrd="0" destOrd="0" presId="urn:microsoft.com/office/officeart/2005/8/layout/hierarchy1"/>
    <dgm:cxn modelId="{464141F8-7EFD-4197-9059-45C19D032261}" type="presParOf" srcId="{361EEDBE-C94C-4C09-93F4-42E8F43550F5}" destId="{30A914D9-A851-4011-AED0-735B20D28D40}" srcOrd="0" destOrd="0" presId="urn:microsoft.com/office/officeart/2005/8/layout/hierarchy1"/>
    <dgm:cxn modelId="{19974755-FE18-4A35-9F2B-DD515041BB9A}" type="presParOf" srcId="{361EEDBE-C94C-4C09-93F4-42E8F43550F5}" destId="{430401EB-A5B7-48A3-AEA4-0CCA3B88CB3C}" srcOrd="1" destOrd="0" presId="urn:microsoft.com/office/officeart/2005/8/layout/hierarchy1"/>
    <dgm:cxn modelId="{517F523F-BEEA-4754-B149-2F5A420CDE91}" type="presParOf" srcId="{08D1CDA6-C36C-4CE9-ADC8-F0651B99A18E}" destId="{7C25A995-3205-4D17-8B91-9858FB4930A9}" srcOrd="1" destOrd="0" presId="urn:microsoft.com/office/officeart/2005/8/layout/hierarchy1"/>
    <dgm:cxn modelId="{6F04A06C-F574-4ED8-943A-A2D0F154C6B3}" type="presParOf" srcId="{04E0168B-5190-41E5-9930-704D36C3A12A}" destId="{26C9E46E-BEA8-4B11-A174-31773E7C14BF}" srcOrd="1" destOrd="0" presId="urn:microsoft.com/office/officeart/2005/8/layout/hierarchy1"/>
    <dgm:cxn modelId="{0FB8BD5C-C696-4614-9B02-BBFB9923855E}" type="presParOf" srcId="{26C9E46E-BEA8-4B11-A174-31773E7C14BF}" destId="{0F6A6ACC-AA8D-4F57-BD9E-72BAD2C6F8F5}" srcOrd="0" destOrd="0" presId="urn:microsoft.com/office/officeart/2005/8/layout/hierarchy1"/>
    <dgm:cxn modelId="{53DAB372-0211-4C99-8718-A1EE55F58BF8}" type="presParOf" srcId="{0F6A6ACC-AA8D-4F57-BD9E-72BAD2C6F8F5}" destId="{D99A044F-7526-434A-BA59-A55818C68D68}" srcOrd="0" destOrd="0" presId="urn:microsoft.com/office/officeart/2005/8/layout/hierarchy1"/>
    <dgm:cxn modelId="{2017AD03-50EC-485E-B623-A8D01A2A59FB}" type="presParOf" srcId="{0F6A6ACC-AA8D-4F57-BD9E-72BAD2C6F8F5}" destId="{E28F7C3A-2DB4-4D61-9405-9299509695EC}" srcOrd="1" destOrd="0" presId="urn:microsoft.com/office/officeart/2005/8/layout/hierarchy1"/>
    <dgm:cxn modelId="{33D34924-86C3-4BA6-81AF-1F6795352AAD}" type="presParOf" srcId="{26C9E46E-BEA8-4B11-A174-31773E7C14BF}" destId="{D8608F87-972D-4B37-93A9-0852B7DDE7CB}" srcOrd="1" destOrd="0" presId="urn:microsoft.com/office/officeart/2005/8/layout/hierarchy1"/>
    <dgm:cxn modelId="{A8BC7B41-F068-4D66-9722-BA13B4BA63AD}" type="presParOf" srcId="{04E0168B-5190-41E5-9930-704D36C3A12A}" destId="{8DDB2F55-9933-48B8-B964-D648B927C53A}" srcOrd="2" destOrd="0" presId="urn:microsoft.com/office/officeart/2005/8/layout/hierarchy1"/>
    <dgm:cxn modelId="{AB051A93-9DD6-4E94-949F-8A85BB3F69F8}" type="presParOf" srcId="{8DDB2F55-9933-48B8-B964-D648B927C53A}" destId="{A0EC5A2E-3F59-4DA7-B80D-F70248A1003C}" srcOrd="0" destOrd="0" presId="urn:microsoft.com/office/officeart/2005/8/layout/hierarchy1"/>
    <dgm:cxn modelId="{DA597E8D-BCEA-4948-A8C9-4431BB002C10}" type="presParOf" srcId="{A0EC5A2E-3F59-4DA7-B80D-F70248A1003C}" destId="{FE164FD5-BF51-434B-B092-9D755B0C32CF}" srcOrd="0" destOrd="0" presId="urn:microsoft.com/office/officeart/2005/8/layout/hierarchy1"/>
    <dgm:cxn modelId="{61A98339-CBB8-4FE0-A425-712C3533A1E1}" type="presParOf" srcId="{A0EC5A2E-3F59-4DA7-B80D-F70248A1003C}" destId="{FE131922-98F8-4624-B6FB-CAD4D42DCFD2}" srcOrd="1" destOrd="0" presId="urn:microsoft.com/office/officeart/2005/8/layout/hierarchy1"/>
    <dgm:cxn modelId="{C6892336-E521-4CBF-8043-F443EC3E62C3}" type="presParOf" srcId="{8DDB2F55-9933-48B8-B964-D648B927C53A}" destId="{D8894095-8E2F-48F7-B0E6-C086AA3608BA}" srcOrd="1" destOrd="0" presId="urn:microsoft.com/office/officeart/2005/8/layout/hierarchy1"/>
    <dgm:cxn modelId="{A3FF8A3D-DDA1-4581-AD3D-5893C2D3429F}" type="presParOf" srcId="{04E0168B-5190-41E5-9930-704D36C3A12A}" destId="{7D62A49A-24F8-4911-859E-96FAD660264F}" srcOrd="3" destOrd="0" presId="urn:microsoft.com/office/officeart/2005/8/layout/hierarchy1"/>
    <dgm:cxn modelId="{B238A711-84F4-48DD-8E79-B10F4785AEF7}" type="presParOf" srcId="{7D62A49A-24F8-4911-859E-96FAD660264F}" destId="{98205343-1A7D-408C-93E6-3F9ADC6333FC}" srcOrd="0" destOrd="0" presId="urn:microsoft.com/office/officeart/2005/8/layout/hierarchy1"/>
    <dgm:cxn modelId="{C063E071-285D-4917-A18E-11D9F6064B2F}" type="presParOf" srcId="{98205343-1A7D-408C-93E6-3F9ADC6333FC}" destId="{72DC02D7-4968-47D8-AFC9-18614A483CB5}" srcOrd="0" destOrd="0" presId="urn:microsoft.com/office/officeart/2005/8/layout/hierarchy1"/>
    <dgm:cxn modelId="{197DF562-F4CD-4BC0-A890-C73CC4E57EDA}" type="presParOf" srcId="{98205343-1A7D-408C-93E6-3F9ADC6333FC}" destId="{22269372-0552-4959-B4CC-38F53452649C}" srcOrd="1" destOrd="0" presId="urn:microsoft.com/office/officeart/2005/8/layout/hierarchy1"/>
    <dgm:cxn modelId="{E79CC337-81D2-4D02-B0D6-7C1D97AFBBA0}" type="presParOf" srcId="{7D62A49A-24F8-4911-859E-96FAD660264F}" destId="{330F2167-D5BF-4FE9-B700-96DF93862F89}" srcOrd="1" destOrd="0" presId="urn:microsoft.com/office/officeart/2005/8/layout/hierarchy1"/>
    <dgm:cxn modelId="{69F7B01A-6852-4B51-9B16-1C741B1F9104}" type="presParOf" srcId="{04E0168B-5190-41E5-9930-704D36C3A12A}" destId="{DE5B6750-D464-4508-9DF3-239DC3680D28}" srcOrd="4" destOrd="0" presId="urn:microsoft.com/office/officeart/2005/8/layout/hierarchy1"/>
    <dgm:cxn modelId="{397929D4-C2AF-462E-AE16-85C106FB0ABA}" type="presParOf" srcId="{DE5B6750-D464-4508-9DF3-239DC3680D28}" destId="{830ECBD8-AF8C-47A2-8D27-3021617FBA04}" srcOrd="0" destOrd="0" presId="urn:microsoft.com/office/officeart/2005/8/layout/hierarchy1"/>
    <dgm:cxn modelId="{59314813-BAF1-4B5C-A2AA-7E65D6638CD0}" type="presParOf" srcId="{830ECBD8-AF8C-47A2-8D27-3021617FBA04}" destId="{5B01B192-1FE4-40D0-A236-E17F6B055828}" srcOrd="0" destOrd="0" presId="urn:microsoft.com/office/officeart/2005/8/layout/hierarchy1"/>
    <dgm:cxn modelId="{4AC95137-8D10-44CC-A2A0-549855C86AAF}" type="presParOf" srcId="{830ECBD8-AF8C-47A2-8D27-3021617FBA04}" destId="{16549BD3-50CD-435E-B085-2C05D03886F7}" srcOrd="1" destOrd="0" presId="urn:microsoft.com/office/officeart/2005/8/layout/hierarchy1"/>
    <dgm:cxn modelId="{65C8C701-E1E4-4D96-B3DD-CCCB33B04727}" type="presParOf" srcId="{DE5B6750-D464-4508-9DF3-239DC3680D28}" destId="{76C41FEF-A0E7-4295-8E31-537F389E567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AAADD1-5C56-44A6-AB9A-42E8567992BD}"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DE5873CC-5A05-499C-B3E1-9C4314C84754}">
      <dgm:prSet/>
      <dgm:spPr/>
      <dgm:t>
        <a:bodyPr/>
        <a:lstStyle/>
        <a:p>
          <a:r>
            <a:rPr lang="en-US"/>
            <a:t>Microsoft acquired container platform </a:t>
          </a:r>
          <a:r>
            <a:rPr lang="en-US">
              <a:hlinkClick xmlns:r="http://schemas.openxmlformats.org/officeDocument/2006/relationships" r:id="rId1"/>
            </a:rPr>
            <a:t>Deis</a:t>
          </a:r>
          <a:r>
            <a:rPr lang="en-US"/>
            <a:t> from Engine Yard in 2017. Deis is behind some of the most popular tools for building and managing applications on Kubernetes. Their projects include Helm, Brigade, and Containered Wasm Shims. They also built Draft.</a:t>
          </a:r>
        </a:p>
      </dgm:t>
    </dgm:pt>
    <dgm:pt modelId="{B7FE1580-CA53-489F-8617-462ECD28ED73}" type="parTrans" cxnId="{71C0B2F8-CF1D-4168-8254-7637222EE921}">
      <dgm:prSet/>
      <dgm:spPr/>
      <dgm:t>
        <a:bodyPr/>
        <a:lstStyle/>
        <a:p>
          <a:endParaRPr lang="en-US"/>
        </a:p>
      </dgm:t>
    </dgm:pt>
    <dgm:pt modelId="{1C81057E-A302-4B3D-8B4E-7D36A1B83B45}" type="sibTrans" cxnId="{71C0B2F8-CF1D-4168-8254-7637222EE921}">
      <dgm:prSet/>
      <dgm:spPr/>
      <dgm:t>
        <a:bodyPr/>
        <a:lstStyle/>
        <a:p>
          <a:endParaRPr lang="en-US"/>
        </a:p>
      </dgm:t>
    </dgm:pt>
    <dgm:pt modelId="{6978EEF0-23FD-460D-8F19-2D8346D15BA9}">
      <dgm:prSet/>
      <dgm:spPr/>
      <dgm:t>
        <a:bodyPr/>
        <a:lstStyle/>
        <a:p>
          <a:r>
            <a:rPr lang="en-US"/>
            <a:t>Deis still exists but has been renamed to </a:t>
          </a:r>
          <a:r>
            <a:rPr lang="en-US">
              <a:hlinkClick xmlns:r="http://schemas.openxmlformats.org/officeDocument/2006/relationships" r:id="rId2"/>
            </a:rPr>
            <a:t>Deis Labs</a:t>
          </a:r>
          <a:endParaRPr lang="en-US"/>
        </a:p>
      </dgm:t>
    </dgm:pt>
    <dgm:pt modelId="{9D1EAE8D-A759-4BB5-9335-8FCA4E362B3C}" type="parTrans" cxnId="{80A39F64-4F6A-4CEA-8C19-2A92CCBD7699}">
      <dgm:prSet/>
      <dgm:spPr/>
      <dgm:t>
        <a:bodyPr/>
        <a:lstStyle/>
        <a:p>
          <a:endParaRPr lang="en-US"/>
        </a:p>
      </dgm:t>
    </dgm:pt>
    <dgm:pt modelId="{C99F1284-DDC4-453F-BC0E-3BE02BC46160}" type="sibTrans" cxnId="{80A39F64-4F6A-4CEA-8C19-2A92CCBD7699}">
      <dgm:prSet/>
      <dgm:spPr/>
      <dgm:t>
        <a:bodyPr/>
        <a:lstStyle/>
        <a:p>
          <a:endParaRPr lang="en-US"/>
        </a:p>
      </dgm:t>
    </dgm:pt>
    <dgm:pt modelId="{F46ADB40-7C10-44B8-90ED-F0A571892A90}" type="pres">
      <dgm:prSet presAssocID="{8CAAADD1-5C56-44A6-AB9A-42E8567992BD}" presName="hierChild1" presStyleCnt="0">
        <dgm:presLayoutVars>
          <dgm:chPref val="1"/>
          <dgm:dir/>
          <dgm:animOne val="branch"/>
          <dgm:animLvl val="lvl"/>
          <dgm:resizeHandles/>
        </dgm:presLayoutVars>
      </dgm:prSet>
      <dgm:spPr/>
    </dgm:pt>
    <dgm:pt modelId="{5CE59A4A-1BB1-46AF-B97D-7F8D0836A6E7}" type="pres">
      <dgm:prSet presAssocID="{DE5873CC-5A05-499C-B3E1-9C4314C84754}" presName="hierRoot1" presStyleCnt="0"/>
      <dgm:spPr/>
    </dgm:pt>
    <dgm:pt modelId="{24888EA0-2B26-46CC-8EB8-FD1DF559C156}" type="pres">
      <dgm:prSet presAssocID="{DE5873CC-5A05-499C-B3E1-9C4314C84754}" presName="composite" presStyleCnt="0"/>
      <dgm:spPr/>
    </dgm:pt>
    <dgm:pt modelId="{564580FB-B0B0-4029-B35A-60BFC9094823}" type="pres">
      <dgm:prSet presAssocID="{DE5873CC-5A05-499C-B3E1-9C4314C84754}" presName="background" presStyleLbl="node0" presStyleIdx="0" presStyleCnt="2"/>
      <dgm:spPr/>
    </dgm:pt>
    <dgm:pt modelId="{4EE58C48-A20B-4AE5-A901-5AB4BC0A5F6D}" type="pres">
      <dgm:prSet presAssocID="{DE5873CC-5A05-499C-B3E1-9C4314C84754}" presName="text" presStyleLbl="fgAcc0" presStyleIdx="0" presStyleCnt="2">
        <dgm:presLayoutVars>
          <dgm:chPref val="3"/>
        </dgm:presLayoutVars>
      </dgm:prSet>
      <dgm:spPr/>
    </dgm:pt>
    <dgm:pt modelId="{9CAE2D19-CFF9-41D3-A25D-5DFC6953DFD3}" type="pres">
      <dgm:prSet presAssocID="{DE5873CC-5A05-499C-B3E1-9C4314C84754}" presName="hierChild2" presStyleCnt="0"/>
      <dgm:spPr/>
    </dgm:pt>
    <dgm:pt modelId="{340C2EA1-DBC9-4D74-BF72-3D5CFC79CC63}" type="pres">
      <dgm:prSet presAssocID="{6978EEF0-23FD-460D-8F19-2D8346D15BA9}" presName="hierRoot1" presStyleCnt="0"/>
      <dgm:spPr/>
    </dgm:pt>
    <dgm:pt modelId="{1B0FF666-846B-4CD8-B6B8-0EC2EED4E47B}" type="pres">
      <dgm:prSet presAssocID="{6978EEF0-23FD-460D-8F19-2D8346D15BA9}" presName="composite" presStyleCnt="0"/>
      <dgm:spPr/>
    </dgm:pt>
    <dgm:pt modelId="{A45840C3-2FCF-4113-B6C1-594AB1294473}" type="pres">
      <dgm:prSet presAssocID="{6978EEF0-23FD-460D-8F19-2D8346D15BA9}" presName="background" presStyleLbl="node0" presStyleIdx="1" presStyleCnt="2"/>
      <dgm:spPr/>
    </dgm:pt>
    <dgm:pt modelId="{837772CF-5CB3-493E-B540-7C8A5FB14BD8}" type="pres">
      <dgm:prSet presAssocID="{6978EEF0-23FD-460D-8F19-2D8346D15BA9}" presName="text" presStyleLbl="fgAcc0" presStyleIdx="1" presStyleCnt="2">
        <dgm:presLayoutVars>
          <dgm:chPref val="3"/>
        </dgm:presLayoutVars>
      </dgm:prSet>
      <dgm:spPr/>
    </dgm:pt>
    <dgm:pt modelId="{B73F6C2D-A6F6-4F33-A14D-7F07852664E9}" type="pres">
      <dgm:prSet presAssocID="{6978EEF0-23FD-460D-8F19-2D8346D15BA9}" presName="hierChild2" presStyleCnt="0"/>
      <dgm:spPr/>
    </dgm:pt>
  </dgm:ptLst>
  <dgm:cxnLst>
    <dgm:cxn modelId="{80A39F64-4F6A-4CEA-8C19-2A92CCBD7699}" srcId="{8CAAADD1-5C56-44A6-AB9A-42E8567992BD}" destId="{6978EEF0-23FD-460D-8F19-2D8346D15BA9}" srcOrd="1" destOrd="0" parTransId="{9D1EAE8D-A759-4BB5-9335-8FCA4E362B3C}" sibTransId="{C99F1284-DDC4-453F-BC0E-3BE02BC46160}"/>
    <dgm:cxn modelId="{D9C76167-C54F-4FB8-BAAE-708C8125CFC8}" type="presOf" srcId="{DE5873CC-5A05-499C-B3E1-9C4314C84754}" destId="{4EE58C48-A20B-4AE5-A901-5AB4BC0A5F6D}" srcOrd="0" destOrd="0" presId="urn:microsoft.com/office/officeart/2005/8/layout/hierarchy1"/>
    <dgm:cxn modelId="{27DE25A4-7A67-40AC-B478-C5EEC55205E9}" type="presOf" srcId="{8CAAADD1-5C56-44A6-AB9A-42E8567992BD}" destId="{F46ADB40-7C10-44B8-90ED-F0A571892A90}" srcOrd="0" destOrd="0" presId="urn:microsoft.com/office/officeart/2005/8/layout/hierarchy1"/>
    <dgm:cxn modelId="{A7F108D4-BEBE-4651-BDD8-CF834C3050CB}" type="presOf" srcId="{6978EEF0-23FD-460D-8F19-2D8346D15BA9}" destId="{837772CF-5CB3-493E-B540-7C8A5FB14BD8}" srcOrd="0" destOrd="0" presId="urn:microsoft.com/office/officeart/2005/8/layout/hierarchy1"/>
    <dgm:cxn modelId="{71C0B2F8-CF1D-4168-8254-7637222EE921}" srcId="{8CAAADD1-5C56-44A6-AB9A-42E8567992BD}" destId="{DE5873CC-5A05-499C-B3E1-9C4314C84754}" srcOrd="0" destOrd="0" parTransId="{B7FE1580-CA53-489F-8617-462ECD28ED73}" sibTransId="{1C81057E-A302-4B3D-8B4E-7D36A1B83B45}"/>
    <dgm:cxn modelId="{33C00B7F-6840-44D9-825F-808C7F7D7071}" type="presParOf" srcId="{F46ADB40-7C10-44B8-90ED-F0A571892A90}" destId="{5CE59A4A-1BB1-46AF-B97D-7F8D0836A6E7}" srcOrd="0" destOrd="0" presId="urn:microsoft.com/office/officeart/2005/8/layout/hierarchy1"/>
    <dgm:cxn modelId="{EED4F8C0-AF98-4FFD-BC97-F3CC06EE5093}" type="presParOf" srcId="{5CE59A4A-1BB1-46AF-B97D-7F8D0836A6E7}" destId="{24888EA0-2B26-46CC-8EB8-FD1DF559C156}" srcOrd="0" destOrd="0" presId="urn:microsoft.com/office/officeart/2005/8/layout/hierarchy1"/>
    <dgm:cxn modelId="{95135A78-3855-447B-AAB6-81D14A57F931}" type="presParOf" srcId="{24888EA0-2B26-46CC-8EB8-FD1DF559C156}" destId="{564580FB-B0B0-4029-B35A-60BFC9094823}" srcOrd="0" destOrd="0" presId="urn:microsoft.com/office/officeart/2005/8/layout/hierarchy1"/>
    <dgm:cxn modelId="{5457DB1D-6298-403C-9618-003B4D23C42B}" type="presParOf" srcId="{24888EA0-2B26-46CC-8EB8-FD1DF559C156}" destId="{4EE58C48-A20B-4AE5-A901-5AB4BC0A5F6D}" srcOrd="1" destOrd="0" presId="urn:microsoft.com/office/officeart/2005/8/layout/hierarchy1"/>
    <dgm:cxn modelId="{110AD0A7-5C1E-4968-A113-61A441550E14}" type="presParOf" srcId="{5CE59A4A-1BB1-46AF-B97D-7F8D0836A6E7}" destId="{9CAE2D19-CFF9-41D3-A25D-5DFC6953DFD3}" srcOrd="1" destOrd="0" presId="urn:microsoft.com/office/officeart/2005/8/layout/hierarchy1"/>
    <dgm:cxn modelId="{598E1BFE-9406-4E1E-B4EC-6712FBB6D510}" type="presParOf" srcId="{F46ADB40-7C10-44B8-90ED-F0A571892A90}" destId="{340C2EA1-DBC9-4D74-BF72-3D5CFC79CC63}" srcOrd="1" destOrd="0" presId="urn:microsoft.com/office/officeart/2005/8/layout/hierarchy1"/>
    <dgm:cxn modelId="{1D34D920-B99A-4938-9DCB-0C12341257F6}" type="presParOf" srcId="{340C2EA1-DBC9-4D74-BF72-3D5CFC79CC63}" destId="{1B0FF666-846B-4CD8-B6B8-0EC2EED4E47B}" srcOrd="0" destOrd="0" presId="urn:microsoft.com/office/officeart/2005/8/layout/hierarchy1"/>
    <dgm:cxn modelId="{8237835E-6259-438F-A041-5378FC281962}" type="presParOf" srcId="{1B0FF666-846B-4CD8-B6B8-0EC2EED4E47B}" destId="{A45840C3-2FCF-4113-B6C1-594AB1294473}" srcOrd="0" destOrd="0" presId="urn:microsoft.com/office/officeart/2005/8/layout/hierarchy1"/>
    <dgm:cxn modelId="{341EB30A-D1D1-4022-8662-DBD5FCFEE9BF}" type="presParOf" srcId="{1B0FF666-846B-4CD8-B6B8-0EC2EED4E47B}" destId="{837772CF-5CB3-493E-B540-7C8A5FB14BD8}" srcOrd="1" destOrd="0" presId="urn:microsoft.com/office/officeart/2005/8/layout/hierarchy1"/>
    <dgm:cxn modelId="{268B9B21-901C-436B-B197-93DC2EAF3D43}" type="presParOf" srcId="{340C2EA1-DBC9-4D74-BF72-3D5CFC79CC63}" destId="{B73F6C2D-A6F6-4F33-A14D-7F07852664E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err="1">
              <a:solidFill>
                <a:schemeClr val="bg1"/>
              </a:solidFill>
              <a:latin typeface="Tenorite" pitchFamily="2" charset="0"/>
            </a:rPr>
            <a:t>Apri</a:t>
          </a:r>
          <a:r>
            <a:rPr lang="en-US" b="1" dirty="0">
              <a:solidFill>
                <a:schemeClr val="bg1"/>
              </a:solidFill>
              <a:latin typeface="Tenorite" pitchFamily="2" charset="0"/>
            </a:rPr>
            <a:t> 2017</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Draft</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Jan 2022</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Draft 2</a:t>
          </a:r>
        </a:p>
        <a:p>
          <a:r>
            <a:rPr lang="en-US" b="0" dirty="0">
              <a:solidFill>
                <a:schemeClr val="bg1"/>
              </a:solidFill>
              <a:latin typeface="Tenorite" pitchFamily="2" charset="0"/>
            </a:rPr>
            <a:t>AKS Preview</a:t>
          </a:r>
        </a:p>
        <a:p>
          <a:r>
            <a:rPr lang="en-US" b="0" dirty="0">
              <a:solidFill>
                <a:schemeClr val="bg1"/>
              </a:solidFill>
              <a:latin typeface="Tenorite" pitchFamily="2" charset="0"/>
            </a:rPr>
            <a:t>VS Code extension</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2023</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4"/>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3"/>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3"/>
      <dgm:spPr>
        <a:solidFill>
          <a:schemeClr val="accent2"/>
        </a:solidFill>
      </dgm:spPr>
    </dgm:pt>
    <dgm:pt modelId="{5B7FC7CF-F58D-48D5-8BCC-38D6EE87890B}" type="pres">
      <dgm:prSet presAssocID="{58FF46FB-368D-4E9C-A650-0513B8879DA8}" presName="Ellipse" presStyleLbl="fgAcc1" presStyleIdx="1" presStyleCnt="4"/>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6">
        <dgm:presLayoutVars>
          <dgm:bulletEnabled val="1"/>
        </dgm:presLayoutVars>
      </dgm:prSet>
      <dgm:spPr/>
    </dgm:pt>
    <dgm:pt modelId="{8E3FB235-DF38-476B-9A0E-B1E583D50944}" type="pres">
      <dgm:prSet presAssocID="{58FF46FB-368D-4E9C-A650-0513B8879DA8}" presName="L1TextContainer" presStyleLbl="revTx" presStyleIdx="1" presStyleCnt="6"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3"/>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1" presStyleCnt="3"/>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1" presStyleCnt="3"/>
      <dgm:spPr>
        <a:solidFill>
          <a:schemeClr val="accent2"/>
        </a:solidFill>
      </dgm:spPr>
    </dgm:pt>
    <dgm:pt modelId="{5D519322-C1DD-47AE-92C0-13575134BC76}" type="pres">
      <dgm:prSet presAssocID="{FA8F44BD-C8C7-462C-9756-1EC498E86842}" presName="Ellipse" presStyleLbl="fgAcc1" presStyleIdx="2" presStyleCnt="4"/>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2" presStyleCnt="6">
        <dgm:presLayoutVars>
          <dgm:bulletEnabled val="1"/>
        </dgm:presLayoutVars>
      </dgm:prSet>
      <dgm:spPr/>
    </dgm:pt>
    <dgm:pt modelId="{2D6C7916-1130-46A8-833B-A6278CBD2192}" type="pres">
      <dgm:prSet presAssocID="{FA8F44BD-C8C7-462C-9756-1EC498E86842}" presName="L1TextContainer" presStyleLbl="revTx" presStyleIdx="3" presStyleCnt="6"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1" presStyleCnt="3"/>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2" presStyleCnt="3"/>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2" presStyleCnt="3"/>
      <dgm:spPr>
        <a:solidFill>
          <a:schemeClr val="accent2"/>
        </a:solidFill>
      </dgm:spPr>
    </dgm:pt>
    <dgm:pt modelId="{515AAB83-BD07-4B9E-9A3B-858C0B126F9C}" type="pres">
      <dgm:prSet presAssocID="{8BAB5E6F-A65E-41DB-A296-0818B0E49F7C}" presName="Ellipse" presStyleLbl="fgAcc1" presStyleIdx="3" presStyleCnt="4"/>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4" presStyleCnt="6">
        <dgm:presLayoutVars>
          <dgm:bulletEnabled val="1"/>
        </dgm:presLayoutVars>
      </dgm:prSet>
      <dgm:spPr/>
    </dgm:pt>
    <dgm:pt modelId="{7C1E6B4A-59F7-4018-A403-E1CCAEE78BA1}" type="pres">
      <dgm:prSet presAssocID="{8BAB5E6F-A65E-41DB-A296-0818B0E49F7C}" presName="L1TextContainer" presStyleLbl="revTx" presStyleIdx="5" presStyleCnt="6"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2" presStyleCnt="3"/>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Lst>
  <dgm:cxnLst>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1"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2" destOrd="0" parTransId="{886842C6-3EFC-4BE7-B417-415595758830}" sibTransId="{B407F4C3-8FC9-4E91-A0EC-6B33713CC9A5}"/>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087F2A81-CFD9-4BF8-96FC-2D4ABA32462F}" type="presParOf" srcId="{E6F74CED-5217-4282-85F1-1C12DC84731C}" destId="{D512C7F9-87A6-4BA9-AFAC-03FF1578D945}" srcOrd="2"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3" destOrd="0" presId="urn:microsoft.com/office/officeart/2017/3/layout/DropPinTimeline"/>
    <dgm:cxn modelId="{39415FEC-72C6-4C74-A821-E354E744CD96}" type="presParOf" srcId="{E6F74CED-5217-4282-85F1-1C12DC84731C}" destId="{A62622B1-7EF4-49B6-9AC7-B54F0E2A0C74}" srcOrd="4"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914D9-A851-4011-AED0-735B20D28D40}">
      <dsp:nvSpPr>
        <dsp:cNvPr id="0" name=""/>
        <dsp:cNvSpPr/>
      </dsp:nvSpPr>
      <dsp:spPr>
        <a:xfrm>
          <a:off x="3342" y="1080316"/>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30401EB-A5B7-48A3-AEA4-0CCA3B88CB3C}">
      <dsp:nvSpPr>
        <dsp:cNvPr id="0" name=""/>
        <dsp:cNvSpPr/>
      </dsp:nvSpPr>
      <dsp:spPr>
        <a:xfrm>
          <a:off x="184314" y="1252240"/>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Draft Introduction</a:t>
          </a:r>
        </a:p>
      </dsp:txBody>
      <dsp:txXfrm>
        <a:off x="214606" y="1282532"/>
        <a:ext cx="1568165" cy="973671"/>
      </dsp:txXfrm>
    </dsp:sp>
    <dsp:sp modelId="{D99A044F-7526-434A-BA59-A55818C68D68}">
      <dsp:nvSpPr>
        <dsp:cNvPr id="0" name=""/>
        <dsp:cNvSpPr/>
      </dsp:nvSpPr>
      <dsp:spPr>
        <a:xfrm>
          <a:off x="1994036" y="1080316"/>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28F7C3A-2DB4-4D61-9405-9299509695EC}">
      <dsp:nvSpPr>
        <dsp:cNvPr id="0" name=""/>
        <dsp:cNvSpPr/>
      </dsp:nvSpPr>
      <dsp:spPr>
        <a:xfrm>
          <a:off x="2175008" y="1252240"/>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Kubernetes Basics</a:t>
          </a:r>
        </a:p>
      </dsp:txBody>
      <dsp:txXfrm>
        <a:off x="2205300" y="1282532"/>
        <a:ext cx="1568165" cy="973671"/>
      </dsp:txXfrm>
    </dsp:sp>
    <dsp:sp modelId="{FE164FD5-BF51-434B-B092-9D755B0C32CF}">
      <dsp:nvSpPr>
        <dsp:cNvPr id="0" name=""/>
        <dsp:cNvSpPr/>
      </dsp:nvSpPr>
      <dsp:spPr>
        <a:xfrm>
          <a:off x="3984730" y="1080316"/>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E131922-98F8-4624-B6FB-CAD4D42DCFD2}">
      <dsp:nvSpPr>
        <dsp:cNvPr id="0" name=""/>
        <dsp:cNvSpPr/>
      </dsp:nvSpPr>
      <dsp:spPr>
        <a:xfrm>
          <a:off x="4165702" y="1252240"/>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Draft History</a:t>
          </a:r>
        </a:p>
      </dsp:txBody>
      <dsp:txXfrm>
        <a:off x="4195994" y="1282532"/>
        <a:ext cx="1568165" cy="973671"/>
      </dsp:txXfrm>
    </dsp:sp>
    <dsp:sp modelId="{72DC02D7-4968-47D8-AFC9-18614A483CB5}">
      <dsp:nvSpPr>
        <dsp:cNvPr id="0" name=""/>
        <dsp:cNvSpPr/>
      </dsp:nvSpPr>
      <dsp:spPr>
        <a:xfrm>
          <a:off x="5975424" y="1080316"/>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269372-0552-4959-B4CC-38F53452649C}">
      <dsp:nvSpPr>
        <dsp:cNvPr id="0" name=""/>
        <dsp:cNvSpPr/>
      </dsp:nvSpPr>
      <dsp:spPr>
        <a:xfrm>
          <a:off x="6156396" y="1252240"/>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Benefits of Draft</a:t>
          </a:r>
        </a:p>
      </dsp:txBody>
      <dsp:txXfrm>
        <a:off x="6186688" y="1282532"/>
        <a:ext cx="1568165" cy="973671"/>
      </dsp:txXfrm>
    </dsp:sp>
    <dsp:sp modelId="{5B01B192-1FE4-40D0-A236-E17F6B055828}">
      <dsp:nvSpPr>
        <dsp:cNvPr id="0" name=""/>
        <dsp:cNvSpPr/>
      </dsp:nvSpPr>
      <dsp:spPr>
        <a:xfrm>
          <a:off x="7966117" y="1080316"/>
          <a:ext cx="1628749" cy="10342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6549BD3-50CD-435E-B085-2C05D03886F7}">
      <dsp:nvSpPr>
        <dsp:cNvPr id="0" name=""/>
        <dsp:cNvSpPr/>
      </dsp:nvSpPr>
      <dsp:spPr>
        <a:xfrm>
          <a:off x="8147090" y="1252240"/>
          <a:ext cx="1628749" cy="10342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Demo</a:t>
          </a:r>
        </a:p>
      </dsp:txBody>
      <dsp:txXfrm>
        <a:off x="8177382" y="1282532"/>
        <a:ext cx="1568165" cy="973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580FB-B0B0-4029-B35A-60BFC9094823}">
      <dsp:nvSpPr>
        <dsp:cNvPr id="0" name=""/>
        <dsp:cNvSpPr/>
      </dsp:nvSpPr>
      <dsp:spPr>
        <a:xfrm>
          <a:off x="1193" y="131923"/>
          <a:ext cx="4190054" cy="2660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E58C48-A20B-4AE5-A901-5AB4BC0A5F6D}">
      <dsp:nvSpPr>
        <dsp:cNvPr id="0" name=""/>
        <dsp:cNvSpPr/>
      </dsp:nvSpPr>
      <dsp:spPr>
        <a:xfrm>
          <a:off x="466755" y="574206"/>
          <a:ext cx="4190054" cy="2660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Microsoft acquired container platform </a:t>
          </a:r>
          <a:r>
            <a:rPr lang="en-US" sz="2000" kern="1200">
              <a:hlinkClick xmlns:r="http://schemas.openxmlformats.org/officeDocument/2006/relationships" r:id="rId1"/>
            </a:rPr>
            <a:t>Deis</a:t>
          </a:r>
          <a:r>
            <a:rPr lang="en-US" sz="2000" kern="1200"/>
            <a:t> from Engine Yard in 2017. Deis is behind some of the most popular tools for building and managing applications on Kubernetes. Their projects include Helm, Brigade, and Containered Wasm Shims. They also built Draft.</a:t>
          </a:r>
        </a:p>
      </dsp:txBody>
      <dsp:txXfrm>
        <a:off x="544684" y="652135"/>
        <a:ext cx="4034196" cy="2504826"/>
      </dsp:txXfrm>
    </dsp:sp>
    <dsp:sp modelId="{A45840C3-2FCF-4113-B6C1-594AB1294473}">
      <dsp:nvSpPr>
        <dsp:cNvPr id="0" name=""/>
        <dsp:cNvSpPr/>
      </dsp:nvSpPr>
      <dsp:spPr>
        <a:xfrm>
          <a:off x="5122371" y="131923"/>
          <a:ext cx="4190054" cy="26606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37772CF-5CB3-493E-B540-7C8A5FB14BD8}">
      <dsp:nvSpPr>
        <dsp:cNvPr id="0" name=""/>
        <dsp:cNvSpPr/>
      </dsp:nvSpPr>
      <dsp:spPr>
        <a:xfrm>
          <a:off x="5587933" y="574206"/>
          <a:ext cx="4190054" cy="2660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Deis still exists but has been renamed to </a:t>
          </a:r>
          <a:r>
            <a:rPr lang="en-US" sz="2000" kern="1200">
              <a:hlinkClick xmlns:r="http://schemas.openxmlformats.org/officeDocument/2006/relationships" r:id="rId2"/>
            </a:rPr>
            <a:t>Deis Labs</a:t>
          </a:r>
          <a:endParaRPr lang="en-US" sz="2000" kern="1200"/>
        </a:p>
      </dsp:txBody>
      <dsp:txXfrm>
        <a:off x="5665862" y="652135"/>
        <a:ext cx="4034196" cy="2504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776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3407"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752748" y="890053"/>
          <a:ext cx="347884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Draft</a:t>
          </a:r>
        </a:p>
      </dsp:txBody>
      <dsp:txXfrm>
        <a:off x="752748" y="890053"/>
        <a:ext cx="3478848" cy="1291450"/>
      </dsp:txXfrm>
    </dsp:sp>
    <dsp:sp modelId="{8E3FB235-DF38-476B-9A0E-B1E583D50944}">
      <dsp:nvSpPr>
        <dsp:cNvPr id="0" name=""/>
        <dsp:cNvSpPr/>
      </dsp:nvSpPr>
      <dsp:spPr>
        <a:xfrm>
          <a:off x="752748" y="436300"/>
          <a:ext cx="347884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err="1">
              <a:solidFill>
                <a:schemeClr val="bg1"/>
              </a:solidFill>
              <a:latin typeface="Tenorite" pitchFamily="2" charset="0"/>
            </a:rPr>
            <a:t>Apri</a:t>
          </a:r>
          <a:r>
            <a:rPr lang="en-US" sz="1500" b="1" kern="1200" dirty="0">
              <a:solidFill>
                <a:schemeClr val="bg1"/>
              </a:solidFill>
              <a:latin typeface="Tenorite" pitchFamily="2" charset="0"/>
            </a:rPr>
            <a:t> 2017</a:t>
          </a:r>
        </a:p>
      </dsp:txBody>
      <dsp:txXfrm>
        <a:off x="752748" y="436300"/>
        <a:ext cx="3478848" cy="453752"/>
      </dsp:txXfrm>
    </dsp:sp>
    <dsp:sp modelId="{9AA05CE5-209F-4AD9-BE2C-2A69F76DA8F4}">
      <dsp:nvSpPr>
        <dsp:cNvPr id="0" name=""/>
        <dsp:cNvSpPr/>
      </dsp:nvSpPr>
      <dsp:spPr>
        <a:xfrm>
          <a:off x="228189"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7352"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18900000">
          <a:off x="2522109"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557753"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205856" y="2181504"/>
          <a:ext cx="346438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Draft 2</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AKS Preview</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VS Code extension</a:t>
          </a:r>
        </a:p>
      </dsp:txBody>
      <dsp:txXfrm>
        <a:off x="3205856" y="2181504"/>
        <a:ext cx="3464381" cy="1291450"/>
      </dsp:txXfrm>
    </dsp:sp>
    <dsp:sp modelId="{2D6C7916-1130-46A8-833B-A6278CBD2192}">
      <dsp:nvSpPr>
        <dsp:cNvPr id="0" name=""/>
        <dsp:cNvSpPr/>
      </dsp:nvSpPr>
      <dsp:spPr>
        <a:xfrm>
          <a:off x="3205856" y="3472954"/>
          <a:ext cx="346438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Jan 2022</a:t>
          </a:r>
        </a:p>
      </dsp:txBody>
      <dsp:txXfrm>
        <a:off x="3205856" y="3472954"/>
        <a:ext cx="3464381" cy="453752"/>
      </dsp:txXfrm>
    </dsp:sp>
    <dsp:sp modelId="{4D953791-5C2F-4A75-A8F4-6ED7EAB5E015}">
      <dsp:nvSpPr>
        <dsp:cNvPr id="0" name=""/>
        <dsp:cNvSpPr/>
      </dsp:nvSpPr>
      <dsp:spPr>
        <a:xfrm>
          <a:off x="2682535"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640754"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8100000">
          <a:off x="49560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639788" y="890053"/>
          <a:ext cx="3464381"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dsp:txBody>
      <dsp:txXfrm>
        <a:off x="5639788" y="890053"/>
        <a:ext cx="3464381" cy="1291450"/>
      </dsp:txXfrm>
    </dsp:sp>
    <dsp:sp modelId="{7C1E6B4A-59F7-4018-A403-E1CCAEE78BA1}">
      <dsp:nvSpPr>
        <dsp:cNvPr id="0" name=""/>
        <dsp:cNvSpPr/>
      </dsp:nvSpPr>
      <dsp:spPr>
        <a:xfrm>
          <a:off x="5639788" y="436300"/>
          <a:ext cx="3464381"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dirty="0">
              <a:solidFill>
                <a:schemeClr val="bg1"/>
              </a:solidFill>
              <a:latin typeface="Tenorite" pitchFamily="2" charset="0"/>
            </a:rPr>
            <a:t>2023</a:t>
          </a:r>
        </a:p>
      </dsp:txBody>
      <dsp:txXfrm>
        <a:off x="5639788" y="436300"/>
        <a:ext cx="3464381" cy="453752"/>
      </dsp:txXfrm>
    </dsp:sp>
    <dsp:sp modelId="{A03C5372-D306-43AC-B406-6F8183849431}">
      <dsp:nvSpPr>
        <dsp:cNvPr id="0" name=""/>
        <dsp:cNvSpPr/>
      </dsp:nvSpPr>
      <dsp:spPr>
        <a:xfrm>
          <a:off x="51164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is-kubernetes/#overvie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learn.microsoft.com/en-us/training/modules/intro-to-kubernetes/2-what-is-kubernetes?source=recommendations&amp;ns-enrollment-type=learningpath&amp;ns-enrollment-id=learn.intro-to-kubernetes-on-azure" TargetMode="External"/><Relationship Id="rId4" Type="http://schemas.openxmlformats.org/officeDocument/2006/relationships/hyperlink" Target="https://learn.microsoft.com/en-us/azure/aks/concepts-clusters-workloa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community.microsoft.com/t5/apps-on-azure-blog/azure-kubernetes-service-aks-updates-for-seamless-developer-and/ba-p/340708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github.io/Cloud-Native/cnny-2023/building-with-draft/"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github.com/azure/draft" TargetMode="External"/><Relationship Id="rId4" Type="http://schemas.openxmlformats.org/officeDocument/2006/relationships/hyperlink" Target="https://www.youtube.com/watch?v=3RIulCcDet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azure/aks/draft-devx-extension-ak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marketplace.visualstudio.com/items?itemName=ms-kubernetes-tools.aks-devx-tools" TargetMode="External"/><Relationship Id="rId4" Type="http://schemas.openxmlformats.org/officeDocument/2006/relationships/hyperlink" Target="https://learn.microsoft.com/en-us/azure/aks/draf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267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56259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250027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57047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https://azure.microsoft.com/en-us/resources/cloud-computing-dictionary/what-is-kubernetes/#overview</a:t>
            </a:r>
            <a:endParaRPr lang="en-IN" dirty="0"/>
          </a:p>
          <a:p>
            <a:endParaRPr lang="en-US" b="0" i="0" dirty="0">
              <a:solidFill>
                <a:srgbClr val="1C1E21"/>
              </a:solidFill>
              <a:effectLst/>
              <a:latin typeface="system-ui"/>
            </a:endParaRPr>
          </a:p>
          <a:p>
            <a:endParaRPr lang="en-US" dirty="0">
              <a:solidFill>
                <a:srgbClr val="1C1E21"/>
              </a:solidFill>
              <a:latin typeface="system-ui"/>
            </a:endParaRPr>
          </a:p>
          <a:p>
            <a:r>
              <a:rPr lang="en-IN" dirty="0">
                <a:hlinkClick r:id="rId4"/>
              </a:rPr>
              <a:t>https://learn.microsoft.com/en-us/azure/aks/concepts-clusters-workloads</a:t>
            </a:r>
            <a:endParaRPr lang="en-IN" dirty="0"/>
          </a:p>
          <a:p>
            <a:endParaRPr lang="en-IN" dirty="0"/>
          </a:p>
          <a:p>
            <a:r>
              <a:rPr lang="en-IN" dirty="0">
                <a:hlinkClick r:id="rId5"/>
              </a:rPr>
              <a:t>https://learn.microsoft.com/en-us/training/modules/intro-to-kubernetes/2-what-is-kubernetes?source=recommendations&amp;ns-enrollment-type=learningpath&amp;ns-enrollment-id=learn.intro-to-kubernetes-on-azure</a:t>
            </a:r>
            <a:endParaRPr lang="en-IN" dirty="0"/>
          </a:p>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518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https://devopscube.com/kubernetes-architecture-explained/</a:t>
            </a:r>
          </a:p>
          <a:p>
            <a:r>
              <a:rPr lang="en-IN" dirty="0"/>
              <a:t>https://www.clickittech.com/devops/kubernetes-architecture-diagram/</a:t>
            </a:r>
          </a:p>
          <a:p>
            <a:endParaRPr lang="en-IN" dirty="0"/>
          </a:p>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0384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https://techcommunity.microsoft.com/t5/apps-on-azure-blog/azure-kubernetes-service-aks-updates-for-seamless-developer-and/ba-p/3407089</a:t>
            </a:r>
            <a:endParaRPr lang="en-IN" dirty="0"/>
          </a:p>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3088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u="sng" dirty="0">
                <a:solidFill>
                  <a:srgbClr val="1C1E21"/>
                </a:solidFill>
                <a:latin typeface="system-ui"/>
                <a:hlinkClick r:id="rId3"/>
              </a:rPr>
              <a:t>Learn commands here </a:t>
            </a:r>
          </a:p>
          <a:p>
            <a:r>
              <a:rPr lang="en-IN" sz="1200" b="1" u="sng" dirty="0">
                <a:solidFill>
                  <a:srgbClr val="1C1E21"/>
                </a:solidFill>
                <a:latin typeface="system-ui"/>
                <a:hlinkClick r:id="rId3"/>
              </a:rPr>
              <a:t>https://learn.microsoft.com/en-us/azure/aks/draft</a:t>
            </a:r>
          </a:p>
          <a:p>
            <a:r>
              <a:rPr lang="en-IN" sz="1200" b="1" dirty="0">
                <a:solidFill>
                  <a:srgbClr val="1C1E21"/>
                </a:solidFill>
                <a:latin typeface="system-ui"/>
                <a:hlinkClick r:id="rId3"/>
              </a:rPr>
              <a:t>https://azure.github.io/Cloud-Native/cnny-2023/building-with-draft/</a:t>
            </a:r>
            <a:endParaRPr lang="en-IN" sz="1200" b="1" dirty="0">
              <a:solidFill>
                <a:srgbClr val="1C1E21"/>
              </a:solidFill>
              <a:latin typeface="system-ui"/>
            </a:endParaRPr>
          </a:p>
          <a:p>
            <a:r>
              <a:rPr lang="en-IN" sz="1400" dirty="0">
                <a:hlinkClick r:id="rId4"/>
              </a:rPr>
              <a:t>https://www.youtube.com/watch?v=3RIulCcDet0</a:t>
            </a:r>
            <a:endParaRPr lang="en-IN" sz="1200" b="1" dirty="0">
              <a:solidFill>
                <a:srgbClr val="1C1E21"/>
              </a:solidFill>
              <a:latin typeface="system-ui"/>
            </a:endParaRPr>
          </a:p>
          <a:p>
            <a:r>
              <a:rPr lang="en-IN" sz="1400" dirty="0">
                <a:hlinkClick r:id="rId5"/>
              </a:rPr>
              <a:t>https://github.com/azure/draft</a:t>
            </a:r>
            <a:endParaRPr lang="en-IN" sz="1200" b="1" dirty="0">
              <a:solidFill>
                <a:srgbClr val="1C1E21"/>
              </a:solidFill>
              <a:latin typeface="system-u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81345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2427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00668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hlinkClick r:id="rId3"/>
              </a:rPr>
              <a:t>https://learn.microsoft.com/en-us/azure/aks/draft-devx-extension-aks</a:t>
            </a:r>
            <a:endParaRPr lang="en-IN" sz="1200" dirty="0"/>
          </a:p>
          <a:p>
            <a:endParaRPr lang="en-IN" sz="1200" dirty="0"/>
          </a:p>
          <a:p>
            <a:r>
              <a:rPr lang="en-IN" sz="1200" dirty="0">
                <a:hlinkClick r:id="rId4"/>
              </a:rPr>
              <a:t>https://learn.microsoft.com/en-us/azure/aks/draft</a:t>
            </a: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hlinkClick r:id="rId5"/>
              </a:rPr>
              <a:t>https://marketplace.visualstudio.com/items?itemName=ms-kubernetes-tools.aks-devx-tools</a:t>
            </a:r>
            <a:endParaRPr lang="en-IN" sz="1200" dirty="0"/>
          </a:p>
          <a:p>
            <a:endParaRPr lang="en-IN" sz="1200" dirty="0"/>
          </a:p>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219048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4/30/2023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4/30/2023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4/30/2023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4/30/2023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4/30/2023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k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evopscube.com/kubernetes-architecture-explained/" TargetMode="External"/><Relationship Id="rId5" Type="http://schemas.openxmlformats.org/officeDocument/2006/relationships/hyperlink" Target="https://learn.microsoft.com/en-us/training/paths/intro-to-kubernetes-on-azure/?source=recommendations" TargetMode="External"/><Relationship Id="rId4" Type="http://schemas.openxmlformats.org/officeDocument/2006/relationships/hyperlink" Target="https://learn.microsoft.com/en-us/training/modules/intro-to-azure-kubernetes-service/4-when-to-use-azure-kubernetes-service?source=recommendations&amp;ns-enrollment-type=learningpath&amp;ns-enrollment-id=learn.intro-to-kubernetes-on-azur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shibinva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mailto:shibinvas@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aft.s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a:t>Streamlining Kubernetes Development With </a:t>
            </a:r>
            <a:r>
              <a:rPr lang="en-US" sz="4800">
                <a:solidFill>
                  <a:schemeClr val="accent1"/>
                </a:solidFill>
              </a:rPr>
              <a:t>Draft</a:t>
            </a:r>
            <a:endParaRPr lang="en-US" sz="4800" dirty="0">
              <a:solidFill>
                <a:schemeClr val="accent1"/>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Shibin 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a:xfrm>
            <a:off x="1167492" y="381000"/>
            <a:ext cx="9779183" cy="1325563"/>
          </a:xfrm>
        </p:spPr>
        <p:txBody>
          <a:bodyPr anchor="b">
            <a:normAutofit/>
          </a:bodyPr>
          <a:lstStyle/>
          <a:p>
            <a:r>
              <a:rPr lang="en-US" dirty="0"/>
              <a:t>Draft – Commands</a:t>
            </a:r>
            <a:endParaRPr lang="en-IN" dirty="0"/>
          </a:p>
        </p:txBody>
      </p:sp>
      <p:sp>
        <p:nvSpPr>
          <p:cNvPr id="3" name="Content Placeholder 2">
            <a:extLst>
              <a:ext uri="{FF2B5EF4-FFF2-40B4-BE49-F238E27FC236}">
                <a16:creationId xmlns:a16="http://schemas.microsoft.com/office/drawing/2014/main" id="{E1DD4C24-46A0-1858-AB8D-592CD35B2E6F}"/>
              </a:ext>
            </a:extLst>
          </p:cNvPr>
          <p:cNvSpPr>
            <a:spLocks noGrp="1"/>
          </p:cNvSpPr>
          <p:nvPr>
            <p:ph idx="1"/>
          </p:nvPr>
        </p:nvSpPr>
        <p:spPr>
          <a:xfrm>
            <a:off x="1167493" y="2017467"/>
            <a:ext cx="9779182" cy="3366815"/>
          </a:xfrm>
        </p:spPr>
        <p:txBody>
          <a:bodyPr>
            <a:normAutofit/>
          </a:bodyPr>
          <a:lstStyle/>
          <a:p>
            <a:pPr marL="342900" indent="-342900">
              <a:buFont typeface="Arial" panose="020B0604020202020204" pitchFamily="34" charset="0"/>
              <a:buChar char="•"/>
            </a:pPr>
            <a:r>
              <a:rPr lang="en-US" sz="2400" b="1" i="0" dirty="0">
                <a:effectLst/>
              </a:rPr>
              <a:t>draft create</a:t>
            </a:r>
            <a:r>
              <a:rPr lang="en-US" sz="2400" b="0" i="0" dirty="0">
                <a:effectLst/>
              </a:rPr>
              <a:t>: Creates the Docker file and the proper manifest files</a:t>
            </a:r>
            <a:endParaRPr lang="en-IN" sz="2400" b="1" dirty="0"/>
          </a:p>
          <a:p>
            <a:pPr marL="342900" indent="-342900">
              <a:buFont typeface="Arial" panose="020B0604020202020204" pitchFamily="34" charset="0"/>
              <a:buChar char="•"/>
            </a:pPr>
            <a:r>
              <a:rPr lang="en-US" sz="2400" b="1" i="0" dirty="0">
                <a:effectLst/>
              </a:rPr>
              <a:t>draft setup-</a:t>
            </a:r>
            <a:r>
              <a:rPr lang="en-US" sz="2400" b="1" i="0" dirty="0" err="1">
                <a:effectLst/>
              </a:rPr>
              <a:t>gh</a:t>
            </a:r>
            <a:r>
              <a:rPr lang="en-US" sz="2400" b="0" i="0" dirty="0">
                <a:effectLst/>
              </a:rPr>
              <a:t>: Sets up your GitHub OIDC</a:t>
            </a:r>
          </a:p>
          <a:p>
            <a:pPr marL="342900" indent="-342900">
              <a:buFont typeface="Arial" panose="020B0604020202020204" pitchFamily="34" charset="0"/>
              <a:buChar char="•"/>
            </a:pPr>
            <a:r>
              <a:rPr lang="en-US" sz="2400" b="1" i="0" dirty="0">
                <a:effectLst/>
              </a:rPr>
              <a:t>draft generate-workflow</a:t>
            </a:r>
            <a:r>
              <a:rPr lang="en-US" sz="2400" b="0" i="0" dirty="0">
                <a:effectLst/>
              </a:rPr>
              <a:t>: Generates the GitHub Action workflow file for deployment onto your cluster</a:t>
            </a:r>
            <a:endParaRPr lang="en-IN" sz="2400" b="1" dirty="0"/>
          </a:p>
          <a:p>
            <a:pPr marL="342900" indent="-342900">
              <a:buFont typeface="Arial" panose="020B0604020202020204" pitchFamily="34" charset="0"/>
              <a:buChar char="•"/>
            </a:pPr>
            <a:r>
              <a:rPr lang="en-US" sz="2400" b="1" i="0" dirty="0">
                <a:effectLst/>
              </a:rPr>
              <a:t>draft up</a:t>
            </a:r>
            <a:r>
              <a:rPr lang="en-US" sz="2400" b="0" i="0" dirty="0">
                <a:effectLst/>
              </a:rPr>
              <a:t>: Sets up your GitHub OIDC and generates a GitHub Action workflow file, combining the previous two commands</a:t>
            </a:r>
            <a:endParaRPr lang="en-IN" sz="2400" b="1" dirty="0"/>
          </a:p>
          <a:p>
            <a:pPr marL="342900" indent="-342900">
              <a:buFont typeface="Arial" panose="020B0604020202020204" pitchFamily="34" charset="0"/>
              <a:buChar char="•"/>
            </a:pPr>
            <a:r>
              <a:rPr lang="en-US" sz="2400" b="1" dirty="0"/>
              <a:t>draft update: </a:t>
            </a:r>
            <a:r>
              <a:rPr lang="en-US" sz="2400" dirty="0"/>
              <a:t>Update your application to be internet accessible</a:t>
            </a:r>
            <a:endParaRPr lang="en-IN" sz="2400" dirty="0"/>
          </a:p>
          <a:p>
            <a:endParaRPr lang="en-IN" sz="2400" b="1" dirty="0"/>
          </a:p>
          <a:p>
            <a:endParaRPr lang="en-IN" sz="2400" dirty="0"/>
          </a:p>
        </p:txBody>
      </p:sp>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3598797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a:xfrm>
            <a:off x="1167492" y="381000"/>
            <a:ext cx="9779183" cy="1325563"/>
          </a:xfrm>
        </p:spPr>
        <p:txBody>
          <a:bodyPr anchor="b">
            <a:normAutofit/>
          </a:bodyPr>
          <a:lstStyle/>
          <a:p>
            <a:r>
              <a:rPr lang="en-US" dirty="0"/>
              <a:t>Process</a:t>
            </a:r>
            <a:endParaRPr lang="en-IN" dirty="0"/>
          </a:p>
        </p:txBody>
      </p:sp>
      <p:pic>
        <p:nvPicPr>
          <p:cNvPr id="10" name="Picture 9">
            <a:extLst>
              <a:ext uri="{FF2B5EF4-FFF2-40B4-BE49-F238E27FC236}">
                <a16:creationId xmlns:a16="http://schemas.microsoft.com/office/drawing/2014/main" id="{F38292C6-E473-49AF-6028-570E82BDF59E}"/>
              </a:ext>
            </a:extLst>
          </p:cNvPr>
          <p:cNvPicPr>
            <a:picLocks noChangeAspect="1"/>
          </p:cNvPicPr>
          <p:nvPr/>
        </p:nvPicPr>
        <p:blipFill>
          <a:blip r:embed="rId2"/>
          <a:stretch>
            <a:fillRect/>
          </a:stretch>
        </p:blipFill>
        <p:spPr>
          <a:xfrm>
            <a:off x="2850594" y="2087561"/>
            <a:ext cx="6412979" cy="3366815"/>
          </a:xfrm>
          <a:prstGeom prst="rect">
            <a:avLst/>
          </a:prstGeom>
          <a:noFill/>
        </p:spPr>
      </p:pic>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19877396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ctrTitle"/>
          </p:nvPr>
        </p:nvSpPr>
        <p:spPr>
          <a:xfrm>
            <a:off x="1167494" y="1059400"/>
            <a:ext cx="6245912" cy="2387600"/>
          </a:xfrm>
        </p:spPr>
        <p:txBody>
          <a:bodyPr anchor="b">
            <a:normAutofit/>
          </a:bodyPr>
          <a:lstStyle/>
          <a:p>
            <a:r>
              <a:rPr lang="en-US" dirty="0"/>
              <a:t>Demo</a:t>
            </a:r>
          </a:p>
        </p:txBody>
      </p:sp>
      <p:sp>
        <p:nvSpPr>
          <p:cNvPr id="9" name="Slide Number Placeholder 8" hidden="1">
            <a:extLst>
              <a:ext uri="{FF2B5EF4-FFF2-40B4-BE49-F238E27FC236}">
                <a16:creationId xmlns:a16="http://schemas.microsoft.com/office/drawing/2014/main" id="{6FD448B0-743E-0045-8131-69B4EEC58365}"/>
              </a:ext>
            </a:extLst>
          </p:cNvPr>
          <p:cNvSpPr>
            <a:spLocks noGrp="1"/>
          </p:cNvSpPr>
          <p:nvPr>
            <p:ph type="sldNum" sz="quarter" idx="4294967295"/>
          </p:nvPr>
        </p:nvSpPr>
        <p:spPr>
          <a:xfrm>
            <a:off x="10153276" y="6356350"/>
            <a:ext cx="1657723" cy="365125"/>
          </a:xfrm>
        </p:spPr>
        <p:txBody>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22846599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IN" b="1" dirty="0"/>
              <a:t>Prerequisites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706563"/>
            <a:ext cx="9073788" cy="4193272"/>
          </a:xfrm>
        </p:spPr>
        <p:txBody>
          <a:bodyPr vert="horz" lIns="91440" tIns="45720" rIns="91440" bIns="45720" rtlCol="0" anchor="t">
            <a:noAutofit/>
          </a:bodyPr>
          <a:lstStyle/>
          <a:p>
            <a:pPr marL="285750" indent="-285750">
              <a:buFont typeface="Wingdings" panose="05000000000000000000" pitchFamily="2" charset="2"/>
              <a:buChar char="ü"/>
            </a:pPr>
            <a:endParaRPr lang="en-IN" sz="1800" dirty="0"/>
          </a:p>
          <a:p>
            <a:pPr marL="285750" indent="-285750">
              <a:buFont typeface="Wingdings" panose="05000000000000000000" pitchFamily="2" charset="2"/>
              <a:buChar char="ü"/>
            </a:pPr>
            <a:r>
              <a:rPr lang="en-IN" sz="1800" dirty="0"/>
              <a:t>Azure subscription</a:t>
            </a:r>
          </a:p>
          <a:p>
            <a:pPr marL="285750" indent="-285750">
              <a:buFont typeface="Wingdings" panose="05000000000000000000" pitchFamily="2" charset="2"/>
              <a:buChar char="ü"/>
            </a:pPr>
            <a:r>
              <a:rPr lang="en-IN" sz="1800" dirty="0"/>
              <a:t>Resource group to hold all components</a:t>
            </a:r>
          </a:p>
          <a:p>
            <a:pPr marL="285750" indent="-285750">
              <a:buFont typeface="Wingdings" panose="05000000000000000000" pitchFamily="2" charset="2"/>
              <a:buChar char="ü"/>
            </a:pPr>
            <a:r>
              <a:rPr lang="en-IN" sz="1800" dirty="0"/>
              <a:t>Azure Container Registry</a:t>
            </a:r>
          </a:p>
          <a:p>
            <a:pPr marL="285750" indent="-285750">
              <a:buFont typeface="Wingdings" panose="05000000000000000000" pitchFamily="2" charset="2"/>
              <a:buChar char="ü"/>
            </a:pPr>
            <a:r>
              <a:rPr lang="en-IN" sz="1800" dirty="0"/>
              <a:t>AKS cluster</a:t>
            </a:r>
          </a:p>
          <a:p>
            <a:pPr marL="285750" indent="-285750">
              <a:buFont typeface="Wingdings" panose="05000000000000000000" pitchFamily="2" charset="2"/>
              <a:buChar char="ü"/>
            </a:pPr>
            <a:r>
              <a:rPr lang="en-IN" sz="1800" dirty="0"/>
              <a:t>Application code hosted in a GitHub repository</a:t>
            </a:r>
          </a:p>
          <a:p>
            <a:pPr marL="285750" indent="-285750">
              <a:buFont typeface="Wingdings" panose="05000000000000000000" pitchFamily="2" charset="2"/>
              <a:buChar char="ü"/>
            </a:pPr>
            <a:r>
              <a:rPr lang="en-IN" sz="1800" dirty="0"/>
              <a:t>VS Code</a:t>
            </a:r>
          </a:p>
          <a:p>
            <a:pPr marL="285750" indent="-285750">
              <a:buFont typeface="Wingdings" panose="05000000000000000000" pitchFamily="2" charset="2"/>
              <a:buChar char="ü"/>
            </a:pPr>
            <a:r>
              <a:rPr lang="en-IN" sz="1800" dirty="0"/>
              <a:t>Azure CLI installed and logged into a proper Azure subscription</a:t>
            </a:r>
          </a:p>
          <a:p>
            <a:pPr marL="285750" indent="-285750">
              <a:buFont typeface="Wingdings" panose="05000000000000000000" pitchFamily="2" charset="2"/>
              <a:buChar char="ü"/>
            </a:pPr>
            <a:r>
              <a:rPr lang="en-IN" sz="1800" dirty="0"/>
              <a:t>GitHub CLI installed and logged into a GitHub.com account</a:t>
            </a:r>
          </a:p>
          <a:p>
            <a:pPr marL="285750" indent="-285750">
              <a:buFont typeface="Wingdings" panose="05000000000000000000" pitchFamily="2" charset="2"/>
              <a:buChar char="ü"/>
            </a:pPr>
            <a:r>
              <a:rPr lang="en-IN" sz="1800" dirty="0"/>
              <a:t>AKS-preview Azure CLI extension</a:t>
            </a:r>
          </a:p>
          <a:p>
            <a:pPr marL="285750" indent="-285750">
              <a:buFont typeface="Wingdings" panose="05000000000000000000" pitchFamily="2" charset="2"/>
              <a:buChar char="ü"/>
            </a:pPr>
            <a:r>
              <a:rPr lang="en-IN" sz="1800" dirty="0"/>
              <a:t>Ability to run all code from the VS Code Bash terminal</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6566870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Steps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014693"/>
            <a:ext cx="8464187" cy="2828613"/>
          </a:xfrm>
        </p:spPr>
        <p:txBody>
          <a:bodyPr vert="horz" lIns="91440" tIns="45720" rIns="91440" bIns="45720" rtlCol="0" anchor="t">
            <a:normAutofit/>
          </a:bodyPr>
          <a:lstStyle/>
          <a:p>
            <a:pPr marL="342900" indent="-342900">
              <a:buFont typeface="Wingdings" panose="05000000000000000000" pitchFamily="2" charset="2"/>
              <a:buChar char="Ø"/>
            </a:pPr>
            <a:r>
              <a:rPr lang="en-US" dirty="0"/>
              <a:t>Create a </a:t>
            </a:r>
            <a:r>
              <a:rPr lang="en-US" dirty="0" err="1"/>
              <a:t>Dockerfile</a:t>
            </a:r>
            <a:endParaRPr lang="en-US" dirty="0"/>
          </a:p>
          <a:p>
            <a:pPr marL="342900" indent="-342900">
              <a:buFont typeface="Wingdings" panose="05000000000000000000" pitchFamily="2" charset="2"/>
              <a:buChar char="Ø"/>
            </a:pPr>
            <a:r>
              <a:rPr lang="en-US" dirty="0"/>
              <a:t>Create the Kubernetes manifest files for deployment and service</a:t>
            </a:r>
          </a:p>
          <a:p>
            <a:pPr marL="342900" indent="-342900">
              <a:buFont typeface="Wingdings" panose="05000000000000000000" pitchFamily="2" charset="2"/>
              <a:buChar char="Ø"/>
            </a:pPr>
            <a:r>
              <a:rPr lang="en-US" dirty="0"/>
              <a:t>Connect our Azure to our GitHub repository</a:t>
            </a:r>
          </a:p>
          <a:p>
            <a:pPr marL="342900" indent="-342900">
              <a:buFont typeface="Wingdings" panose="05000000000000000000" pitchFamily="2" charset="2"/>
              <a:buChar char="Ø"/>
            </a:pPr>
            <a:r>
              <a:rPr lang="en-US" dirty="0"/>
              <a:t>Create a GitHub Actions workflow</a:t>
            </a:r>
          </a:p>
          <a:p>
            <a:pPr marL="342900" indent="-342900">
              <a:buFont typeface="Wingdings" panose="05000000000000000000" pitchFamily="2" charset="2"/>
              <a:buChar char="Ø"/>
            </a:pPr>
            <a:r>
              <a:rPr lang="en-US" dirty="0"/>
              <a:t>Run the GitHub Actions workflow to build our containerized app, push it to the Azure Container Registry, and deploy our app on Azure Kubernetes Service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2409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F0C2-5383-ECD0-8F1A-766F36A8C871}"/>
              </a:ext>
            </a:extLst>
          </p:cNvPr>
          <p:cNvSpPr>
            <a:spLocks noGrp="1"/>
          </p:cNvSpPr>
          <p:nvPr>
            <p:ph type="title"/>
          </p:nvPr>
        </p:nvSpPr>
        <p:spPr>
          <a:xfrm>
            <a:off x="1167492" y="381000"/>
            <a:ext cx="9779183" cy="1325563"/>
          </a:xfrm>
        </p:spPr>
        <p:txBody>
          <a:bodyPr anchor="b">
            <a:normAutofit/>
          </a:bodyPr>
          <a:lstStyle/>
          <a:p>
            <a:r>
              <a:rPr lang="en-US" dirty="0"/>
              <a:t>Future	</a:t>
            </a:r>
            <a:endParaRPr lang="en-IN" dirty="0"/>
          </a:p>
        </p:txBody>
      </p:sp>
      <p:sp>
        <p:nvSpPr>
          <p:cNvPr id="3" name="Subtitle 2">
            <a:extLst>
              <a:ext uri="{FF2B5EF4-FFF2-40B4-BE49-F238E27FC236}">
                <a16:creationId xmlns:a16="http://schemas.microsoft.com/office/drawing/2014/main" id="{B78A5635-A7B3-10B0-3F6C-6DAB8DD0F4CE}"/>
              </a:ext>
            </a:extLst>
          </p:cNvPr>
          <p:cNvSpPr>
            <a:spLocks noGrp="1"/>
          </p:cNvSpPr>
          <p:nvPr>
            <p:ph idx="1"/>
          </p:nvPr>
        </p:nvSpPr>
        <p:spPr>
          <a:xfrm>
            <a:off x="1167493" y="2017467"/>
            <a:ext cx="9779182" cy="3366815"/>
          </a:xfrm>
        </p:spPr>
        <p:txBody>
          <a:bodyPr>
            <a:normAutofit/>
          </a:bodyPr>
          <a:lstStyle/>
          <a:p>
            <a:pPr marL="342900" indent="-342900">
              <a:buFont typeface="Arial" panose="020B0604020202020204" pitchFamily="34" charset="0"/>
              <a:buChar char="•"/>
            </a:pPr>
            <a:endParaRPr lang="en-IN"/>
          </a:p>
          <a:p>
            <a:pPr marL="342900" indent="-342900">
              <a:buFont typeface="Arial" panose="020B0604020202020204" pitchFamily="34" charset="0"/>
              <a:buChar char="•"/>
            </a:pPr>
            <a:r>
              <a:rPr lang="en-IN"/>
              <a:t>GUI-based extension in Visual Studio Code</a:t>
            </a:r>
          </a:p>
          <a:p>
            <a:pPr marL="342900" indent="-342900">
              <a:buFont typeface="Arial" panose="020B0604020202020204" pitchFamily="34" charset="0"/>
              <a:buChar char="•"/>
            </a:pPr>
            <a:r>
              <a:rPr lang="en-US"/>
              <a:t>Draft into the Azure portal</a:t>
            </a:r>
            <a:endParaRPr lang="en-IN"/>
          </a:p>
          <a:p>
            <a:pPr marL="342900" indent="-342900">
              <a:buFont typeface="Arial" panose="020B0604020202020204" pitchFamily="34" charset="0"/>
              <a:buChar char="•"/>
            </a:pPr>
            <a:endParaRPr lang="en-IN"/>
          </a:p>
        </p:txBody>
      </p:sp>
      <p:sp>
        <p:nvSpPr>
          <p:cNvPr id="20" name="Slide Number Placeholder 5">
            <a:extLst>
              <a:ext uri="{FF2B5EF4-FFF2-40B4-BE49-F238E27FC236}">
                <a16:creationId xmlns:a16="http://schemas.microsoft.com/office/drawing/2014/main" id="{B32179CE-CA96-5AA6-5A31-041A32F6AAE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19125853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F0C2-5383-ECD0-8F1A-766F36A8C871}"/>
              </a:ext>
            </a:extLst>
          </p:cNvPr>
          <p:cNvSpPr>
            <a:spLocks noGrp="1"/>
          </p:cNvSpPr>
          <p:nvPr>
            <p:ph type="title"/>
          </p:nvPr>
        </p:nvSpPr>
        <p:spPr>
          <a:xfrm>
            <a:off x="1167492" y="381000"/>
            <a:ext cx="9779183" cy="1325563"/>
          </a:xfrm>
        </p:spPr>
        <p:txBody>
          <a:bodyPr anchor="b">
            <a:normAutofit/>
          </a:bodyPr>
          <a:lstStyle/>
          <a:p>
            <a:r>
              <a:rPr lang="en-US" dirty="0"/>
              <a:t>References	</a:t>
            </a:r>
            <a:endParaRPr lang="en-IN" dirty="0"/>
          </a:p>
        </p:txBody>
      </p:sp>
      <p:sp>
        <p:nvSpPr>
          <p:cNvPr id="3" name="Subtitle 2">
            <a:extLst>
              <a:ext uri="{FF2B5EF4-FFF2-40B4-BE49-F238E27FC236}">
                <a16:creationId xmlns:a16="http://schemas.microsoft.com/office/drawing/2014/main" id="{B78A5635-A7B3-10B0-3F6C-6DAB8DD0F4CE}"/>
              </a:ext>
            </a:extLst>
          </p:cNvPr>
          <p:cNvSpPr>
            <a:spLocks noGrp="1"/>
          </p:cNvSpPr>
          <p:nvPr>
            <p:ph idx="1"/>
          </p:nvPr>
        </p:nvSpPr>
        <p:spPr>
          <a:xfrm>
            <a:off x="1167493" y="2017467"/>
            <a:ext cx="9779182" cy="3366815"/>
          </a:xfrm>
        </p:spPr>
        <p:txBody>
          <a:bodyPr>
            <a:normAutofit/>
          </a:bodyPr>
          <a:lstStyle/>
          <a:p>
            <a:pPr marL="285750" indent="-285750">
              <a:buFont typeface="Wingdings" panose="05000000000000000000" pitchFamily="2" charset="2"/>
              <a:buChar char="v"/>
            </a:pPr>
            <a:r>
              <a:rPr lang="en-IN" sz="1600" dirty="0">
                <a:hlinkClick r:id="rId3"/>
              </a:rPr>
              <a:t>https://learn.microsoft.com/en-us/azure/aks/draft</a:t>
            </a:r>
          </a:p>
          <a:p>
            <a:pPr marL="285750" indent="-285750">
              <a:buFont typeface="Wingdings" panose="05000000000000000000" pitchFamily="2" charset="2"/>
              <a:buChar char="v"/>
            </a:pPr>
            <a:r>
              <a:rPr lang="en-IN" sz="1600" dirty="0">
                <a:hlinkClick r:id="rId3"/>
              </a:rPr>
              <a:t>https://learn.microsoft.com/en-us/azure/aks/</a:t>
            </a:r>
            <a:endParaRPr lang="en-IN" sz="1600" dirty="0"/>
          </a:p>
          <a:p>
            <a:pPr marL="285750" indent="-285750">
              <a:buFont typeface="Wingdings" panose="05000000000000000000" pitchFamily="2" charset="2"/>
              <a:buChar char="v"/>
            </a:pPr>
            <a:r>
              <a:rPr lang="en-IN" sz="1600" dirty="0">
                <a:hlinkClick r:id="rId4"/>
              </a:rPr>
              <a:t>https://learn.microsoft.com/en-us/training/modules/intro-to-azure-kubernetes-service/4-when-to-use-azure-kubernetes-service?source=recommendations&amp;ns-enrollment-type=learningpath&amp;ns-enrollment-id=learn.intro-to-kubernetes-on-azure</a:t>
            </a:r>
            <a:endParaRPr lang="en-IN" sz="1600" dirty="0"/>
          </a:p>
          <a:p>
            <a:pPr marL="285750" indent="-285750">
              <a:buFont typeface="Wingdings" panose="05000000000000000000" pitchFamily="2" charset="2"/>
              <a:buChar char="v"/>
            </a:pPr>
            <a:r>
              <a:rPr lang="en-IN" sz="1600" dirty="0">
                <a:hlinkClick r:id="rId5"/>
              </a:rPr>
              <a:t>https://learn.microsoft.com/en-us/training/paths/intro-to-kubernetes-on-azure/?source=recommendations</a:t>
            </a:r>
            <a:endParaRPr lang="en-IN" sz="1600" dirty="0"/>
          </a:p>
          <a:p>
            <a:pPr marL="285750" indent="-285750">
              <a:buFont typeface="Wingdings" panose="05000000000000000000" pitchFamily="2" charset="2"/>
              <a:buChar char="v"/>
            </a:pPr>
            <a:r>
              <a:rPr lang="en-IN" sz="1600" dirty="0">
                <a:hlinkClick r:id="rId6"/>
              </a:rPr>
              <a:t>https://devopscube.com/kubernetes-architecture-explained/</a:t>
            </a:r>
            <a:endParaRPr lang="en-IN" sz="1600" dirty="0"/>
          </a:p>
          <a:p>
            <a:pPr marL="285750" indent="-285750">
              <a:buFont typeface="Wingdings" panose="05000000000000000000" pitchFamily="2" charset="2"/>
              <a:buChar char="v"/>
            </a:pPr>
            <a:endParaRPr lang="en-IN" sz="1600" dirty="0"/>
          </a:p>
          <a:p>
            <a:pPr marL="285750" indent="-285750">
              <a:buFont typeface="Wingdings" panose="05000000000000000000" pitchFamily="2" charset="2"/>
              <a:buChar char="v"/>
            </a:pPr>
            <a:endParaRPr lang="en-IN" sz="1600" dirty="0"/>
          </a:p>
          <a:p>
            <a:pPr marL="285750" indent="-285750">
              <a:buFont typeface="Wingdings" panose="05000000000000000000" pitchFamily="2" charset="2"/>
              <a:buChar char="v"/>
            </a:pPr>
            <a:endParaRPr lang="en-IN" sz="1600" dirty="0"/>
          </a:p>
        </p:txBody>
      </p:sp>
      <p:sp>
        <p:nvSpPr>
          <p:cNvPr id="12" name="Slide Number Placeholder 5">
            <a:extLst>
              <a:ext uri="{FF2B5EF4-FFF2-40B4-BE49-F238E27FC236}">
                <a16:creationId xmlns:a16="http://schemas.microsoft.com/office/drawing/2014/main" id="{88E19260-D838-0A01-2DE8-D37C814D138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22600130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381000"/>
            <a:ext cx="9779183" cy="1325563"/>
          </a:xfrm>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1167493" y="2087561"/>
            <a:ext cx="9779182" cy="3366815"/>
          </a:xfrm>
        </p:spPr>
        <p:txBody>
          <a:bodyPr>
            <a:normAutofit/>
          </a:bodyPr>
          <a:lstStyle/>
          <a:p>
            <a:r>
              <a:rPr lang="en-US" dirty="0"/>
              <a:t>Shibin M​</a:t>
            </a:r>
          </a:p>
          <a:p>
            <a:r>
              <a:rPr lang="en-US" dirty="0"/>
              <a:t>Suyati Technologies</a:t>
            </a:r>
          </a:p>
          <a:p>
            <a:r>
              <a:rPr lang="en-US" dirty="0">
                <a:hlinkClick r:id="rId3"/>
              </a:rPr>
              <a:t>https://www.linkedin.com/in/shibinvas/</a:t>
            </a:r>
            <a:endParaRPr lang="en-US" dirty="0"/>
          </a:p>
          <a:p>
            <a:r>
              <a:rPr lang="en-US" dirty="0">
                <a:hlinkClick r:id="rId4"/>
              </a:rPr>
              <a:t>shibinvas@gmail.com</a:t>
            </a:r>
            <a:endParaRPr lang="en-US" dirty="0"/>
          </a:p>
          <a:p>
            <a:endParaRPr lang="en-US" dirty="0"/>
          </a:p>
        </p:txBody>
      </p:sp>
      <p:sp>
        <p:nvSpPr>
          <p:cNvPr id="12" name="Slide Number Placeholder 5">
            <a:extLst>
              <a:ext uri="{FF2B5EF4-FFF2-40B4-BE49-F238E27FC236}">
                <a16:creationId xmlns:a16="http://schemas.microsoft.com/office/drawing/2014/main" id="{87F161AE-0227-18C3-46E3-51D6827F27ED}"/>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9D44F89D-ADA3-399D-BF44-591563B66B8B}"/>
              </a:ext>
            </a:extLst>
          </p:cNvPr>
          <p:cNvGraphicFramePr>
            <a:graphicFrameLocks noGrp="1"/>
          </p:cNvGraphicFramePr>
          <p:nvPr>
            <p:ph idx="1"/>
            <p:extLst>
              <p:ext uri="{D42A27DB-BD31-4B8C-83A1-F6EECF244321}">
                <p14:modId xmlns:p14="http://schemas.microsoft.com/office/powerpoint/2010/main" val="2777614826"/>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511380"/>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Draft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87561"/>
            <a:ext cx="9779182" cy="3366815"/>
          </a:xfrm>
        </p:spPr>
        <p:txBody>
          <a:bodyPr vert="horz" lIns="91440" tIns="45720" rIns="91440" bIns="45720" rtlCol="0">
            <a:normAutofit lnSpcReduction="10000"/>
          </a:bodyPr>
          <a:lstStyle/>
          <a:p>
            <a:r>
              <a:rPr lang="en-US" dirty="0"/>
              <a:t>Draft is an open-source project that helps developers go from a noncontainerized application to running on Kubernetes with ease. </a:t>
            </a:r>
          </a:p>
          <a:p>
            <a:endParaRPr lang="en-US" dirty="0"/>
          </a:p>
          <a:p>
            <a:r>
              <a:rPr lang="en-US" dirty="0"/>
              <a:t>As a developer with Draft, you don't have to go through an extensive ramp of containers, container registries, Kubernetes, and deployment methods to get your app running as a container on Azure Kubernetes Services.</a:t>
            </a:r>
          </a:p>
        </p:txBody>
      </p:sp>
      <p:sp>
        <p:nvSpPr>
          <p:cNvPr id="11" name="Date Placeholder 3">
            <a:extLst>
              <a:ext uri="{FF2B5EF4-FFF2-40B4-BE49-F238E27FC236}">
                <a16:creationId xmlns:a16="http://schemas.microsoft.com/office/drawing/2014/main" id="{8FBEFF1D-C59F-5218-8F1A-085CDBBABB55}"/>
              </a:ext>
            </a:extLst>
          </p:cNvPr>
          <p:cNvSpPr>
            <a:spLocks noGrp="1"/>
          </p:cNvSpPr>
          <p:nvPr>
            <p:ph type="dt" sz="half" idx="2"/>
          </p:nvPr>
        </p:nvSpPr>
        <p:spPr>
          <a:xfrm>
            <a:off x="381000" y="6356350"/>
            <a:ext cx="1701018" cy="365125"/>
          </a:xfrm>
        </p:spPr>
        <p:txBody>
          <a:bodyPr/>
          <a:lstStyle/>
          <a:p>
            <a:pPr>
              <a:spcAft>
                <a:spcPts val="600"/>
              </a:spcAft>
            </a:pPr>
            <a:fld id="{5F02DCD1-2C6B-F948-9F72-3BB0CF3D512E}" type="datetime1">
              <a:rPr lang="en-US" smtClean="0"/>
              <a:pPr>
                <a:spcAft>
                  <a:spcPts val="600"/>
                </a:spcAft>
              </a:pPr>
              <a:t>4/30/2023</a:t>
            </a:fld>
            <a:endParaRPr lang="en-US"/>
          </a:p>
        </p:txBody>
      </p:sp>
      <p:sp>
        <p:nvSpPr>
          <p:cNvPr id="13" name="Footer Placeholder 4">
            <a:extLst>
              <a:ext uri="{FF2B5EF4-FFF2-40B4-BE49-F238E27FC236}">
                <a16:creationId xmlns:a16="http://schemas.microsoft.com/office/drawing/2014/main" id="{E43D9EC1-27EF-C891-E4F8-4E1C0E4DD3A4}"/>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nchor="b">
            <a:normAutofit/>
          </a:bodyPr>
          <a:lstStyle/>
          <a:p>
            <a:r>
              <a:rPr lang="en-US" dirty="0"/>
              <a:t>History of Draft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1" name="Content Placeholder 3">
            <a:extLst>
              <a:ext uri="{FF2B5EF4-FFF2-40B4-BE49-F238E27FC236}">
                <a16:creationId xmlns:a16="http://schemas.microsoft.com/office/drawing/2014/main" id="{8488A668-40EB-E5EB-311A-F5EBBE1FC9C1}"/>
              </a:ext>
            </a:extLst>
          </p:cNvPr>
          <p:cNvGraphicFramePr>
            <a:graphicFrameLocks noGrp="1"/>
          </p:cNvGraphicFramePr>
          <p:nvPr>
            <p:ph idx="1"/>
            <p:extLst>
              <p:ext uri="{D42A27DB-BD31-4B8C-83A1-F6EECF244321}">
                <p14:modId xmlns:p14="http://schemas.microsoft.com/office/powerpoint/2010/main" val="1999435213"/>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169822601"/>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93249840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p:txBody>
          <a:bodyPr/>
          <a:lstStyle/>
          <a:p>
            <a:r>
              <a:rPr lang="en-US" dirty="0"/>
              <a:t>Kubernetes	</a:t>
            </a:r>
            <a:endParaRPr lang="en-IN" dirty="0"/>
          </a:p>
        </p:txBody>
      </p:sp>
      <p:sp>
        <p:nvSpPr>
          <p:cNvPr id="3" name="Content Placeholder 2">
            <a:extLst>
              <a:ext uri="{FF2B5EF4-FFF2-40B4-BE49-F238E27FC236}">
                <a16:creationId xmlns:a16="http://schemas.microsoft.com/office/drawing/2014/main" id="{E1DD4C24-46A0-1858-AB8D-592CD35B2E6F}"/>
              </a:ext>
            </a:extLst>
          </p:cNvPr>
          <p:cNvSpPr>
            <a:spLocks noGrp="1"/>
          </p:cNvSpPr>
          <p:nvPr>
            <p:ph idx="1"/>
          </p:nvPr>
        </p:nvSpPr>
        <p:spPr>
          <a:xfrm>
            <a:off x="1167492" y="1706563"/>
            <a:ext cx="8180693" cy="3968373"/>
          </a:xfrm>
        </p:spPr>
        <p:txBody>
          <a:bodyPr/>
          <a:lstStyle/>
          <a:p>
            <a:r>
              <a:rPr lang="en-US" b="0" i="0" dirty="0">
                <a:solidFill>
                  <a:srgbClr val="1C1E21"/>
                </a:solidFill>
                <a:effectLst/>
                <a:latin typeface="system-ui"/>
              </a:rPr>
              <a:t>Kubernetes is an open-source container orchestration engine that can help with the automated deployment, scaling, and management of our applications.</a:t>
            </a:r>
          </a:p>
          <a:p>
            <a:endParaRPr lang="en-US" dirty="0">
              <a:solidFill>
                <a:srgbClr val="1C1E21"/>
              </a:solidFill>
              <a:latin typeface="system-ui"/>
            </a:endParaRPr>
          </a:p>
          <a:p>
            <a:endParaRPr lang="en-US" b="1" i="0" dirty="0">
              <a:solidFill>
                <a:srgbClr val="1C1E21"/>
              </a:solidFill>
              <a:effectLst/>
              <a:latin typeface="system-ui"/>
            </a:endParaRPr>
          </a:p>
          <a:p>
            <a:endParaRPr lang="en-US" b="1" dirty="0">
              <a:solidFill>
                <a:srgbClr val="1C1E21"/>
              </a:solidFill>
              <a:latin typeface="system-ui"/>
            </a:endParaRPr>
          </a:p>
          <a:p>
            <a:endParaRPr lang="en-US" b="1" i="0" dirty="0">
              <a:solidFill>
                <a:srgbClr val="1C1E21"/>
              </a:solidFill>
              <a:effectLst/>
              <a:latin typeface="system-ui"/>
            </a:endParaRPr>
          </a:p>
          <a:p>
            <a:r>
              <a:rPr lang="en-US" b="1" i="0" dirty="0">
                <a:solidFill>
                  <a:srgbClr val="1C1E21"/>
                </a:solidFill>
                <a:effectLst/>
                <a:latin typeface="system-ui"/>
              </a:rPr>
              <a:t>Benefits:</a:t>
            </a:r>
          </a:p>
          <a:p>
            <a:endParaRPr lang="en-US" b="1" i="0" dirty="0">
              <a:solidFill>
                <a:srgbClr val="1C1E21"/>
              </a:solidFill>
              <a:effectLst/>
              <a:latin typeface="system-ui"/>
            </a:endParaRPr>
          </a:p>
          <a:p>
            <a:endParaRPr lang="en-US" b="1" i="0" dirty="0">
              <a:solidFill>
                <a:srgbClr val="1C1E21"/>
              </a:solidFill>
              <a:effectLst/>
              <a:latin typeface="system-ui"/>
            </a:endParaRPr>
          </a:p>
          <a:p>
            <a:endParaRPr lang="en-US" b="0" i="0" dirty="0">
              <a:solidFill>
                <a:srgbClr val="1C1E21"/>
              </a:solidFill>
              <a:effectLst/>
              <a:latin typeface="system-ui"/>
            </a:endParaRPr>
          </a:p>
          <a:p>
            <a:endParaRPr lang="en-US" dirty="0">
              <a:solidFill>
                <a:srgbClr val="1C1E21"/>
              </a:solidFill>
              <a:latin typeface="system-ui"/>
            </a:endParaRPr>
          </a:p>
          <a:p>
            <a:endParaRPr lang="en-IN" dirty="0"/>
          </a:p>
        </p:txBody>
      </p:sp>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5" name="Picture 4">
            <a:extLst>
              <a:ext uri="{FF2B5EF4-FFF2-40B4-BE49-F238E27FC236}">
                <a16:creationId xmlns:a16="http://schemas.microsoft.com/office/drawing/2014/main" id="{175C760C-2CF5-FE85-C5D4-FE11DEF38FC1}"/>
              </a:ext>
            </a:extLst>
          </p:cNvPr>
          <p:cNvPicPr>
            <a:picLocks noChangeAspect="1"/>
          </p:cNvPicPr>
          <p:nvPr/>
        </p:nvPicPr>
        <p:blipFill>
          <a:blip r:embed="rId3"/>
          <a:stretch>
            <a:fillRect/>
          </a:stretch>
        </p:blipFill>
        <p:spPr>
          <a:xfrm>
            <a:off x="1565274" y="4731485"/>
            <a:ext cx="3626559" cy="1488287"/>
          </a:xfrm>
          <a:prstGeom prst="rect">
            <a:avLst/>
          </a:prstGeom>
        </p:spPr>
      </p:pic>
      <p:pic>
        <p:nvPicPr>
          <p:cNvPr id="10" name="Picture 9">
            <a:extLst>
              <a:ext uri="{FF2B5EF4-FFF2-40B4-BE49-F238E27FC236}">
                <a16:creationId xmlns:a16="http://schemas.microsoft.com/office/drawing/2014/main" id="{E3C82C62-D595-CCCD-6CD1-3D6CB498CE45}"/>
              </a:ext>
            </a:extLst>
          </p:cNvPr>
          <p:cNvPicPr>
            <a:picLocks noChangeAspect="1"/>
          </p:cNvPicPr>
          <p:nvPr/>
        </p:nvPicPr>
        <p:blipFill>
          <a:blip r:embed="rId4"/>
          <a:stretch>
            <a:fillRect/>
          </a:stretch>
        </p:blipFill>
        <p:spPr>
          <a:xfrm>
            <a:off x="1565274" y="2635093"/>
            <a:ext cx="5516496" cy="1396363"/>
          </a:xfrm>
          <a:prstGeom prst="rect">
            <a:avLst/>
          </a:prstGeom>
        </p:spPr>
      </p:pic>
    </p:spTree>
    <p:extLst>
      <p:ext uri="{BB962C8B-B14F-4D97-AF65-F5344CB8AC3E}">
        <p14:creationId xmlns:p14="http://schemas.microsoft.com/office/powerpoint/2010/main" val="193851517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p:txBody>
          <a:bodyPr/>
          <a:lstStyle/>
          <a:p>
            <a:r>
              <a:rPr lang="en-US" dirty="0"/>
              <a:t>Kubernetes Architecture	</a:t>
            </a:r>
            <a:endParaRPr lang="en-IN" dirty="0"/>
          </a:p>
        </p:txBody>
      </p:sp>
      <p:sp>
        <p:nvSpPr>
          <p:cNvPr id="3" name="Content Placeholder 2">
            <a:extLst>
              <a:ext uri="{FF2B5EF4-FFF2-40B4-BE49-F238E27FC236}">
                <a16:creationId xmlns:a16="http://schemas.microsoft.com/office/drawing/2014/main" id="{E1DD4C24-46A0-1858-AB8D-592CD35B2E6F}"/>
              </a:ext>
            </a:extLst>
          </p:cNvPr>
          <p:cNvSpPr>
            <a:spLocks noGrp="1"/>
          </p:cNvSpPr>
          <p:nvPr>
            <p:ph idx="1"/>
          </p:nvPr>
        </p:nvSpPr>
        <p:spPr>
          <a:xfrm>
            <a:off x="1167492" y="1706563"/>
            <a:ext cx="8180693" cy="2828613"/>
          </a:xfrm>
        </p:spPr>
        <p:txBody>
          <a:bodyPr/>
          <a:lstStyle/>
          <a:p>
            <a:endParaRPr lang="en-US">
              <a:solidFill>
                <a:srgbClr val="1C1E21"/>
              </a:solidFill>
              <a:latin typeface="system-ui"/>
            </a:endParaRPr>
          </a:p>
          <a:p>
            <a:endParaRPr lang="en-IN" dirty="0"/>
          </a:p>
        </p:txBody>
      </p:sp>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5" name="Picture 4" descr="Diagram&#10;&#10;Description automatically generated">
            <a:extLst>
              <a:ext uri="{FF2B5EF4-FFF2-40B4-BE49-F238E27FC236}">
                <a16:creationId xmlns:a16="http://schemas.microsoft.com/office/drawing/2014/main" id="{2216410B-DCDB-12B2-3BB1-F636E14FB0B9}"/>
              </a:ext>
            </a:extLst>
          </p:cNvPr>
          <p:cNvPicPr>
            <a:picLocks noChangeAspect="1"/>
          </p:cNvPicPr>
          <p:nvPr/>
        </p:nvPicPr>
        <p:blipFill>
          <a:blip r:embed="rId3"/>
          <a:stretch>
            <a:fillRect/>
          </a:stretch>
        </p:blipFill>
        <p:spPr>
          <a:xfrm>
            <a:off x="969654" y="1599744"/>
            <a:ext cx="6904839" cy="5145074"/>
          </a:xfrm>
          <a:prstGeom prst="rect">
            <a:avLst/>
          </a:prstGeom>
        </p:spPr>
      </p:pic>
    </p:spTree>
    <p:extLst>
      <p:ext uri="{BB962C8B-B14F-4D97-AF65-F5344CB8AC3E}">
        <p14:creationId xmlns:p14="http://schemas.microsoft.com/office/powerpoint/2010/main" val="64641339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a:xfrm>
            <a:off x="1167492" y="381000"/>
            <a:ext cx="9779183" cy="1325563"/>
          </a:xfrm>
        </p:spPr>
        <p:txBody>
          <a:bodyPr anchor="b">
            <a:normAutofit/>
          </a:bodyPr>
          <a:lstStyle/>
          <a:p>
            <a:r>
              <a:rPr lang="en-US" dirty="0"/>
              <a:t>Why Draft	</a:t>
            </a:r>
            <a:endParaRPr lang="en-IN" dirty="0"/>
          </a:p>
        </p:txBody>
      </p:sp>
      <p:sp>
        <p:nvSpPr>
          <p:cNvPr id="3" name="Content Placeholder 2">
            <a:extLst>
              <a:ext uri="{FF2B5EF4-FFF2-40B4-BE49-F238E27FC236}">
                <a16:creationId xmlns:a16="http://schemas.microsoft.com/office/drawing/2014/main" id="{E1DD4C24-46A0-1858-AB8D-592CD35B2E6F}"/>
              </a:ext>
            </a:extLst>
          </p:cNvPr>
          <p:cNvSpPr>
            <a:spLocks noGrp="1"/>
          </p:cNvSpPr>
          <p:nvPr>
            <p:ph idx="1"/>
          </p:nvPr>
        </p:nvSpPr>
        <p:spPr>
          <a:xfrm>
            <a:off x="1167493" y="2017467"/>
            <a:ext cx="9779182" cy="3366815"/>
          </a:xfrm>
        </p:spPr>
        <p:txBody>
          <a:bodyPr>
            <a:normAutofit/>
          </a:bodyPr>
          <a:lstStyle/>
          <a:p>
            <a:r>
              <a:rPr lang="en-US" sz="2600" b="1"/>
              <a:t>Kubernetes for all developers</a:t>
            </a:r>
          </a:p>
          <a:p>
            <a:pPr marL="342900" indent="-342900">
              <a:buFont typeface="Arial" panose="020B0604020202020204" pitchFamily="34" charset="0"/>
              <a:buChar char="•"/>
            </a:pPr>
            <a:r>
              <a:rPr lang="en-US" sz="2600"/>
              <a:t>When developers approach building applications that run on top of Kubernetes, they need to learn many infrastructure concepts, like containerization, Kubernetes manifests, and ingresses, which significantly increases their cognitive overload. </a:t>
            </a:r>
          </a:p>
          <a:p>
            <a:pPr marL="342900" indent="-342900">
              <a:buFont typeface="Arial" panose="020B0604020202020204" pitchFamily="34" charset="0"/>
              <a:buChar char="•"/>
            </a:pPr>
            <a:r>
              <a:rPr lang="en-US" sz="2600"/>
              <a:t>Draft simplifies creating the artifacts needed to run your app on Kubernetes so that you can stay more focused on building and maintaining the app itself.</a:t>
            </a:r>
            <a:endParaRPr lang="en-IN" sz="2600"/>
          </a:p>
          <a:p>
            <a:endParaRPr lang="en-IN" sz="2600"/>
          </a:p>
          <a:p>
            <a:endParaRPr lang="en-IN" sz="2600"/>
          </a:p>
        </p:txBody>
      </p:sp>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3248204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D95-5A3C-17E3-0DBC-93FAAC1BF31A}"/>
              </a:ext>
            </a:extLst>
          </p:cNvPr>
          <p:cNvSpPr>
            <a:spLocks noGrp="1"/>
          </p:cNvSpPr>
          <p:nvPr>
            <p:ph type="title"/>
          </p:nvPr>
        </p:nvSpPr>
        <p:spPr>
          <a:xfrm>
            <a:off x="1167492" y="381000"/>
            <a:ext cx="9779183" cy="1325563"/>
          </a:xfrm>
        </p:spPr>
        <p:txBody>
          <a:bodyPr anchor="b">
            <a:normAutofit/>
          </a:bodyPr>
          <a:lstStyle/>
          <a:p>
            <a:r>
              <a:rPr lang="en-US" dirty="0"/>
              <a:t>Draft 2</a:t>
            </a:r>
            <a:endParaRPr lang="en-IN" dirty="0"/>
          </a:p>
        </p:txBody>
      </p:sp>
      <p:sp>
        <p:nvSpPr>
          <p:cNvPr id="7" name="Rectangle 1">
            <a:extLst>
              <a:ext uri="{FF2B5EF4-FFF2-40B4-BE49-F238E27FC236}">
                <a16:creationId xmlns:a16="http://schemas.microsoft.com/office/drawing/2014/main" id="{175C8C15-9EEF-E965-569F-7A65EB4143ED}"/>
              </a:ext>
            </a:extLst>
          </p:cNvPr>
          <p:cNvSpPr>
            <a:spLocks noGrp="1" noChangeArrowheads="1"/>
          </p:cNvSpPr>
          <p:nvPr>
            <p:ph idx="1"/>
          </p:nvPr>
        </p:nvSpPr>
        <p:spPr bwMode="auto">
          <a:xfrm>
            <a:off x="1167493" y="2017467"/>
            <a:ext cx="9779182" cy="336681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ltLang="en-US" sz="2600" dirty="0"/>
              <a:t>To address getting from code-to-container-to-cloud, version 2 of </a:t>
            </a:r>
            <a:r>
              <a:rPr kumimoji="0" lang="en-US" altLang="en-US" sz="2600" b="0" i="0" u="none" strike="noStrike" cap="none" normalizeH="0" baseline="0" dirty="0">
                <a:ln>
                  <a:noFill/>
                </a:ln>
                <a:effectLst/>
                <a:hlinkClick r:id="rId2"/>
              </a:rPr>
              <a:t>Draft</a:t>
            </a:r>
            <a:r>
              <a:rPr kumimoji="0" lang="en-US" altLang="en-US" sz="2600" b="0" i="0" u="none" strike="noStrike" cap="none" normalizeH="0" baseline="0" dirty="0">
                <a:ln>
                  <a:noFill/>
                </a:ln>
                <a:effectLst/>
              </a:rPr>
              <a:t> is released</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ltLang="en-US" sz="2600" dirty="0"/>
              <a:t>Integrating the Draft experience into AKS Preview. Developers</a:t>
            </a:r>
            <a:r>
              <a:rPr kumimoji="0" lang="en-US" altLang="en-US" sz="2600" b="0" i="0" u="none" strike="noStrike" cap="none" normalizeH="0" baseline="0" dirty="0">
                <a:ln>
                  <a:noFill/>
                </a:ln>
                <a:effectLst/>
              </a:rPr>
              <a:t> will be able to use Draft with AKS using the Azure Command Line Interface (CLI) and Visual Studio Code</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ltLang="en-US" sz="2600" dirty="0"/>
              <a:t>Draft 2  command start with </a:t>
            </a:r>
            <a:r>
              <a:rPr lang="en-US" altLang="en-US" sz="2600" i="1" dirty="0" err="1"/>
              <a:t>az</a:t>
            </a:r>
            <a:r>
              <a:rPr lang="en-US" altLang="en-US" sz="2600" i="1" dirty="0"/>
              <a:t> </a:t>
            </a:r>
            <a:r>
              <a:rPr lang="en-US" altLang="en-US" sz="2600" i="1" dirty="0" err="1"/>
              <a:t>aks</a:t>
            </a:r>
            <a:r>
              <a:rPr lang="en-US" altLang="en-US" sz="2600" i="1" dirty="0"/>
              <a:t> create</a:t>
            </a:r>
            <a:endParaRPr kumimoji="0" lang="en-US" altLang="en-US" sz="2600" b="0" i="1" u="none" strike="noStrike" cap="none" normalizeH="0" baseline="0" dirty="0">
              <a:ln>
                <a:noFill/>
              </a:ln>
              <a:effectLst/>
            </a:endParaRPr>
          </a:p>
        </p:txBody>
      </p:sp>
      <p:sp>
        <p:nvSpPr>
          <p:cNvPr id="6" name="Slide Number Placeholder 5">
            <a:extLst>
              <a:ext uri="{FF2B5EF4-FFF2-40B4-BE49-F238E27FC236}">
                <a16:creationId xmlns:a16="http://schemas.microsoft.com/office/drawing/2014/main" id="{C362B0F7-EB5B-E878-C08C-90DDBC7D7DF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3496408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1153</TotalTime>
  <Words>838</Words>
  <Application>Microsoft Office PowerPoint</Application>
  <PresentationFormat>Widescreen</PresentationFormat>
  <Paragraphs>131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system-ui</vt:lpstr>
      <vt:lpstr>Tenorite</vt:lpstr>
      <vt:lpstr>Wingdings</vt:lpstr>
      <vt:lpstr>Office Theme</vt:lpstr>
      <vt:lpstr>Streamlining Kubernetes Development With Draft</vt:lpstr>
      <vt:lpstr>Agenda</vt:lpstr>
      <vt:lpstr>Draft</vt:lpstr>
      <vt:lpstr>History of Draft</vt:lpstr>
      <vt:lpstr>Timeline </vt:lpstr>
      <vt:lpstr>Kubernetes </vt:lpstr>
      <vt:lpstr>Kubernetes Architecture </vt:lpstr>
      <vt:lpstr>Why Draft </vt:lpstr>
      <vt:lpstr>Draft 2</vt:lpstr>
      <vt:lpstr>Draft – Commands</vt:lpstr>
      <vt:lpstr>Process</vt:lpstr>
      <vt:lpstr>Demo</vt:lpstr>
      <vt:lpstr>Prerequisites</vt:lpstr>
      <vt:lpstr>Steps</vt:lpstr>
      <vt:lpstr>Future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Shibin Makkutty</dc:creator>
  <cp:lastModifiedBy>Shibin Makkutty</cp:lastModifiedBy>
  <cp:revision>183</cp:revision>
  <dcterms:created xsi:type="dcterms:W3CDTF">2023-04-04T03:30:34Z</dcterms:created>
  <dcterms:modified xsi:type="dcterms:W3CDTF">2023-04-30T04:15:46Z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