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1" r:id="rId6"/>
    <p:sldId id="262" r:id="rId7"/>
    <p:sldId id="263" r:id="rId8"/>
    <p:sldId id="264" r:id="rId9"/>
    <p:sldId id="270" r:id="rId10"/>
    <p:sldId id="265" r:id="rId11"/>
    <p:sldId id="274" r:id="rId12"/>
    <p:sldId id="266" r:id="rId13"/>
    <p:sldId id="273" r:id="rId14"/>
    <p:sldId id="268" r:id="rId15"/>
    <p:sldId id="271" r:id="rId16"/>
    <p:sldId id="269"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93FE3F71-5B4A-4C02-8658-22EA639B2C14}" type="datetimeFigureOut">
              <a:rPr lang="en-US" smtClean="0"/>
              <a:t>1/30/2023</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3421D74-9C88-43BA-A81A-394EF8FD0EA0}" type="slidenum">
              <a:rPr lang="en-US" smtClean="0"/>
              <a:t>‹#›</a:t>
            </a:fld>
            <a:endParaRPr lang="en-US"/>
          </a:p>
        </p:txBody>
      </p:sp>
    </p:spTree>
    <p:extLst>
      <p:ext uri="{BB962C8B-B14F-4D97-AF65-F5344CB8AC3E}">
        <p14:creationId xmlns:p14="http://schemas.microsoft.com/office/powerpoint/2010/main" val="213671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FE3F71-5B4A-4C02-8658-22EA639B2C14}"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29842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3FE3F71-5B4A-4C02-8658-22EA639B2C14}"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166997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3FE3F71-5B4A-4C02-8658-22EA639B2C14}"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397892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FE3F71-5B4A-4C02-8658-22EA639B2C14}"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2089065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FE3F71-5B4A-4C02-8658-22EA639B2C14}"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3053539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FE3F71-5B4A-4C02-8658-22EA639B2C14}"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471562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E3F71-5B4A-4C02-8658-22EA639B2C14}"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2349695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E3F71-5B4A-4C02-8658-22EA639B2C14}"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295483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E3F71-5B4A-4C02-8658-22EA639B2C14}" type="datetimeFigureOut">
              <a:rPr lang="en-US" smtClean="0"/>
              <a:t>1/30/2023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273704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FE3F71-5B4A-4C02-8658-22EA639B2C14}" type="datetimeFigureOut">
              <a:rPr lang="en-US" smtClean="0"/>
              <a:t>1/30/2023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362769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E3F71-5B4A-4C02-8658-22EA639B2C14}"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76484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E3F71-5B4A-4C02-8658-22EA639B2C14}"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101177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FE3F71-5B4A-4C02-8658-22EA639B2C14}"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115255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E3F71-5B4A-4C02-8658-22EA639B2C14}"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2947245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FE3F71-5B4A-4C02-8658-22EA639B2C14}"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86791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FE3F71-5B4A-4C02-8658-22EA639B2C14}"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421D74-9C88-43BA-A81A-394EF8FD0EA0}" type="slidenum">
              <a:rPr lang="en-US" smtClean="0"/>
              <a:t>‹#›</a:t>
            </a:fld>
            <a:endParaRPr lang="en-US"/>
          </a:p>
        </p:txBody>
      </p:sp>
    </p:spTree>
    <p:extLst>
      <p:ext uri="{BB962C8B-B14F-4D97-AF65-F5344CB8AC3E}">
        <p14:creationId xmlns:p14="http://schemas.microsoft.com/office/powerpoint/2010/main" val="385222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3FE3F71-5B4A-4C02-8658-22EA639B2C14}" type="datetimeFigureOut">
              <a:rPr lang="en-US" smtClean="0"/>
              <a:t>1/30/2023</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421D74-9C88-43BA-A81A-394EF8FD0EA0}" type="slidenum">
              <a:rPr lang="en-US" smtClean="0"/>
              <a:t>‹#›</a:t>
            </a:fld>
            <a:endParaRPr lang="en-US"/>
          </a:p>
        </p:txBody>
      </p:sp>
    </p:spTree>
    <p:extLst>
      <p:ext uri="{BB962C8B-B14F-4D97-AF65-F5344CB8AC3E}">
        <p14:creationId xmlns:p14="http://schemas.microsoft.com/office/powerpoint/2010/main" val="118404375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Smart Contracts using Solidity</a:t>
            </a:r>
          </a:p>
        </p:txBody>
      </p:sp>
      <p:sp>
        <p:nvSpPr>
          <p:cNvPr id="3" name="Subtitle 2"/>
          <p:cNvSpPr>
            <a:spLocks noGrp="1"/>
          </p:cNvSpPr>
          <p:nvPr>
            <p:ph type="subTitle" idx="1"/>
          </p:nvPr>
        </p:nvSpPr>
        <p:spPr/>
        <p:txBody>
          <a:bodyPr/>
          <a:lstStyle/>
          <a:p>
            <a:r>
              <a:rPr lang="en-US" dirty="0"/>
              <a:t>By</a:t>
            </a:r>
          </a:p>
          <a:p>
            <a:r>
              <a:rPr lang="en-US" dirty="0"/>
              <a:t>Alwin </a:t>
            </a:r>
            <a:r>
              <a:rPr lang="en-US" dirty="0" err="1"/>
              <a:t>Emmanual</a:t>
            </a:r>
            <a:r>
              <a:rPr lang="en-US" dirty="0"/>
              <a:t> </a:t>
            </a:r>
          </a:p>
        </p:txBody>
      </p:sp>
    </p:spTree>
    <p:extLst>
      <p:ext uri="{BB962C8B-B14F-4D97-AF65-F5344CB8AC3E}">
        <p14:creationId xmlns:p14="http://schemas.microsoft.com/office/powerpoint/2010/main" val="1371524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In Solidity a function is generally defined by using the function keyword, followed by the name of the function which is unique and does not match with any of the reserved keywords</a:t>
            </a:r>
          </a:p>
          <a:p>
            <a:r>
              <a:rPr lang="en-US" dirty="0"/>
              <a:t>A function can also have a list of parameters containing the name and data type of the parameter.</a:t>
            </a:r>
          </a:p>
          <a:p>
            <a:r>
              <a:rPr lang="en-US" dirty="0"/>
              <a:t>The return value of a function is optional but in solidity, the return type of the function is defined at the time of declaration.</a:t>
            </a:r>
          </a:p>
          <a:p>
            <a:endParaRPr lang="en-US" dirty="0"/>
          </a:p>
        </p:txBody>
      </p:sp>
    </p:spTree>
    <p:extLst>
      <p:ext uri="{BB962C8B-B14F-4D97-AF65-F5344CB8AC3E}">
        <p14:creationId xmlns:p14="http://schemas.microsoft.com/office/powerpoint/2010/main" val="33641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dirty="0"/>
              <a:t>It's convention (but not required) to start function parameter variable names with an underscore (_) in order to differentiate them from global variables.</a:t>
            </a:r>
          </a:p>
          <a:p>
            <a:endParaRPr lang="en-US" dirty="0"/>
          </a:p>
          <a:p>
            <a:r>
              <a:rPr lang="en-US" dirty="0"/>
              <a:t>We can provide instructions about where the variable should be stored- in memory. This is required for all reference types such as arrays, </a:t>
            </a:r>
            <a:r>
              <a:rPr lang="en-US" dirty="0" err="1"/>
              <a:t>structs</a:t>
            </a:r>
            <a:r>
              <a:rPr lang="en-US" dirty="0"/>
              <a:t>, mappings, and strings.</a:t>
            </a:r>
          </a:p>
          <a:p>
            <a:endParaRPr lang="en-US" dirty="0"/>
          </a:p>
        </p:txBody>
      </p:sp>
    </p:spTree>
    <p:extLst>
      <p:ext uri="{BB962C8B-B14F-4D97-AF65-F5344CB8AC3E}">
        <p14:creationId xmlns:p14="http://schemas.microsoft.com/office/powerpoint/2010/main" val="238602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Reference Types in Solidity </a:t>
            </a:r>
          </a:p>
          <a:p>
            <a:pPr lvl="1"/>
            <a:r>
              <a:rPr lang="en-US" dirty="0"/>
              <a:t>By value, which means that the Solidity compiler creates a new copy of the parameter's value and passes it to your function. This allows your function to modify the value without worrying that the value of the initial parameter gets changed.</a:t>
            </a:r>
          </a:p>
          <a:p>
            <a:pPr lvl="1"/>
            <a:endParaRPr lang="en-US" dirty="0"/>
          </a:p>
          <a:p>
            <a:pPr lvl="1"/>
            <a:r>
              <a:rPr lang="en-US" dirty="0"/>
              <a:t>By reference, which means that your function is called with a reference to the original variable. Thus, if your function changes the value of the variable it receives, the value of the original variable gets changed.</a:t>
            </a:r>
          </a:p>
          <a:p>
            <a:pPr lvl="1"/>
            <a:endParaRPr lang="en-US" dirty="0"/>
          </a:p>
        </p:txBody>
      </p:sp>
    </p:spTree>
    <p:extLst>
      <p:ext uri="{BB962C8B-B14F-4D97-AF65-F5344CB8AC3E}">
        <p14:creationId xmlns:p14="http://schemas.microsoft.com/office/powerpoint/2010/main" val="103548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Function modifiers</a:t>
            </a:r>
          </a:p>
          <a:p>
            <a:pPr lvl="1"/>
            <a:r>
              <a:rPr lang="en-US" b="1" dirty="0"/>
              <a:t>view</a:t>
            </a:r>
            <a:r>
              <a:rPr lang="en-US" dirty="0"/>
              <a:t> function, meaning it's only viewing the data but not modifying it</a:t>
            </a:r>
          </a:p>
          <a:p>
            <a:pPr lvl="1"/>
            <a:r>
              <a:rPr lang="en-US" b="1" dirty="0"/>
              <a:t>pure</a:t>
            </a:r>
            <a:r>
              <a:rPr lang="en-US" dirty="0"/>
              <a:t> functions, which means you're not even accessing any data in the app. These functions doesn't even read from the state of the app and its return value depends only on its function parameters</a:t>
            </a:r>
          </a:p>
          <a:p>
            <a:r>
              <a:rPr lang="en-US" b="1" dirty="0"/>
              <a:t>Function Visibility</a:t>
            </a:r>
          </a:p>
          <a:p>
            <a:pPr lvl="1"/>
            <a:r>
              <a:rPr lang="en-US" dirty="0"/>
              <a:t>We can specify the function visibility as public or private.</a:t>
            </a:r>
          </a:p>
          <a:p>
            <a:pPr lvl="1"/>
            <a:r>
              <a:rPr lang="en-US" dirty="0"/>
              <a:t>functions are public by default. This means anyone (or any other contract) can call your contract's function and execute its code.</a:t>
            </a:r>
            <a:endParaRPr lang="en-US" b="1" dirty="0"/>
          </a:p>
          <a:p>
            <a:pPr lvl="1"/>
            <a:r>
              <a:rPr lang="en-US" dirty="0"/>
              <a:t>internal is the same as private, except that it's also accessible to contracts that inherit from this contract.</a:t>
            </a:r>
          </a:p>
          <a:p>
            <a:pPr lvl="1"/>
            <a:r>
              <a:rPr lang="en-US" dirty="0"/>
              <a:t>external is similar to public, except that these functions can ONLY be called outside the contract</a:t>
            </a:r>
          </a:p>
        </p:txBody>
      </p:sp>
    </p:spTree>
    <p:extLst>
      <p:ext uri="{BB962C8B-B14F-4D97-AF65-F5344CB8AC3E}">
        <p14:creationId xmlns:p14="http://schemas.microsoft.com/office/powerpoint/2010/main" val="148372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Keccak256 Function</a:t>
            </a:r>
            <a:br>
              <a:rPr lang="en-US" b="1" dirty="0"/>
            </a:br>
            <a:endParaRPr lang="en-US" dirty="0"/>
          </a:p>
        </p:txBody>
      </p:sp>
      <p:sp>
        <p:nvSpPr>
          <p:cNvPr id="3" name="Content Placeholder 2"/>
          <p:cNvSpPr>
            <a:spLocks noGrp="1"/>
          </p:cNvSpPr>
          <p:nvPr>
            <p:ph idx="1"/>
          </p:nvPr>
        </p:nvSpPr>
        <p:spPr/>
        <p:txBody>
          <a:bodyPr/>
          <a:lstStyle/>
          <a:p>
            <a:r>
              <a:rPr lang="en-US" dirty="0" err="1"/>
              <a:t>Ethereum</a:t>
            </a:r>
            <a:r>
              <a:rPr lang="en-US" dirty="0"/>
              <a:t> has the hash function keccak256 built in, which is a version of SHA3.</a:t>
            </a:r>
          </a:p>
          <a:p>
            <a:r>
              <a:rPr lang="en-US" dirty="0"/>
              <a:t>A hash function basically maps an input into a random 256-bit hexadecimal number. A slight change in the input will cause a large change in the hash.</a:t>
            </a:r>
          </a:p>
          <a:p>
            <a:r>
              <a:rPr lang="en-US" dirty="0"/>
              <a:t>keccak256 expects a single parameter of type bytes.</a:t>
            </a:r>
          </a:p>
          <a:p>
            <a:r>
              <a:rPr lang="en-US" dirty="0"/>
              <a:t>we have to "pack" any parameters before calling keccak256</a:t>
            </a:r>
          </a:p>
          <a:p>
            <a:r>
              <a:rPr lang="en-US" dirty="0"/>
              <a:t>types shorter than 32 bytes are concatenated directly, without padding or sign extension.</a:t>
            </a:r>
          </a:p>
        </p:txBody>
      </p:sp>
    </p:spTree>
    <p:extLst>
      <p:ext uri="{BB962C8B-B14F-4D97-AF65-F5344CB8AC3E}">
        <p14:creationId xmlns:p14="http://schemas.microsoft.com/office/powerpoint/2010/main" val="67559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 </a:t>
            </a:r>
          </a:p>
        </p:txBody>
      </p:sp>
      <p:sp>
        <p:nvSpPr>
          <p:cNvPr id="3" name="Content Placeholder 2"/>
          <p:cNvSpPr>
            <a:spLocks noGrp="1"/>
          </p:cNvSpPr>
          <p:nvPr>
            <p:ph idx="1"/>
          </p:nvPr>
        </p:nvSpPr>
        <p:spPr/>
        <p:txBody>
          <a:bodyPr/>
          <a:lstStyle/>
          <a:p>
            <a:r>
              <a:rPr lang="en-US" dirty="0"/>
              <a:t>Require is </a:t>
            </a:r>
            <a:r>
              <a:rPr lang="en-US" b="1" dirty="0"/>
              <a:t>an error handling global function</a:t>
            </a:r>
            <a:r>
              <a:rPr lang="en-US" dirty="0"/>
              <a:t> in solidity.</a:t>
            </a:r>
          </a:p>
          <a:p>
            <a:endParaRPr lang="en-US" dirty="0"/>
          </a:p>
          <a:p>
            <a:r>
              <a:rPr lang="en-US" dirty="0"/>
              <a:t>Require makes it so that the function will throw an error and stop executing if some condition is not true</a:t>
            </a:r>
          </a:p>
          <a:p>
            <a:endParaRPr lang="en-US" dirty="0"/>
          </a:p>
          <a:p>
            <a:r>
              <a:rPr lang="en-US" dirty="0"/>
              <a:t>Require is quite useful for verifying certain conditions that must be true before running a function.</a:t>
            </a:r>
          </a:p>
        </p:txBody>
      </p:sp>
    </p:spTree>
    <p:extLst>
      <p:ext uri="{BB962C8B-B14F-4D97-AF65-F5344CB8AC3E}">
        <p14:creationId xmlns:p14="http://schemas.microsoft.com/office/powerpoint/2010/main" val="278443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in Solidity</a:t>
            </a:r>
          </a:p>
        </p:txBody>
      </p:sp>
      <p:sp>
        <p:nvSpPr>
          <p:cNvPr id="3" name="Content Placeholder 2"/>
          <p:cNvSpPr>
            <a:spLocks noGrp="1"/>
          </p:cNvSpPr>
          <p:nvPr>
            <p:ph idx="1"/>
          </p:nvPr>
        </p:nvSpPr>
        <p:spPr/>
        <p:txBody>
          <a:bodyPr/>
          <a:lstStyle/>
          <a:p>
            <a:r>
              <a:rPr lang="en-US" b="1" dirty="0"/>
              <a:t>Events</a:t>
            </a:r>
            <a:r>
              <a:rPr lang="en-US" dirty="0"/>
              <a:t> are a way for your contract to communicate that something happened on the </a:t>
            </a:r>
            <a:r>
              <a:rPr lang="en-US" dirty="0" err="1"/>
              <a:t>blockchain</a:t>
            </a:r>
            <a:r>
              <a:rPr lang="en-US" dirty="0"/>
              <a:t> to your app front-end</a:t>
            </a:r>
          </a:p>
          <a:p>
            <a:r>
              <a:rPr lang="en-US" dirty="0"/>
              <a:t>Your app front-end could then listen for the event.</a:t>
            </a:r>
          </a:p>
        </p:txBody>
      </p:sp>
    </p:spTree>
    <p:extLst>
      <p:ext uri="{BB962C8B-B14F-4D97-AF65-F5344CB8AC3E}">
        <p14:creationId xmlns:p14="http://schemas.microsoft.com/office/powerpoint/2010/main" val="845898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vs Memory</a:t>
            </a:r>
            <a:br>
              <a:rPr lang="en-US" b="1" dirty="0"/>
            </a:br>
            <a:endParaRPr lang="en-US" dirty="0"/>
          </a:p>
        </p:txBody>
      </p:sp>
      <p:sp>
        <p:nvSpPr>
          <p:cNvPr id="3" name="Content Placeholder 2"/>
          <p:cNvSpPr>
            <a:spLocks noGrp="1"/>
          </p:cNvSpPr>
          <p:nvPr>
            <p:ph idx="1"/>
          </p:nvPr>
        </p:nvSpPr>
        <p:spPr/>
        <p:txBody>
          <a:bodyPr/>
          <a:lstStyle/>
          <a:p>
            <a:r>
              <a:rPr lang="en-US" dirty="0"/>
              <a:t>In Solidity, there are two locations you can store variables — in storage and in memory.</a:t>
            </a:r>
          </a:p>
          <a:p>
            <a:r>
              <a:rPr lang="en-US" b="1" dirty="0"/>
              <a:t>Storage</a:t>
            </a:r>
            <a:r>
              <a:rPr lang="en-US" dirty="0"/>
              <a:t> refers to variables stored permanently on the </a:t>
            </a:r>
            <a:r>
              <a:rPr lang="en-US" dirty="0" err="1"/>
              <a:t>blockchain</a:t>
            </a:r>
            <a:endParaRPr lang="en-US" dirty="0"/>
          </a:p>
          <a:p>
            <a:r>
              <a:rPr lang="en-US" b="1" dirty="0"/>
              <a:t>Memory</a:t>
            </a:r>
            <a:r>
              <a:rPr lang="en-US" dirty="0"/>
              <a:t> variables are temporary, and are erased between external function calls to your contract.</a:t>
            </a:r>
          </a:p>
          <a:p>
            <a:r>
              <a:rPr lang="en-US" dirty="0"/>
              <a:t>State variables (variables declared outside of functions) are by default storage and written permanently to the </a:t>
            </a:r>
            <a:r>
              <a:rPr lang="en-US" dirty="0" err="1"/>
              <a:t>blockchain</a:t>
            </a:r>
            <a:endParaRPr lang="en-US" dirty="0"/>
          </a:p>
          <a:p>
            <a:r>
              <a:rPr lang="en-US" dirty="0"/>
              <a:t>variables declared inside functions are memory and will disappear when the function call ends</a:t>
            </a:r>
          </a:p>
        </p:txBody>
      </p:sp>
    </p:spTree>
    <p:extLst>
      <p:ext uri="{BB962C8B-B14F-4D97-AF65-F5344CB8AC3E}">
        <p14:creationId xmlns:p14="http://schemas.microsoft.com/office/powerpoint/2010/main" val="411599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To </a:t>
            </a:r>
            <a:r>
              <a:rPr lang="en-US" dirty="0" err="1"/>
              <a:t>Blockchain</a:t>
            </a:r>
            <a:endParaRPr lang="en-US" dirty="0"/>
          </a:p>
        </p:txBody>
      </p:sp>
      <p:sp>
        <p:nvSpPr>
          <p:cNvPr id="3" name="Content Placeholder 2"/>
          <p:cNvSpPr>
            <a:spLocks noGrp="1"/>
          </p:cNvSpPr>
          <p:nvPr>
            <p:ph idx="1"/>
          </p:nvPr>
        </p:nvSpPr>
        <p:spPr/>
        <p:txBody>
          <a:bodyPr/>
          <a:lstStyle/>
          <a:p>
            <a:r>
              <a:rPr lang="en-US" dirty="0"/>
              <a:t>We will use Remix IDE to create and deploy the contract.</a:t>
            </a:r>
          </a:p>
          <a:p>
            <a:pPr marL="0" indent="0">
              <a:buNone/>
            </a:pPr>
            <a:endParaRPr lang="en-US" dirty="0"/>
          </a:p>
        </p:txBody>
      </p:sp>
    </p:spTree>
    <p:extLst>
      <p:ext uri="{BB962C8B-B14F-4D97-AF65-F5344CB8AC3E}">
        <p14:creationId xmlns:p14="http://schemas.microsoft.com/office/powerpoint/2010/main" val="156025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Solidity ?</a:t>
            </a:r>
          </a:p>
        </p:txBody>
      </p:sp>
      <p:sp>
        <p:nvSpPr>
          <p:cNvPr id="3" name="Content Placeholder 2"/>
          <p:cNvSpPr>
            <a:spLocks noGrp="1"/>
          </p:cNvSpPr>
          <p:nvPr>
            <p:ph idx="1"/>
          </p:nvPr>
        </p:nvSpPr>
        <p:spPr/>
        <p:txBody>
          <a:bodyPr/>
          <a:lstStyle/>
          <a:p>
            <a:r>
              <a:rPr lang="en-US" dirty="0"/>
              <a:t>Solidity is an object-oriented, high-level language for implementing smart contracts. </a:t>
            </a:r>
          </a:p>
          <a:p>
            <a:r>
              <a:rPr lang="en-US" dirty="0"/>
              <a:t>Smart contracts are programs which govern the behavior of accounts within the </a:t>
            </a:r>
            <a:r>
              <a:rPr lang="en-US" dirty="0" err="1"/>
              <a:t>Ethereum</a:t>
            </a:r>
            <a:r>
              <a:rPr lang="en-US" dirty="0"/>
              <a:t> state</a:t>
            </a:r>
          </a:p>
          <a:p>
            <a:r>
              <a:rPr lang="en-US" dirty="0"/>
              <a:t>Targets  the </a:t>
            </a:r>
            <a:r>
              <a:rPr lang="en-US" dirty="0" err="1"/>
              <a:t>Ethereum</a:t>
            </a:r>
            <a:r>
              <a:rPr lang="en-US" dirty="0"/>
              <a:t> Virtual Machine (EVM)</a:t>
            </a:r>
          </a:p>
          <a:p>
            <a:r>
              <a:rPr lang="en-US" dirty="0"/>
              <a:t>It is influenced by C++, Python and JavaScript. </a:t>
            </a:r>
          </a:p>
          <a:p>
            <a:r>
              <a:rPr lang="en-US" dirty="0"/>
              <a:t>Solidity is statically typed, supports inheritance, libraries and complex user-defined types among other features.</a:t>
            </a:r>
          </a:p>
        </p:txBody>
      </p:sp>
    </p:spTree>
    <p:extLst>
      <p:ext uri="{BB962C8B-B14F-4D97-AF65-F5344CB8AC3E}">
        <p14:creationId xmlns:p14="http://schemas.microsoft.com/office/powerpoint/2010/main" val="426826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 you can install a compiler for Mac, Windows, or Linux, or even try it on the web with Remix.</a:t>
            </a:r>
          </a:p>
          <a:p>
            <a:endParaRPr lang="en-US" dirty="0"/>
          </a:p>
          <a:p>
            <a:r>
              <a:rPr lang="en-US" dirty="0"/>
              <a:t>There are also plugins for compiling solidity on all popular IDE’s</a:t>
            </a:r>
          </a:p>
          <a:p>
            <a:endParaRPr lang="en-US" dirty="0"/>
          </a:p>
          <a:p>
            <a:r>
              <a:rPr lang="en-US" dirty="0"/>
              <a:t> A smart contract is basically code or an automated process that handles the transaction in between two parties without a middle man.</a:t>
            </a:r>
          </a:p>
        </p:txBody>
      </p:sp>
    </p:spTree>
    <p:extLst>
      <p:ext uri="{BB962C8B-B14F-4D97-AF65-F5344CB8AC3E}">
        <p14:creationId xmlns:p14="http://schemas.microsoft.com/office/powerpoint/2010/main" val="113812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EVM (</a:t>
            </a:r>
            <a:r>
              <a:rPr lang="en-US" dirty="0" err="1"/>
              <a:t>Ethereum</a:t>
            </a:r>
            <a:r>
              <a:rPr lang="en-US" dirty="0"/>
              <a:t> Virtual Machine)</a:t>
            </a:r>
          </a:p>
        </p:txBody>
      </p:sp>
      <p:sp>
        <p:nvSpPr>
          <p:cNvPr id="3" name="Content Placeholder 2"/>
          <p:cNvSpPr>
            <a:spLocks noGrp="1"/>
          </p:cNvSpPr>
          <p:nvPr>
            <p:ph idx="1"/>
          </p:nvPr>
        </p:nvSpPr>
        <p:spPr/>
        <p:txBody>
          <a:bodyPr>
            <a:normAutofit lnSpcReduction="10000"/>
          </a:bodyPr>
          <a:lstStyle/>
          <a:p>
            <a:r>
              <a:rPr lang="en-US" dirty="0"/>
              <a:t>It is a software that is run on every node in the </a:t>
            </a:r>
            <a:r>
              <a:rPr lang="en-US" dirty="0" err="1"/>
              <a:t>ethereum</a:t>
            </a:r>
            <a:r>
              <a:rPr lang="en-US" dirty="0"/>
              <a:t> </a:t>
            </a:r>
            <a:r>
              <a:rPr lang="en-US" dirty="0" err="1"/>
              <a:t>blockchain</a:t>
            </a:r>
            <a:endParaRPr lang="en-US" dirty="0"/>
          </a:p>
          <a:p>
            <a:r>
              <a:rPr lang="en-US" dirty="0"/>
              <a:t>It is completely isolated from other process so that it can maintain consensus across the network</a:t>
            </a:r>
          </a:p>
          <a:p>
            <a:r>
              <a:rPr lang="en-US" dirty="0"/>
              <a:t>compile various types of smart contract code into a readable format called 'Bytecode.‘</a:t>
            </a:r>
          </a:p>
          <a:p>
            <a:r>
              <a:rPr lang="en-US" dirty="0"/>
              <a:t> It's the environment in which all </a:t>
            </a:r>
            <a:r>
              <a:rPr lang="en-US" dirty="0" err="1"/>
              <a:t>Ethereum</a:t>
            </a:r>
            <a:r>
              <a:rPr lang="en-US" dirty="0"/>
              <a:t> accounts and smart contracts live. </a:t>
            </a:r>
          </a:p>
          <a:p>
            <a:r>
              <a:rPr lang="en-US" dirty="0"/>
              <a:t>Y(S, T)= S‘</a:t>
            </a:r>
          </a:p>
          <a:p>
            <a:r>
              <a:rPr lang="en-US" dirty="0"/>
              <a:t>state (S) and a new set of valid transactions (T), the </a:t>
            </a:r>
            <a:r>
              <a:rPr lang="en-US" dirty="0" err="1"/>
              <a:t>Ethereum</a:t>
            </a:r>
            <a:r>
              <a:rPr lang="en-US" dirty="0"/>
              <a:t> state transition function Y(S, T) produces a new valid output state S'</a:t>
            </a:r>
          </a:p>
        </p:txBody>
      </p:sp>
    </p:spTree>
    <p:extLst>
      <p:ext uri="{BB962C8B-B14F-4D97-AF65-F5344CB8AC3E}">
        <p14:creationId xmlns:p14="http://schemas.microsoft.com/office/powerpoint/2010/main" val="191571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 Syntax</a:t>
            </a:r>
          </a:p>
        </p:txBody>
      </p:sp>
      <p:sp>
        <p:nvSpPr>
          <p:cNvPr id="3" name="Content Placeholder 2"/>
          <p:cNvSpPr>
            <a:spLocks noGrp="1"/>
          </p:cNvSpPr>
          <p:nvPr>
            <p:ph idx="1"/>
          </p:nvPr>
        </p:nvSpPr>
        <p:spPr/>
        <p:txBody>
          <a:bodyPr>
            <a:normAutofit fontScale="92500" lnSpcReduction="20000"/>
          </a:bodyPr>
          <a:lstStyle/>
          <a:p>
            <a:r>
              <a:rPr lang="en-US" dirty="0"/>
              <a:t>Starts with importing solidity using keyword pragma meaning once Followed by the version we will be using</a:t>
            </a:r>
          </a:p>
          <a:p>
            <a:r>
              <a:rPr lang="en-US" dirty="0"/>
              <a:t>This is to prevent issues with future compiler versions potentially introducing changes that would break your code.</a:t>
            </a:r>
          </a:p>
          <a:p>
            <a:r>
              <a:rPr lang="en-US" dirty="0"/>
              <a:t>The next step will be importing files</a:t>
            </a:r>
          </a:p>
          <a:p>
            <a:pPr lvl="1"/>
            <a:r>
              <a:rPr lang="en-US" dirty="0"/>
              <a:t>We can import other solidity files using the file name and import command</a:t>
            </a:r>
          </a:p>
          <a:p>
            <a:pPr lvl="1"/>
            <a:r>
              <a:rPr lang="en-US" dirty="0"/>
              <a:t>We can import the file with an ‘as’ keyword just like </a:t>
            </a:r>
            <a:r>
              <a:rPr lang="en-US" dirty="0" err="1"/>
              <a:t>Javascript</a:t>
            </a:r>
            <a:endParaRPr lang="en-US" dirty="0"/>
          </a:p>
          <a:p>
            <a:pPr lvl="1"/>
            <a:r>
              <a:rPr lang="en-US" dirty="0"/>
              <a:t>We can import specific modules with alias from the file.</a:t>
            </a:r>
          </a:p>
          <a:p>
            <a:r>
              <a:rPr lang="en-US" dirty="0"/>
              <a:t>The final step will be defining the contract </a:t>
            </a:r>
          </a:p>
          <a:p>
            <a:pPr lvl="1"/>
            <a:r>
              <a:rPr lang="en-US" dirty="0"/>
              <a:t>The Contract is like the classes in OOPS</a:t>
            </a:r>
          </a:p>
          <a:p>
            <a:pPr lvl="1"/>
            <a:r>
              <a:rPr lang="en-US" dirty="0"/>
              <a:t>All methods and functions will be defined inside the contract</a:t>
            </a:r>
          </a:p>
          <a:p>
            <a:endParaRPr lang="en-US" dirty="0"/>
          </a:p>
          <a:p>
            <a:pPr lvl="1"/>
            <a:endParaRPr lang="en-US" dirty="0"/>
          </a:p>
          <a:p>
            <a:pPr lvl="6"/>
            <a:endParaRPr lang="en-US" dirty="0"/>
          </a:p>
          <a:p>
            <a:pPr marL="457200" lvl="1" indent="0">
              <a:buNone/>
            </a:pPr>
            <a:endParaRPr lang="en-US" dirty="0"/>
          </a:p>
          <a:p>
            <a:pPr lvl="1"/>
            <a:endParaRPr lang="en-US" dirty="0"/>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86923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a:t>
            </a:r>
          </a:p>
        </p:txBody>
      </p:sp>
      <p:sp>
        <p:nvSpPr>
          <p:cNvPr id="3" name="Content Placeholder 2"/>
          <p:cNvSpPr>
            <a:spLocks noGrp="1"/>
          </p:cNvSpPr>
          <p:nvPr>
            <p:ph idx="1"/>
          </p:nvPr>
        </p:nvSpPr>
        <p:spPr/>
        <p:txBody>
          <a:bodyPr/>
          <a:lstStyle/>
          <a:p>
            <a:r>
              <a:rPr lang="en-US" dirty="0"/>
              <a:t>Contracts in solidity are very similar to classes in object oriented languages.</a:t>
            </a:r>
          </a:p>
          <a:p>
            <a:r>
              <a:rPr lang="en-US" dirty="0"/>
              <a:t>They can contain state variables, functions, events, </a:t>
            </a:r>
            <a:r>
              <a:rPr lang="en-US" u="sng" dirty="0" err="1"/>
              <a:t>struct</a:t>
            </a:r>
            <a:r>
              <a:rPr lang="en-US" u="sng" dirty="0"/>
              <a:t> types, and </a:t>
            </a:r>
            <a:r>
              <a:rPr lang="en-US" u="sng" dirty="0" err="1"/>
              <a:t>enum</a:t>
            </a:r>
            <a:r>
              <a:rPr lang="en-US" u="sng" dirty="0"/>
              <a:t> types.</a:t>
            </a:r>
            <a:endParaRPr lang="en-US" dirty="0"/>
          </a:p>
        </p:txBody>
      </p:sp>
    </p:spTree>
    <p:extLst>
      <p:ext uri="{BB962C8B-B14F-4D97-AF65-F5344CB8AC3E}">
        <p14:creationId xmlns:p14="http://schemas.microsoft.com/office/powerpoint/2010/main" val="272711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err="1"/>
              <a:t>DataTypes</a:t>
            </a:r>
            <a:r>
              <a:rPr lang="en-US" b="1" dirty="0"/>
              <a:t> in Solidity</a:t>
            </a:r>
            <a:endParaRPr lang="en-US" dirty="0"/>
          </a:p>
        </p:txBody>
      </p:sp>
      <p:sp>
        <p:nvSpPr>
          <p:cNvPr id="3" name="Content Placeholder 2"/>
          <p:cNvSpPr>
            <a:spLocks noGrp="1"/>
          </p:cNvSpPr>
          <p:nvPr>
            <p:ph idx="1"/>
          </p:nvPr>
        </p:nvSpPr>
        <p:spPr/>
        <p:txBody>
          <a:bodyPr/>
          <a:lstStyle/>
          <a:p>
            <a:r>
              <a:rPr lang="en-US" b="1" dirty="0"/>
              <a:t>State Variables</a:t>
            </a:r>
          </a:p>
          <a:p>
            <a:pPr lvl="1"/>
            <a:r>
              <a:rPr lang="en-US" b="1" dirty="0"/>
              <a:t>State variables</a:t>
            </a:r>
            <a:r>
              <a:rPr lang="en-US" dirty="0"/>
              <a:t> are permanently stored in contract storage. This means they're written to the </a:t>
            </a:r>
            <a:r>
              <a:rPr lang="en-US" dirty="0" err="1"/>
              <a:t>Ethereum</a:t>
            </a:r>
            <a:r>
              <a:rPr lang="en-US" dirty="0"/>
              <a:t> </a:t>
            </a:r>
            <a:r>
              <a:rPr lang="en-US" dirty="0" err="1"/>
              <a:t>blockchain</a:t>
            </a:r>
            <a:r>
              <a:rPr lang="en-US" dirty="0"/>
              <a:t>.</a:t>
            </a:r>
          </a:p>
          <a:p>
            <a:endParaRPr lang="en-US" b="1" dirty="0"/>
          </a:p>
          <a:p>
            <a:r>
              <a:rPr lang="en-US" b="1" dirty="0"/>
              <a:t>Integers</a:t>
            </a:r>
            <a:endParaRPr lang="en-US" dirty="0"/>
          </a:p>
          <a:p>
            <a:pPr lvl="1"/>
            <a:r>
              <a:rPr lang="en-US" dirty="0"/>
              <a:t>The </a:t>
            </a:r>
            <a:r>
              <a:rPr lang="en-US" dirty="0" err="1"/>
              <a:t>uint</a:t>
            </a:r>
            <a:r>
              <a:rPr lang="en-US" dirty="0"/>
              <a:t> data type is an unsigned integer, meaning its value must be non-negative. There's also an </a:t>
            </a:r>
            <a:r>
              <a:rPr lang="en-US" dirty="0" err="1"/>
              <a:t>int</a:t>
            </a:r>
            <a:r>
              <a:rPr lang="en-US" dirty="0"/>
              <a:t> data type for signed integers.</a:t>
            </a:r>
          </a:p>
        </p:txBody>
      </p:sp>
    </p:spTree>
    <p:extLst>
      <p:ext uri="{BB962C8B-B14F-4D97-AF65-F5344CB8AC3E}">
        <p14:creationId xmlns:p14="http://schemas.microsoft.com/office/powerpoint/2010/main" val="345874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Structs</a:t>
            </a:r>
            <a:endParaRPr lang="en-US" dirty="0"/>
          </a:p>
          <a:p>
            <a:pPr lvl="1"/>
            <a:r>
              <a:rPr lang="en-US" dirty="0" err="1"/>
              <a:t>Structs</a:t>
            </a:r>
            <a:r>
              <a:rPr lang="en-US" dirty="0"/>
              <a:t> allow you to create more complicated data types that have multiple properties.</a:t>
            </a:r>
          </a:p>
          <a:p>
            <a:endParaRPr lang="en-US" dirty="0"/>
          </a:p>
          <a:p>
            <a:r>
              <a:rPr lang="en-US" b="1" dirty="0"/>
              <a:t>Arrays</a:t>
            </a:r>
          </a:p>
          <a:p>
            <a:pPr lvl="1"/>
            <a:r>
              <a:rPr lang="en-US" dirty="0"/>
              <a:t>When you want a collection of something, you can use an </a:t>
            </a:r>
            <a:r>
              <a:rPr lang="en-US" b="1" dirty="0"/>
              <a:t>array</a:t>
            </a:r>
            <a:r>
              <a:rPr lang="en-US" dirty="0"/>
              <a:t>. There are two types of arrays in Solidity: </a:t>
            </a:r>
            <a:r>
              <a:rPr lang="en-US" b="1" dirty="0"/>
              <a:t>fixed</a:t>
            </a:r>
            <a:r>
              <a:rPr lang="en-US" dirty="0"/>
              <a:t> arrays and </a:t>
            </a:r>
            <a:r>
              <a:rPr lang="en-US" b="1" dirty="0"/>
              <a:t>dynamic</a:t>
            </a:r>
            <a:r>
              <a:rPr lang="en-US" dirty="0"/>
              <a:t> arrays:</a:t>
            </a:r>
          </a:p>
          <a:p>
            <a:pPr lvl="1"/>
            <a:r>
              <a:rPr lang="en-US" dirty="0"/>
              <a:t>You can also create an array of </a:t>
            </a:r>
            <a:r>
              <a:rPr lang="en-US" b="1" dirty="0" err="1"/>
              <a:t>structs</a:t>
            </a:r>
            <a:r>
              <a:rPr lang="en-US" dirty="0"/>
              <a:t>.</a:t>
            </a:r>
          </a:p>
          <a:p>
            <a:pPr lvl="1"/>
            <a:r>
              <a:rPr lang="en-US" dirty="0"/>
              <a:t>creating a dynamic array of </a:t>
            </a:r>
            <a:r>
              <a:rPr lang="en-US" dirty="0" err="1"/>
              <a:t>structs</a:t>
            </a:r>
            <a:r>
              <a:rPr lang="en-US" dirty="0"/>
              <a:t> can be useful for storing structured data in your contract</a:t>
            </a:r>
          </a:p>
          <a:p>
            <a:pPr lvl="1"/>
            <a:r>
              <a:rPr lang="en-US" dirty="0"/>
              <a:t>We can insert new values into the collection using push keyword.</a:t>
            </a:r>
          </a:p>
          <a:p>
            <a:pPr lvl="1"/>
            <a:endParaRPr lang="en-US" dirty="0"/>
          </a:p>
        </p:txBody>
      </p:sp>
    </p:spTree>
    <p:extLst>
      <p:ext uri="{BB962C8B-B14F-4D97-AF65-F5344CB8AC3E}">
        <p14:creationId xmlns:p14="http://schemas.microsoft.com/office/powerpoint/2010/main" val="407533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Mappings </a:t>
            </a:r>
          </a:p>
          <a:p>
            <a:pPr lvl="1"/>
            <a:r>
              <a:rPr lang="en-US" b="1" dirty="0"/>
              <a:t>Mappings</a:t>
            </a:r>
            <a:r>
              <a:rPr lang="en-US" dirty="0"/>
              <a:t> are another way of storing organized data in Solidity.</a:t>
            </a:r>
          </a:p>
          <a:p>
            <a:pPr lvl="1"/>
            <a:r>
              <a:rPr lang="en-US" dirty="0"/>
              <a:t>A mapping is essentially a key-value store for storing and looking up data. </a:t>
            </a:r>
            <a:endParaRPr lang="en-US" b="1" dirty="0"/>
          </a:p>
          <a:p>
            <a:r>
              <a:rPr lang="en-US" b="1" dirty="0"/>
              <a:t>Addresses</a:t>
            </a:r>
          </a:p>
          <a:p>
            <a:pPr lvl="1"/>
            <a:r>
              <a:rPr lang="en-US" dirty="0"/>
              <a:t>An address is a 20 bytes data type. It is specifically designed to hold account addresses in </a:t>
            </a:r>
            <a:r>
              <a:rPr lang="en-US" dirty="0" err="1"/>
              <a:t>Ethereum</a:t>
            </a:r>
            <a:endParaRPr lang="en-US" dirty="0"/>
          </a:p>
          <a:p>
            <a:pPr lvl="1"/>
            <a:r>
              <a:rPr lang="en-US" dirty="0"/>
              <a:t>The </a:t>
            </a:r>
            <a:r>
              <a:rPr lang="en-US" dirty="0" err="1"/>
              <a:t>Ethereum</a:t>
            </a:r>
            <a:r>
              <a:rPr lang="en-US" dirty="0"/>
              <a:t> </a:t>
            </a:r>
            <a:r>
              <a:rPr lang="en-US" dirty="0" err="1"/>
              <a:t>blockchain</a:t>
            </a:r>
            <a:r>
              <a:rPr lang="en-US" dirty="0"/>
              <a:t> is made up of accounts, which you can think of like bank accounts.</a:t>
            </a:r>
          </a:p>
          <a:p>
            <a:pPr lvl="1"/>
            <a:r>
              <a:rPr lang="en-US" dirty="0"/>
              <a:t>Each account has an address, which you can think of like a bank account number. It's a unique identifier that points to that account</a:t>
            </a:r>
          </a:p>
        </p:txBody>
      </p:sp>
    </p:spTree>
    <p:extLst>
      <p:ext uri="{BB962C8B-B14F-4D97-AF65-F5344CB8AC3E}">
        <p14:creationId xmlns:p14="http://schemas.microsoft.com/office/powerpoint/2010/main" val="567856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9256</TotalTime>
  <Words>1231</Words>
  <Application>Microsoft Office PowerPoint</Application>
  <PresentationFormat>Widescreen</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Smart Contracts using Solidity</vt:lpstr>
      <vt:lpstr>What is Solidity ?</vt:lpstr>
      <vt:lpstr>PowerPoint Presentation</vt:lpstr>
      <vt:lpstr>The EVM (Ethereum Virtual Machine)</vt:lpstr>
      <vt:lpstr>Solidity Syntax</vt:lpstr>
      <vt:lpstr>Contracts</vt:lpstr>
      <vt:lpstr> DataTypes in Solidity</vt:lpstr>
      <vt:lpstr>PowerPoint Presentation</vt:lpstr>
      <vt:lpstr>PowerPoint Presentation</vt:lpstr>
      <vt:lpstr>Functions </vt:lpstr>
      <vt:lpstr>PowerPoint Presentation</vt:lpstr>
      <vt:lpstr>PowerPoint Presentation</vt:lpstr>
      <vt:lpstr>PowerPoint Presentation</vt:lpstr>
      <vt:lpstr>Keccak256 Function </vt:lpstr>
      <vt:lpstr>Require </vt:lpstr>
      <vt:lpstr>Events in Solidity</vt:lpstr>
      <vt:lpstr>Storage vs Memory </vt:lpstr>
      <vt:lpstr>Deploying To Blockchain</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Contracts using Solidity</dc:title>
  <dc:creator>Emmanual, Alwin</dc:creator>
  <cp:lastModifiedBy>Alwin Emmanual</cp:lastModifiedBy>
  <cp:revision>31</cp:revision>
  <dcterms:created xsi:type="dcterms:W3CDTF">2023-01-07T17:02:26Z</dcterms:created>
  <dcterms:modified xsi:type="dcterms:W3CDTF">2023-01-30T09:05:56Z</dcterms:modified>
</cp:coreProperties>
</file>