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Nunito"/>
      <p:regular r:id="rId31"/>
      <p:bold r:id="rId32"/>
      <p:italic r:id="rId33"/>
      <p:boldItalic r:id="rId34"/>
    </p:embeddedFont>
    <p:embeddedFont>
      <p:font typeface="Lato"/>
      <p:regular r:id="rId35"/>
      <p:bold r:id="rId36"/>
      <p:italic r:id="rId37"/>
      <p:boldItalic r:id="rId38"/>
    </p:embeddedFont>
    <p:embeddedFont>
      <p:font typeface="Lora"/>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39c57c4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39c57c4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39c57c4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39c57c4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39c57c4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39c57c4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39c57c4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39c57c4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39c57c4a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39c57c4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39c57c4a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39c57c4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39c57c4a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39c57c4a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39c57c4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39c57c4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cd3e51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cd3e51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39c57c4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39c57c4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cd3e51c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cd3e51c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39c57c4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39c57c4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1cd3e51c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1cd3e51c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39c57c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39c57c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1cd3e51c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1cd3e51c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1cd3e51c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1cd3e51c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earn.microsoft.com/en-us/azure/cognitive-services/openai/concepts/mode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learn.microsoft.com/en-us/azure/cognitive-services/openai/how-to/prepare-datas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learn.microsoft.com/en-us/azure/cognitive-services/openai/chatgpt-quickstart?pivots=programming-language-studio&amp;tabs=command-line" TargetMode="External"/><Relationship Id="rId4" Type="http://schemas.openxmlformats.org/officeDocument/2006/relationships/hyperlink" Target="https://www.linkedin.com/in/jithin-sakthan/" TargetMode="External"/><Relationship Id="rId5" Type="http://schemas.openxmlformats.org/officeDocument/2006/relationships/hyperlink" Target="https://twitter.com/jithinsakthan" TargetMode="External"/><Relationship Id="rId6" Type="http://schemas.openxmlformats.org/officeDocument/2006/relationships/hyperlink" Target="mailto:jithinsakth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earchenginejournal.com/gpt-4-vs-gpt-3-5/482463/#clo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61616"/>
                </a:solidFill>
                <a:highlight>
                  <a:srgbClr val="FFFFFF"/>
                </a:highlight>
              </a:rPr>
              <a:t>Get started using ChatGPT (preview) and GPT-4 (preview) with Azure OpenAI Service</a:t>
            </a:r>
            <a:endParaRPr b="1" sz="2300">
              <a:solidFill>
                <a:srgbClr val="161616"/>
              </a:solidFill>
              <a:highlight>
                <a:srgbClr val="FFFFFF"/>
              </a:highlight>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Jithin Sakthan</a:t>
            </a:r>
            <a:endParaRPr/>
          </a:p>
          <a:p>
            <a:pPr indent="0" lvl="0" marL="0" rtl="0" algn="l">
              <a:spcBef>
                <a:spcPts val="0"/>
              </a:spcBef>
              <a:spcAft>
                <a:spcPts val="0"/>
              </a:spcAft>
              <a:buNone/>
            </a:pPr>
            <a:r>
              <a:rPr lang="en"/>
              <a:t>Full stack developer,Socxo solutions pvt ltd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95825" y="566475"/>
            <a:ext cx="7688700" cy="42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Example-Xbox customer support</a:t>
            </a:r>
            <a:endParaRPr/>
          </a:p>
          <a:p>
            <a:pPr indent="0" lvl="0" marL="0" rtl="0" algn="l">
              <a:spcBef>
                <a:spcPts val="0"/>
              </a:spcBef>
              <a:spcAft>
                <a:spcPts val="0"/>
              </a:spcAft>
              <a:buNone/>
            </a:pPr>
            <a:r>
              <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0" y="1044175"/>
            <a:ext cx="9144000" cy="4026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1800">
                <a:solidFill>
                  <a:srgbClr val="323130"/>
                </a:solidFill>
                <a:highlight>
                  <a:srgbClr val="FFFFFF"/>
                </a:highlight>
                <a:latin typeface="Roboto"/>
                <a:ea typeface="Roboto"/>
                <a:cs typeface="Roboto"/>
                <a:sym typeface="Roboto"/>
              </a:rPr>
              <a:t>Completions playground</a:t>
            </a:r>
            <a:endParaRPr sz="1800">
              <a:solidFill>
                <a:srgbClr val="32313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 Generate product name ideas</a:t>
            </a:r>
            <a:endParaRPr/>
          </a:p>
          <a:p>
            <a:pPr indent="0" lvl="0" marL="0" rtl="0" algn="l">
              <a:spcBef>
                <a:spcPts val="1200"/>
              </a:spcBef>
              <a:spcAft>
                <a:spcPts val="0"/>
              </a:spcAft>
              <a:buNone/>
            </a:pPr>
            <a:r>
              <a:rPr lang="en"/>
              <a:t>                         Classify text</a:t>
            </a:r>
            <a:endParaRPr/>
          </a:p>
          <a:p>
            <a:pPr indent="0" lvl="0" marL="0" rtl="0" algn="l">
              <a:spcBef>
                <a:spcPts val="1200"/>
              </a:spcBef>
              <a:spcAft>
                <a:spcPts val="0"/>
              </a:spcAft>
              <a:buNone/>
            </a:pPr>
            <a:r>
              <a:rPr lang="en"/>
              <a:t>                           Explain an sql query</a:t>
            </a:r>
            <a:endParaRPr/>
          </a:p>
          <a:p>
            <a:pPr indent="0" lvl="0" marL="0" rtl="0" algn="l">
              <a:spcBef>
                <a:spcPts val="1200"/>
              </a:spcBef>
              <a:spcAft>
                <a:spcPts val="0"/>
              </a:spcAft>
              <a:buNone/>
            </a:pPr>
            <a:r>
              <a:rPr lang="en"/>
              <a:t>                          Natural language to sql   etc</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1800">
                <a:solidFill>
                  <a:srgbClr val="323130"/>
                </a:solidFill>
                <a:highlight>
                  <a:srgbClr val="FFFFFF"/>
                </a:highlight>
                <a:latin typeface="Roboto"/>
                <a:ea typeface="Roboto"/>
                <a:cs typeface="Roboto"/>
                <a:sym typeface="Roboto"/>
              </a:rPr>
              <a:t>Models</a:t>
            </a:r>
            <a:endParaRPr sz="1800">
              <a:solidFill>
                <a:srgbClr val="323130"/>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
        <p:nvSpPr>
          <p:cNvPr id="158" name="Google Shape;158;p24"/>
          <p:cNvSpPr txBox="1"/>
          <p:nvPr>
            <p:ph idx="1" type="body"/>
          </p:nvPr>
        </p:nvSpPr>
        <p:spPr>
          <a:xfrm>
            <a:off x="727650" y="1707875"/>
            <a:ext cx="7688700" cy="35505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1600"/>
              <a:t>G</a:t>
            </a:r>
            <a:r>
              <a:rPr lang="en" sz="1600"/>
              <a:t>pt-35-turbo,text-davinci-002,text-ada-001</a:t>
            </a:r>
            <a:r>
              <a:rPr b="1" lang="en" sz="1900"/>
              <a:t> </a:t>
            </a:r>
            <a:r>
              <a:rPr b="1" lang="en"/>
              <a:t>etc</a:t>
            </a:r>
            <a:endParaRPr b="1"/>
          </a:p>
          <a:p>
            <a:pPr indent="0" lvl="0" marL="0" rtl="0" algn="l">
              <a:spcBef>
                <a:spcPts val="1200"/>
              </a:spcBef>
              <a:spcAft>
                <a:spcPts val="0"/>
              </a:spcAft>
              <a:buNone/>
            </a:pPr>
            <a:r>
              <a:rPr b="1" lang="en"/>
              <a:t>Reffer : </a:t>
            </a:r>
            <a:r>
              <a:rPr b="1" lang="en" u="sng">
                <a:solidFill>
                  <a:schemeClr val="hlink"/>
                </a:solidFill>
                <a:hlinkClick r:id="rId3"/>
              </a:rPr>
              <a:t>https://learn.microsoft.com/en-us/azure/cognitive-services/openai/concepts/models</a:t>
            </a:r>
            <a:endParaRPr b="1"/>
          </a:p>
          <a:p>
            <a:pPr indent="0" lvl="0" marL="0" rtl="0" algn="l">
              <a:lnSpc>
                <a:spcPct val="130000"/>
              </a:lnSpc>
              <a:spcBef>
                <a:spcPts val="2400"/>
              </a:spcBef>
              <a:spcAft>
                <a:spcPts val="0"/>
              </a:spcAft>
              <a:buNone/>
            </a:pPr>
            <a:r>
              <a:rPr b="1" lang="en" sz="1700">
                <a:solidFill>
                  <a:srgbClr val="161616"/>
                </a:solidFill>
                <a:highlight>
                  <a:srgbClr val="FFFFFF"/>
                </a:highlight>
                <a:latin typeface="Arial"/>
                <a:ea typeface="Arial"/>
                <a:cs typeface="Arial"/>
                <a:sym typeface="Arial"/>
              </a:rPr>
              <a:t>GPT-4 models (preview)</a:t>
            </a:r>
            <a:endParaRPr b="1" sz="1700">
              <a:solidFill>
                <a:srgbClr val="161616"/>
              </a:solidFill>
              <a:highlight>
                <a:srgbClr val="FFFFFF"/>
              </a:highlight>
              <a:latin typeface="Arial"/>
              <a:ea typeface="Arial"/>
              <a:cs typeface="Arial"/>
              <a:sym typeface="Arial"/>
            </a:endParaRPr>
          </a:p>
          <a:p>
            <a:pPr indent="0" lvl="0" marL="0" rtl="0" algn="l">
              <a:spcBef>
                <a:spcPts val="900"/>
              </a:spcBef>
              <a:spcAft>
                <a:spcPts val="0"/>
              </a:spcAft>
              <a:buNone/>
            </a:pPr>
            <a:r>
              <a:rPr lang="en" sz="1728"/>
              <a:t>gpt-4</a:t>
            </a:r>
            <a:endParaRPr sz="1728"/>
          </a:p>
          <a:p>
            <a:pPr indent="0" lvl="0" marL="0" rtl="0" algn="l">
              <a:spcBef>
                <a:spcPts val="1200"/>
              </a:spcBef>
              <a:spcAft>
                <a:spcPts val="0"/>
              </a:spcAft>
              <a:buNone/>
            </a:pPr>
            <a:r>
              <a:rPr lang="en" sz="1728"/>
              <a:t>Gpt-4-32k</a:t>
            </a:r>
            <a:endParaRPr sz="1728"/>
          </a:p>
          <a:p>
            <a:pPr indent="0" lvl="0" marL="0" rtl="0" algn="l">
              <a:spcBef>
                <a:spcPts val="1200"/>
              </a:spcBef>
              <a:spcAft>
                <a:spcPts val="0"/>
              </a:spcAft>
              <a:buNone/>
            </a:pPr>
            <a:r>
              <a:rPr b="1" lang="en" sz="1800"/>
              <a:t>GPT-3 models</a:t>
            </a:r>
            <a:endParaRPr b="1" sz="1800"/>
          </a:p>
          <a:p>
            <a:pPr indent="0" lvl="0" marL="0" rtl="0" algn="l">
              <a:spcBef>
                <a:spcPts val="1200"/>
              </a:spcBef>
              <a:spcAft>
                <a:spcPts val="0"/>
              </a:spcAft>
              <a:buNone/>
            </a:pPr>
            <a:r>
              <a:rPr lang="en" sz="1800"/>
              <a:t>text-davinci-003</a:t>
            </a:r>
            <a:endParaRPr sz="1800"/>
          </a:p>
          <a:p>
            <a:pPr indent="0" lvl="0" marL="0" rtl="0" algn="l">
              <a:spcBef>
                <a:spcPts val="1200"/>
              </a:spcBef>
              <a:spcAft>
                <a:spcPts val="0"/>
              </a:spcAft>
              <a:buNone/>
            </a:pPr>
            <a:r>
              <a:rPr lang="en" sz="1800"/>
              <a:t>text-curie-001</a:t>
            </a:r>
            <a:endParaRPr sz="1800"/>
          </a:p>
          <a:p>
            <a:pPr indent="0" lvl="0" marL="0" rtl="0" algn="l">
              <a:spcBef>
                <a:spcPts val="1200"/>
              </a:spcBef>
              <a:spcAft>
                <a:spcPts val="0"/>
              </a:spcAft>
              <a:buNone/>
            </a:pPr>
            <a:r>
              <a:rPr lang="en" sz="1800"/>
              <a:t>text-babbage-001</a:t>
            </a:r>
            <a:endParaRPr sz="1800"/>
          </a:p>
          <a:p>
            <a:pPr indent="0" lvl="0" marL="0" rtl="0" algn="l">
              <a:spcBef>
                <a:spcPts val="1200"/>
              </a:spcBef>
              <a:spcAft>
                <a:spcPts val="0"/>
              </a:spcAft>
              <a:buNone/>
            </a:pPr>
            <a:r>
              <a:rPr lang="en" sz="1800"/>
              <a:t>text-ada-001</a:t>
            </a:r>
            <a:endParaRPr sz="1800"/>
          </a:p>
          <a:p>
            <a:pPr indent="0" lvl="0" marL="0" rtl="0" algn="l">
              <a:spcBef>
                <a:spcPts val="1200"/>
              </a:spcBef>
              <a:spcAft>
                <a:spcPts val="12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300"/>
              </a:spcBef>
              <a:spcAft>
                <a:spcPts val="0"/>
              </a:spcAft>
              <a:buNone/>
            </a:pPr>
            <a:r>
              <a:rPr lang="en" sz="2077">
                <a:solidFill>
                  <a:srgbClr val="161616"/>
                </a:solidFill>
                <a:highlight>
                  <a:srgbClr val="FFFFFF"/>
                </a:highlight>
                <a:latin typeface="Arial"/>
                <a:ea typeface="Arial"/>
                <a:cs typeface="Arial"/>
                <a:sym typeface="Arial"/>
              </a:rPr>
              <a:t>Davinci</a:t>
            </a:r>
            <a:endParaRPr sz="2077">
              <a:solidFill>
                <a:srgbClr val="161616"/>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Davinci is the most capable model and can perform any task the other models can perform, often with less instruction. For applications requiring deep understanding of the content, like summarization for a specific audience and creative content generation, Davinci produces the best results. The increased capabilities provided by Davinci require more compute resources, so Davinci costs more and isn't as fast as other models.</a:t>
            </a:r>
            <a:endParaRPr sz="1500"/>
          </a:p>
          <a:p>
            <a:pPr indent="0" lvl="0" marL="0" rtl="0" algn="l">
              <a:spcBef>
                <a:spcPts val="1200"/>
              </a:spcBef>
              <a:spcAft>
                <a:spcPts val="1200"/>
              </a:spcAft>
              <a:buNone/>
            </a:pPr>
            <a:r>
              <a:rPr lang="en"/>
              <a:t>Use for: Complex intent, cause and effect, summarization for audience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300"/>
              </a:spcBef>
              <a:spcAft>
                <a:spcPts val="0"/>
              </a:spcAft>
              <a:buNone/>
            </a:pPr>
            <a:r>
              <a:rPr lang="en" sz="1966">
                <a:solidFill>
                  <a:srgbClr val="161616"/>
                </a:solidFill>
                <a:highlight>
                  <a:srgbClr val="FFFFFF"/>
                </a:highlight>
                <a:latin typeface="Arial"/>
                <a:ea typeface="Arial"/>
                <a:cs typeface="Arial"/>
                <a:sym typeface="Arial"/>
              </a:rPr>
              <a:t>Curie</a:t>
            </a:r>
            <a:endParaRPr sz="1966">
              <a:solidFill>
                <a:srgbClr val="161616"/>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rgbClr val="161616"/>
                </a:solidFill>
                <a:highlight>
                  <a:srgbClr val="FFFFFF"/>
                </a:highlight>
                <a:latin typeface="Arial"/>
                <a:ea typeface="Arial"/>
                <a:cs typeface="Arial"/>
                <a:sym typeface="Arial"/>
              </a:rPr>
              <a:t>Curie is powerful, yet fast. While Davinci is stronger when it comes to analyzing complicated text, Curie is capable for many nuanced tasks like sentiment classification and summarization. Curie is also good at answering questions and performing Q&amp;A and as a general service chatbot.</a:t>
            </a:r>
            <a:endParaRPr sz="1500">
              <a:solidFill>
                <a:srgbClr val="161616"/>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61616"/>
                </a:solidFill>
                <a:highlight>
                  <a:srgbClr val="FFFFFF"/>
                </a:highlight>
                <a:latin typeface="Arial"/>
                <a:ea typeface="Arial"/>
                <a:cs typeface="Arial"/>
                <a:sym typeface="Arial"/>
              </a:rPr>
              <a:t>Use for: Language translation, complex classification, text sentiment, summarization</a:t>
            </a:r>
            <a:endParaRPr sz="1200">
              <a:solidFill>
                <a:srgbClr val="161616"/>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300"/>
              </a:spcBef>
              <a:spcAft>
                <a:spcPts val="0"/>
              </a:spcAft>
              <a:buNone/>
            </a:pPr>
            <a:r>
              <a:rPr lang="en" sz="1855">
                <a:solidFill>
                  <a:srgbClr val="161616"/>
                </a:solidFill>
                <a:highlight>
                  <a:srgbClr val="FFFFFF"/>
                </a:highlight>
                <a:latin typeface="Arial"/>
                <a:ea typeface="Arial"/>
                <a:cs typeface="Arial"/>
                <a:sym typeface="Arial"/>
              </a:rPr>
              <a:t>Babbage</a:t>
            </a:r>
            <a:endParaRPr sz="1855">
              <a:solidFill>
                <a:srgbClr val="161616"/>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76" name="Google Shape;176;p27"/>
          <p:cNvSpPr txBox="1"/>
          <p:nvPr>
            <p:ph idx="1" type="body"/>
          </p:nvPr>
        </p:nvSpPr>
        <p:spPr>
          <a:xfrm>
            <a:off x="729450" y="1696800"/>
            <a:ext cx="7688700" cy="350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93"/>
              <a:t>Babbage can perform straightforward tasks like simple classification. It’s also capable when it comes to semantic search, ranking how well documents match up with search queries</a:t>
            </a:r>
            <a:endParaRPr sz="1793"/>
          </a:p>
          <a:p>
            <a:pPr indent="0" lvl="0" marL="0" rtl="0" algn="l">
              <a:spcBef>
                <a:spcPts val="1200"/>
              </a:spcBef>
              <a:spcAft>
                <a:spcPts val="0"/>
              </a:spcAft>
              <a:buNone/>
            </a:pPr>
            <a:r>
              <a:rPr lang="en"/>
              <a:t>Use for: Moderate classification, semantic search classification</a:t>
            </a:r>
            <a:endParaRPr/>
          </a:p>
          <a:p>
            <a:pPr indent="0" lvl="0" marL="0" rtl="0" algn="l">
              <a:lnSpc>
                <a:spcPct val="130000"/>
              </a:lnSpc>
              <a:spcBef>
                <a:spcPts val="2300"/>
              </a:spcBef>
              <a:spcAft>
                <a:spcPts val="0"/>
              </a:spcAft>
              <a:buNone/>
            </a:pPr>
            <a:r>
              <a:rPr b="1" lang="en" sz="1652">
                <a:solidFill>
                  <a:srgbClr val="161616"/>
                </a:solidFill>
                <a:highlight>
                  <a:srgbClr val="FFFFFF"/>
                </a:highlight>
                <a:latin typeface="Arial"/>
                <a:ea typeface="Arial"/>
                <a:cs typeface="Arial"/>
                <a:sym typeface="Arial"/>
              </a:rPr>
              <a:t>Ada</a:t>
            </a:r>
            <a:endParaRPr b="1" sz="1652">
              <a:solidFill>
                <a:srgbClr val="161616"/>
              </a:solidFill>
              <a:highlight>
                <a:srgbClr val="FFFFFF"/>
              </a:highlight>
              <a:latin typeface="Arial"/>
              <a:ea typeface="Arial"/>
              <a:cs typeface="Arial"/>
              <a:sym typeface="Arial"/>
            </a:endParaRPr>
          </a:p>
          <a:p>
            <a:pPr indent="0" lvl="0" marL="0" rtl="0" algn="just">
              <a:lnSpc>
                <a:spcPct val="130000"/>
              </a:lnSpc>
              <a:spcBef>
                <a:spcPts val="2300"/>
              </a:spcBef>
              <a:spcAft>
                <a:spcPts val="0"/>
              </a:spcAft>
              <a:buNone/>
            </a:pPr>
            <a:r>
              <a:rPr lang="en" sz="1558">
                <a:solidFill>
                  <a:srgbClr val="161616"/>
                </a:solidFill>
                <a:highlight>
                  <a:srgbClr val="FFFFFF"/>
                </a:highlight>
                <a:latin typeface="Arial"/>
                <a:ea typeface="Arial"/>
                <a:cs typeface="Arial"/>
                <a:sym typeface="Arial"/>
              </a:rPr>
              <a:t>Ada is usually the fastest model and can perform tasks like parsing text, address correction and certain kinds of classification tasks that don’t require too much nuance. Ada’s performance can often be improved by providing more context.</a:t>
            </a:r>
            <a:endParaRPr sz="1558">
              <a:solidFill>
                <a:srgbClr val="161616"/>
              </a:solidFill>
              <a:highlight>
                <a:srgbClr val="FFFFFF"/>
              </a:highlight>
              <a:latin typeface="Arial"/>
              <a:ea typeface="Arial"/>
              <a:cs typeface="Arial"/>
              <a:sym typeface="Arial"/>
            </a:endParaRPr>
          </a:p>
          <a:p>
            <a:pPr indent="0" lvl="0" marL="0" rtl="0" algn="l">
              <a:lnSpc>
                <a:spcPct val="130000"/>
              </a:lnSpc>
              <a:spcBef>
                <a:spcPts val="2300"/>
              </a:spcBef>
              <a:spcAft>
                <a:spcPts val="0"/>
              </a:spcAft>
              <a:buNone/>
            </a:pPr>
            <a:r>
              <a:rPr lang="en">
                <a:solidFill>
                  <a:srgbClr val="161616"/>
                </a:solidFill>
                <a:highlight>
                  <a:srgbClr val="FFFFFF"/>
                </a:highlight>
                <a:latin typeface="Arial"/>
                <a:ea typeface="Arial"/>
                <a:cs typeface="Arial"/>
                <a:sym typeface="Arial"/>
              </a:rPr>
              <a:t>Use for: Parsing text, simple classification, address correction, keywords</a:t>
            </a:r>
            <a:endParaRPr>
              <a:solidFill>
                <a:srgbClr val="161616"/>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and training dataset</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00">
                <a:solidFill>
                  <a:srgbClr val="161616"/>
                </a:solidFill>
                <a:highlight>
                  <a:srgbClr val="FFFFFF"/>
                </a:highlight>
                <a:latin typeface="Arial"/>
                <a:ea typeface="Arial"/>
                <a:cs typeface="Arial"/>
                <a:sym typeface="Arial"/>
              </a:rPr>
              <a:t>The first step of customizing your model is to prepare a high quality dataset. To do this you'll need a set of training examples composed of single input prompts and the associated desired output ('completion'). This format is notably different than using models during inference in the following ways:</a:t>
            </a:r>
            <a:endParaRPr sz="1200">
              <a:solidFill>
                <a:srgbClr val="161616"/>
              </a:solidFill>
              <a:highlight>
                <a:srgbClr val="FFFFFF"/>
              </a:highlight>
              <a:latin typeface="Arial"/>
              <a:ea typeface="Arial"/>
              <a:cs typeface="Arial"/>
              <a:sym typeface="Arial"/>
            </a:endParaRPr>
          </a:p>
          <a:p>
            <a:pPr indent="-304800" lvl="0" marL="825500" rtl="0" algn="l">
              <a:spcBef>
                <a:spcPts val="120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Only provide a single prompt vs a few examples.</a:t>
            </a:r>
            <a:endParaRPr sz="1200">
              <a:solidFill>
                <a:srgbClr val="161616"/>
              </a:solidFill>
              <a:highlight>
                <a:srgbClr val="FFFFFF"/>
              </a:highlight>
              <a:latin typeface="Arial"/>
              <a:ea typeface="Arial"/>
              <a:cs typeface="Arial"/>
              <a:sym typeface="Arial"/>
            </a:endParaRPr>
          </a:p>
          <a:p>
            <a:pPr indent="-304800" lvl="0" marL="825500" rtl="0" algn="l">
              <a:spcBef>
                <a:spcPts val="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You don't need to provide detailed instructions as part of the prompt.</a:t>
            </a:r>
            <a:endParaRPr sz="1200">
              <a:solidFill>
                <a:srgbClr val="161616"/>
              </a:solidFill>
              <a:highlight>
                <a:srgbClr val="FFFFFF"/>
              </a:highlight>
              <a:latin typeface="Arial"/>
              <a:ea typeface="Arial"/>
              <a:cs typeface="Arial"/>
              <a:sym typeface="Arial"/>
            </a:endParaRPr>
          </a:p>
          <a:p>
            <a:pPr indent="-304800" lvl="0" marL="825500" rtl="0" algn="l">
              <a:spcBef>
                <a:spcPts val="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Each prompt should end with a fixed separator to inform the model when the prompt ends and the completion begins. A simple separator, which generally works well is </a:t>
            </a:r>
            <a:r>
              <a:rPr lang="en" sz="1000">
                <a:solidFill>
                  <a:srgbClr val="188038"/>
                </a:solidFill>
                <a:highlight>
                  <a:srgbClr val="FFFFFF"/>
                </a:highlight>
                <a:latin typeface="Courier New"/>
                <a:ea typeface="Courier New"/>
                <a:cs typeface="Courier New"/>
                <a:sym typeface="Courier New"/>
              </a:rPr>
              <a:t>\n\n###\n\n</a:t>
            </a:r>
            <a:r>
              <a:rPr lang="en" sz="1200">
                <a:solidFill>
                  <a:srgbClr val="161616"/>
                </a:solidFill>
                <a:highlight>
                  <a:srgbClr val="FFFFFF"/>
                </a:highlight>
                <a:latin typeface="Arial"/>
                <a:ea typeface="Arial"/>
                <a:cs typeface="Arial"/>
                <a:sym typeface="Arial"/>
              </a:rPr>
              <a:t>. The separator shouldn't appear elsewhere in any prompt.</a:t>
            </a:r>
            <a:endParaRPr sz="1200">
              <a:solidFill>
                <a:srgbClr val="161616"/>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61616"/>
                </a:solidFill>
                <a:highlight>
                  <a:srgbClr val="FFFFFF"/>
                </a:highlight>
                <a:latin typeface="Arial"/>
                <a:ea typeface="Arial"/>
                <a:cs typeface="Arial"/>
                <a:sym typeface="Arial"/>
              </a:rPr>
              <a:t>Ref:</a:t>
            </a:r>
            <a:r>
              <a:rPr lang="en" sz="1200" u="sng">
                <a:solidFill>
                  <a:schemeClr val="hlink"/>
                </a:solidFill>
                <a:highlight>
                  <a:srgbClr val="FFFFFF"/>
                </a:highlight>
                <a:latin typeface="Arial"/>
                <a:ea typeface="Arial"/>
                <a:cs typeface="Arial"/>
                <a:sym typeface="Arial"/>
                <a:hlinkClick r:id="rId3"/>
              </a:rPr>
              <a:t>https://learn.microsoft.com/en-us/azure/cognitive-services/openai/how-to/prepare-dataset</a:t>
            </a:r>
            <a:endParaRPr sz="1200">
              <a:solidFill>
                <a:srgbClr val="161616"/>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Q&amp;A</a:t>
            </a:r>
            <a:endParaRPr/>
          </a:p>
          <a:p>
            <a:pPr indent="0" lvl="0" marL="0" rtl="0" algn="l">
              <a:spcBef>
                <a:spcPts val="0"/>
              </a:spcBef>
              <a:spcAft>
                <a:spcPts val="0"/>
              </a:spcAft>
              <a:buNone/>
            </a:pPr>
            <a:r>
              <a:rPr lang="en" sz="1600"/>
              <a:t>Ref:</a:t>
            </a:r>
            <a:r>
              <a:rPr lang="en" sz="1300" u="sng">
                <a:solidFill>
                  <a:schemeClr val="hlink"/>
                </a:solidFill>
                <a:hlinkClick r:id="rId3"/>
              </a:rPr>
              <a:t>https://learn.microsoft.com/en-us/azure/cognitive-services/openai/chatgpt-quickstart?pivots=programming-language-studio&amp;tabs=command-line</a:t>
            </a:r>
            <a:endParaRPr sz="1300"/>
          </a:p>
        </p:txBody>
      </p:sp>
      <p:sp>
        <p:nvSpPr>
          <p:cNvPr id="188" name="Google Shape;188;p29"/>
          <p:cNvSpPr txBox="1"/>
          <p:nvPr>
            <p:ph idx="1" type="subTitle"/>
          </p:nvPr>
        </p:nvSpPr>
        <p:spPr>
          <a:xfrm>
            <a:off x="729625" y="3172900"/>
            <a:ext cx="7688100" cy="835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solidFill>
                  <a:srgbClr val="27278B"/>
                </a:solidFill>
                <a:latin typeface="Maven Pro"/>
                <a:ea typeface="Maven Pro"/>
                <a:cs typeface="Maven Pro"/>
                <a:sym typeface="Maven Pro"/>
              </a:rPr>
              <a:t>LinkedIn</a:t>
            </a:r>
            <a:r>
              <a:rPr b="1" lang="en">
                <a:solidFill>
                  <a:schemeClr val="lt1"/>
                </a:solidFill>
                <a:latin typeface="Maven Pro"/>
                <a:ea typeface="Maven Pro"/>
                <a:cs typeface="Maven Pro"/>
                <a:sym typeface="Maven Pro"/>
              </a:rPr>
              <a:t> </a:t>
            </a:r>
            <a:r>
              <a:rPr b="1" lang="en">
                <a:solidFill>
                  <a:srgbClr val="27278B"/>
                </a:solidFill>
                <a:latin typeface="Maven Pro"/>
                <a:ea typeface="Maven Pro"/>
                <a:cs typeface="Maven Pro"/>
                <a:sym typeface="Maven Pro"/>
              </a:rPr>
              <a:t>:</a:t>
            </a:r>
            <a:r>
              <a:rPr b="1" lang="en" u="sng">
                <a:solidFill>
                  <a:srgbClr val="27278B"/>
                </a:solidFill>
                <a:latin typeface="Maven Pro"/>
                <a:ea typeface="Maven Pro"/>
                <a:cs typeface="Maven Pro"/>
                <a:sym typeface="Maven Pro"/>
                <a:hlinkClick r:id="rId4">
                  <a:extLst>
                    <a:ext uri="{A12FA001-AC4F-418D-AE19-62706E023703}">
                      <ahyp:hlinkClr val="tx"/>
                    </a:ext>
                  </a:extLst>
                </a:hlinkClick>
              </a:rPr>
              <a:t> https://www.linkedin.com/in/jithin-sakthan/</a:t>
            </a:r>
            <a:r>
              <a:rPr b="1" lang="en">
                <a:solidFill>
                  <a:schemeClr val="lt1"/>
                </a:solidFill>
                <a:latin typeface="Maven Pro"/>
                <a:ea typeface="Maven Pro"/>
                <a:cs typeface="Maven Pro"/>
                <a:sym typeface="Maven Pro"/>
              </a:rPr>
              <a:t>      </a:t>
            </a:r>
            <a:r>
              <a:rPr b="1" lang="en">
                <a:solidFill>
                  <a:srgbClr val="27278B"/>
                </a:solidFill>
                <a:latin typeface="Maven Pro"/>
                <a:ea typeface="Maven Pro"/>
                <a:cs typeface="Maven Pro"/>
                <a:sym typeface="Maven Pro"/>
              </a:rPr>
              <a:t>Twitter:</a:t>
            </a:r>
            <a:r>
              <a:rPr b="1" lang="en" u="sng">
                <a:solidFill>
                  <a:srgbClr val="27278B"/>
                </a:solidFill>
                <a:latin typeface="Maven Pro"/>
                <a:ea typeface="Maven Pro"/>
                <a:cs typeface="Maven Pro"/>
                <a:sym typeface="Maven Pro"/>
                <a:hlinkClick r:id="rId5">
                  <a:extLst>
                    <a:ext uri="{A12FA001-AC4F-418D-AE19-62706E023703}">
                      <ahyp:hlinkClr val="tx"/>
                    </a:ext>
                  </a:extLst>
                </a:hlinkClick>
              </a:rPr>
              <a:t>https://twitter.com/jithinsakthan</a:t>
            </a:r>
            <a:endParaRPr sz="1300">
              <a:solidFill>
                <a:schemeClr val="lt1"/>
              </a:solidFill>
              <a:latin typeface="Nunito"/>
              <a:ea typeface="Nunito"/>
              <a:cs typeface="Nunito"/>
              <a:sym typeface="Nunito"/>
            </a:endParaRPr>
          </a:p>
          <a:p>
            <a:pPr indent="0" lvl="0" marL="0" rtl="0" algn="ctr">
              <a:spcBef>
                <a:spcPts val="0"/>
              </a:spcBef>
              <a:spcAft>
                <a:spcPts val="0"/>
              </a:spcAft>
              <a:buNone/>
            </a:pPr>
            <a:r>
              <a:rPr lang="en" sz="1300">
                <a:solidFill>
                  <a:srgbClr val="27278B"/>
                </a:solidFill>
                <a:latin typeface="Nunito"/>
                <a:ea typeface="Nunito"/>
                <a:cs typeface="Nunito"/>
                <a:sym typeface="Nunito"/>
              </a:rPr>
              <a:t>Email:</a:t>
            </a:r>
            <a:r>
              <a:rPr lang="en" sz="1300">
                <a:solidFill>
                  <a:schemeClr val="lt1"/>
                </a:solidFill>
                <a:latin typeface="Nunito"/>
                <a:ea typeface="Nunito"/>
                <a:cs typeface="Nunito"/>
                <a:sym typeface="Nunito"/>
              </a:rPr>
              <a:t> </a:t>
            </a:r>
            <a:r>
              <a:rPr lang="en" sz="1300" u="sng">
                <a:solidFill>
                  <a:srgbClr val="27278B"/>
                </a:solidFill>
                <a:latin typeface="Nunito"/>
                <a:ea typeface="Nunito"/>
                <a:cs typeface="Nunito"/>
                <a:sym typeface="Nunito"/>
                <a:hlinkClick r:id="rId6">
                  <a:extLst>
                    <a:ext uri="{A12FA001-AC4F-418D-AE19-62706E023703}">
                      <ahyp:hlinkClr val="tx"/>
                    </a:ext>
                  </a:extLst>
                </a:hlinkClick>
              </a:rPr>
              <a:t>jithinsakthan@gmail.com</a:t>
            </a:r>
            <a:r>
              <a:rPr lang="en" sz="1300">
                <a:solidFill>
                  <a:schemeClr val="lt1"/>
                </a:solidFill>
                <a:latin typeface="Nunito"/>
                <a:ea typeface="Nunito"/>
                <a:cs typeface="Nunito"/>
                <a:sym typeface="Nunito"/>
              </a:rPr>
              <a:t> </a:t>
            </a:r>
            <a:r>
              <a:rPr lang="en" sz="1300">
                <a:solidFill>
                  <a:srgbClr val="27278B"/>
                </a:solidFill>
                <a:latin typeface="Nunito"/>
                <a:ea typeface="Nunito"/>
                <a:cs typeface="Nunito"/>
                <a:sym typeface="Nunito"/>
              </a:rPr>
              <a:t>Mob:9961520918</a:t>
            </a:r>
            <a:endParaRPr sz="2100">
              <a:solidFill>
                <a:srgbClr val="27278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Gpt-4</a:t>
            </a:r>
            <a:endParaRPr/>
          </a:p>
        </p:txBody>
      </p:sp>
      <p:sp>
        <p:nvSpPr>
          <p:cNvPr id="93" name="Google Shape;93;p14"/>
          <p:cNvSpPr txBox="1"/>
          <p:nvPr>
            <p:ph idx="1" type="body"/>
          </p:nvPr>
        </p:nvSpPr>
        <p:spPr>
          <a:xfrm>
            <a:off x="729450" y="2078875"/>
            <a:ext cx="7688700" cy="29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GPT-4 is OpenAI’s most advanced system, producing safer and more useful responses.</a:t>
            </a:r>
            <a:endParaRPr/>
          </a:p>
          <a:p>
            <a:pPr indent="-311150" lvl="0" marL="457200" rtl="0" algn="l">
              <a:spcBef>
                <a:spcPts val="1200"/>
              </a:spcBef>
              <a:spcAft>
                <a:spcPts val="0"/>
              </a:spcAft>
              <a:buSzPts val="1300"/>
              <a:buChar char="●"/>
            </a:pPr>
            <a:r>
              <a:rPr lang="en"/>
              <a:t>GPT-4 series models are now available in preview on Azure OpenAI. These models are currently available in the East US and South Central US regions.</a:t>
            </a:r>
            <a:endParaRPr/>
          </a:p>
          <a:p>
            <a:pPr indent="-304800" lvl="0" marL="457200" rtl="0" algn="l">
              <a:spcBef>
                <a:spcPts val="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ChatGPT (gpt-35-turbo) preview</a:t>
            </a:r>
            <a:endParaRPr sz="1200">
              <a:solidFill>
                <a:srgbClr val="161616"/>
              </a:solidFill>
              <a:highlight>
                <a:srgbClr val="FFFFFF"/>
              </a:highlight>
              <a:latin typeface="Arial"/>
              <a:ea typeface="Arial"/>
              <a:cs typeface="Arial"/>
              <a:sym typeface="Arial"/>
            </a:endParaRPr>
          </a:p>
          <a:p>
            <a:pPr indent="-304800" lvl="0" marL="457200" rtl="0" algn="l">
              <a:spcBef>
                <a:spcPts val="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Increased training limits for fine-tuning: The max training job size (tokens in training file) x (# of epochs*) is 2 Billion tokens for all models. We have also increased the max training job from 120 to 720 hours.</a:t>
            </a:r>
            <a:endParaRPr sz="1200">
              <a:solidFill>
                <a:srgbClr val="161616"/>
              </a:solidFill>
              <a:highlight>
                <a:srgbClr val="FFFFFF"/>
              </a:highlight>
              <a:latin typeface="Arial"/>
              <a:ea typeface="Arial"/>
              <a:cs typeface="Arial"/>
              <a:sym typeface="Arial"/>
            </a:endParaRPr>
          </a:p>
          <a:p>
            <a:pPr indent="0" lvl="0" marL="0" rtl="0" algn="l">
              <a:spcBef>
                <a:spcPts val="1200"/>
              </a:spcBef>
              <a:spcAft>
                <a:spcPts val="0"/>
              </a:spcAft>
              <a:buNone/>
            </a:pPr>
            <a:r>
              <a:rPr lang="en"/>
              <a:t>GPT-4 has a maximum token limit of 32,000 (equivalent to 25,000 words), which is a significant increase from GPT-3.5’s 4,000 tokens (equivalent to 3,125 words)</a:t>
            </a:r>
            <a:endParaRPr/>
          </a:p>
          <a:p>
            <a:pPr indent="0" lvl="0" marL="0" rtl="0" algn="l">
              <a:spcBef>
                <a:spcPts val="1200"/>
              </a:spcBef>
              <a:spcAft>
                <a:spcPts val="1200"/>
              </a:spcAft>
              <a:buNone/>
            </a:pPr>
            <a:r>
              <a:rPr lang="en" sz="1200">
                <a:solidFill>
                  <a:srgbClr val="272626"/>
                </a:solidFill>
                <a:highlight>
                  <a:srgbClr val="FFFFFF"/>
                </a:highlight>
                <a:latin typeface="Arial"/>
                <a:ea typeface="Arial"/>
                <a:cs typeface="Arial"/>
                <a:sym typeface="Arial"/>
              </a:rPr>
              <a:t> *</a:t>
            </a:r>
            <a:r>
              <a:rPr lang="en" sz="891">
                <a:solidFill>
                  <a:srgbClr val="272626"/>
                </a:solidFill>
                <a:highlight>
                  <a:srgbClr val="FFFFFF"/>
                </a:highlight>
                <a:latin typeface="Arial"/>
                <a:ea typeface="Arial"/>
                <a:cs typeface="Arial"/>
                <a:sym typeface="Arial"/>
              </a:rPr>
              <a:t>if you have a training set of 10,000 images, an epoch would be 10,000 training iterations, where each iteration uses one image.</a:t>
            </a:r>
            <a:endParaRPr sz="9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83">
                <a:solidFill>
                  <a:srgbClr val="252525"/>
                </a:solidFill>
                <a:highlight>
                  <a:srgbClr val="FFFFFF"/>
                </a:highlight>
                <a:latin typeface="Lora"/>
                <a:ea typeface="Lora"/>
                <a:cs typeface="Lora"/>
                <a:sym typeface="Lora"/>
              </a:rPr>
              <a:t>GPT-4  improvements </a:t>
            </a:r>
            <a:endParaRPr sz="2933"/>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Linguistic Finesse</a:t>
            </a:r>
            <a:endParaRPr/>
          </a:p>
          <a:p>
            <a:pPr indent="0" lvl="0" marL="0" rtl="0" algn="l">
              <a:spcBef>
                <a:spcPts val="1200"/>
              </a:spcBef>
              <a:spcAft>
                <a:spcPts val="0"/>
              </a:spcAft>
              <a:buNone/>
            </a:pPr>
            <a:r>
              <a:rPr lang="en"/>
              <a:t>Information Synthesis</a:t>
            </a:r>
            <a:endParaRPr/>
          </a:p>
          <a:p>
            <a:pPr indent="0" lvl="0" marL="0" rtl="0" algn="l">
              <a:spcBef>
                <a:spcPts val="1200"/>
              </a:spcBef>
              <a:spcAft>
                <a:spcPts val="0"/>
              </a:spcAft>
              <a:buNone/>
            </a:pPr>
            <a:r>
              <a:rPr lang="en"/>
              <a:t>Creativity And Coherence</a:t>
            </a:r>
            <a:endParaRPr/>
          </a:p>
          <a:p>
            <a:pPr indent="0" lvl="0" marL="0" rtl="0" algn="l">
              <a:spcBef>
                <a:spcPts val="1200"/>
              </a:spcBef>
              <a:spcAft>
                <a:spcPts val="0"/>
              </a:spcAft>
              <a:buNone/>
            </a:pPr>
            <a:r>
              <a:rPr lang="en"/>
              <a:t>Complex Problem-Solving</a:t>
            </a:r>
            <a:endParaRPr/>
          </a:p>
          <a:p>
            <a:pPr indent="0" lvl="0" marL="0" rtl="0" algn="l">
              <a:spcBef>
                <a:spcPts val="1200"/>
              </a:spcBef>
              <a:spcAft>
                <a:spcPts val="0"/>
              </a:spcAft>
              <a:buNone/>
            </a:pPr>
            <a:r>
              <a:rPr lang="en"/>
              <a:t>Programming Power</a:t>
            </a:r>
            <a:endParaRPr/>
          </a:p>
          <a:p>
            <a:pPr indent="0" lvl="0" marL="0" rtl="0" algn="l">
              <a:spcBef>
                <a:spcPts val="1200"/>
              </a:spcBef>
              <a:spcAft>
                <a:spcPts val="0"/>
              </a:spcAft>
              <a:buNone/>
            </a:pPr>
            <a:r>
              <a:rPr lang="en"/>
              <a:t>Image And Graphics Understanding</a:t>
            </a:r>
            <a:endParaRPr/>
          </a:p>
          <a:p>
            <a:pPr indent="0" lvl="0" marL="0" rtl="0" algn="l">
              <a:spcBef>
                <a:spcPts val="1200"/>
              </a:spcBef>
              <a:spcAft>
                <a:spcPts val="1200"/>
              </a:spcAft>
              <a:buNone/>
            </a:pPr>
            <a:r>
              <a:rPr lang="en"/>
              <a:t>Ref:</a:t>
            </a:r>
            <a:r>
              <a:rPr lang="en" u="sng">
                <a:solidFill>
                  <a:schemeClr val="hlink"/>
                </a:solidFill>
                <a:hlinkClick r:id="rId3"/>
              </a:rPr>
              <a:t>https://www.searchenginejournal.com/gpt-4-vs-gpt-3-5/482463/#close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68550"/>
            <a:ext cx="7688700" cy="542100"/>
          </a:xfrm>
          <a:prstGeom prst="rect">
            <a:avLst/>
          </a:prstGeom>
        </p:spPr>
        <p:txBody>
          <a:bodyPr anchorCtr="0" anchor="t" bIns="91425" lIns="91425" spcFirstLastPara="1" rIns="91425" wrap="square" tIns="91425">
            <a:normAutofit fontScale="90000"/>
          </a:bodyPr>
          <a:lstStyle/>
          <a:p>
            <a:pPr indent="0" lvl="0" marL="0" marR="152400" rtl="0" algn="l">
              <a:lnSpc>
                <a:spcPct val="116666"/>
              </a:lnSpc>
              <a:spcBef>
                <a:spcPts val="0"/>
              </a:spcBef>
              <a:spcAft>
                <a:spcPts val="0"/>
              </a:spcAft>
              <a:buNone/>
            </a:pPr>
            <a:r>
              <a:rPr lang="en" sz="1800">
                <a:solidFill>
                  <a:srgbClr val="292827"/>
                </a:solidFill>
                <a:highlight>
                  <a:srgbClr val="FFFFFF"/>
                </a:highlight>
                <a:latin typeface="Roboto"/>
                <a:ea typeface="Roboto"/>
                <a:cs typeface="Roboto"/>
                <a:sym typeface="Roboto"/>
              </a:rPr>
              <a:t>Create Azure OpenAI</a:t>
            </a:r>
            <a:endParaRPr sz="1800">
              <a:solidFill>
                <a:srgbClr val="292827"/>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400425" y="1398150"/>
            <a:ext cx="8362326" cy="367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668009" y="0"/>
            <a:ext cx="7807983"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922500"/>
            <a:ext cx="7688700" cy="9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1633">
                <a:solidFill>
                  <a:srgbClr val="161616"/>
                </a:solidFill>
                <a:highlight>
                  <a:srgbClr val="FFFFFF"/>
                </a:highlight>
                <a:latin typeface="Arial"/>
                <a:ea typeface="Arial"/>
                <a:cs typeface="Arial"/>
                <a:sym typeface="Arial"/>
              </a:rPr>
              <a:t>Chat session</a:t>
            </a:r>
            <a:endParaRPr sz="1633">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rPr lang="en"/>
              <a:t>Create deployment</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676950" y="1854000"/>
            <a:ext cx="8207473" cy="339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533300"/>
            <a:ext cx="7688700" cy="345000"/>
          </a:xfrm>
          <a:prstGeom prst="rect">
            <a:avLst/>
          </a:prstGeom>
        </p:spPr>
        <p:txBody>
          <a:bodyPr anchorCtr="0" anchor="t" bIns="91425" lIns="91425" spcFirstLastPara="1" rIns="91425" wrap="square" tIns="91425">
            <a:noAutofit/>
          </a:bodyPr>
          <a:lstStyle/>
          <a:p>
            <a:pPr indent="0" lvl="0" marL="0" rtl="0" algn="l">
              <a:lnSpc>
                <a:spcPct val="130000"/>
              </a:lnSpc>
              <a:spcBef>
                <a:spcPts val="2300"/>
              </a:spcBef>
              <a:spcAft>
                <a:spcPts val="0"/>
              </a:spcAft>
              <a:buSzPts val="990"/>
              <a:buNone/>
            </a:pPr>
            <a:r>
              <a:rPr lang="en" sz="1770">
                <a:solidFill>
                  <a:srgbClr val="161616"/>
                </a:solidFill>
                <a:highlight>
                  <a:srgbClr val="FFFFFF"/>
                </a:highlight>
                <a:latin typeface="Arial"/>
                <a:ea typeface="Arial"/>
                <a:cs typeface="Arial"/>
                <a:sym typeface="Arial"/>
              </a:rPr>
              <a:t>Settings</a:t>
            </a:r>
            <a:endParaRPr sz="1770">
              <a:solidFill>
                <a:srgbClr val="161616"/>
              </a:solidFill>
              <a:highlight>
                <a:srgbClr val="FFFFFF"/>
              </a:highlight>
              <a:latin typeface="Arial"/>
              <a:ea typeface="Arial"/>
              <a:cs typeface="Arial"/>
              <a:sym typeface="Arial"/>
            </a:endParaRPr>
          </a:p>
          <a:p>
            <a:pPr indent="0" lvl="0" marL="0" rtl="0" algn="l">
              <a:spcBef>
                <a:spcPts val="1400"/>
              </a:spcBef>
              <a:spcAft>
                <a:spcPts val="0"/>
              </a:spcAft>
              <a:buSzPts val="990"/>
              <a:buNone/>
            </a:pPr>
            <a:r>
              <a:t/>
            </a:r>
            <a:endParaRPr sz="2940"/>
          </a:p>
        </p:txBody>
      </p:sp>
      <p:sp>
        <p:nvSpPr>
          <p:cNvPr id="126" name="Google Shape;126;p19"/>
          <p:cNvSpPr txBox="1"/>
          <p:nvPr>
            <p:ph idx="1" type="body"/>
          </p:nvPr>
        </p:nvSpPr>
        <p:spPr>
          <a:xfrm>
            <a:off x="729450" y="834025"/>
            <a:ext cx="7688700" cy="4435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b="1" lang="en" sz="1200">
                <a:solidFill>
                  <a:srgbClr val="161616"/>
                </a:solidFill>
                <a:highlight>
                  <a:srgbClr val="FFFFFF"/>
                </a:highlight>
                <a:latin typeface="Arial"/>
                <a:ea typeface="Arial"/>
                <a:cs typeface="Arial"/>
                <a:sym typeface="Arial"/>
              </a:rPr>
              <a:t>Deployments</a:t>
            </a:r>
            <a:r>
              <a:rPr lang="en" sz="1200">
                <a:solidFill>
                  <a:srgbClr val="161616"/>
                </a:solidFill>
                <a:highlight>
                  <a:srgbClr val="FFFFFF"/>
                </a:highlight>
                <a:latin typeface="Arial"/>
                <a:ea typeface="Arial"/>
                <a:cs typeface="Arial"/>
                <a:sym typeface="Arial"/>
              </a:rPr>
              <a:t>:Your deployment name that is associated with a specific model. For ChatGPT, you need to use the gpt-35-turbo model.</a:t>
            </a:r>
            <a:endParaRPr sz="1200">
              <a:solidFill>
                <a:srgbClr val="161616"/>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523"/>
              <a:buNone/>
            </a:pPr>
            <a:r>
              <a:rPr b="1" lang="en" sz="1200">
                <a:solidFill>
                  <a:srgbClr val="161616"/>
                </a:solidFill>
                <a:highlight>
                  <a:srgbClr val="FFFFFF"/>
                </a:highlight>
                <a:latin typeface="Arial"/>
                <a:ea typeface="Arial"/>
                <a:cs typeface="Arial"/>
                <a:sym typeface="Arial"/>
              </a:rPr>
              <a:t>Temperature</a:t>
            </a:r>
            <a:r>
              <a:rPr lang="en" sz="1200">
                <a:solidFill>
                  <a:srgbClr val="161616"/>
                </a:solidFill>
                <a:highlight>
                  <a:srgbClr val="FFFFFF"/>
                </a:highlight>
                <a:latin typeface="Arial"/>
                <a:ea typeface="Arial"/>
                <a:cs typeface="Arial"/>
                <a:sym typeface="Arial"/>
              </a:rPr>
              <a:t>:Controls randomness. Lowering the temperature means that the model produces more repetitive and deterministic responses. Increasing the temperature results in more unexpected or creative responses. Try adjusting temperature or Top P but not both.</a:t>
            </a:r>
            <a:endParaRPr sz="1200">
              <a:solidFill>
                <a:srgbClr val="161616"/>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523"/>
              <a:buNone/>
            </a:pPr>
            <a:r>
              <a:rPr b="1" lang="en" sz="1200">
                <a:solidFill>
                  <a:srgbClr val="161616"/>
                </a:solidFill>
                <a:highlight>
                  <a:srgbClr val="FFFFFF"/>
                </a:highlight>
                <a:latin typeface="Arial"/>
                <a:ea typeface="Arial"/>
                <a:cs typeface="Arial"/>
                <a:sym typeface="Arial"/>
              </a:rPr>
              <a:t>Max length (tokens):</a:t>
            </a:r>
            <a:r>
              <a:rPr lang="en" sz="1200">
                <a:solidFill>
                  <a:srgbClr val="161616"/>
                </a:solidFill>
                <a:highlight>
                  <a:srgbClr val="FFFFFF"/>
                </a:highlight>
                <a:latin typeface="Arial"/>
                <a:ea typeface="Arial"/>
                <a:cs typeface="Arial"/>
                <a:sym typeface="Arial"/>
              </a:rPr>
              <a:t>Set a limit on the number of tokens per model response. The API supports a maximum of 4096 tokens shared between the prompt (including system message, examples, message history, and user query) and the model's response. One token is roughly four characters for typical English text.</a:t>
            </a:r>
            <a:endParaRPr sz="1200">
              <a:solidFill>
                <a:srgbClr val="161616"/>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523"/>
              <a:buNone/>
            </a:pPr>
            <a:r>
              <a:rPr b="1" lang="en" sz="1200">
                <a:solidFill>
                  <a:srgbClr val="161616"/>
                </a:solidFill>
                <a:highlight>
                  <a:srgbClr val="FFFFFF"/>
                </a:highlight>
                <a:latin typeface="Arial"/>
                <a:ea typeface="Arial"/>
                <a:cs typeface="Arial"/>
                <a:sym typeface="Arial"/>
              </a:rPr>
              <a:t>Top probabilities</a:t>
            </a:r>
            <a:r>
              <a:rPr lang="en" sz="1200">
                <a:solidFill>
                  <a:srgbClr val="161616"/>
                </a:solidFill>
                <a:highlight>
                  <a:srgbClr val="FFFFFF"/>
                </a:highlight>
                <a:latin typeface="Arial"/>
                <a:ea typeface="Arial"/>
                <a:cs typeface="Arial"/>
                <a:sym typeface="Arial"/>
              </a:rPr>
              <a:t>:Similar to temperature, this controls randomness but uses a different method. Lowering Top P narrows the model’s token selection to likelier tokens. Increasing Top P lets the model choose from tokens with both high and low likelihood. Try adjusting temperature or Top P but not both.</a:t>
            </a:r>
            <a:endParaRPr sz="1200">
              <a:solidFill>
                <a:srgbClr val="161616"/>
              </a:solidFill>
              <a:highlight>
                <a:srgbClr val="FFFFFF"/>
              </a:highlight>
              <a:latin typeface="Arial"/>
              <a:ea typeface="Arial"/>
              <a:cs typeface="Arial"/>
              <a:sym typeface="Arial"/>
            </a:endParaRPr>
          </a:p>
          <a:p>
            <a:pPr indent="0" lvl="0" marL="0" rtl="0" algn="just">
              <a:lnSpc>
                <a:spcPct val="105000"/>
              </a:lnSpc>
              <a:spcBef>
                <a:spcPts val="1200"/>
              </a:spcBef>
              <a:spcAft>
                <a:spcPts val="0"/>
              </a:spcAft>
              <a:buSzPts val="523"/>
              <a:buNone/>
            </a:pPr>
            <a:r>
              <a:rPr b="1" lang="en" sz="1200">
                <a:solidFill>
                  <a:srgbClr val="161616"/>
                </a:solidFill>
                <a:highlight>
                  <a:srgbClr val="FFFFFF"/>
                </a:highlight>
                <a:latin typeface="Arial"/>
                <a:ea typeface="Arial"/>
                <a:cs typeface="Arial"/>
                <a:sym typeface="Arial"/>
              </a:rPr>
              <a:t>Multi-turn conversations:</a:t>
            </a:r>
            <a:r>
              <a:rPr lang="en" sz="1200">
                <a:solidFill>
                  <a:srgbClr val="161616"/>
                </a:solidFill>
                <a:highlight>
                  <a:srgbClr val="FFFFFF"/>
                </a:highlight>
                <a:latin typeface="Arial"/>
                <a:ea typeface="Arial"/>
                <a:cs typeface="Arial"/>
                <a:sym typeface="Arial"/>
              </a:rPr>
              <a:t>Select the number of past messages to include in each new API request. This helps give the model context for new user queries. Setting this number to 10 results in five user queries and five system responses.</a:t>
            </a:r>
            <a:endParaRPr sz="1200">
              <a:solidFill>
                <a:srgbClr val="161616"/>
              </a:solidFill>
              <a:highlight>
                <a:srgbClr val="FFFFFF"/>
              </a:highlight>
              <a:latin typeface="Arial"/>
              <a:ea typeface="Arial"/>
              <a:cs typeface="Arial"/>
              <a:sym typeface="Arial"/>
            </a:endParaRPr>
          </a:p>
          <a:p>
            <a:pPr indent="0" lvl="0" marL="0" rtl="0" algn="just">
              <a:lnSpc>
                <a:spcPct val="105000"/>
              </a:lnSpc>
              <a:spcBef>
                <a:spcPts val="1200"/>
              </a:spcBef>
              <a:spcAft>
                <a:spcPts val="1200"/>
              </a:spcAft>
              <a:buSzPts val="523"/>
              <a:buNone/>
            </a:pPr>
            <a:r>
              <a:rPr b="1" lang="en" sz="1200">
                <a:solidFill>
                  <a:srgbClr val="161616"/>
                </a:solidFill>
                <a:highlight>
                  <a:srgbClr val="FFFFFF"/>
                </a:highlight>
                <a:latin typeface="Arial"/>
                <a:ea typeface="Arial"/>
                <a:cs typeface="Arial"/>
                <a:sym typeface="Arial"/>
              </a:rPr>
              <a:t>Stop sequences:</a:t>
            </a:r>
            <a:r>
              <a:rPr lang="en" sz="1200">
                <a:solidFill>
                  <a:srgbClr val="161616"/>
                </a:solidFill>
                <a:highlight>
                  <a:srgbClr val="FFFFFF"/>
                </a:highlight>
                <a:latin typeface="Arial"/>
                <a:ea typeface="Arial"/>
                <a:cs typeface="Arial"/>
                <a:sym typeface="Arial"/>
              </a:rPr>
              <a:t>Stop sequence make the model end its response at a desired point. The model response ends before the specified sequence, so it won't contain the stop sequence text. For ChatGPT, using &lt;|im_end|&gt; ensures that the model response doesn't generate a follow-up user query. You can include as many as four stop sequences.</a:t>
            </a:r>
            <a:endParaRPr sz="1200">
              <a:solidFill>
                <a:srgbClr val="161616"/>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06900" y="5222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sz="1800">
                <a:solidFill>
                  <a:srgbClr val="323130"/>
                </a:solidFill>
                <a:highlight>
                  <a:srgbClr val="FFFFFF"/>
                </a:highlight>
                <a:latin typeface="Roboto"/>
                <a:ea typeface="Roboto"/>
                <a:cs typeface="Roboto"/>
                <a:sym typeface="Roboto"/>
              </a:rPr>
              <a:t>Chat playground (Preview)-Assistant setup(default)</a:t>
            </a:r>
            <a:endParaRPr sz="1800">
              <a:solidFill>
                <a:srgbClr val="32313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0" y="1057425"/>
            <a:ext cx="9144001" cy="3494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729450" y="1752100"/>
            <a:ext cx="7688700" cy="258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0" y="524300"/>
            <a:ext cx="9144000" cy="441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