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6" r:id="rId1"/>
  </p:sldMasterIdLst>
  <p:notesMasterIdLst>
    <p:notesMasterId r:id="rId13"/>
  </p:notesMasterIdLst>
  <p:sldIdLst>
    <p:sldId id="277" r:id="rId2"/>
    <p:sldId id="294" r:id="rId3"/>
    <p:sldId id="292" r:id="rId4"/>
    <p:sldId id="287" r:id="rId5"/>
    <p:sldId id="288" r:id="rId6"/>
    <p:sldId id="289" r:id="rId7"/>
    <p:sldId id="290" r:id="rId8"/>
    <p:sldId id="291" r:id="rId9"/>
    <p:sldId id="293" r:id="rId10"/>
    <p:sldId id="295" r:id="rId11"/>
    <p:sldId id="281" r:id="rId12"/>
  </p:sldIdLst>
  <p:sldSz cx="9144000" cy="5143500" type="screen16x9"/>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447" autoAdjust="0"/>
  </p:normalViewPr>
  <p:slideViewPr>
    <p:cSldViewPr>
      <p:cViewPr varScale="1">
        <p:scale>
          <a:sx n="97" d="100"/>
          <a:sy n="97" d="100"/>
        </p:scale>
        <p:origin x="874"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55D50D-6455-72FA-B17E-7496E3247BF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3B65769D-03BB-28C3-C7CD-A8EC20F7D14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AFD7EF3-8B1B-4E11-A801-C7810DD48700}" type="datetimeFigureOut">
              <a:rPr lang="en-US"/>
              <a:pPr>
                <a:defRPr/>
              </a:pPr>
              <a:t>9/19/2024</a:t>
            </a:fld>
            <a:endParaRPr lang="en-IN"/>
          </a:p>
        </p:txBody>
      </p:sp>
      <p:sp>
        <p:nvSpPr>
          <p:cNvPr id="4" name="Slide Image Placeholder 3">
            <a:extLst>
              <a:ext uri="{FF2B5EF4-FFF2-40B4-BE49-F238E27FC236}">
                <a16:creationId xmlns:a16="http://schemas.microsoft.com/office/drawing/2014/main" id="{30EB0ECB-1583-4415-6F59-B7B164CDE8B2}"/>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F055481C-B16B-D0D9-3386-B68F8C1C97E0}"/>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IN" noProof="0"/>
              <a:t>Click to edit Master text styles</a:t>
            </a:r>
          </a:p>
          <a:p>
            <a:pPr lvl="1"/>
            <a:r>
              <a:rPr lang="en-IN" noProof="0"/>
              <a:t>Second level</a:t>
            </a:r>
          </a:p>
          <a:p>
            <a:pPr lvl="2"/>
            <a:r>
              <a:rPr lang="en-IN" noProof="0"/>
              <a:t>Third level</a:t>
            </a:r>
          </a:p>
          <a:p>
            <a:pPr lvl="3"/>
            <a:r>
              <a:rPr lang="en-IN" noProof="0"/>
              <a:t>Fourth level</a:t>
            </a:r>
          </a:p>
          <a:p>
            <a:pPr lvl="4"/>
            <a:r>
              <a:rPr lang="en-IN" noProof="0"/>
              <a:t>Fifth level</a:t>
            </a:r>
          </a:p>
        </p:txBody>
      </p:sp>
      <p:sp>
        <p:nvSpPr>
          <p:cNvPr id="6" name="Footer Placeholder 5">
            <a:extLst>
              <a:ext uri="{FF2B5EF4-FFF2-40B4-BE49-F238E27FC236}">
                <a16:creationId xmlns:a16="http://schemas.microsoft.com/office/drawing/2014/main" id="{D369CF36-693B-2B12-3FF6-E34C7DA8C86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00F8F408-0FCD-909A-154F-97C4BE4B9B1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82CFD443-0C44-4689-9279-7795FD4753F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681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117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2232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71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044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588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330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202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670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4714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dirty="0"/>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414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4431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9/19/2024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7500380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E97C24-C672-2D6C-27FD-90964086549F}"/>
              </a:ext>
            </a:extLst>
          </p:cNvPr>
          <p:cNvPicPr>
            <a:picLocks noChangeAspect="1"/>
          </p:cNvPicPr>
          <p:nvPr/>
        </p:nvPicPr>
        <p:blipFill>
          <a:blip r:embed="rId2"/>
          <a:stretch>
            <a:fillRect/>
          </a:stretch>
        </p:blipFill>
        <p:spPr>
          <a:xfrm>
            <a:off x="450140" y="359877"/>
            <a:ext cx="1062990" cy="1068705"/>
          </a:xfrm>
          <a:prstGeom prst="rect">
            <a:avLst/>
          </a:prstGeom>
        </p:spPr>
      </p:pic>
      <p:sp>
        <p:nvSpPr>
          <p:cNvPr id="6" name="TextBox 5">
            <a:extLst>
              <a:ext uri="{FF2B5EF4-FFF2-40B4-BE49-F238E27FC236}">
                <a16:creationId xmlns:a16="http://schemas.microsoft.com/office/drawing/2014/main" id="{23182A04-E864-FFFE-66C7-7CC775EF214E}"/>
              </a:ext>
            </a:extLst>
          </p:cNvPr>
          <p:cNvSpPr txBox="1"/>
          <p:nvPr/>
        </p:nvSpPr>
        <p:spPr>
          <a:xfrm>
            <a:off x="494347" y="229258"/>
            <a:ext cx="8451477" cy="2008242"/>
          </a:xfrm>
          <a:prstGeom prst="rect">
            <a:avLst/>
          </a:prstGeom>
          <a:noFill/>
        </p:spPr>
        <p:txBody>
          <a:bodyPr wrap="square">
            <a:spAutoFit/>
          </a:bodyPr>
          <a:lstStyle/>
          <a:p>
            <a:pPr algn="ctr">
              <a:spcBef>
                <a:spcPts val="0"/>
              </a:spcBef>
              <a:spcAft>
                <a:spcPts val="0"/>
              </a:spcAft>
            </a:pPr>
            <a:r>
              <a:rPr lang="en-US" sz="4050" b="1" dirty="0">
                <a:solidFill>
                  <a:srgbClr val="000000"/>
                </a:solidFill>
                <a:latin typeface="Arial Rounded"/>
              </a:rPr>
              <a:t>   </a:t>
            </a:r>
            <a:r>
              <a:rPr lang="en-US" sz="4950" b="1" dirty="0">
                <a:solidFill>
                  <a:srgbClr val="000000"/>
                </a:solidFill>
                <a:latin typeface="EB Garamond" panose="02000000000000000000" pitchFamily="2" charset="0"/>
              </a:rPr>
              <a:t>VEL TECH HIGH TECH</a:t>
            </a:r>
            <a:r>
              <a:rPr lang="en-US" sz="4050" b="1" dirty="0">
                <a:solidFill>
                  <a:srgbClr val="000000"/>
                </a:solidFill>
                <a:latin typeface="EB Garamond" panose="02000000000000000000" pitchFamily="2" charset="0"/>
              </a:rPr>
              <a:t> </a:t>
            </a:r>
            <a:br>
              <a:rPr lang="en-US" sz="2100" b="1" dirty="0">
                <a:solidFill>
                  <a:srgbClr val="000000"/>
                </a:solidFill>
                <a:latin typeface="EB Garamond" panose="02000000000000000000" pitchFamily="2" charset="0"/>
              </a:rPr>
            </a:br>
            <a:r>
              <a:rPr lang="en-US" sz="2100" b="1" dirty="0">
                <a:solidFill>
                  <a:srgbClr val="000000"/>
                </a:solidFill>
                <a:latin typeface="EB Garamond" panose="02000000000000000000" pitchFamily="2" charset="0"/>
              </a:rPr>
              <a:t>      </a:t>
            </a:r>
            <a:r>
              <a:rPr lang="en-US" sz="1350" b="1" dirty="0">
                <a:solidFill>
                  <a:srgbClr val="000000"/>
                </a:solidFill>
                <a:latin typeface="EB Garamond" panose="02000000000000000000" pitchFamily="2" charset="0"/>
              </a:rPr>
              <a:t>Dr. RANGARAJAN Dr. SAKUNTHALA ENGINEERING COLLEGE</a:t>
            </a:r>
            <a:br>
              <a:rPr lang="en-US" sz="2100" b="1" dirty="0">
                <a:solidFill>
                  <a:srgbClr val="000000"/>
                </a:solidFill>
                <a:latin typeface="EB Garamond" panose="02000000000000000000" pitchFamily="2" charset="0"/>
              </a:rPr>
            </a:br>
            <a:r>
              <a:rPr lang="en-US" sz="1200" b="1" dirty="0">
                <a:solidFill>
                  <a:srgbClr val="000000"/>
                </a:solidFill>
                <a:latin typeface="EB Garamond" panose="02000000000000000000" pitchFamily="2" charset="0"/>
              </a:rPr>
              <a:t>An Autonomous Institution</a:t>
            </a:r>
            <a:br>
              <a:rPr lang="en-US" sz="2400" b="1" dirty="0">
                <a:solidFill>
                  <a:srgbClr val="000000"/>
                </a:solidFill>
                <a:latin typeface="EB Garamond" panose="02000000000000000000" pitchFamily="2" charset="0"/>
              </a:rPr>
            </a:br>
            <a:br>
              <a:rPr lang="en-US" sz="2400" b="1" dirty="0">
                <a:solidFill>
                  <a:srgbClr val="000000"/>
                </a:solidFill>
                <a:latin typeface="EB Garamond" panose="02000000000000000000" pitchFamily="2" charset="0"/>
              </a:rPr>
            </a:br>
            <a:endParaRPr lang="en-US" dirty="0">
              <a:effectLst/>
            </a:endParaRPr>
          </a:p>
        </p:txBody>
      </p:sp>
      <p:sp>
        <p:nvSpPr>
          <p:cNvPr id="7" name="TextBox 6">
            <a:extLst>
              <a:ext uri="{FF2B5EF4-FFF2-40B4-BE49-F238E27FC236}">
                <a16:creationId xmlns:a16="http://schemas.microsoft.com/office/drawing/2014/main" id="{F35380A9-5ECD-106E-27A5-24AD333FFCE7}"/>
              </a:ext>
            </a:extLst>
          </p:cNvPr>
          <p:cNvSpPr txBox="1"/>
          <p:nvPr/>
        </p:nvSpPr>
        <p:spPr>
          <a:xfrm>
            <a:off x="2266166" y="1532913"/>
            <a:ext cx="5909646" cy="415498"/>
          </a:xfrm>
          <a:prstGeom prst="rect">
            <a:avLst/>
          </a:prstGeom>
          <a:noFill/>
        </p:spPr>
        <p:txBody>
          <a:bodyPr wrap="square" rtlCol="0">
            <a:spAutoFit/>
          </a:bodyPr>
          <a:lstStyle/>
          <a:p>
            <a:pPr algn="l"/>
            <a:r>
              <a:rPr lang="en-US" sz="2100" b="1" dirty="0">
                <a:latin typeface="Times New Roman" panose="02020603050405020304" pitchFamily="18" charset="0"/>
                <a:cs typeface="Times New Roman" panose="02020603050405020304" pitchFamily="18" charset="0"/>
              </a:rPr>
              <a:t>Department of Information Technology</a:t>
            </a:r>
          </a:p>
        </p:txBody>
      </p:sp>
      <p:sp>
        <p:nvSpPr>
          <p:cNvPr id="10" name="TextBox 9">
            <a:extLst>
              <a:ext uri="{FF2B5EF4-FFF2-40B4-BE49-F238E27FC236}">
                <a16:creationId xmlns:a16="http://schemas.microsoft.com/office/drawing/2014/main" id="{8289B20F-FDD2-84BB-7C06-74A9F48D4FC8}"/>
              </a:ext>
            </a:extLst>
          </p:cNvPr>
          <p:cNvSpPr txBox="1"/>
          <p:nvPr/>
        </p:nvSpPr>
        <p:spPr>
          <a:xfrm>
            <a:off x="319471" y="2510800"/>
            <a:ext cx="8451477" cy="6297957"/>
          </a:xfrm>
          <a:prstGeom prst="rect">
            <a:avLst/>
          </a:prstGeom>
          <a:noFill/>
        </p:spPr>
        <p:txBody>
          <a:bodyPr wrap="square">
            <a:spAutoFit/>
          </a:bodyPr>
          <a:lstStyle/>
          <a:p>
            <a:pPr algn="ctr" eaLnBrk="1" hangingPunct="1">
              <a:spcBef>
                <a:spcPct val="20000"/>
              </a:spcBef>
              <a:defRPr/>
            </a:pPr>
            <a:r>
              <a:rPr lang="en-US" sz="2400" dirty="0">
                <a:solidFill>
                  <a:srgbClr val="0070C0"/>
                </a:solidFill>
              </a:rPr>
              <a:t>Unified DevOps: Holistic Automation for Modern Web Applications</a:t>
            </a:r>
            <a:endParaRPr lang="en-IN" altLang="en-US" sz="2400" b="1" dirty="0">
              <a:solidFill>
                <a:srgbClr val="0070C0"/>
              </a:solidFill>
              <a:latin typeface="+mj-lt"/>
            </a:endParaRPr>
          </a:p>
          <a:p>
            <a:pPr algn="ctr">
              <a:spcBef>
                <a:spcPct val="20000"/>
              </a:spcBef>
              <a:defRPr/>
            </a:pPr>
            <a:endParaRPr lang="en-IN" altLang="en-US" sz="2400" b="1" dirty="0">
              <a:solidFill>
                <a:srgbClr val="FF0066"/>
              </a:solidFill>
              <a:latin typeface="+mj-lt"/>
            </a:endParaRPr>
          </a:p>
          <a:p>
            <a:pPr algn="ctr">
              <a:spcBef>
                <a:spcPct val="20000"/>
              </a:spcBef>
              <a:defRPr/>
            </a:pPr>
            <a:endParaRPr lang="en-IN" altLang="en-US" sz="2400" b="1" dirty="0">
              <a:solidFill>
                <a:srgbClr val="FF0066"/>
              </a:solidFill>
              <a:latin typeface="+mj-lt"/>
            </a:endParaRPr>
          </a:p>
          <a:p>
            <a:pPr algn="ctr">
              <a:spcBef>
                <a:spcPct val="20000"/>
              </a:spcBef>
              <a:defRPr/>
            </a:pPr>
            <a:endParaRPr lang="en-IN" altLang="en-US" sz="2400" b="1" dirty="0">
              <a:solidFill>
                <a:srgbClr val="FF0066"/>
              </a:solidFill>
              <a:latin typeface="+mj-lt"/>
            </a:endParaRPr>
          </a:p>
          <a:p>
            <a:pPr algn="ctr">
              <a:spcBef>
                <a:spcPct val="20000"/>
              </a:spcBef>
              <a:defRPr/>
            </a:pPr>
            <a:endParaRPr lang="en-IN" altLang="en-US" sz="2400" b="1" dirty="0">
              <a:solidFill>
                <a:srgbClr val="FF0066"/>
              </a:solidFill>
              <a:latin typeface="+mj-lt"/>
            </a:endParaRPr>
          </a:p>
          <a:p>
            <a:pPr algn="ctr">
              <a:spcBef>
                <a:spcPct val="20000"/>
              </a:spcBef>
              <a:defRPr/>
            </a:pPr>
            <a:endParaRPr lang="en-IN" altLang="en-US" sz="2400" b="1" dirty="0">
              <a:solidFill>
                <a:srgbClr val="FF0066"/>
              </a:solidFill>
              <a:latin typeface="+mj-lt"/>
            </a:endParaRPr>
          </a:p>
          <a:p>
            <a:pPr algn="ctr">
              <a:spcBef>
                <a:spcPct val="20000"/>
              </a:spcBef>
              <a:defRPr/>
            </a:pPr>
            <a:endParaRPr lang="en-IN" altLang="en-US" sz="2400" b="1" dirty="0">
              <a:solidFill>
                <a:srgbClr val="FF0066"/>
              </a:solidFill>
              <a:latin typeface="+mj-lt"/>
            </a:endParaRPr>
          </a:p>
          <a:p>
            <a:pPr algn="ctr">
              <a:spcBef>
                <a:spcPct val="20000"/>
              </a:spcBef>
              <a:defRPr/>
            </a:pPr>
            <a:endParaRPr lang="en-IN" altLang="en-US" sz="2400" b="1" dirty="0">
              <a:solidFill>
                <a:srgbClr val="FF0066"/>
              </a:solidFill>
              <a:latin typeface="+mj-lt"/>
            </a:endParaRPr>
          </a:p>
          <a:p>
            <a:pPr algn="ctr">
              <a:spcBef>
                <a:spcPct val="20000"/>
              </a:spcBef>
              <a:defRPr/>
            </a:pPr>
            <a:endParaRPr lang="en-IN" altLang="en-US" sz="2400" b="1" dirty="0">
              <a:solidFill>
                <a:srgbClr val="FF0066"/>
              </a:solidFill>
              <a:latin typeface="+mj-lt"/>
            </a:endParaRPr>
          </a:p>
          <a:p>
            <a:pPr algn="ctr">
              <a:spcBef>
                <a:spcPct val="20000"/>
              </a:spcBef>
              <a:defRPr/>
            </a:pPr>
            <a:endParaRPr lang="en-IN" altLang="en-US" sz="2400" b="1" dirty="0">
              <a:solidFill>
                <a:srgbClr val="FF0066"/>
              </a:solidFill>
              <a:latin typeface="+mj-lt"/>
            </a:endParaRPr>
          </a:p>
          <a:p>
            <a:pPr algn="ctr">
              <a:spcBef>
                <a:spcPct val="20000"/>
              </a:spcBef>
              <a:defRPr/>
            </a:pPr>
            <a:endParaRPr lang="en-IN" altLang="en-US" sz="2400" b="1" dirty="0">
              <a:solidFill>
                <a:srgbClr val="FF0066"/>
              </a:solidFill>
              <a:latin typeface="+mj-lt"/>
            </a:endParaRPr>
          </a:p>
          <a:p>
            <a:pPr algn="ctr">
              <a:spcBef>
                <a:spcPct val="20000"/>
              </a:spcBef>
              <a:defRPr/>
            </a:pPr>
            <a:endParaRPr lang="en-IN" altLang="en-US" sz="2400" b="1" dirty="0">
              <a:solidFill>
                <a:srgbClr val="FF0066"/>
              </a:solidFill>
              <a:latin typeface="+mj-lt"/>
            </a:endParaRPr>
          </a:p>
          <a:p>
            <a:pPr algn="ctr">
              <a:spcBef>
                <a:spcPts val="0"/>
              </a:spcBef>
              <a:spcAft>
                <a:spcPts val="0"/>
              </a:spcAft>
            </a:pP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96ED8C4-5DD0-0F3B-07ED-5EFB9915795D}"/>
              </a:ext>
            </a:extLst>
          </p:cNvPr>
          <p:cNvSpPr txBox="1"/>
          <p:nvPr/>
        </p:nvSpPr>
        <p:spPr>
          <a:xfrm>
            <a:off x="847165" y="3448822"/>
            <a:ext cx="3839471" cy="1366528"/>
          </a:xfrm>
          <a:prstGeom prst="rect">
            <a:avLst/>
          </a:prstGeom>
          <a:noFill/>
        </p:spPr>
        <p:txBody>
          <a:bodyPr wrap="square">
            <a:spAutoFit/>
          </a:bodyPr>
          <a:lstStyle/>
          <a:p>
            <a:pPr eaLnBrk="1" fontAlgn="auto" hangingPunct="1">
              <a:spcBef>
                <a:spcPct val="20000"/>
              </a:spcBef>
              <a:spcAft>
                <a:spcPts val="0"/>
              </a:spcAft>
              <a:defRPr/>
            </a:pPr>
            <a:r>
              <a:rPr lang="en-IN" sz="1800" b="1" dirty="0">
                <a:latin typeface="Adobe Garamond Pro Bold"/>
                <a:cs typeface="+mn-cs"/>
              </a:rPr>
              <a:t>1 </a:t>
            </a:r>
            <a:r>
              <a:rPr lang="en-IN" sz="1800" b="1" dirty="0" err="1">
                <a:latin typeface="Adobe Garamond Pro Bold"/>
                <a:cs typeface="+mn-cs"/>
              </a:rPr>
              <a:t>K.Murari</a:t>
            </a:r>
            <a:r>
              <a:rPr lang="en-IN" sz="1800" b="1" dirty="0">
                <a:latin typeface="Adobe Garamond Pro Bold"/>
                <a:cs typeface="+mn-cs"/>
              </a:rPr>
              <a:t> (VH11556)</a:t>
            </a:r>
          </a:p>
          <a:p>
            <a:pPr eaLnBrk="1" fontAlgn="auto" hangingPunct="1">
              <a:spcBef>
                <a:spcPct val="20000"/>
              </a:spcBef>
              <a:spcAft>
                <a:spcPts val="0"/>
              </a:spcAft>
              <a:defRPr/>
            </a:pPr>
            <a:r>
              <a:rPr lang="en-IN" sz="1800" b="1" dirty="0">
                <a:latin typeface="Adobe Garamond Pro Bold"/>
                <a:cs typeface="+mn-cs"/>
              </a:rPr>
              <a:t>2 </a:t>
            </a:r>
            <a:r>
              <a:rPr lang="en-IN" sz="1800" b="1" dirty="0" err="1">
                <a:latin typeface="Adobe Garamond Pro Bold"/>
                <a:cs typeface="+mn-cs"/>
              </a:rPr>
              <a:t>Vetriselvam.K</a:t>
            </a:r>
            <a:r>
              <a:rPr lang="en-IN" sz="1800" b="1" dirty="0">
                <a:latin typeface="Adobe Garamond Pro Bold"/>
                <a:cs typeface="+mn-cs"/>
              </a:rPr>
              <a:t> (VH11579)</a:t>
            </a:r>
          </a:p>
          <a:p>
            <a:pPr eaLnBrk="1" fontAlgn="auto" hangingPunct="1">
              <a:spcBef>
                <a:spcPct val="20000"/>
              </a:spcBef>
              <a:spcAft>
                <a:spcPts val="0"/>
              </a:spcAft>
              <a:defRPr/>
            </a:pPr>
            <a:r>
              <a:rPr lang="en-IN" sz="1800" b="1" dirty="0">
                <a:latin typeface="Adobe Garamond Pro Bold"/>
                <a:cs typeface="+mn-cs"/>
              </a:rPr>
              <a:t>3 Chandra </a:t>
            </a:r>
            <a:r>
              <a:rPr lang="en-IN" sz="1800" b="1" dirty="0" err="1">
                <a:latin typeface="Adobe Garamond Pro Bold"/>
                <a:cs typeface="+mn-cs"/>
              </a:rPr>
              <a:t>sekhar.P.V</a:t>
            </a:r>
            <a:r>
              <a:rPr lang="en-IN" sz="1800" b="1" dirty="0">
                <a:latin typeface="Adobe Garamond Pro Bold"/>
                <a:cs typeface="+mn-cs"/>
              </a:rPr>
              <a:t>(VH11532)</a:t>
            </a:r>
          </a:p>
          <a:p>
            <a:pPr eaLnBrk="1" fontAlgn="auto" hangingPunct="1">
              <a:spcBef>
                <a:spcPct val="20000"/>
              </a:spcBef>
              <a:spcAft>
                <a:spcPts val="0"/>
              </a:spcAft>
              <a:defRPr/>
            </a:pPr>
            <a:r>
              <a:rPr lang="en-IN" sz="1800" b="1" dirty="0">
                <a:latin typeface="Adobe Garamond Pro Bold"/>
                <a:cs typeface="+mn-cs"/>
              </a:rPr>
              <a:t>IV Year, Information Technology</a:t>
            </a:r>
            <a:endParaRPr lang="en-IN" sz="2400" b="1" dirty="0">
              <a:latin typeface="Adobe Garamond Pro Bold"/>
              <a:cs typeface="+mn-cs"/>
            </a:endParaRPr>
          </a:p>
        </p:txBody>
      </p:sp>
      <p:sp>
        <p:nvSpPr>
          <p:cNvPr id="14" name="TextBox 13">
            <a:extLst>
              <a:ext uri="{FF2B5EF4-FFF2-40B4-BE49-F238E27FC236}">
                <a16:creationId xmlns:a16="http://schemas.microsoft.com/office/drawing/2014/main" id="{56836C39-ED03-704C-B1D6-2E953BEB930A}"/>
              </a:ext>
            </a:extLst>
          </p:cNvPr>
          <p:cNvSpPr txBox="1"/>
          <p:nvPr/>
        </p:nvSpPr>
        <p:spPr>
          <a:xfrm>
            <a:off x="5220989" y="3448822"/>
            <a:ext cx="3724835" cy="1231106"/>
          </a:xfrm>
          <a:prstGeom prst="rect">
            <a:avLst/>
          </a:prstGeom>
          <a:noFill/>
        </p:spPr>
        <p:txBody>
          <a:bodyPr wrap="square">
            <a:spAutoFit/>
          </a:bodyPr>
          <a:lstStyle/>
          <a:p>
            <a:pPr algn="ctr" eaLnBrk="1" hangingPunct="1">
              <a:buFont typeface="Arial" panose="020B0604020202020204" pitchFamily="34" charset="0"/>
              <a:buNone/>
            </a:pPr>
            <a:r>
              <a:rPr lang="en-US" b="1" u="sng" dirty="0">
                <a:solidFill>
                  <a:srgbClr val="000000"/>
                </a:solidFill>
                <a:latin typeface="EB Garamond" pitchFamily="2" charset="0"/>
              </a:rPr>
              <a:t> </a:t>
            </a:r>
            <a:r>
              <a:rPr lang="en-IN" altLang="en-US" sz="2000" b="1" u="sng" dirty="0">
                <a:latin typeface="Adobe Garamond Pro Bold"/>
                <a:ea typeface="Adobe Fan Heiti Std B"/>
                <a:cs typeface="Arial"/>
              </a:rPr>
              <a:t>Supervisor</a:t>
            </a:r>
          </a:p>
          <a:p>
            <a:pPr eaLnBrk="1" hangingPunct="1">
              <a:buNone/>
            </a:pPr>
            <a:r>
              <a:rPr lang="en-IN" altLang="en-US" sz="1800" b="1" dirty="0">
                <a:latin typeface="Adobe Garamond Pro Bold"/>
                <a:ea typeface="Adobe Fan Heiti Std B"/>
                <a:cs typeface="Arial"/>
              </a:rPr>
              <a:t>            Name: </a:t>
            </a:r>
            <a:r>
              <a:rPr lang="en-IN" altLang="en-US" sz="1800" b="1" dirty="0" err="1">
                <a:latin typeface="Adobe Garamond Pro Bold"/>
                <a:ea typeface="Adobe Fan Heiti Std B"/>
                <a:cs typeface="Arial"/>
              </a:rPr>
              <a:t>Mrs.M.Ramya</a:t>
            </a:r>
            <a:endParaRPr lang="en-IN" altLang="en-US" sz="1800" b="1" dirty="0">
              <a:latin typeface="Adobe Garamond Pro Bold" pitchFamily="18" charset="0"/>
              <a:ea typeface="Adobe Fan Heiti Std B" pitchFamily="34" charset="-128"/>
            </a:endParaRPr>
          </a:p>
          <a:p>
            <a:pPr eaLnBrk="1" hangingPunct="1">
              <a:buNone/>
            </a:pPr>
            <a:r>
              <a:rPr lang="en-IN" altLang="en-US" sz="1800" b="1" dirty="0">
                <a:latin typeface="Adobe Garamond Pro Bold"/>
                <a:ea typeface="Adobe Fan Heiti Std B"/>
                <a:cs typeface="Arial"/>
              </a:rPr>
              <a:t>        Assistant professor of  IT</a:t>
            </a:r>
          </a:p>
          <a:p>
            <a:pPr algn="ctr">
              <a:spcBef>
                <a:spcPts val="0"/>
              </a:spcBef>
              <a:spcAft>
                <a:spcPts val="0"/>
              </a:spcAft>
            </a:pPr>
            <a:endParaRPr lang="en-US" dirty="0"/>
          </a:p>
        </p:txBody>
      </p:sp>
      <p:sp>
        <p:nvSpPr>
          <p:cNvPr id="5" name="TextBox 4">
            <a:extLst>
              <a:ext uri="{FF2B5EF4-FFF2-40B4-BE49-F238E27FC236}">
                <a16:creationId xmlns:a16="http://schemas.microsoft.com/office/drawing/2014/main" id="{1F21148F-35F8-6705-2634-F041EA91F572}"/>
              </a:ext>
            </a:extLst>
          </p:cNvPr>
          <p:cNvSpPr txBox="1"/>
          <p:nvPr/>
        </p:nvSpPr>
        <p:spPr>
          <a:xfrm>
            <a:off x="2097741" y="2006667"/>
            <a:ext cx="4572000" cy="461665"/>
          </a:xfrm>
          <a:prstGeom prst="rect">
            <a:avLst/>
          </a:prstGeom>
          <a:noFill/>
        </p:spPr>
        <p:txBody>
          <a:bodyPr wrap="square">
            <a:spAutoFit/>
          </a:bodyPr>
          <a:lstStyle/>
          <a:p>
            <a:pPr algn="ctr">
              <a:spcBef>
                <a:spcPts val="0"/>
              </a:spcBef>
              <a:spcAft>
                <a:spcPts val="0"/>
              </a:spcAft>
            </a:pPr>
            <a:r>
              <a:rPr lang="en-US" sz="2400" b="1" dirty="0">
                <a:solidFill>
                  <a:srgbClr val="000000"/>
                </a:solidFill>
                <a:latin typeface="EB Garamond" pitchFamily="2" charset="0"/>
              </a:rPr>
              <a:t>Project Review</a:t>
            </a:r>
            <a:endParaRPr lang="en-US" sz="2400" dirty="0"/>
          </a:p>
        </p:txBody>
      </p:sp>
    </p:spTree>
    <p:extLst>
      <p:ext uri="{BB962C8B-B14F-4D97-AF65-F5344CB8AC3E}">
        <p14:creationId xmlns:p14="http://schemas.microsoft.com/office/powerpoint/2010/main" val="175771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software process&#10;&#10;Description automatically generated">
            <a:extLst>
              <a:ext uri="{FF2B5EF4-FFF2-40B4-BE49-F238E27FC236}">
                <a16:creationId xmlns:a16="http://schemas.microsoft.com/office/drawing/2014/main" id="{8A676970-4650-A240-0F41-1792D539C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61739"/>
            <a:ext cx="3312368" cy="5020022"/>
          </a:xfrm>
          <a:prstGeom prst="rect">
            <a:avLst/>
          </a:prstGeom>
        </p:spPr>
      </p:pic>
      <p:sp>
        <p:nvSpPr>
          <p:cNvPr id="9" name="TextBox 8">
            <a:extLst>
              <a:ext uri="{FF2B5EF4-FFF2-40B4-BE49-F238E27FC236}">
                <a16:creationId xmlns:a16="http://schemas.microsoft.com/office/drawing/2014/main" id="{DA85D758-F294-1CD2-4706-0A9A3DECE02C}"/>
              </a:ext>
            </a:extLst>
          </p:cNvPr>
          <p:cNvSpPr txBox="1"/>
          <p:nvPr/>
        </p:nvSpPr>
        <p:spPr>
          <a:xfrm>
            <a:off x="107504" y="267494"/>
            <a:ext cx="2736304" cy="523220"/>
          </a:xfrm>
          <a:prstGeom prst="rect">
            <a:avLst/>
          </a:prstGeom>
          <a:noFill/>
        </p:spPr>
        <p:txBody>
          <a:bodyPr wrap="square" rtlCol="0">
            <a:spAutoFit/>
          </a:bodyPr>
          <a:lstStyle/>
          <a:p>
            <a:r>
              <a:rPr lang="en-US" sz="2800" dirty="0"/>
              <a:t>FLOW CHART:</a:t>
            </a:r>
            <a:endParaRPr lang="en-IN" sz="2800" dirty="0"/>
          </a:p>
        </p:txBody>
      </p:sp>
    </p:spTree>
    <p:extLst>
      <p:ext uri="{BB962C8B-B14F-4D97-AF65-F5344CB8AC3E}">
        <p14:creationId xmlns:p14="http://schemas.microsoft.com/office/powerpoint/2010/main" val="179711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ubtitle 2">
            <a:extLst>
              <a:ext uri="{FF2B5EF4-FFF2-40B4-BE49-F238E27FC236}">
                <a16:creationId xmlns:a16="http://schemas.microsoft.com/office/drawing/2014/main" id="{AD637885-B14A-D7F8-7E75-F0B680A3AAC8}"/>
              </a:ext>
            </a:extLst>
          </p:cNvPr>
          <p:cNvSpPr txBox="1">
            <a:spLocks/>
          </p:cNvSpPr>
          <p:nvPr/>
        </p:nvSpPr>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IN" altLang="en-US" sz="8800" b="1" dirty="0">
                <a:solidFill>
                  <a:srgbClr val="00B0F0"/>
                </a:solidFill>
                <a:latin typeface="Adobe Garamond Pro Bold" pitchFamily="18" charset="0"/>
              </a:rPr>
              <a:t>Thank you</a:t>
            </a:r>
          </a:p>
        </p:txBody>
      </p:sp>
      <p:sp>
        <p:nvSpPr>
          <p:cNvPr id="18435" name="Slide Number Placeholder 5">
            <a:extLst>
              <a:ext uri="{FF2B5EF4-FFF2-40B4-BE49-F238E27FC236}">
                <a16:creationId xmlns:a16="http://schemas.microsoft.com/office/drawing/2014/main" id="{831AC79C-115C-50A3-8236-B85B07297CE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86B62D-EBAC-467E-AC6E-22A7A30F3FA4}" type="slidenum">
              <a:rPr lang="en-IN" altLang="en-US" sz="1200">
                <a:solidFill>
                  <a:srgbClr val="898989"/>
                </a:solidFill>
              </a:rPr>
              <a:pPr>
                <a:spcBef>
                  <a:spcPct val="0"/>
                </a:spcBef>
                <a:buFontTx/>
                <a:buNone/>
              </a:pPr>
              <a:t>11</a:t>
            </a:fld>
            <a:endParaRPr lang="en-IN" altLang="en-US" sz="1200">
              <a:solidFill>
                <a:srgbClr val="898989"/>
              </a:solidFill>
            </a:endParaRPr>
          </a:p>
        </p:txBody>
      </p:sp>
    </p:spTree>
    <p:extLst>
      <p:ext uri="{BB962C8B-B14F-4D97-AF65-F5344CB8AC3E}">
        <p14:creationId xmlns:p14="http://schemas.microsoft.com/office/powerpoint/2010/main" val="5419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DD99-7273-A76A-2E1E-2AF074EDE857}"/>
              </a:ext>
            </a:extLst>
          </p:cNvPr>
          <p:cNvSpPr>
            <a:spLocks noGrp="1"/>
          </p:cNvSpPr>
          <p:nvPr>
            <p:ph type="title"/>
          </p:nvPr>
        </p:nvSpPr>
        <p:spPr/>
        <p:txBody>
          <a:bodyPr>
            <a:normAutofit/>
          </a:bodyPr>
          <a:lstStyle/>
          <a:p>
            <a:r>
              <a:rPr lang="en-US" sz="2800" b="1" dirty="0"/>
              <a:t>Abstract:</a:t>
            </a:r>
            <a:endParaRPr lang="en-IN" sz="2800" b="1" dirty="0"/>
          </a:p>
        </p:txBody>
      </p:sp>
      <p:sp>
        <p:nvSpPr>
          <p:cNvPr id="3" name="Content Placeholder 2">
            <a:extLst>
              <a:ext uri="{FF2B5EF4-FFF2-40B4-BE49-F238E27FC236}">
                <a16:creationId xmlns:a16="http://schemas.microsoft.com/office/drawing/2014/main" id="{369FD207-4BB2-937F-B7D8-4AB71E7191F3}"/>
              </a:ext>
            </a:extLst>
          </p:cNvPr>
          <p:cNvSpPr>
            <a:spLocks noGrp="1"/>
          </p:cNvSpPr>
          <p:nvPr>
            <p:ph idx="1"/>
          </p:nvPr>
        </p:nvSpPr>
        <p:spPr/>
        <p:txBody>
          <a:bodyPr>
            <a:normAutofit/>
          </a:bodyPr>
          <a:lstStyle/>
          <a:p>
            <a:pPr marL="0" indent="0">
              <a:buNone/>
            </a:pPr>
            <a:r>
              <a:rPr lang="en-US" sz="2000" dirty="0"/>
              <a:t>This project focuses on the development of a Unified DevOps strategy that incorporates holistic automation to optimize the lifecycle management of modern web applications. With the increasing complexity of web applications, traditional DevOps practices often fall short in ensuring the seamless integration of development, operations, security, and quality assurance. This project addresses these challenges by creating an integrated DevOps framework that automates all aspects of the software development process, from code integration and testing to deployment and monitoring.</a:t>
            </a:r>
            <a:endParaRPr lang="en-IN" sz="2000" dirty="0"/>
          </a:p>
        </p:txBody>
      </p:sp>
    </p:spTree>
    <p:extLst>
      <p:ext uri="{BB962C8B-B14F-4D97-AF65-F5344CB8AC3E}">
        <p14:creationId xmlns:p14="http://schemas.microsoft.com/office/powerpoint/2010/main" val="52391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DD99-7273-A76A-2E1E-2AF074EDE857}"/>
              </a:ext>
            </a:extLst>
          </p:cNvPr>
          <p:cNvSpPr>
            <a:spLocks noGrp="1"/>
          </p:cNvSpPr>
          <p:nvPr>
            <p:ph type="title"/>
          </p:nvPr>
        </p:nvSpPr>
        <p:spPr>
          <a:xfrm>
            <a:off x="3275856" y="306594"/>
            <a:ext cx="2143150" cy="494369"/>
          </a:xfrm>
        </p:spPr>
        <p:txBody>
          <a:bodyPr>
            <a:normAutofit fontScale="90000"/>
          </a:bodyPr>
          <a:lstStyle/>
          <a:p>
            <a:pPr algn="ctr"/>
            <a:r>
              <a:rPr lang="en-US" sz="3600" b="1" dirty="0"/>
              <a:t>MODULES</a:t>
            </a:r>
            <a:endParaRPr lang="en-IN" sz="3600" b="1" dirty="0"/>
          </a:p>
        </p:txBody>
      </p:sp>
      <p:sp>
        <p:nvSpPr>
          <p:cNvPr id="6" name="Rectangle 3">
            <a:extLst>
              <a:ext uri="{FF2B5EF4-FFF2-40B4-BE49-F238E27FC236}">
                <a16:creationId xmlns:a16="http://schemas.microsoft.com/office/drawing/2014/main" id="{9027B7F2-F495-3ACE-E1AE-89AFD823CB41}"/>
              </a:ext>
            </a:extLst>
          </p:cNvPr>
          <p:cNvSpPr>
            <a:spLocks noGrp="1" noChangeArrowheads="1"/>
          </p:cNvSpPr>
          <p:nvPr>
            <p:ph idx="1"/>
          </p:nvPr>
        </p:nvSpPr>
        <p:spPr bwMode="auto">
          <a:xfrm>
            <a:off x="2172549" y="1275606"/>
            <a:ext cx="479890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rPr>
              <a:t>1.Planning and Version Control</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rPr>
              <a:t>2.</a:t>
            </a:r>
            <a:r>
              <a:rPr lang="en-IN" sz="2000" dirty="0"/>
              <a:t> Continuous Integration (CI)</a:t>
            </a:r>
          </a:p>
          <a:p>
            <a:pPr marL="0" marR="0" lvl="0" indent="0" defTabSz="914400" rtl="0" eaLnBrk="0" fontAlgn="base" latinLnBrk="0" hangingPunct="0">
              <a:lnSpc>
                <a:spcPct val="100000"/>
              </a:lnSpc>
              <a:spcBef>
                <a:spcPct val="0"/>
              </a:spcBef>
              <a:spcAft>
                <a:spcPct val="0"/>
              </a:spcAft>
              <a:buClrTx/>
              <a:buSzTx/>
              <a:buNone/>
              <a:tabLst/>
            </a:pPr>
            <a:r>
              <a:rPr kumimoji="0" lang="en-IN" altLang="en-US" sz="2000" i="0" u="none" strike="noStrike" cap="none" normalizeH="0" baseline="0" dirty="0">
                <a:ln>
                  <a:noFill/>
                </a:ln>
                <a:solidFill>
                  <a:schemeClr val="tx1"/>
                </a:solidFill>
                <a:effectLst/>
                <a:latin typeface="Arial" panose="020B0604020202020204" pitchFamily="34" charset="0"/>
              </a:rPr>
              <a:t>3.</a:t>
            </a:r>
            <a:r>
              <a:rPr lang="en-IN" sz="2000" dirty="0"/>
              <a:t> Infrastructure as Code (</a:t>
            </a:r>
            <a:r>
              <a:rPr lang="en-IN" sz="2000" dirty="0" err="1"/>
              <a:t>IaC</a:t>
            </a:r>
            <a:r>
              <a:rPr lang="en-IN" sz="2000" dirty="0"/>
              <a:t>)</a:t>
            </a:r>
          </a:p>
          <a:p>
            <a:pPr marL="0" marR="0" lvl="0" indent="0" defTabSz="914400" rtl="0" eaLnBrk="0" fontAlgn="base" latinLnBrk="0" hangingPunct="0">
              <a:lnSpc>
                <a:spcPct val="100000"/>
              </a:lnSpc>
              <a:spcBef>
                <a:spcPct val="0"/>
              </a:spcBef>
              <a:spcAft>
                <a:spcPct val="0"/>
              </a:spcAft>
              <a:buClrTx/>
              <a:buSzTx/>
              <a:buNone/>
              <a:tabLst/>
            </a:pPr>
            <a:r>
              <a:rPr kumimoji="0" lang="en-IN" altLang="en-US" sz="2000" i="0" u="none" strike="noStrike" cap="none" normalizeH="0" baseline="0" dirty="0">
                <a:ln>
                  <a:noFill/>
                </a:ln>
                <a:solidFill>
                  <a:schemeClr val="tx1"/>
                </a:solidFill>
                <a:effectLst/>
                <a:latin typeface="Arial" panose="020B0604020202020204" pitchFamily="34" charset="0"/>
              </a:rPr>
              <a:t>4.</a:t>
            </a:r>
            <a:r>
              <a:rPr lang="en-IN" sz="2000" dirty="0"/>
              <a:t> Containerization</a:t>
            </a:r>
          </a:p>
          <a:p>
            <a:pPr marL="0" marR="0" lvl="0" indent="0" defTabSz="914400" rtl="0" eaLnBrk="0" fontAlgn="base" latinLnBrk="0" hangingPunct="0">
              <a:lnSpc>
                <a:spcPct val="100000"/>
              </a:lnSpc>
              <a:spcBef>
                <a:spcPct val="0"/>
              </a:spcBef>
              <a:spcAft>
                <a:spcPct val="0"/>
              </a:spcAft>
              <a:buClrTx/>
              <a:buSzTx/>
              <a:buNone/>
              <a:tabLst/>
            </a:pPr>
            <a:r>
              <a:rPr kumimoji="0" lang="en-IN" altLang="en-US" sz="2000" i="0" u="none" strike="noStrike" cap="none" normalizeH="0" baseline="0" dirty="0">
                <a:ln>
                  <a:noFill/>
                </a:ln>
                <a:solidFill>
                  <a:schemeClr val="tx1"/>
                </a:solidFill>
                <a:effectLst/>
                <a:latin typeface="Arial" panose="020B0604020202020204" pitchFamily="34" charset="0"/>
              </a:rPr>
              <a:t>5.</a:t>
            </a:r>
            <a:r>
              <a:rPr lang="en-IN" sz="2000" dirty="0"/>
              <a:t> Orchestration</a:t>
            </a:r>
          </a:p>
          <a:p>
            <a:pPr marL="0" marR="0" lvl="0" indent="0" defTabSz="914400" rtl="0" eaLnBrk="0" fontAlgn="base" latinLnBrk="0" hangingPunct="0">
              <a:lnSpc>
                <a:spcPct val="100000"/>
              </a:lnSpc>
              <a:spcBef>
                <a:spcPct val="0"/>
              </a:spcBef>
              <a:spcAft>
                <a:spcPct val="0"/>
              </a:spcAft>
              <a:buClrTx/>
              <a:buSzTx/>
              <a:buNone/>
              <a:tabLst/>
            </a:pPr>
            <a:r>
              <a:rPr kumimoji="0" lang="en-IN" altLang="en-US" sz="2000" i="0" u="none" strike="noStrike" cap="none" normalizeH="0" baseline="0" dirty="0">
                <a:ln>
                  <a:noFill/>
                </a:ln>
                <a:solidFill>
                  <a:schemeClr val="tx1"/>
                </a:solidFill>
                <a:effectLst/>
                <a:latin typeface="Arial" panose="020B0604020202020204" pitchFamily="34" charset="0"/>
              </a:rPr>
              <a:t>6.</a:t>
            </a:r>
            <a:r>
              <a:rPr lang="en-IN" sz="2000" dirty="0"/>
              <a:t> Monitoring and Logging</a:t>
            </a:r>
          </a:p>
          <a:p>
            <a:pPr marL="0" marR="0" lvl="0" indent="0" defTabSz="914400" rtl="0" eaLnBrk="0" fontAlgn="base" latinLnBrk="0" hangingPunct="0">
              <a:lnSpc>
                <a:spcPct val="100000"/>
              </a:lnSpc>
              <a:spcBef>
                <a:spcPct val="0"/>
              </a:spcBef>
              <a:spcAft>
                <a:spcPct val="0"/>
              </a:spcAft>
              <a:buClrTx/>
              <a:buSzTx/>
              <a:buNone/>
              <a:tabLst/>
            </a:pPr>
            <a:r>
              <a:rPr kumimoji="0" lang="en-IN" altLang="en-US" sz="2000" i="0" u="none" strike="noStrike" cap="none" normalizeH="0" baseline="0" dirty="0">
                <a:ln>
                  <a:noFill/>
                </a:ln>
                <a:solidFill>
                  <a:schemeClr val="tx1"/>
                </a:solidFill>
                <a:effectLst/>
                <a:latin typeface="Arial" panose="020B0604020202020204" pitchFamily="34" charset="0"/>
              </a:rPr>
              <a:t>7.</a:t>
            </a:r>
            <a:r>
              <a:rPr lang="en-IN" sz="2000" dirty="0"/>
              <a:t> Alerting and Incident Management</a:t>
            </a: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598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5715000" y="0"/>
            <a:ext cx="3429000" cy="5143500"/>
          </a:xfrm>
          <a:prstGeom prst="rect">
            <a:avLst/>
          </a:prstGeom>
        </p:spPr>
      </p:pic>
      <p:pic>
        <p:nvPicPr>
          <p:cNvPr id="5" name="Image 2" descr="preencoded.png"/>
          <p:cNvPicPr>
            <a:picLocks noChangeAspect="1"/>
          </p:cNvPicPr>
          <p:nvPr/>
        </p:nvPicPr>
        <p:blipFill>
          <a:blip r:embed="rId5"/>
          <a:stretch>
            <a:fillRect/>
          </a:stretch>
        </p:blipFill>
        <p:spPr>
          <a:xfrm>
            <a:off x="5892180" y="1706984"/>
            <a:ext cx="3074566" cy="1729458"/>
          </a:xfrm>
          <a:prstGeom prst="rect">
            <a:avLst/>
          </a:prstGeom>
        </p:spPr>
      </p:pic>
      <p:sp>
        <p:nvSpPr>
          <p:cNvPr id="6" name="Text 1"/>
          <p:cNvSpPr/>
          <p:nvPr/>
        </p:nvSpPr>
        <p:spPr>
          <a:xfrm>
            <a:off x="496119" y="536675"/>
            <a:ext cx="4558159" cy="442987"/>
          </a:xfrm>
          <a:prstGeom prst="rect">
            <a:avLst/>
          </a:prstGeom>
          <a:noFill/>
          <a:ln/>
        </p:spPr>
        <p:txBody>
          <a:bodyPr wrap="none" rtlCol="0" anchor="t"/>
          <a:lstStyle/>
          <a:p>
            <a:pPr>
              <a:lnSpc>
                <a:spcPts val="3488"/>
              </a:lnSpc>
            </a:pPr>
            <a:r>
              <a:rPr lang="en-US" sz="2791" b="1" dirty="0">
                <a:solidFill>
                  <a:srgbClr val="505468"/>
                </a:solidFill>
                <a:latin typeface="Instrument Sans" pitchFamily="34" charset="0"/>
                <a:ea typeface="Instrument Sans" pitchFamily="34" charset="-122"/>
                <a:cs typeface="Instrument Sans" pitchFamily="34" charset="-120"/>
              </a:rPr>
              <a:t>Continuous Integration (CI)</a:t>
            </a:r>
            <a:endParaRPr lang="en-US" sz="2791" dirty="0"/>
          </a:p>
        </p:txBody>
      </p:sp>
      <p:sp>
        <p:nvSpPr>
          <p:cNvPr id="7" name="Shape 2"/>
          <p:cNvSpPr/>
          <p:nvPr/>
        </p:nvSpPr>
        <p:spPr>
          <a:xfrm>
            <a:off x="699194" y="1192262"/>
            <a:ext cx="19050" cy="3414489"/>
          </a:xfrm>
          <a:prstGeom prst="roundRect">
            <a:avLst>
              <a:gd name="adj" fmla="val 312558"/>
            </a:avLst>
          </a:prstGeom>
          <a:solidFill>
            <a:srgbClr val="C8C9CF"/>
          </a:solidFill>
          <a:ln/>
        </p:spPr>
        <p:txBody>
          <a:bodyPr/>
          <a:lstStyle/>
          <a:p>
            <a:endParaRPr lang="en-IN"/>
          </a:p>
        </p:txBody>
      </p:sp>
      <p:sp>
        <p:nvSpPr>
          <p:cNvPr id="8" name="Shape 3"/>
          <p:cNvSpPr/>
          <p:nvPr/>
        </p:nvSpPr>
        <p:spPr>
          <a:xfrm>
            <a:off x="849139" y="1501676"/>
            <a:ext cx="496119" cy="19050"/>
          </a:xfrm>
          <a:prstGeom prst="roundRect">
            <a:avLst>
              <a:gd name="adj" fmla="val 312558"/>
            </a:avLst>
          </a:prstGeom>
          <a:solidFill>
            <a:srgbClr val="C8C9CF"/>
          </a:solidFill>
          <a:ln/>
        </p:spPr>
        <p:txBody>
          <a:bodyPr/>
          <a:lstStyle/>
          <a:p>
            <a:endParaRPr lang="en-IN"/>
          </a:p>
        </p:txBody>
      </p:sp>
      <p:sp>
        <p:nvSpPr>
          <p:cNvPr id="9" name="Shape 4"/>
          <p:cNvSpPr/>
          <p:nvPr/>
        </p:nvSpPr>
        <p:spPr>
          <a:xfrm>
            <a:off x="549250" y="1351731"/>
            <a:ext cx="318939" cy="318939"/>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10" name="Text 5"/>
          <p:cNvSpPr/>
          <p:nvPr/>
        </p:nvSpPr>
        <p:spPr>
          <a:xfrm>
            <a:off x="667569" y="1404863"/>
            <a:ext cx="82302" cy="212676"/>
          </a:xfrm>
          <a:prstGeom prst="rect">
            <a:avLst/>
          </a:prstGeom>
          <a:noFill/>
          <a:ln/>
        </p:spPr>
        <p:txBody>
          <a:bodyPr wrap="none" rtlCol="0" anchor="t"/>
          <a:lstStyle/>
          <a:p>
            <a:pPr algn="ctr">
              <a:lnSpc>
                <a:spcPts val="1674"/>
              </a:lnSpc>
            </a:pPr>
            <a:r>
              <a:rPr lang="en-US" sz="1674" b="1" dirty="0">
                <a:solidFill>
                  <a:srgbClr val="5B5F71"/>
                </a:solidFill>
                <a:latin typeface="Instrument Sans" pitchFamily="34" charset="0"/>
                <a:ea typeface="Instrument Sans" pitchFamily="34" charset="-122"/>
                <a:cs typeface="Instrument Sans" pitchFamily="34" charset="-120"/>
              </a:rPr>
              <a:t>1</a:t>
            </a:r>
            <a:endParaRPr lang="en-US" sz="1674" dirty="0"/>
          </a:p>
        </p:txBody>
      </p:sp>
      <p:sp>
        <p:nvSpPr>
          <p:cNvPr id="11" name="Text 6"/>
          <p:cNvSpPr/>
          <p:nvPr/>
        </p:nvSpPr>
        <p:spPr>
          <a:xfrm>
            <a:off x="1488430" y="1334021"/>
            <a:ext cx="1772022" cy="221456"/>
          </a:xfrm>
          <a:prstGeom prst="rect">
            <a:avLst/>
          </a:prstGeom>
          <a:noFill/>
          <a:ln/>
        </p:spPr>
        <p:txBody>
          <a:bodyPr wrap="none" rtlCol="0" anchor="t"/>
          <a:lstStyle/>
          <a:p>
            <a:pPr>
              <a:lnSpc>
                <a:spcPts val="1744"/>
              </a:lnSpc>
            </a:pPr>
            <a:r>
              <a:rPr lang="en-US" sz="1396" b="1" dirty="0">
                <a:solidFill>
                  <a:srgbClr val="5B5F71"/>
                </a:solidFill>
                <a:latin typeface="Instrument Sans" pitchFamily="34" charset="0"/>
                <a:ea typeface="Instrument Sans" pitchFamily="34" charset="-122"/>
                <a:cs typeface="Instrument Sans" pitchFamily="34" charset="-120"/>
              </a:rPr>
              <a:t>Commit Changes</a:t>
            </a:r>
            <a:endParaRPr lang="en-US" sz="1396" dirty="0"/>
          </a:p>
        </p:txBody>
      </p:sp>
      <p:sp>
        <p:nvSpPr>
          <p:cNvPr id="12" name="Text 7"/>
          <p:cNvSpPr/>
          <p:nvPr/>
        </p:nvSpPr>
        <p:spPr>
          <a:xfrm>
            <a:off x="1488430" y="1640533"/>
            <a:ext cx="3730451" cy="453628"/>
          </a:xfrm>
          <a:prstGeom prst="rect">
            <a:avLst/>
          </a:prstGeom>
          <a:noFill/>
          <a:ln/>
        </p:spPr>
        <p:txBody>
          <a:bodyPr wrap="square" rtlCol="0" anchor="t"/>
          <a:lstStyle/>
          <a:p>
            <a:pPr>
              <a:lnSpc>
                <a:spcPts val="1786"/>
              </a:lnSpc>
            </a:pPr>
            <a:r>
              <a:rPr lang="en-US" sz="1116" dirty="0">
                <a:solidFill>
                  <a:srgbClr val="5B5F71"/>
                </a:solidFill>
                <a:latin typeface="Instrument Sans" pitchFamily="34" charset="0"/>
                <a:ea typeface="Instrument Sans" pitchFamily="34" charset="-122"/>
                <a:cs typeface="Instrument Sans" pitchFamily="34" charset="-120"/>
              </a:rPr>
              <a:t>Developers regularly commit code changes to a shared repository.</a:t>
            </a:r>
            <a:endParaRPr lang="en-US" sz="1116" dirty="0"/>
          </a:p>
        </p:txBody>
      </p:sp>
      <p:sp>
        <p:nvSpPr>
          <p:cNvPr id="13" name="Shape 8"/>
          <p:cNvSpPr/>
          <p:nvPr/>
        </p:nvSpPr>
        <p:spPr>
          <a:xfrm>
            <a:off x="849139" y="2687092"/>
            <a:ext cx="496119" cy="19050"/>
          </a:xfrm>
          <a:prstGeom prst="roundRect">
            <a:avLst>
              <a:gd name="adj" fmla="val 312558"/>
            </a:avLst>
          </a:prstGeom>
          <a:solidFill>
            <a:srgbClr val="C8C9CF"/>
          </a:solidFill>
          <a:ln/>
        </p:spPr>
        <p:txBody>
          <a:bodyPr/>
          <a:lstStyle/>
          <a:p>
            <a:endParaRPr lang="en-IN"/>
          </a:p>
        </p:txBody>
      </p:sp>
      <p:sp>
        <p:nvSpPr>
          <p:cNvPr id="14" name="Shape 9"/>
          <p:cNvSpPr/>
          <p:nvPr/>
        </p:nvSpPr>
        <p:spPr>
          <a:xfrm>
            <a:off x="549250" y="2537147"/>
            <a:ext cx="318939" cy="318939"/>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15" name="Text 10"/>
          <p:cNvSpPr/>
          <p:nvPr/>
        </p:nvSpPr>
        <p:spPr>
          <a:xfrm>
            <a:off x="649486" y="2590280"/>
            <a:ext cx="118468" cy="212676"/>
          </a:xfrm>
          <a:prstGeom prst="rect">
            <a:avLst/>
          </a:prstGeom>
          <a:noFill/>
          <a:ln/>
        </p:spPr>
        <p:txBody>
          <a:bodyPr wrap="none" rtlCol="0" anchor="t"/>
          <a:lstStyle/>
          <a:p>
            <a:pPr algn="ctr">
              <a:lnSpc>
                <a:spcPts val="1674"/>
              </a:lnSpc>
            </a:pPr>
            <a:r>
              <a:rPr lang="en-US" sz="1674" b="1" dirty="0">
                <a:solidFill>
                  <a:srgbClr val="5B5F71"/>
                </a:solidFill>
                <a:latin typeface="Instrument Sans" pitchFamily="34" charset="0"/>
                <a:ea typeface="Instrument Sans" pitchFamily="34" charset="-122"/>
                <a:cs typeface="Instrument Sans" pitchFamily="34" charset="-120"/>
              </a:rPr>
              <a:t>2</a:t>
            </a:r>
            <a:endParaRPr lang="en-US" sz="1674" dirty="0"/>
          </a:p>
        </p:txBody>
      </p:sp>
      <p:sp>
        <p:nvSpPr>
          <p:cNvPr id="16" name="Text 11"/>
          <p:cNvSpPr/>
          <p:nvPr/>
        </p:nvSpPr>
        <p:spPr>
          <a:xfrm>
            <a:off x="1488430" y="2519437"/>
            <a:ext cx="1772022" cy="221456"/>
          </a:xfrm>
          <a:prstGeom prst="rect">
            <a:avLst/>
          </a:prstGeom>
          <a:noFill/>
          <a:ln/>
        </p:spPr>
        <p:txBody>
          <a:bodyPr wrap="none" rtlCol="0" anchor="t"/>
          <a:lstStyle/>
          <a:p>
            <a:pPr>
              <a:lnSpc>
                <a:spcPts val="1744"/>
              </a:lnSpc>
            </a:pPr>
            <a:r>
              <a:rPr lang="en-US" sz="1396" b="1" dirty="0">
                <a:solidFill>
                  <a:srgbClr val="5B5F71"/>
                </a:solidFill>
                <a:latin typeface="Instrument Sans" pitchFamily="34" charset="0"/>
                <a:ea typeface="Instrument Sans" pitchFamily="34" charset="-122"/>
                <a:cs typeface="Instrument Sans" pitchFamily="34" charset="-120"/>
              </a:rPr>
              <a:t>Automated Build</a:t>
            </a:r>
            <a:endParaRPr lang="en-US" sz="1396" dirty="0"/>
          </a:p>
        </p:txBody>
      </p:sp>
      <p:sp>
        <p:nvSpPr>
          <p:cNvPr id="17" name="Text 12"/>
          <p:cNvSpPr/>
          <p:nvPr/>
        </p:nvSpPr>
        <p:spPr>
          <a:xfrm>
            <a:off x="1488430" y="2825949"/>
            <a:ext cx="3730451" cy="453628"/>
          </a:xfrm>
          <a:prstGeom prst="rect">
            <a:avLst/>
          </a:prstGeom>
          <a:noFill/>
          <a:ln/>
        </p:spPr>
        <p:txBody>
          <a:bodyPr wrap="square" rtlCol="0" anchor="t"/>
          <a:lstStyle/>
          <a:p>
            <a:pPr>
              <a:lnSpc>
                <a:spcPts val="1786"/>
              </a:lnSpc>
            </a:pPr>
            <a:r>
              <a:rPr lang="en-US" sz="1116" dirty="0">
                <a:solidFill>
                  <a:srgbClr val="5B5F71"/>
                </a:solidFill>
                <a:latin typeface="Instrument Sans" pitchFamily="34" charset="0"/>
                <a:ea typeface="Instrument Sans" pitchFamily="34" charset="-122"/>
                <a:cs typeface="Instrument Sans" pitchFamily="34" charset="-120"/>
              </a:rPr>
              <a:t>The CI system automatically builds and tests the code upon commit.</a:t>
            </a:r>
            <a:endParaRPr lang="en-US" sz="1116" dirty="0"/>
          </a:p>
        </p:txBody>
      </p:sp>
      <p:sp>
        <p:nvSpPr>
          <p:cNvPr id="18" name="Shape 13"/>
          <p:cNvSpPr/>
          <p:nvPr/>
        </p:nvSpPr>
        <p:spPr>
          <a:xfrm>
            <a:off x="849139" y="3872508"/>
            <a:ext cx="496119" cy="19050"/>
          </a:xfrm>
          <a:prstGeom prst="roundRect">
            <a:avLst>
              <a:gd name="adj" fmla="val 312558"/>
            </a:avLst>
          </a:prstGeom>
          <a:solidFill>
            <a:srgbClr val="C8C9CF"/>
          </a:solidFill>
          <a:ln/>
        </p:spPr>
        <p:txBody>
          <a:bodyPr/>
          <a:lstStyle/>
          <a:p>
            <a:endParaRPr lang="en-IN"/>
          </a:p>
        </p:txBody>
      </p:sp>
      <p:sp>
        <p:nvSpPr>
          <p:cNvPr id="19" name="Shape 14"/>
          <p:cNvSpPr/>
          <p:nvPr/>
        </p:nvSpPr>
        <p:spPr>
          <a:xfrm>
            <a:off x="549250" y="3722564"/>
            <a:ext cx="318939" cy="318939"/>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20" name="Text 15"/>
          <p:cNvSpPr/>
          <p:nvPr/>
        </p:nvSpPr>
        <p:spPr>
          <a:xfrm>
            <a:off x="647105" y="3775695"/>
            <a:ext cx="123155" cy="212676"/>
          </a:xfrm>
          <a:prstGeom prst="rect">
            <a:avLst/>
          </a:prstGeom>
          <a:noFill/>
          <a:ln/>
        </p:spPr>
        <p:txBody>
          <a:bodyPr wrap="none" rtlCol="0" anchor="t"/>
          <a:lstStyle/>
          <a:p>
            <a:pPr algn="ctr">
              <a:lnSpc>
                <a:spcPts val="1674"/>
              </a:lnSpc>
            </a:pPr>
            <a:r>
              <a:rPr lang="en-US" sz="1674" b="1" dirty="0">
                <a:solidFill>
                  <a:srgbClr val="5B5F71"/>
                </a:solidFill>
                <a:latin typeface="Instrument Sans" pitchFamily="34" charset="0"/>
                <a:ea typeface="Instrument Sans" pitchFamily="34" charset="-122"/>
                <a:cs typeface="Instrument Sans" pitchFamily="34" charset="-120"/>
              </a:rPr>
              <a:t>3</a:t>
            </a:r>
            <a:endParaRPr lang="en-US" sz="1674" dirty="0"/>
          </a:p>
        </p:txBody>
      </p:sp>
      <p:sp>
        <p:nvSpPr>
          <p:cNvPr id="21" name="Text 16"/>
          <p:cNvSpPr/>
          <p:nvPr/>
        </p:nvSpPr>
        <p:spPr>
          <a:xfrm>
            <a:off x="1488430" y="3704853"/>
            <a:ext cx="1772022" cy="221456"/>
          </a:xfrm>
          <a:prstGeom prst="rect">
            <a:avLst/>
          </a:prstGeom>
          <a:noFill/>
          <a:ln/>
        </p:spPr>
        <p:txBody>
          <a:bodyPr wrap="none" rtlCol="0" anchor="t"/>
          <a:lstStyle/>
          <a:p>
            <a:pPr>
              <a:lnSpc>
                <a:spcPts val="1744"/>
              </a:lnSpc>
            </a:pPr>
            <a:r>
              <a:rPr lang="en-US" sz="1396" b="1" dirty="0">
                <a:solidFill>
                  <a:srgbClr val="5B5F71"/>
                </a:solidFill>
                <a:latin typeface="Instrument Sans" pitchFamily="34" charset="0"/>
                <a:ea typeface="Instrument Sans" pitchFamily="34" charset="-122"/>
                <a:cs typeface="Instrument Sans" pitchFamily="34" charset="-120"/>
              </a:rPr>
              <a:t>Rapid Feedback</a:t>
            </a:r>
            <a:endParaRPr lang="en-US" sz="1396" dirty="0"/>
          </a:p>
        </p:txBody>
      </p:sp>
      <p:sp>
        <p:nvSpPr>
          <p:cNvPr id="22" name="Text 17"/>
          <p:cNvSpPr/>
          <p:nvPr/>
        </p:nvSpPr>
        <p:spPr>
          <a:xfrm>
            <a:off x="1488430" y="4011365"/>
            <a:ext cx="3730451" cy="453628"/>
          </a:xfrm>
          <a:prstGeom prst="rect">
            <a:avLst/>
          </a:prstGeom>
          <a:noFill/>
          <a:ln/>
        </p:spPr>
        <p:txBody>
          <a:bodyPr wrap="square" rtlCol="0" anchor="t"/>
          <a:lstStyle/>
          <a:p>
            <a:pPr>
              <a:lnSpc>
                <a:spcPts val="1786"/>
              </a:lnSpc>
            </a:pPr>
            <a:r>
              <a:rPr lang="en-US" sz="1116" dirty="0">
                <a:solidFill>
                  <a:srgbClr val="5B5F71"/>
                </a:solidFill>
                <a:latin typeface="Instrument Sans" pitchFamily="34" charset="0"/>
                <a:ea typeface="Instrument Sans" pitchFamily="34" charset="-122"/>
                <a:cs typeface="Instrument Sans" pitchFamily="34" charset="-120"/>
              </a:rPr>
              <a:t>The team receives immediate feedback on the quality and integrity of the code.</a:t>
            </a:r>
            <a:endParaRPr lang="en-US" sz="111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FFFFFF">
              <a:alpha val="75000"/>
            </a:srgbClr>
          </a:solidFill>
          <a:ln/>
        </p:spPr>
        <p:txBody>
          <a:bodyPr/>
          <a:lstStyle/>
          <a:p>
            <a:endParaRPr lang="en-IN"/>
          </a:p>
        </p:txBody>
      </p:sp>
      <p:sp>
        <p:nvSpPr>
          <p:cNvPr id="4" name="Text 1"/>
          <p:cNvSpPr/>
          <p:nvPr/>
        </p:nvSpPr>
        <p:spPr>
          <a:xfrm>
            <a:off x="496119" y="1587475"/>
            <a:ext cx="4325318" cy="442987"/>
          </a:xfrm>
          <a:prstGeom prst="rect">
            <a:avLst/>
          </a:prstGeom>
          <a:noFill/>
          <a:ln/>
        </p:spPr>
        <p:txBody>
          <a:bodyPr wrap="none" rtlCol="0" anchor="t"/>
          <a:lstStyle/>
          <a:p>
            <a:pPr>
              <a:lnSpc>
                <a:spcPts val="3488"/>
              </a:lnSpc>
            </a:pPr>
            <a:r>
              <a:rPr lang="en-US" sz="2791" b="1" dirty="0">
                <a:solidFill>
                  <a:srgbClr val="505468"/>
                </a:solidFill>
                <a:latin typeface="Instrument Sans" pitchFamily="34" charset="0"/>
                <a:ea typeface="Instrument Sans" pitchFamily="34" charset="-122"/>
                <a:cs typeface="Instrument Sans" pitchFamily="34" charset="-120"/>
              </a:rPr>
              <a:t>Containerization (Docker)</a:t>
            </a:r>
            <a:endParaRPr lang="en-US" sz="2791" dirty="0"/>
          </a:p>
        </p:txBody>
      </p:sp>
      <p:sp>
        <p:nvSpPr>
          <p:cNvPr id="5" name="Text 2"/>
          <p:cNvSpPr/>
          <p:nvPr/>
        </p:nvSpPr>
        <p:spPr>
          <a:xfrm>
            <a:off x="496119" y="2384822"/>
            <a:ext cx="1772022" cy="221456"/>
          </a:xfrm>
          <a:prstGeom prst="rect">
            <a:avLst/>
          </a:prstGeom>
          <a:noFill/>
          <a:ln/>
        </p:spPr>
        <p:txBody>
          <a:bodyPr wrap="none" rtlCol="0" anchor="t"/>
          <a:lstStyle/>
          <a:p>
            <a:pPr>
              <a:lnSpc>
                <a:spcPts val="1744"/>
              </a:lnSpc>
            </a:pPr>
            <a:r>
              <a:rPr lang="en-US" sz="1396" b="1" dirty="0">
                <a:solidFill>
                  <a:srgbClr val="505468"/>
                </a:solidFill>
                <a:latin typeface="Instrument Sans" pitchFamily="34" charset="0"/>
                <a:ea typeface="Instrument Sans" pitchFamily="34" charset="-122"/>
                <a:cs typeface="Instrument Sans" pitchFamily="34" charset="-120"/>
              </a:rPr>
              <a:t>Packaging</a:t>
            </a:r>
            <a:endParaRPr lang="en-US" sz="1396" dirty="0"/>
          </a:p>
        </p:txBody>
      </p:sp>
      <p:sp>
        <p:nvSpPr>
          <p:cNvPr id="6" name="Text 3"/>
          <p:cNvSpPr/>
          <p:nvPr/>
        </p:nvSpPr>
        <p:spPr>
          <a:xfrm>
            <a:off x="496119" y="2748037"/>
            <a:ext cx="2486323" cy="680443"/>
          </a:xfrm>
          <a:prstGeom prst="rect">
            <a:avLst/>
          </a:prstGeom>
          <a:noFill/>
          <a:ln/>
        </p:spPr>
        <p:txBody>
          <a:bodyPr wrap="square" rtlCol="0" anchor="t"/>
          <a:lstStyle/>
          <a:p>
            <a:pPr>
              <a:lnSpc>
                <a:spcPts val="1786"/>
              </a:lnSpc>
            </a:pPr>
            <a:r>
              <a:rPr lang="en-US" sz="1116" dirty="0">
                <a:solidFill>
                  <a:srgbClr val="5B5F71"/>
                </a:solidFill>
                <a:latin typeface="Instrument Sans" pitchFamily="34" charset="0"/>
                <a:ea typeface="Instrument Sans" pitchFamily="34" charset="-122"/>
                <a:cs typeface="Instrument Sans" pitchFamily="34" charset="-120"/>
              </a:rPr>
              <a:t>Docker allows you to package an application and its dependencies into a portable container.</a:t>
            </a:r>
            <a:endParaRPr lang="en-US" sz="1116" dirty="0"/>
          </a:p>
        </p:txBody>
      </p:sp>
      <p:sp>
        <p:nvSpPr>
          <p:cNvPr id="7" name="Text 4"/>
          <p:cNvSpPr/>
          <p:nvPr/>
        </p:nvSpPr>
        <p:spPr>
          <a:xfrm>
            <a:off x="3333080" y="2384822"/>
            <a:ext cx="1772022" cy="221456"/>
          </a:xfrm>
          <a:prstGeom prst="rect">
            <a:avLst/>
          </a:prstGeom>
          <a:noFill/>
          <a:ln/>
        </p:spPr>
        <p:txBody>
          <a:bodyPr wrap="none" rtlCol="0" anchor="t"/>
          <a:lstStyle/>
          <a:p>
            <a:pPr>
              <a:lnSpc>
                <a:spcPts val="1744"/>
              </a:lnSpc>
            </a:pPr>
            <a:r>
              <a:rPr lang="en-US" sz="1396" b="1" dirty="0">
                <a:solidFill>
                  <a:srgbClr val="505468"/>
                </a:solidFill>
                <a:latin typeface="Instrument Sans" pitchFamily="34" charset="0"/>
                <a:ea typeface="Instrument Sans" pitchFamily="34" charset="-122"/>
                <a:cs typeface="Instrument Sans" pitchFamily="34" charset="-120"/>
              </a:rPr>
              <a:t>Consistency</a:t>
            </a:r>
            <a:endParaRPr lang="en-US" sz="1396" dirty="0"/>
          </a:p>
        </p:txBody>
      </p:sp>
      <p:sp>
        <p:nvSpPr>
          <p:cNvPr id="8" name="Text 5"/>
          <p:cNvSpPr/>
          <p:nvPr/>
        </p:nvSpPr>
        <p:spPr>
          <a:xfrm>
            <a:off x="3333080" y="2748037"/>
            <a:ext cx="2486323" cy="680443"/>
          </a:xfrm>
          <a:prstGeom prst="rect">
            <a:avLst/>
          </a:prstGeom>
          <a:noFill/>
          <a:ln/>
        </p:spPr>
        <p:txBody>
          <a:bodyPr wrap="square" rtlCol="0" anchor="t"/>
          <a:lstStyle/>
          <a:p>
            <a:pPr>
              <a:lnSpc>
                <a:spcPts val="1786"/>
              </a:lnSpc>
            </a:pPr>
            <a:r>
              <a:rPr lang="en-US" sz="1116" dirty="0">
                <a:solidFill>
                  <a:srgbClr val="5B5F71"/>
                </a:solidFill>
                <a:latin typeface="Instrument Sans" pitchFamily="34" charset="0"/>
                <a:ea typeface="Instrument Sans" pitchFamily="34" charset="-122"/>
                <a:cs typeface="Instrument Sans" pitchFamily="34" charset="-120"/>
              </a:rPr>
              <a:t>Containers ensure that the application runs the same way across different environments.</a:t>
            </a:r>
            <a:endParaRPr lang="en-US" sz="1116" dirty="0"/>
          </a:p>
        </p:txBody>
      </p:sp>
      <p:sp>
        <p:nvSpPr>
          <p:cNvPr id="9" name="Text 6"/>
          <p:cNvSpPr/>
          <p:nvPr/>
        </p:nvSpPr>
        <p:spPr>
          <a:xfrm>
            <a:off x="6170042" y="2384822"/>
            <a:ext cx="1772022" cy="221456"/>
          </a:xfrm>
          <a:prstGeom prst="rect">
            <a:avLst/>
          </a:prstGeom>
          <a:noFill/>
          <a:ln/>
        </p:spPr>
        <p:txBody>
          <a:bodyPr wrap="none" rtlCol="0" anchor="t"/>
          <a:lstStyle/>
          <a:p>
            <a:pPr>
              <a:lnSpc>
                <a:spcPts val="1744"/>
              </a:lnSpc>
            </a:pPr>
            <a:r>
              <a:rPr lang="en-US" sz="1396" b="1" dirty="0">
                <a:solidFill>
                  <a:srgbClr val="505468"/>
                </a:solidFill>
                <a:latin typeface="Instrument Sans" pitchFamily="34" charset="0"/>
                <a:ea typeface="Instrument Sans" pitchFamily="34" charset="-122"/>
                <a:cs typeface="Instrument Sans" pitchFamily="34" charset="-120"/>
              </a:rPr>
              <a:t>Scalability</a:t>
            </a:r>
            <a:endParaRPr lang="en-US" sz="1396" dirty="0"/>
          </a:p>
        </p:txBody>
      </p:sp>
      <p:sp>
        <p:nvSpPr>
          <p:cNvPr id="10" name="Text 7"/>
          <p:cNvSpPr/>
          <p:nvPr/>
        </p:nvSpPr>
        <p:spPr>
          <a:xfrm>
            <a:off x="6170042" y="2748037"/>
            <a:ext cx="2486323" cy="453628"/>
          </a:xfrm>
          <a:prstGeom prst="rect">
            <a:avLst/>
          </a:prstGeom>
          <a:noFill/>
          <a:ln/>
        </p:spPr>
        <p:txBody>
          <a:bodyPr wrap="square" rtlCol="0" anchor="t"/>
          <a:lstStyle/>
          <a:p>
            <a:pPr>
              <a:lnSpc>
                <a:spcPts val="1786"/>
              </a:lnSpc>
            </a:pPr>
            <a:r>
              <a:rPr lang="en-US" sz="1116" dirty="0">
                <a:solidFill>
                  <a:srgbClr val="5B5F71"/>
                </a:solidFill>
                <a:latin typeface="Instrument Sans" pitchFamily="34" charset="0"/>
                <a:ea typeface="Instrument Sans" pitchFamily="34" charset="-122"/>
                <a:cs typeface="Instrument Sans" pitchFamily="34" charset="-120"/>
              </a:rPr>
              <a:t>Containers can be easily scaled up or down to meet changing demands.</a:t>
            </a:r>
            <a:endParaRPr lang="en-US" sz="111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3429000" cy="5143500"/>
          </a:xfrm>
          <a:prstGeom prst="rect">
            <a:avLst/>
          </a:prstGeom>
        </p:spPr>
      </p:pic>
      <p:pic>
        <p:nvPicPr>
          <p:cNvPr id="5" name="Image 2" descr="preencoded.png"/>
          <p:cNvPicPr>
            <a:picLocks noChangeAspect="1"/>
          </p:cNvPicPr>
          <p:nvPr/>
        </p:nvPicPr>
        <p:blipFill>
          <a:blip r:embed="rId5"/>
          <a:stretch>
            <a:fillRect/>
          </a:stretch>
        </p:blipFill>
        <p:spPr>
          <a:xfrm>
            <a:off x="177255" y="1464916"/>
            <a:ext cx="3074491" cy="2213669"/>
          </a:xfrm>
          <a:prstGeom prst="rect">
            <a:avLst/>
          </a:prstGeom>
        </p:spPr>
      </p:pic>
      <p:sp>
        <p:nvSpPr>
          <p:cNvPr id="6" name="Text 1"/>
          <p:cNvSpPr/>
          <p:nvPr/>
        </p:nvSpPr>
        <p:spPr>
          <a:xfrm>
            <a:off x="3925119" y="536675"/>
            <a:ext cx="4627588" cy="442987"/>
          </a:xfrm>
          <a:prstGeom prst="rect">
            <a:avLst/>
          </a:prstGeom>
          <a:noFill/>
          <a:ln/>
        </p:spPr>
        <p:txBody>
          <a:bodyPr wrap="none" rtlCol="0" anchor="t"/>
          <a:lstStyle/>
          <a:p>
            <a:pPr>
              <a:lnSpc>
                <a:spcPts val="3488"/>
              </a:lnSpc>
            </a:pPr>
            <a:r>
              <a:rPr lang="en-US" sz="2791" b="1" dirty="0">
                <a:solidFill>
                  <a:srgbClr val="505468"/>
                </a:solidFill>
                <a:latin typeface="Instrument Sans" pitchFamily="34" charset="0"/>
                <a:ea typeface="Instrument Sans" pitchFamily="34" charset="-122"/>
                <a:cs typeface="Instrument Sans" pitchFamily="34" charset="-120"/>
              </a:rPr>
              <a:t>Orchestration (Kubernetes)</a:t>
            </a:r>
            <a:endParaRPr lang="en-US" sz="2791" dirty="0"/>
          </a:p>
        </p:txBody>
      </p:sp>
      <p:sp>
        <p:nvSpPr>
          <p:cNvPr id="7" name="Shape 2"/>
          <p:cNvSpPr/>
          <p:nvPr/>
        </p:nvSpPr>
        <p:spPr>
          <a:xfrm>
            <a:off x="4128194" y="1192262"/>
            <a:ext cx="19050" cy="3414489"/>
          </a:xfrm>
          <a:prstGeom prst="roundRect">
            <a:avLst>
              <a:gd name="adj" fmla="val 312558"/>
            </a:avLst>
          </a:prstGeom>
          <a:solidFill>
            <a:srgbClr val="C8C9CF"/>
          </a:solidFill>
          <a:ln/>
        </p:spPr>
        <p:txBody>
          <a:bodyPr/>
          <a:lstStyle/>
          <a:p>
            <a:endParaRPr lang="en-IN"/>
          </a:p>
        </p:txBody>
      </p:sp>
      <p:sp>
        <p:nvSpPr>
          <p:cNvPr id="8" name="Shape 3"/>
          <p:cNvSpPr/>
          <p:nvPr/>
        </p:nvSpPr>
        <p:spPr>
          <a:xfrm>
            <a:off x="4278139" y="1501676"/>
            <a:ext cx="496119" cy="19050"/>
          </a:xfrm>
          <a:prstGeom prst="roundRect">
            <a:avLst>
              <a:gd name="adj" fmla="val 312558"/>
            </a:avLst>
          </a:prstGeom>
          <a:solidFill>
            <a:srgbClr val="C8C9CF"/>
          </a:solidFill>
          <a:ln/>
        </p:spPr>
        <p:txBody>
          <a:bodyPr/>
          <a:lstStyle/>
          <a:p>
            <a:endParaRPr lang="en-IN"/>
          </a:p>
        </p:txBody>
      </p:sp>
      <p:sp>
        <p:nvSpPr>
          <p:cNvPr id="9" name="Shape 4"/>
          <p:cNvSpPr/>
          <p:nvPr/>
        </p:nvSpPr>
        <p:spPr>
          <a:xfrm>
            <a:off x="3978250" y="1351731"/>
            <a:ext cx="318939" cy="318939"/>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10" name="Text 5"/>
          <p:cNvSpPr/>
          <p:nvPr/>
        </p:nvSpPr>
        <p:spPr>
          <a:xfrm>
            <a:off x="4096569" y="1404863"/>
            <a:ext cx="82302" cy="212676"/>
          </a:xfrm>
          <a:prstGeom prst="rect">
            <a:avLst/>
          </a:prstGeom>
          <a:noFill/>
          <a:ln/>
        </p:spPr>
        <p:txBody>
          <a:bodyPr wrap="none" rtlCol="0" anchor="t"/>
          <a:lstStyle/>
          <a:p>
            <a:pPr algn="ctr">
              <a:lnSpc>
                <a:spcPts val="1674"/>
              </a:lnSpc>
            </a:pPr>
            <a:r>
              <a:rPr lang="en-US" sz="1674" b="1" dirty="0">
                <a:solidFill>
                  <a:srgbClr val="5B5F71"/>
                </a:solidFill>
                <a:latin typeface="Instrument Sans" pitchFamily="34" charset="0"/>
                <a:ea typeface="Instrument Sans" pitchFamily="34" charset="-122"/>
                <a:cs typeface="Instrument Sans" pitchFamily="34" charset="-120"/>
              </a:rPr>
              <a:t>1</a:t>
            </a:r>
            <a:endParaRPr lang="en-US" sz="1674" dirty="0"/>
          </a:p>
        </p:txBody>
      </p:sp>
      <p:sp>
        <p:nvSpPr>
          <p:cNvPr id="11" name="Text 6"/>
          <p:cNvSpPr/>
          <p:nvPr/>
        </p:nvSpPr>
        <p:spPr>
          <a:xfrm>
            <a:off x="4917430" y="1334021"/>
            <a:ext cx="1772022" cy="221456"/>
          </a:xfrm>
          <a:prstGeom prst="rect">
            <a:avLst/>
          </a:prstGeom>
          <a:noFill/>
          <a:ln/>
        </p:spPr>
        <p:txBody>
          <a:bodyPr wrap="none" rtlCol="0" anchor="t"/>
          <a:lstStyle/>
          <a:p>
            <a:pPr>
              <a:lnSpc>
                <a:spcPts val="1744"/>
              </a:lnSpc>
            </a:pPr>
            <a:r>
              <a:rPr lang="en-US" sz="1396" b="1" dirty="0">
                <a:solidFill>
                  <a:srgbClr val="5B5F71"/>
                </a:solidFill>
                <a:latin typeface="Instrument Sans" pitchFamily="34" charset="0"/>
                <a:ea typeface="Instrument Sans" pitchFamily="34" charset="-122"/>
                <a:cs typeface="Instrument Sans" pitchFamily="34" charset="-120"/>
              </a:rPr>
              <a:t>Deployment</a:t>
            </a:r>
            <a:endParaRPr lang="en-US" sz="1396" dirty="0"/>
          </a:p>
        </p:txBody>
      </p:sp>
      <p:sp>
        <p:nvSpPr>
          <p:cNvPr id="12" name="Text 7"/>
          <p:cNvSpPr/>
          <p:nvPr/>
        </p:nvSpPr>
        <p:spPr>
          <a:xfrm>
            <a:off x="4917430" y="1640533"/>
            <a:ext cx="3730451" cy="453628"/>
          </a:xfrm>
          <a:prstGeom prst="rect">
            <a:avLst/>
          </a:prstGeom>
          <a:noFill/>
          <a:ln/>
        </p:spPr>
        <p:txBody>
          <a:bodyPr wrap="square" rtlCol="0" anchor="t"/>
          <a:lstStyle/>
          <a:p>
            <a:pPr>
              <a:lnSpc>
                <a:spcPts val="1786"/>
              </a:lnSpc>
            </a:pPr>
            <a:r>
              <a:rPr lang="en-US" sz="1116" dirty="0">
                <a:solidFill>
                  <a:srgbClr val="5B5F71"/>
                </a:solidFill>
                <a:latin typeface="Instrument Sans" pitchFamily="34" charset="0"/>
                <a:ea typeface="Instrument Sans" pitchFamily="34" charset="-122"/>
                <a:cs typeface="Instrument Sans" pitchFamily="34" charset="-120"/>
              </a:rPr>
              <a:t>Kubernetes automates the deployment, scaling, and management of containerized applications.</a:t>
            </a:r>
            <a:endParaRPr lang="en-US" sz="1116" dirty="0"/>
          </a:p>
        </p:txBody>
      </p:sp>
      <p:sp>
        <p:nvSpPr>
          <p:cNvPr id="13" name="Shape 8"/>
          <p:cNvSpPr/>
          <p:nvPr/>
        </p:nvSpPr>
        <p:spPr>
          <a:xfrm>
            <a:off x="4278139" y="2687092"/>
            <a:ext cx="496119" cy="19050"/>
          </a:xfrm>
          <a:prstGeom prst="roundRect">
            <a:avLst>
              <a:gd name="adj" fmla="val 312558"/>
            </a:avLst>
          </a:prstGeom>
          <a:solidFill>
            <a:srgbClr val="C8C9CF"/>
          </a:solidFill>
          <a:ln/>
        </p:spPr>
        <p:txBody>
          <a:bodyPr/>
          <a:lstStyle/>
          <a:p>
            <a:endParaRPr lang="en-IN"/>
          </a:p>
        </p:txBody>
      </p:sp>
      <p:sp>
        <p:nvSpPr>
          <p:cNvPr id="14" name="Shape 9"/>
          <p:cNvSpPr/>
          <p:nvPr/>
        </p:nvSpPr>
        <p:spPr>
          <a:xfrm>
            <a:off x="3978250" y="2537147"/>
            <a:ext cx="318939" cy="318939"/>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15" name="Text 10"/>
          <p:cNvSpPr/>
          <p:nvPr/>
        </p:nvSpPr>
        <p:spPr>
          <a:xfrm>
            <a:off x="4078486" y="2590280"/>
            <a:ext cx="118468" cy="212676"/>
          </a:xfrm>
          <a:prstGeom prst="rect">
            <a:avLst/>
          </a:prstGeom>
          <a:noFill/>
          <a:ln/>
        </p:spPr>
        <p:txBody>
          <a:bodyPr wrap="none" rtlCol="0" anchor="t"/>
          <a:lstStyle/>
          <a:p>
            <a:pPr algn="ctr">
              <a:lnSpc>
                <a:spcPts val="1674"/>
              </a:lnSpc>
            </a:pPr>
            <a:r>
              <a:rPr lang="en-US" sz="1674" b="1" dirty="0">
                <a:solidFill>
                  <a:srgbClr val="5B5F71"/>
                </a:solidFill>
                <a:latin typeface="Instrument Sans" pitchFamily="34" charset="0"/>
                <a:ea typeface="Instrument Sans" pitchFamily="34" charset="-122"/>
                <a:cs typeface="Instrument Sans" pitchFamily="34" charset="-120"/>
              </a:rPr>
              <a:t>2</a:t>
            </a:r>
            <a:endParaRPr lang="en-US" sz="1674" dirty="0"/>
          </a:p>
        </p:txBody>
      </p:sp>
      <p:sp>
        <p:nvSpPr>
          <p:cNvPr id="16" name="Text 11"/>
          <p:cNvSpPr/>
          <p:nvPr/>
        </p:nvSpPr>
        <p:spPr>
          <a:xfrm>
            <a:off x="4917430" y="2519437"/>
            <a:ext cx="1772022" cy="221456"/>
          </a:xfrm>
          <a:prstGeom prst="rect">
            <a:avLst/>
          </a:prstGeom>
          <a:noFill/>
          <a:ln/>
        </p:spPr>
        <p:txBody>
          <a:bodyPr wrap="none" rtlCol="0" anchor="t"/>
          <a:lstStyle/>
          <a:p>
            <a:pPr>
              <a:lnSpc>
                <a:spcPts val="1744"/>
              </a:lnSpc>
            </a:pPr>
            <a:r>
              <a:rPr lang="en-US" sz="1396" b="1" dirty="0">
                <a:solidFill>
                  <a:srgbClr val="5B5F71"/>
                </a:solidFill>
                <a:latin typeface="Instrument Sans" pitchFamily="34" charset="0"/>
                <a:ea typeface="Instrument Sans" pitchFamily="34" charset="-122"/>
                <a:cs typeface="Instrument Sans" pitchFamily="34" charset="-120"/>
              </a:rPr>
              <a:t>Load Balancing</a:t>
            </a:r>
            <a:endParaRPr lang="en-US" sz="1396" dirty="0"/>
          </a:p>
        </p:txBody>
      </p:sp>
      <p:sp>
        <p:nvSpPr>
          <p:cNvPr id="17" name="Text 12"/>
          <p:cNvSpPr/>
          <p:nvPr/>
        </p:nvSpPr>
        <p:spPr>
          <a:xfrm>
            <a:off x="4917430" y="2825949"/>
            <a:ext cx="3730451" cy="453628"/>
          </a:xfrm>
          <a:prstGeom prst="rect">
            <a:avLst/>
          </a:prstGeom>
          <a:noFill/>
          <a:ln/>
        </p:spPr>
        <p:txBody>
          <a:bodyPr wrap="square" rtlCol="0" anchor="t"/>
          <a:lstStyle/>
          <a:p>
            <a:pPr>
              <a:lnSpc>
                <a:spcPts val="1786"/>
              </a:lnSpc>
            </a:pPr>
            <a:r>
              <a:rPr lang="en-US" sz="1116" dirty="0">
                <a:solidFill>
                  <a:srgbClr val="5B5F71"/>
                </a:solidFill>
                <a:latin typeface="Instrument Sans" pitchFamily="34" charset="0"/>
                <a:ea typeface="Instrument Sans" pitchFamily="34" charset="-122"/>
                <a:cs typeface="Instrument Sans" pitchFamily="34" charset="-120"/>
              </a:rPr>
              <a:t>Kubernetes distributes network traffic across multiple containers to ensure high availability.</a:t>
            </a:r>
            <a:endParaRPr lang="en-US" sz="1116" dirty="0"/>
          </a:p>
        </p:txBody>
      </p:sp>
      <p:sp>
        <p:nvSpPr>
          <p:cNvPr id="18" name="Shape 13"/>
          <p:cNvSpPr/>
          <p:nvPr/>
        </p:nvSpPr>
        <p:spPr>
          <a:xfrm>
            <a:off x="4278139" y="3872508"/>
            <a:ext cx="496119" cy="19050"/>
          </a:xfrm>
          <a:prstGeom prst="roundRect">
            <a:avLst>
              <a:gd name="adj" fmla="val 312558"/>
            </a:avLst>
          </a:prstGeom>
          <a:solidFill>
            <a:srgbClr val="C8C9CF"/>
          </a:solidFill>
          <a:ln/>
        </p:spPr>
        <p:txBody>
          <a:bodyPr/>
          <a:lstStyle/>
          <a:p>
            <a:endParaRPr lang="en-IN"/>
          </a:p>
        </p:txBody>
      </p:sp>
      <p:sp>
        <p:nvSpPr>
          <p:cNvPr id="19" name="Shape 14"/>
          <p:cNvSpPr/>
          <p:nvPr/>
        </p:nvSpPr>
        <p:spPr>
          <a:xfrm>
            <a:off x="3978250" y="3722564"/>
            <a:ext cx="318939" cy="318939"/>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20" name="Text 15"/>
          <p:cNvSpPr/>
          <p:nvPr/>
        </p:nvSpPr>
        <p:spPr>
          <a:xfrm>
            <a:off x="4076105" y="3775695"/>
            <a:ext cx="123155" cy="212676"/>
          </a:xfrm>
          <a:prstGeom prst="rect">
            <a:avLst/>
          </a:prstGeom>
          <a:noFill/>
          <a:ln/>
        </p:spPr>
        <p:txBody>
          <a:bodyPr wrap="none" rtlCol="0" anchor="t"/>
          <a:lstStyle/>
          <a:p>
            <a:pPr algn="ctr">
              <a:lnSpc>
                <a:spcPts val="1674"/>
              </a:lnSpc>
            </a:pPr>
            <a:r>
              <a:rPr lang="en-US" sz="1674" b="1" dirty="0">
                <a:solidFill>
                  <a:srgbClr val="5B5F71"/>
                </a:solidFill>
                <a:latin typeface="Instrument Sans" pitchFamily="34" charset="0"/>
                <a:ea typeface="Instrument Sans" pitchFamily="34" charset="-122"/>
                <a:cs typeface="Instrument Sans" pitchFamily="34" charset="-120"/>
              </a:rPr>
              <a:t>3</a:t>
            </a:r>
            <a:endParaRPr lang="en-US" sz="1674" dirty="0"/>
          </a:p>
        </p:txBody>
      </p:sp>
      <p:sp>
        <p:nvSpPr>
          <p:cNvPr id="21" name="Text 16"/>
          <p:cNvSpPr/>
          <p:nvPr/>
        </p:nvSpPr>
        <p:spPr>
          <a:xfrm>
            <a:off x="4917430" y="3704853"/>
            <a:ext cx="1772022" cy="221456"/>
          </a:xfrm>
          <a:prstGeom prst="rect">
            <a:avLst/>
          </a:prstGeom>
          <a:noFill/>
          <a:ln/>
        </p:spPr>
        <p:txBody>
          <a:bodyPr wrap="none" rtlCol="0" anchor="t"/>
          <a:lstStyle/>
          <a:p>
            <a:pPr>
              <a:lnSpc>
                <a:spcPts val="1744"/>
              </a:lnSpc>
            </a:pPr>
            <a:r>
              <a:rPr lang="en-US" sz="1396" b="1" dirty="0">
                <a:solidFill>
                  <a:srgbClr val="5B5F71"/>
                </a:solidFill>
                <a:latin typeface="Instrument Sans" pitchFamily="34" charset="0"/>
                <a:ea typeface="Instrument Sans" pitchFamily="34" charset="-122"/>
                <a:cs typeface="Instrument Sans" pitchFamily="34" charset="-120"/>
              </a:rPr>
              <a:t>Self-Healing</a:t>
            </a:r>
            <a:endParaRPr lang="en-US" sz="1396" dirty="0"/>
          </a:p>
        </p:txBody>
      </p:sp>
      <p:sp>
        <p:nvSpPr>
          <p:cNvPr id="22" name="Text 17"/>
          <p:cNvSpPr/>
          <p:nvPr/>
        </p:nvSpPr>
        <p:spPr>
          <a:xfrm>
            <a:off x="4917430" y="4011365"/>
            <a:ext cx="3730451" cy="453628"/>
          </a:xfrm>
          <a:prstGeom prst="rect">
            <a:avLst/>
          </a:prstGeom>
          <a:noFill/>
          <a:ln/>
        </p:spPr>
        <p:txBody>
          <a:bodyPr wrap="square" rtlCol="0" anchor="t"/>
          <a:lstStyle/>
          <a:p>
            <a:pPr>
              <a:lnSpc>
                <a:spcPts val="1786"/>
              </a:lnSpc>
            </a:pPr>
            <a:r>
              <a:rPr lang="en-US" sz="1116" dirty="0">
                <a:solidFill>
                  <a:srgbClr val="5B5F71"/>
                </a:solidFill>
                <a:latin typeface="Instrument Sans" pitchFamily="34" charset="0"/>
                <a:ea typeface="Instrument Sans" pitchFamily="34" charset="-122"/>
                <a:cs typeface="Instrument Sans" pitchFamily="34" charset="-120"/>
              </a:rPr>
              <a:t>Kubernetes monitors the health of containers and automatically restarts or replaces them as needed.</a:t>
            </a:r>
            <a:endParaRPr lang="en-US" sz="111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DD99-7273-A76A-2E1E-2AF074EDE857}"/>
              </a:ext>
            </a:extLst>
          </p:cNvPr>
          <p:cNvSpPr>
            <a:spLocks noGrp="1"/>
          </p:cNvSpPr>
          <p:nvPr>
            <p:ph type="title"/>
          </p:nvPr>
        </p:nvSpPr>
        <p:spPr/>
        <p:txBody>
          <a:bodyPr>
            <a:normAutofit/>
          </a:bodyPr>
          <a:lstStyle/>
          <a:p>
            <a:r>
              <a:rPr lang="en-US" sz="3600" b="1" dirty="0"/>
              <a:t>CI/CD Pipeline:</a:t>
            </a:r>
            <a:endParaRPr lang="en-IN" sz="3600" b="1" dirty="0"/>
          </a:p>
        </p:txBody>
      </p:sp>
      <p:sp>
        <p:nvSpPr>
          <p:cNvPr id="3" name="Content Placeholder 2">
            <a:extLst>
              <a:ext uri="{FF2B5EF4-FFF2-40B4-BE49-F238E27FC236}">
                <a16:creationId xmlns:a16="http://schemas.microsoft.com/office/drawing/2014/main" id="{369FD207-4BB2-937F-B7D8-4AB71E7191F3}"/>
              </a:ext>
            </a:extLst>
          </p:cNvPr>
          <p:cNvSpPr>
            <a:spLocks noGrp="1"/>
          </p:cNvSpPr>
          <p:nvPr>
            <p:ph idx="1"/>
          </p:nvPr>
        </p:nvSpPr>
        <p:spPr/>
        <p:txBody>
          <a:bodyPr>
            <a:normAutofit/>
          </a:bodyPr>
          <a:lstStyle/>
          <a:p>
            <a:pPr marL="0" indent="0">
              <a:buNone/>
            </a:pPr>
            <a:r>
              <a:rPr lang="en-US" sz="2000" b="1" dirty="0"/>
              <a:t>Actual System: </a:t>
            </a:r>
          </a:p>
          <a:p>
            <a:pPr marL="0" indent="0">
              <a:buNone/>
            </a:pPr>
            <a:r>
              <a:rPr lang="en-US" sz="2000" dirty="0"/>
              <a:t>           Many development teams manually handle the integration and deployment of code, leading to longer development cycles and more errors.</a:t>
            </a:r>
          </a:p>
          <a:p>
            <a:pPr marL="0" indent="0">
              <a:buNone/>
            </a:pPr>
            <a:r>
              <a:rPr lang="en-US" sz="2000" b="1" dirty="0"/>
              <a:t>Proposed System:</a:t>
            </a:r>
          </a:p>
          <a:p>
            <a:pPr marL="0" indent="0">
              <a:buNone/>
            </a:pPr>
            <a:r>
              <a:rPr lang="en-US" sz="2000" dirty="0"/>
              <a:t>Set up a Jenkins </a:t>
            </a:r>
            <a:r>
              <a:rPr lang="en-US" sz="2000" dirty="0" err="1"/>
              <a:t>server.Create</a:t>
            </a:r>
            <a:r>
              <a:rPr lang="en-US" sz="2000" dirty="0"/>
              <a:t> a CI/CD pipeline that automates the process of code integration, testing, and </a:t>
            </a:r>
            <a:r>
              <a:rPr lang="en-US" sz="2000" dirty="0" err="1"/>
              <a:t>deployment.Implement</a:t>
            </a:r>
            <a:r>
              <a:rPr lang="en-US" sz="2000" dirty="0"/>
              <a:t> automated testing (unit tests, integration tests).</a:t>
            </a:r>
            <a:endParaRPr lang="en-IN" sz="2000" dirty="0"/>
          </a:p>
        </p:txBody>
      </p:sp>
    </p:spTree>
    <p:extLst>
      <p:ext uri="{BB962C8B-B14F-4D97-AF65-F5344CB8AC3E}">
        <p14:creationId xmlns:p14="http://schemas.microsoft.com/office/powerpoint/2010/main" val="184345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DD99-7273-A76A-2E1E-2AF074EDE857}"/>
              </a:ext>
            </a:extLst>
          </p:cNvPr>
          <p:cNvSpPr>
            <a:spLocks noGrp="1"/>
          </p:cNvSpPr>
          <p:nvPr>
            <p:ph type="title"/>
          </p:nvPr>
        </p:nvSpPr>
        <p:spPr/>
        <p:txBody>
          <a:bodyPr>
            <a:normAutofit/>
          </a:bodyPr>
          <a:lstStyle/>
          <a:p>
            <a:r>
              <a:rPr lang="en-US" sz="3600" b="1" dirty="0"/>
              <a:t>Infrastructure as Code :</a:t>
            </a:r>
            <a:endParaRPr lang="en-IN" sz="3600" b="1" dirty="0"/>
          </a:p>
        </p:txBody>
      </p:sp>
      <p:sp>
        <p:nvSpPr>
          <p:cNvPr id="3" name="Content Placeholder 2">
            <a:extLst>
              <a:ext uri="{FF2B5EF4-FFF2-40B4-BE49-F238E27FC236}">
                <a16:creationId xmlns:a16="http://schemas.microsoft.com/office/drawing/2014/main" id="{369FD207-4BB2-937F-B7D8-4AB71E7191F3}"/>
              </a:ext>
            </a:extLst>
          </p:cNvPr>
          <p:cNvSpPr>
            <a:spLocks noGrp="1"/>
          </p:cNvSpPr>
          <p:nvPr>
            <p:ph idx="1"/>
          </p:nvPr>
        </p:nvSpPr>
        <p:spPr/>
        <p:txBody>
          <a:bodyPr>
            <a:normAutofit/>
          </a:bodyPr>
          <a:lstStyle/>
          <a:p>
            <a:pPr marL="0" indent="0">
              <a:buNone/>
            </a:pPr>
            <a:r>
              <a:rPr lang="en-US" sz="2000" b="1" dirty="0"/>
              <a:t>Actual System:</a:t>
            </a:r>
          </a:p>
          <a:p>
            <a:pPr marL="0" indent="0">
              <a:buNone/>
            </a:pPr>
            <a:r>
              <a:rPr lang="en-US" sz="2000" b="1" dirty="0"/>
              <a:t>       </a:t>
            </a:r>
            <a:r>
              <a:rPr lang="en-US" sz="2000" dirty="0"/>
              <a:t>Provisioning and managing infrastructure manually can be time-consuming and error-prone, with inconsistencies between environments.</a:t>
            </a:r>
          </a:p>
          <a:p>
            <a:pPr marL="0" indent="0">
              <a:buNone/>
            </a:pPr>
            <a:r>
              <a:rPr lang="en-US" sz="2000" b="1" dirty="0"/>
              <a:t>Proposed System:</a:t>
            </a:r>
          </a:p>
          <a:p>
            <a:pPr marL="0" indent="0">
              <a:buNone/>
            </a:pPr>
            <a:r>
              <a:rPr lang="en-US" sz="2000" dirty="0"/>
              <a:t>        Use Terraform to define and provision infrastructure in a cloud environment (e.g., AWS, Azure, Google Cloud).Create Terraform scripts to set up virtual networks, instances, storage, and other resources.</a:t>
            </a:r>
            <a:endParaRPr lang="en-IN" sz="2000" dirty="0"/>
          </a:p>
        </p:txBody>
      </p:sp>
    </p:spTree>
    <p:extLst>
      <p:ext uri="{BB962C8B-B14F-4D97-AF65-F5344CB8AC3E}">
        <p14:creationId xmlns:p14="http://schemas.microsoft.com/office/powerpoint/2010/main" val="119756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DD99-7273-A76A-2E1E-2AF074EDE857}"/>
              </a:ext>
            </a:extLst>
          </p:cNvPr>
          <p:cNvSpPr>
            <a:spLocks noGrp="1"/>
          </p:cNvSpPr>
          <p:nvPr>
            <p:ph type="title"/>
          </p:nvPr>
        </p:nvSpPr>
        <p:spPr/>
        <p:txBody>
          <a:bodyPr>
            <a:normAutofit/>
          </a:bodyPr>
          <a:lstStyle/>
          <a:p>
            <a:r>
              <a:rPr lang="en-US" sz="3600" b="1" dirty="0"/>
              <a:t>Monitoring and Logging :</a:t>
            </a:r>
            <a:endParaRPr lang="en-IN" sz="3600" b="1" dirty="0"/>
          </a:p>
        </p:txBody>
      </p:sp>
      <p:sp>
        <p:nvSpPr>
          <p:cNvPr id="3" name="Content Placeholder 2">
            <a:extLst>
              <a:ext uri="{FF2B5EF4-FFF2-40B4-BE49-F238E27FC236}">
                <a16:creationId xmlns:a16="http://schemas.microsoft.com/office/drawing/2014/main" id="{369FD207-4BB2-937F-B7D8-4AB71E7191F3}"/>
              </a:ext>
            </a:extLst>
          </p:cNvPr>
          <p:cNvSpPr>
            <a:spLocks noGrp="1"/>
          </p:cNvSpPr>
          <p:nvPr>
            <p:ph idx="1"/>
          </p:nvPr>
        </p:nvSpPr>
        <p:spPr/>
        <p:txBody>
          <a:bodyPr>
            <a:normAutofit/>
          </a:bodyPr>
          <a:lstStyle/>
          <a:p>
            <a:pPr marL="0" indent="0">
              <a:buNone/>
            </a:pPr>
            <a:r>
              <a:rPr lang="en-US" sz="2000" b="1" dirty="0"/>
              <a:t>Actual System: </a:t>
            </a:r>
          </a:p>
          <a:p>
            <a:pPr marL="0" indent="0">
              <a:buNone/>
            </a:pPr>
            <a:r>
              <a:rPr lang="en-US" sz="2000" dirty="0"/>
              <a:t>Many organizations lack proper monitoring and logging, making it difficult to troubleshoot issues and understand system performance.</a:t>
            </a:r>
          </a:p>
          <a:p>
            <a:pPr marL="0" indent="0">
              <a:buNone/>
            </a:pPr>
            <a:r>
              <a:rPr lang="en-US" sz="2000" b="1" dirty="0"/>
              <a:t>Proposed System:</a:t>
            </a:r>
          </a:p>
          <a:p>
            <a:pPr marL="0" indent="0">
              <a:buNone/>
            </a:pPr>
            <a:r>
              <a:rPr lang="en-US" sz="2000" dirty="0"/>
              <a:t>Set up the ELK stack (Elasticsearch, Logstash, Kibana) for centralized logging. Configure Logstash to collect logs from different sources (applications, servers).</a:t>
            </a:r>
            <a:endParaRPr lang="en-IN" sz="2000" dirty="0"/>
          </a:p>
        </p:txBody>
      </p:sp>
    </p:spTree>
    <p:extLst>
      <p:ext uri="{BB962C8B-B14F-4D97-AF65-F5344CB8AC3E}">
        <p14:creationId xmlns:p14="http://schemas.microsoft.com/office/powerpoint/2010/main" val="2028273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 Project Presentation</Template>
  <TotalTime>1983</TotalTime>
  <Words>559</Words>
  <Application>Microsoft Office PowerPoint</Application>
  <PresentationFormat>On-screen Show (16:9)</PresentationFormat>
  <Paragraphs>80</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Adobe Garamond Pro Bold</vt:lpstr>
      <vt:lpstr>Arial</vt:lpstr>
      <vt:lpstr>Arial Rounded</vt:lpstr>
      <vt:lpstr>Calibri</vt:lpstr>
      <vt:lpstr>Calibri Light</vt:lpstr>
      <vt:lpstr>EB Garamond</vt:lpstr>
      <vt:lpstr>Instrument Sans</vt:lpstr>
      <vt:lpstr>Times New Roman</vt:lpstr>
      <vt:lpstr>Office Theme</vt:lpstr>
      <vt:lpstr>PowerPoint Presentation</vt:lpstr>
      <vt:lpstr>Abstract:</vt:lpstr>
      <vt:lpstr>MODULES</vt:lpstr>
      <vt:lpstr>PowerPoint Presentation</vt:lpstr>
      <vt:lpstr>PowerPoint Presentation</vt:lpstr>
      <vt:lpstr>PowerPoint Presentation</vt:lpstr>
      <vt:lpstr>CI/CD Pipeline:</vt:lpstr>
      <vt:lpstr>Infrastructure as Code :</vt:lpstr>
      <vt:lpstr>Monitoring and Logging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 TECH HIGH TECH  Dr. RANGARAJAN Dr. SAKUNTHALA ENGINEERING COLLEGE An Autonomous Institution</dc:title>
  <dc:creator>Priya</dc:creator>
  <cp:lastModifiedBy>K Murari</cp:lastModifiedBy>
  <cp:revision>406</cp:revision>
  <dcterms:created xsi:type="dcterms:W3CDTF">2021-09-25T07:01:39Z</dcterms:created>
  <dcterms:modified xsi:type="dcterms:W3CDTF">2024-09-19T08:10:46Z</dcterms:modified>
</cp:coreProperties>
</file>