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Lst>
  <p:notesMasterIdLst>
    <p:notesMasterId r:id="rId55"/>
  </p:notesMasterIdLst>
  <p:handoutMasterIdLst>
    <p:handoutMasterId r:id="rId56"/>
  </p:handoutMasterIdLst>
  <p:sldIdLst>
    <p:sldId id="258" r:id="rId6"/>
    <p:sldId id="327" r:id="rId7"/>
    <p:sldId id="301" r:id="rId8"/>
    <p:sldId id="303" r:id="rId9"/>
    <p:sldId id="308" r:id="rId10"/>
    <p:sldId id="324" r:id="rId11"/>
    <p:sldId id="325" r:id="rId12"/>
    <p:sldId id="309" r:id="rId13"/>
    <p:sldId id="310" r:id="rId14"/>
    <p:sldId id="330" r:id="rId15"/>
    <p:sldId id="331" r:id="rId16"/>
    <p:sldId id="332" r:id="rId17"/>
    <p:sldId id="333" r:id="rId18"/>
    <p:sldId id="334" r:id="rId19"/>
    <p:sldId id="335" r:id="rId20"/>
    <p:sldId id="336" r:id="rId21"/>
    <p:sldId id="338" r:id="rId22"/>
    <p:sldId id="339" r:id="rId23"/>
    <p:sldId id="337" r:id="rId24"/>
    <p:sldId id="340" r:id="rId25"/>
    <p:sldId id="354"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75" r:id="rId39"/>
    <p:sldId id="353" r:id="rId40"/>
    <p:sldId id="355" r:id="rId41"/>
    <p:sldId id="356" r:id="rId42"/>
    <p:sldId id="357" r:id="rId43"/>
    <p:sldId id="367" r:id="rId44"/>
    <p:sldId id="366" r:id="rId45"/>
    <p:sldId id="368" r:id="rId46"/>
    <p:sldId id="369" r:id="rId47"/>
    <p:sldId id="370" r:id="rId48"/>
    <p:sldId id="371" r:id="rId49"/>
    <p:sldId id="372" r:id="rId50"/>
    <p:sldId id="373" r:id="rId51"/>
    <p:sldId id="328" r:id="rId52"/>
    <p:sldId id="374" r:id="rId53"/>
    <p:sldId id="329"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8"/>
            <p14:sldId id="327"/>
            <p14:sldId id="301"/>
            <p14:sldId id="303"/>
            <p14:sldId id="308"/>
            <p14:sldId id="324"/>
            <p14:sldId id="325"/>
            <p14:sldId id="309"/>
            <p14:sldId id="310"/>
            <p14:sldId id="330"/>
            <p14:sldId id="331"/>
            <p14:sldId id="332"/>
            <p14:sldId id="333"/>
            <p14:sldId id="334"/>
            <p14:sldId id="335"/>
            <p14:sldId id="336"/>
            <p14:sldId id="338"/>
            <p14:sldId id="339"/>
            <p14:sldId id="337"/>
            <p14:sldId id="340"/>
            <p14:sldId id="354"/>
            <p14:sldId id="341"/>
            <p14:sldId id="342"/>
            <p14:sldId id="343"/>
            <p14:sldId id="344"/>
            <p14:sldId id="345"/>
            <p14:sldId id="346"/>
            <p14:sldId id="347"/>
            <p14:sldId id="348"/>
            <p14:sldId id="349"/>
            <p14:sldId id="350"/>
            <p14:sldId id="351"/>
            <p14:sldId id="352"/>
            <p14:sldId id="375"/>
            <p14:sldId id="353"/>
            <p14:sldId id="355"/>
            <p14:sldId id="356"/>
            <p14:sldId id="357"/>
            <p14:sldId id="367"/>
            <p14:sldId id="366"/>
            <p14:sldId id="368"/>
            <p14:sldId id="369"/>
            <p14:sldId id="370"/>
            <p14:sldId id="371"/>
            <p14:sldId id="372"/>
            <p14:sldId id="373"/>
            <p14:sldId id="328"/>
            <p14:sldId id="374"/>
            <p14:sldId id="32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2D9"/>
    <a:srgbClr val="00188F"/>
    <a:srgbClr val="00176B"/>
    <a:srgbClr val="E3008C"/>
    <a:srgbClr val="FFB900"/>
    <a:srgbClr val="107C10"/>
    <a:srgbClr val="FFFFFF"/>
    <a:srgbClr val="232832"/>
    <a:srgbClr val="52525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6323" autoAdjust="0"/>
  </p:normalViewPr>
  <p:slideViewPr>
    <p:cSldViewPr>
      <p:cViewPr varScale="1">
        <p:scale>
          <a:sx n="114" d="100"/>
          <a:sy n="114" d="100"/>
        </p:scale>
        <p:origin x="312" y="102"/>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47" d="100"/>
        <a:sy n="47"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6/6/2015 11:33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6/6/2015 11:33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6/6/2015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116056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defTabSz="698611">
              <a:defRPr/>
            </a:pPr>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698611">
              <a:defRPr/>
            </a:pPr>
            <a:fld id="{FE7AD93C-FE49-4925-8755-7780B8E3941E}" type="datetime1">
              <a:rPr lang="en-US">
                <a:solidFill>
                  <a:prstClr val="black"/>
                </a:solidFill>
              </a:rPr>
              <a:pPr defTabSz="698611">
                <a:def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pPr defTabSz="698611">
              <a:defRPr/>
            </a:pPr>
            <a:fld id="{B4008EB6-D09E-4580-8CD6-DDB14511944F}" type="slidenum">
              <a:rPr lang="en-US">
                <a:solidFill>
                  <a:prstClr val="black"/>
                </a:solidFill>
              </a:rPr>
              <a:pPr defTabSz="698611">
                <a:defRPr/>
              </a:pPr>
              <a:t>3</a:t>
            </a:fld>
            <a:endParaRPr lang="en-US" dirty="0">
              <a:solidFill>
                <a:prstClr val="black"/>
              </a:solidFill>
            </a:endParaRPr>
          </a:p>
        </p:txBody>
      </p:sp>
    </p:spTree>
    <p:extLst>
      <p:ext uri="{BB962C8B-B14F-4D97-AF65-F5344CB8AC3E}">
        <p14:creationId xmlns:p14="http://schemas.microsoft.com/office/powerpoint/2010/main" val="3059337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30975FA-780D-4E00-9550-B2D883AEEAB0}"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29688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82379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Visual Studio</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52851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91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230F7F-681E-4E1F-9050-839243F5E650}" type="datetime1">
              <a:rPr lang="en-US" smtClean="0">
                <a:solidFill>
                  <a:prstClr val="black"/>
                </a:solidFill>
              </a:rPr>
              <a:pPr/>
              <a:t>6/6/2015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4682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843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264900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99051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642" y="286003"/>
            <a:ext cx="11375536" cy="78650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5533" y="1429994"/>
            <a:ext cx="11375536" cy="22315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048548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6843436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436475" cy="69945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8434244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a:xfrm>
            <a:off x="855008" y="6482890"/>
            <a:ext cx="2798207" cy="372394"/>
          </a:xfrm>
          <a:prstGeom prst="rect">
            <a:avLst/>
          </a:prstGeom>
        </p:spPr>
        <p:txBody>
          <a:bodyPr/>
          <a:lstStyle/>
          <a:p>
            <a:fld id="{A5A3A3B9-5D84-47CF-8ED1-1D92818F4BF2}" type="datetimeFigureOut">
              <a:rPr lang="zh-TW" altLang="en-US" smtClean="0"/>
              <a:t>2015/6/6</a:t>
            </a:fld>
            <a:endParaRPr lang="zh-TW" altLang="en-US"/>
          </a:p>
        </p:txBody>
      </p:sp>
      <p:sp>
        <p:nvSpPr>
          <p:cNvPr id="5" name="Footer Placeholder 4"/>
          <p:cNvSpPr>
            <a:spLocks noGrp="1"/>
          </p:cNvSpPr>
          <p:nvPr>
            <p:ph type="ftr" sz="quarter" idx="11"/>
          </p:nvPr>
        </p:nvSpPr>
        <p:spPr>
          <a:xfrm>
            <a:off x="4119583" y="6482890"/>
            <a:ext cx="4197310" cy="372394"/>
          </a:xfrm>
          <a:prstGeom prst="rect">
            <a:avLst/>
          </a:prstGeom>
        </p:spPr>
        <p:txBody>
          <a:bodyPr/>
          <a:lstStyle/>
          <a:p>
            <a:endParaRPr lang="zh-TW" altLang="en-US"/>
          </a:p>
        </p:txBody>
      </p:sp>
      <p:sp>
        <p:nvSpPr>
          <p:cNvPr id="6" name="Slide Number Placeholder 5"/>
          <p:cNvSpPr>
            <a:spLocks noGrp="1"/>
          </p:cNvSpPr>
          <p:nvPr>
            <p:ph type="sldNum" sz="quarter" idx="12"/>
          </p:nvPr>
        </p:nvSpPr>
        <p:spPr>
          <a:xfrm>
            <a:off x="8783260" y="6482890"/>
            <a:ext cx="2798207" cy="372394"/>
          </a:xfrm>
          <a:prstGeom prst="rect">
            <a:avLst/>
          </a:prstGeom>
        </p:spPr>
        <p:txBody>
          <a:bodyPr/>
          <a:lstStyle/>
          <a:p>
            <a:fld id="{3DE54158-80B7-4653-B2E7-8C5F6142B6BF}" type="slidenum">
              <a:rPr lang="zh-TW" altLang="en-US" smtClean="0"/>
              <a:t>‹#›</a:t>
            </a:fld>
            <a:endParaRPr lang="zh-TW" altLang="en-US"/>
          </a:p>
        </p:txBody>
      </p:sp>
    </p:spTree>
    <p:extLst>
      <p:ext uri="{BB962C8B-B14F-4D97-AF65-F5344CB8AC3E}">
        <p14:creationId xmlns:p14="http://schemas.microsoft.com/office/powerpoint/2010/main" val="52203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08" r:id="rId17"/>
    <p:sldLayoutId id="2147484309" r:id="rId18"/>
    <p:sldLayoutId id="2147484311" r:id="rId19"/>
    <p:sldLayoutId id="2147484312" r:id="rId20"/>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jpg"/><Relationship Id="rId18" Type="http://schemas.openxmlformats.org/officeDocument/2006/relationships/image" Target="../media/image20.png"/><Relationship Id="rId3" Type="http://schemas.openxmlformats.org/officeDocument/2006/relationships/image" Target="../media/image5.emf"/><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8.emf"/><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microsoft.com/office/2007/relationships/hdphoto" Target="../media/hdphoto1.wdp"/><Relationship Id="rId4" Type="http://schemas.openxmlformats.org/officeDocument/2006/relationships/image" Target="../media/image6.emf"/><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emf"/><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emf"/><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34.png"/><Relationship Id="rId11" Type="http://schemas.openxmlformats.org/officeDocument/2006/relationships/image" Target="../media/image43.png"/><Relationship Id="rId5" Type="http://schemas.openxmlformats.org/officeDocument/2006/relationships/image" Target="../media/image37.emf"/><Relationship Id="rId10" Type="http://schemas.openxmlformats.org/officeDocument/2006/relationships/image" Target="../media/image42.emf"/><Relationship Id="rId4" Type="http://schemas.openxmlformats.org/officeDocument/2006/relationships/image" Target="../media/image36.emf"/><Relationship Id="rId9" Type="http://schemas.openxmlformats.org/officeDocument/2006/relationships/image" Target="../media/image41.emf"/></Relationships>
</file>

<file path=ppt/slides/_rels/slide4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aspnet" TargetMode="External"/><Relationship Id="rId2" Type="http://schemas.openxmlformats.org/officeDocument/2006/relationships/hyperlink" Target="http://www.asp.net/vnext" TargetMode="External"/><Relationship Id="rId1" Type="http://schemas.openxmlformats.org/officeDocument/2006/relationships/slideLayout" Target="../slideLayouts/slideLayout3.xml"/><Relationship Id="rId5" Type="http://schemas.openxmlformats.org/officeDocument/2006/relationships/hyperlink" Target="http://azure.microsoft.com/zh-tw/documentation/services/app-service/" TargetMode="External"/><Relationship Id="rId4" Type="http://schemas.openxmlformats.org/officeDocument/2006/relationships/hyperlink" Target="http://docs.asp.net/"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fb.com/k.net.io" TargetMode="Externa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fb.com/k.net.io" TargetMode="External"/><Relationship Id="rId1" Type="http://schemas.openxmlformats.org/officeDocument/2006/relationships/slideLayout" Target="../slideLayouts/slideLayout5.xml"/><Relationship Id="rId4" Type="http://schemas.openxmlformats.org/officeDocument/2006/relationships/hyperlink" Target="https://github.com/k-net-community/"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6540" y="5363032"/>
            <a:ext cx="9142098" cy="1322839"/>
          </a:xfrm>
        </p:spPr>
        <p:txBody>
          <a:bodyPr anchor="ctr"/>
          <a:lstStyle/>
          <a:p>
            <a:r>
              <a:rPr lang="zh-TW" altLang="en-US" dirty="0" smtClean="0"/>
              <a:t>小朱</a:t>
            </a:r>
            <a:r>
              <a:rPr lang="en-US" altLang="zh-TW" dirty="0"/>
              <a:t> </a:t>
            </a:r>
            <a:r>
              <a:rPr lang="en-US" altLang="zh-TW" dirty="0" smtClean="0"/>
              <a:t>(Azure MVP)</a:t>
            </a:r>
          </a:p>
          <a:p>
            <a:r>
              <a:rPr lang="en-US" altLang="zh-TW" dirty="0" smtClean="0"/>
              <a:t>K.NET Founder, Freelance Technical Trainer, Consultant</a:t>
            </a:r>
          </a:p>
          <a:p>
            <a:r>
              <a:rPr lang="en-US" altLang="zh-TW" dirty="0" smtClean="0"/>
              <a:t>MCSD: Web Applications, MCSD: Azure Solution Architect</a:t>
            </a:r>
          </a:p>
        </p:txBody>
      </p:sp>
      <p:sp>
        <p:nvSpPr>
          <p:cNvPr id="2" name="Title 1"/>
          <p:cNvSpPr>
            <a:spLocks noGrp="1"/>
          </p:cNvSpPr>
          <p:nvPr>
            <p:ph type="ctrTitle"/>
          </p:nvPr>
        </p:nvSpPr>
        <p:spPr/>
        <p:txBody>
          <a:bodyPr/>
          <a:lstStyle/>
          <a:p>
            <a:r>
              <a:rPr lang="en-US" dirty="0" smtClean="0"/>
              <a:t>ASP.NET 5, MVC 6, Azure App Services</a:t>
            </a:r>
            <a:endParaRPr lang="en-US" dirty="0"/>
          </a:p>
        </p:txBody>
      </p:sp>
      <p:sp>
        <p:nvSpPr>
          <p:cNvPr id="6" name="Text Placeholder 5"/>
          <p:cNvSpPr>
            <a:spLocks noGrp="1"/>
          </p:cNvSpPr>
          <p:nvPr>
            <p:ph type="body" sz="quarter" idx="13"/>
          </p:nvPr>
        </p:nvSpPr>
        <p:spPr/>
        <p:txBody>
          <a:bodyPr/>
          <a:lstStyle/>
          <a:p>
            <a:r>
              <a:rPr lang="en-US" altLang="zh-TW" dirty="0" smtClean="0"/>
              <a:t>//Build// Mini 2015</a:t>
            </a:r>
            <a:endParaRPr 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1637" y="5363032"/>
            <a:ext cx="1293996" cy="1322839"/>
          </a:xfrm>
          <a:prstGeom prst="rect">
            <a:avLst/>
          </a:prstGeom>
        </p:spPr>
      </p:pic>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我們正式開始了，請繫好安全帶，準備好你的筆電 </a:t>
            </a:r>
            <a:r>
              <a:rPr lang="en-US" altLang="zh-TW" dirty="0" smtClean="0">
                <a:sym typeface="Wingdings" panose="05000000000000000000" pitchFamily="2" charset="2"/>
              </a:rPr>
              <a:t></a:t>
            </a:r>
            <a:endParaRPr lang="zh-TW" altLang="en-US" dirty="0"/>
          </a:p>
        </p:txBody>
      </p:sp>
    </p:spTree>
    <p:extLst>
      <p:ext uri="{BB962C8B-B14F-4D97-AF65-F5344CB8AC3E}">
        <p14:creationId xmlns:p14="http://schemas.microsoft.com/office/powerpoint/2010/main" val="620202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4555093"/>
          </a:xfrm>
        </p:spPr>
        <p:txBody>
          <a:bodyPr/>
          <a:lstStyle/>
          <a:p>
            <a:r>
              <a:rPr lang="zh-TW" altLang="en-US" dirty="0" smtClean="0"/>
              <a:t>把</a:t>
            </a:r>
            <a:r>
              <a:rPr lang="en-US" altLang="zh-TW" strike="sngStrike" dirty="0"/>
              <a:t>Visual Studio </a:t>
            </a:r>
            <a:r>
              <a:rPr lang="en-US" altLang="zh-TW" dirty="0" smtClean="0"/>
              <a:t>Designer </a:t>
            </a:r>
            <a:r>
              <a:rPr lang="zh-TW" altLang="en-US" dirty="0" smtClean="0"/>
              <a:t>忘了。</a:t>
            </a:r>
            <a:endParaRPr lang="en-US" altLang="zh-TW" dirty="0" smtClean="0"/>
          </a:p>
          <a:p>
            <a:r>
              <a:rPr lang="zh-TW" altLang="en-US" dirty="0" smtClean="0"/>
              <a:t>歡迎回到指令的世界。</a:t>
            </a:r>
            <a:endParaRPr lang="en-US" altLang="zh-TW" dirty="0" smtClean="0"/>
          </a:p>
          <a:p>
            <a:r>
              <a:rPr lang="en-US" altLang="zh-TW" dirty="0" smtClean="0"/>
              <a:t>ASP.NET 5</a:t>
            </a:r>
            <a:r>
              <a:rPr lang="zh-TW" altLang="en-US" dirty="0" smtClean="0"/>
              <a:t>不再有 </a:t>
            </a:r>
            <a:r>
              <a:rPr lang="en-US" altLang="zh-TW" dirty="0" err="1" smtClean="0"/>
              <a:t>Web.config</a:t>
            </a:r>
            <a:r>
              <a:rPr lang="zh-TW" altLang="en-US" dirty="0" smtClean="0"/>
              <a:t>，取而代之的是 </a:t>
            </a:r>
            <a:r>
              <a:rPr lang="en-US" altLang="zh-TW" dirty="0" err="1" smtClean="0"/>
              <a:t>project.json</a:t>
            </a:r>
            <a:r>
              <a:rPr lang="en-US" altLang="zh-TW" dirty="0" smtClean="0"/>
              <a:t> </a:t>
            </a:r>
            <a:r>
              <a:rPr lang="zh-TW" altLang="en-US" dirty="0" smtClean="0"/>
              <a:t>和 </a:t>
            </a:r>
            <a:r>
              <a:rPr lang="en-US" altLang="zh-TW" dirty="0" err="1" smtClean="0"/>
              <a:t>config.json</a:t>
            </a:r>
            <a:endParaRPr lang="en-US" altLang="zh-TW" dirty="0" smtClean="0"/>
          </a:p>
          <a:p>
            <a:r>
              <a:rPr lang="zh-TW" altLang="en-US" dirty="0" smtClean="0"/>
              <a:t>你必須要知道 </a:t>
            </a:r>
            <a:r>
              <a:rPr lang="en-US" altLang="zh-TW" dirty="0" smtClean="0"/>
              <a:t>Dependency Injection </a:t>
            </a:r>
            <a:r>
              <a:rPr lang="zh-TW" altLang="en-US" dirty="0" smtClean="0"/>
              <a:t>是什麼東東。</a:t>
            </a:r>
            <a:endParaRPr lang="en-US" altLang="zh-TW" dirty="0" smtClean="0"/>
          </a:p>
          <a:p>
            <a:r>
              <a:rPr lang="zh-TW" altLang="en-US" dirty="0" smtClean="0"/>
              <a:t>你必須要知道，</a:t>
            </a:r>
            <a:r>
              <a:rPr lang="en-US" altLang="zh-TW" dirty="0" smtClean="0"/>
              <a:t>ASP.NET 5</a:t>
            </a:r>
            <a:r>
              <a:rPr lang="zh-TW" altLang="en-US" dirty="0" smtClean="0"/>
              <a:t>是由程式碼決定要什麼才能有什麼，而不是一開始給你一堆用不到的東西。</a:t>
            </a:r>
            <a:endParaRPr lang="zh-TW" altLang="en-US" dirty="0"/>
          </a:p>
        </p:txBody>
      </p:sp>
      <p:sp>
        <p:nvSpPr>
          <p:cNvPr id="3" name="標題 2"/>
          <p:cNvSpPr>
            <a:spLocks noGrp="1"/>
          </p:cNvSpPr>
          <p:nvPr>
            <p:ph type="title"/>
          </p:nvPr>
        </p:nvSpPr>
        <p:spPr/>
        <p:txBody>
          <a:bodyPr/>
          <a:lstStyle/>
          <a:p>
            <a:r>
              <a:rPr lang="zh-TW" altLang="en-US" dirty="0" smtClean="0"/>
              <a:t>玩 </a:t>
            </a:r>
            <a:r>
              <a:rPr lang="en-US" altLang="zh-TW" dirty="0" smtClean="0"/>
              <a:t>ASP.NET 5 </a:t>
            </a:r>
            <a:r>
              <a:rPr lang="zh-TW" altLang="en-US" dirty="0" smtClean="0"/>
              <a:t>前的認知</a:t>
            </a:r>
            <a:endParaRPr lang="zh-TW" altLang="en-US" dirty="0"/>
          </a:p>
        </p:txBody>
      </p:sp>
    </p:spTree>
    <p:extLst>
      <p:ext uri="{BB962C8B-B14F-4D97-AF65-F5344CB8AC3E}">
        <p14:creationId xmlns:p14="http://schemas.microsoft.com/office/powerpoint/2010/main" val="44485120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把 </a:t>
            </a:r>
            <a:r>
              <a:rPr lang="en-US" altLang="zh-TW" dirty="0" smtClean="0"/>
              <a:t>Designer </a:t>
            </a:r>
            <a:r>
              <a:rPr lang="zh-TW" altLang="en-US" dirty="0" smtClean="0"/>
              <a:t>忘了</a:t>
            </a:r>
            <a:endParaRPr lang="zh-TW" altLang="en-US" dirty="0"/>
          </a:p>
        </p:txBody>
      </p:sp>
      <p:pic>
        <p:nvPicPr>
          <p:cNvPr id="1026" name="Picture 2" descr="http://cdn1.tnwcdn.com/wp-content/blogs.dir/1/files/2015/04/Screen-Shot-2015-04-29-at-6.25.31-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216" y="1363662"/>
            <a:ext cx="9284410" cy="523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7181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5084469"/>
          </a:xfrm>
        </p:spPr>
        <p:txBody>
          <a:bodyPr/>
          <a:lstStyle/>
          <a:p>
            <a:pPr>
              <a:lnSpc>
                <a:spcPct val="150000"/>
              </a:lnSpc>
            </a:pPr>
            <a:r>
              <a:rPr lang="zh-TW" altLang="en-US" dirty="0" smtClean="0"/>
              <a:t>因為 </a:t>
            </a:r>
            <a:r>
              <a:rPr lang="en-US" altLang="zh-TW" dirty="0" smtClean="0"/>
              <a:t>ASP.NET MVC </a:t>
            </a:r>
            <a:r>
              <a:rPr lang="zh-TW" altLang="en-US" dirty="0" smtClean="0"/>
              <a:t>本來就不太需要 </a:t>
            </a:r>
            <a:r>
              <a:rPr lang="en-US" altLang="zh-TW" dirty="0" smtClean="0"/>
              <a:t>Designer</a:t>
            </a:r>
            <a:r>
              <a:rPr lang="zh-TW" altLang="en-US" dirty="0" smtClean="0"/>
              <a:t>。</a:t>
            </a:r>
            <a:endParaRPr lang="en-US" altLang="zh-TW" dirty="0" smtClean="0"/>
          </a:p>
          <a:p>
            <a:pPr lvl="1">
              <a:lnSpc>
                <a:spcPct val="150000"/>
              </a:lnSpc>
            </a:pPr>
            <a:r>
              <a:rPr lang="zh-TW" altLang="en-US" dirty="0" smtClean="0"/>
              <a:t>換句好聽的話就是：專業分工。</a:t>
            </a:r>
            <a:endParaRPr lang="en-US" altLang="zh-TW" dirty="0" smtClean="0"/>
          </a:p>
          <a:p>
            <a:pPr>
              <a:lnSpc>
                <a:spcPct val="150000"/>
              </a:lnSpc>
            </a:pPr>
            <a:r>
              <a:rPr lang="zh-TW" altLang="en-US" dirty="0" smtClean="0"/>
              <a:t>你是 </a:t>
            </a:r>
            <a:r>
              <a:rPr lang="en-US" altLang="zh-TW" dirty="0" smtClean="0"/>
              <a:t>Mac or Linux </a:t>
            </a:r>
            <a:r>
              <a:rPr lang="zh-TW" altLang="en-US" dirty="0" smtClean="0"/>
              <a:t>開發者。</a:t>
            </a:r>
            <a:endParaRPr lang="en-US" altLang="zh-TW" dirty="0" smtClean="0"/>
          </a:p>
          <a:p>
            <a:pPr lvl="1">
              <a:lnSpc>
                <a:spcPct val="150000"/>
              </a:lnSpc>
            </a:pPr>
            <a:r>
              <a:rPr lang="en-US" altLang="zh-TW" dirty="0" smtClean="0"/>
              <a:t>Linux </a:t>
            </a:r>
            <a:r>
              <a:rPr lang="zh-TW" altLang="en-US" dirty="0" smtClean="0"/>
              <a:t>上給程式用的 </a:t>
            </a:r>
            <a:r>
              <a:rPr lang="en-US" altLang="zh-TW" dirty="0" smtClean="0"/>
              <a:t>App UI</a:t>
            </a:r>
            <a:r>
              <a:rPr lang="zh-TW" altLang="en-US" dirty="0" smtClean="0"/>
              <a:t> </a:t>
            </a:r>
            <a:r>
              <a:rPr lang="en-US" altLang="zh-TW" dirty="0" smtClean="0"/>
              <a:t>Designer </a:t>
            </a:r>
            <a:r>
              <a:rPr lang="zh-TW" altLang="en-US" dirty="0" smtClean="0"/>
              <a:t>好像不多</a:t>
            </a:r>
            <a:r>
              <a:rPr lang="en-US" altLang="zh-TW" dirty="0" smtClean="0"/>
              <a:t>...</a:t>
            </a:r>
          </a:p>
          <a:p>
            <a:pPr>
              <a:lnSpc>
                <a:spcPct val="150000"/>
              </a:lnSpc>
            </a:pPr>
            <a:r>
              <a:rPr lang="zh-TW" altLang="en-US" dirty="0" smtClean="0"/>
              <a:t>跨平台的宿命，就是沒有 </a:t>
            </a:r>
            <a:r>
              <a:rPr lang="en-US" altLang="zh-TW" dirty="0" smtClean="0"/>
              <a:t>Designer </a:t>
            </a:r>
          </a:p>
          <a:p>
            <a:pPr lvl="1">
              <a:lnSpc>
                <a:spcPct val="150000"/>
              </a:lnSpc>
            </a:pPr>
            <a:r>
              <a:rPr lang="zh-TW" altLang="en-US" dirty="0" smtClean="0"/>
              <a:t>話說 </a:t>
            </a:r>
            <a:r>
              <a:rPr lang="en-US" altLang="zh-TW" dirty="0" smtClean="0"/>
              <a:t>Eclipse </a:t>
            </a:r>
            <a:r>
              <a:rPr lang="zh-TW" altLang="en-US" dirty="0" smtClean="0"/>
              <a:t>好像也沒有 </a:t>
            </a:r>
            <a:r>
              <a:rPr lang="en-US" altLang="zh-TW" dirty="0" smtClean="0"/>
              <a:t>Designer...</a:t>
            </a:r>
            <a:endParaRPr lang="zh-TW" altLang="en-US" dirty="0"/>
          </a:p>
        </p:txBody>
      </p:sp>
      <p:sp>
        <p:nvSpPr>
          <p:cNvPr id="3" name="標題 2"/>
          <p:cNvSpPr>
            <a:spLocks noGrp="1"/>
          </p:cNvSpPr>
          <p:nvPr>
            <p:ph type="title"/>
          </p:nvPr>
        </p:nvSpPr>
        <p:spPr/>
        <p:txBody>
          <a:bodyPr/>
          <a:lstStyle/>
          <a:p>
            <a:r>
              <a:rPr lang="zh-TW" altLang="en-US" dirty="0" smtClean="0"/>
              <a:t>把 </a:t>
            </a:r>
            <a:r>
              <a:rPr lang="en-US" altLang="zh-TW" dirty="0" smtClean="0"/>
              <a:t>Designer </a:t>
            </a:r>
            <a:r>
              <a:rPr lang="zh-TW" altLang="en-US" dirty="0" smtClean="0"/>
              <a:t>忘了</a:t>
            </a:r>
            <a:endParaRPr lang="zh-TW" altLang="en-US" dirty="0"/>
          </a:p>
        </p:txBody>
      </p:sp>
    </p:spTree>
    <p:extLst>
      <p:ext uri="{BB962C8B-B14F-4D97-AF65-F5344CB8AC3E}">
        <p14:creationId xmlns:p14="http://schemas.microsoft.com/office/powerpoint/2010/main" val="244551771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3401203" y="1363662"/>
            <a:ext cx="8763000" cy="5170646"/>
          </a:xfrm>
        </p:spPr>
        <p:txBody>
          <a:bodyPr/>
          <a:lstStyle/>
          <a:p>
            <a:r>
              <a:rPr lang="en-US" altLang="zh-TW" dirty="0" smtClean="0"/>
              <a:t>.NET Execution Environment (DNX) </a:t>
            </a:r>
            <a:r>
              <a:rPr lang="zh-TW" altLang="en-US" dirty="0" smtClean="0"/>
              <a:t>是指令介面。</a:t>
            </a:r>
            <a:endParaRPr lang="en-US" altLang="zh-TW" dirty="0" smtClean="0"/>
          </a:p>
          <a:p>
            <a:r>
              <a:rPr lang="zh-TW" altLang="en-US" dirty="0" smtClean="0"/>
              <a:t>要下載或更新 </a:t>
            </a:r>
            <a:r>
              <a:rPr lang="en-US" altLang="zh-TW" dirty="0" smtClean="0"/>
              <a:t>Runtime</a:t>
            </a:r>
            <a:r>
              <a:rPr lang="zh-TW" altLang="en-US" dirty="0"/>
              <a:t> </a:t>
            </a:r>
            <a:r>
              <a:rPr lang="zh-TW" altLang="en-US" dirty="0" smtClean="0"/>
              <a:t>的唯一手段就是指令。</a:t>
            </a:r>
            <a:endParaRPr lang="en-US" altLang="zh-TW" dirty="0" smtClean="0"/>
          </a:p>
          <a:p>
            <a:r>
              <a:rPr lang="zh-TW" altLang="en-US" dirty="0" smtClean="0"/>
              <a:t>執行程式時也是要指令。</a:t>
            </a:r>
            <a:endParaRPr lang="en-US" altLang="zh-TW" dirty="0" smtClean="0"/>
          </a:p>
          <a:p>
            <a:pPr lvl="1"/>
            <a:r>
              <a:rPr lang="zh-TW" altLang="en-US" dirty="0" smtClean="0"/>
              <a:t>所幸微軟還為了</a:t>
            </a:r>
            <a:r>
              <a:rPr lang="zh-TW" altLang="en-US" strike="sngStrike" dirty="0" smtClean="0"/>
              <a:t>眾 </a:t>
            </a:r>
            <a:r>
              <a:rPr lang="en-US" altLang="zh-TW" strike="sngStrike" dirty="0" smtClean="0"/>
              <a:t>Developer </a:t>
            </a:r>
            <a:r>
              <a:rPr lang="zh-TW" altLang="en-US" dirty="0" smtClean="0"/>
              <a:t>眾</a:t>
            </a:r>
            <a:r>
              <a:rPr lang="en-US" altLang="zh-TW" dirty="0" smtClean="0"/>
              <a:t>User</a:t>
            </a:r>
            <a:r>
              <a:rPr lang="zh-TW" altLang="en-US" dirty="0" smtClean="0"/>
              <a:t>們貼心的加入 </a:t>
            </a:r>
            <a:r>
              <a:rPr lang="en-US" altLang="zh-TW" dirty="0" smtClean="0"/>
              <a:t>CMD </a:t>
            </a:r>
            <a:r>
              <a:rPr lang="zh-TW" altLang="en-US" dirty="0" smtClean="0"/>
              <a:t>檔案 </a:t>
            </a:r>
            <a:r>
              <a:rPr lang="en-US" altLang="zh-TW" dirty="0" smtClean="0">
                <a:sym typeface="Wingdings" panose="05000000000000000000" pitchFamily="2" charset="2"/>
              </a:rPr>
              <a:t></a:t>
            </a:r>
            <a:r>
              <a:rPr lang="zh-TW" altLang="en-US" dirty="0" smtClean="0">
                <a:sym typeface="Wingdings" panose="05000000000000000000" pitchFamily="2" charset="2"/>
              </a:rPr>
              <a:t>，否則</a:t>
            </a:r>
            <a:r>
              <a:rPr lang="en-US" altLang="zh-TW" dirty="0" smtClean="0">
                <a:sym typeface="Wingdings" panose="05000000000000000000" pitchFamily="2" charset="2"/>
              </a:rPr>
              <a:t>User</a:t>
            </a:r>
            <a:r>
              <a:rPr lang="zh-TW" altLang="en-US" dirty="0" smtClean="0">
                <a:sym typeface="Wingdings" panose="05000000000000000000" pitchFamily="2" charset="2"/>
              </a:rPr>
              <a:t>不翻桌 </a:t>
            </a:r>
            <a:r>
              <a:rPr lang="en-US" altLang="zh-TW" dirty="0" smtClean="0">
                <a:sym typeface="Wingdings" panose="05000000000000000000" pitchFamily="2" charset="2"/>
              </a:rPr>
              <a:t>(</a:t>
            </a:r>
            <a:r>
              <a:rPr lang="zh-TW" altLang="en-US" dirty="0" smtClean="0">
                <a:sym typeface="Wingdings" panose="05000000000000000000" pitchFamily="2" charset="2"/>
              </a:rPr>
              <a:t>台語</a:t>
            </a:r>
            <a:r>
              <a:rPr lang="en-US" altLang="zh-TW" dirty="0" smtClean="0">
                <a:sym typeface="Wingdings" panose="05000000000000000000" pitchFamily="2" charset="2"/>
              </a:rPr>
              <a:t>) </a:t>
            </a:r>
            <a:r>
              <a:rPr lang="zh-TW" altLang="en-US" dirty="0" smtClean="0">
                <a:sym typeface="Wingdings" panose="05000000000000000000" pitchFamily="2" charset="2"/>
              </a:rPr>
              <a:t>才怪</a:t>
            </a:r>
            <a:r>
              <a:rPr lang="en-US" altLang="zh-TW" dirty="0" smtClean="0">
                <a:sym typeface="Wingdings" panose="05000000000000000000" pitchFamily="2" charset="2"/>
              </a:rPr>
              <a:t>...</a:t>
            </a:r>
          </a:p>
          <a:p>
            <a:r>
              <a:rPr lang="en-US" altLang="zh-TW" dirty="0" smtClean="0">
                <a:sym typeface="Wingdings" panose="05000000000000000000" pitchFamily="2" charset="2"/>
              </a:rPr>
              <a:t>Mac / Linux </a:t>
            </a:r>
            <a:r>
              <a:rPr lang="zh-TW" altLang="en-US" dirty="0" smtClean="0">
                <a:sym typeface="Wingdings" panose="05000000000000000000" pitchFamily="2" charset="2"/>
              </a:rPr>
              <a:t>的開發人員應該很習慣才對 </a:t>
            </a:r>
            <a:r>
              <a:rPr lang="en-US" altLang="zh-TW" dirty="0" smtClean="0">
                <a:sym typeface="Wingdings" panose="05000000000000000000" pitchFamily="2" charset="2"/>
              </a:rPr>
              <a:t></a:t>
            </a:r>
          </a:p>
        </p:txBody>
      </p:sp>
      <p:sp>
        <p:nvSpPr>
          <p:cNvPr id="3" name="標題 2"/>
          <p:cNvSpPr>
            <a:spLocks noGrp="1"/>
          </p:cNvSpPr>
          <p:nvPr>
            <p:ph type="title"/>
          </p:nvPr>
        </p:nvSpPr>
        <p:spPr/>
        <p:txBody>
          <a:bodyPr/>
          <a:lstStyle/>
          <a:p>
            <a:r>
              <a:rPr lang="zh-TW" altLang="en-US" dirty="0" smtClean="0"/>
              <a:t>歡迎回到指令的世界</a:t>
            </a:r>
            <a:endParaRPr lang="zh-TW" altLang="en-US" dirty="0"/>
          </a:p>
        </p:txBody>
      </p:sp>
      <p:pic>
        <p:nvPicPr>
          <p:cNvPr id="2052" name="Picture 4" descr="https://tiagonline.net/images/cl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 y="250666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268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DNVM</a:t>
            </a:r>
            <a:endParaRPr lang="zh-TW" altLang="en-US" dirty="0"/>
          </a:p>
        </p:txBody>
      </p:sp>
    </p:spTree>
    <p:extLst>
      <p:ext uri="{BB962C8B-B14F-4D97-AF65-F5344CB8AC3E}">
        <p14:creationId xmlns:p14="http://schemas.microsoft.com/office/powerpoint/2010/main" val="27269693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Hello Word in Console Mode</a:t>
            </a:r>
            <a:endParaRPr lang="zh-TW" altLang="en-US" dirty="0"/>
          </a:p>
        </p:txBody>
      </p:sp>
    </p:spTree>
    <p:extLst>
      <p:ext uri="{BB962C8B-B14F-4D97-AF65-F5344CB8AC3E}">
        <p14:creationId xmlns:p14="http://schemas.microsoft.com/office/powerpoint/2010/main" val="33664992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DNX </a:t>
            </a:r>
            <a:r>
              <a:rPr lang="zh-TW" altLang="en-US" dirty="0" smtClean="0"/>
              <a:t>其實只是一條鞋帶 </a:t>
            </a:r>
            <a:r>
              <a:rPr lang="en-US" altLang="zh-TW" dirty="0" smtClean="0"/>
              <a:t>(Bootstrap)</a:t>
            </a:r>
            <a:endParaRPr lang="zh-TW" altLang="en-US" dirty="0"/>
          </a:p>
        </p:txBody>
      </p:sp>
      <p:sp>
        <p:nvSpPr>
          <p:cNvPr id="4" name="矩形 3"/>
          <p:cNvSpPr/>
          <p:nvPr/>
        </p:nvSpPr>
        <p:spPr>
          <a:xfrm>
            <a:off x="618721" y="1744662"/>
            <a:ext cx="11201400" cy="255454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zh-TW" altLang="en-US" sz="4000" dirty="0" smtClean="0"/>
              <a:t>dnx.exe </a:t>
            </a:r>
            <a:r>
              <a:rPr lang="zh-TW" altLang="en-US" sz="4000" dirty="0"/>
              <a:t>--appbase "%~dp0approot\src\HelloWorldApp" </a:t>
            </a:r>
            <a:r>
              <a:rPr lang="zh-TW" altLang="en-US" sz="4000" b="1" dirty="0">
                <a:solidFill>
                  <a:srgbClr val="FFC000"/>
                </a:solidFill>
              </a:rPr>
              <a:t>Microsoft.Framework.ApplicationHost</a:t>
            </a:r>
            <a:r>
              <a:rPr lang="zh-TW" altLang="en-US" sz="4000" dirty="0"/>
              <a:t> HelloWorldApp %*</a:t>
            </a:r>
          </a:p>
        </p:txBody>
      </p:sp>
      <p:sp>
        <p:nvSpPr>
          <p:cNvPr id="5" name="文字方塊 4"/>
          <p:cNvSpPr txBox="1"/>
          <p:nvPr/>
        </p:nvSpPr>
        <p:spPr>
          <a:xfrm>
            <a:off x="733021" y="5021262"/>
            <a:ext cx="10972800" cy="960263"/>
          </a:xfrm>
          <a:prstGeom prst="rect">
            <a:avLst/>
          </a:prstGeom>
          <a:noFill/>
        </p:spPr>
        <p:txBody>
          <a:bodyPr wrap="square" lIns="182880" tIns="146304" rIns="182880" bIns="146304" rtlCol="0">
            <a:spAutoFit/>
          </a:bodyPr>
          <a:lstStyle/>
          <a:p>
            <a:pPr>
              <a:lnSpc>
                <a:spcPct val="90000"/>
              </a:lnSpc>
              <a:spcAft>
                <a:spcPts val="600"/>
              </a:spcAft>
            </a:pPr>
            <a:r>
              <a:rPr lang="zh-TW" altLang="en-US" sz="2400" dirty="0" smtClean="0">
                <a:gradFill>
                  <a:gsLst>
                    <a:gs pos="2917">
                      <a:schemeClr val="tx1"/>
                    </a:gs>
                    <a:gs pos="30000">
                      <a:schemeClr val="tx1"/>
                    </a:gs>
                  </a:gsLst>
                  <a:lin ang="5400000" scaled="0"/>
                </a:gradFill>
              </a:rPr>
              <a:t>基本上，在 </a:t>
            </a:r>
            <a:r>
              <a:rPr lang="en-US" altLang="zh-TW" sz="2400" dirty="0" smtClean="0">
                <a:gradFill>
                  <a:gsLst>
                    <a:gs pos="2917">
                      <a:schemeClr val="tx1"/>
                    </a:gs>
                    <a:gs pos="30000">
                      <a:schemeClr val="tx1"/>
                    </a:gs>
                  </a:gsLst>
                  <a:lin ang="5400000" scaled="0"/>
                </a:gradFill>
              </a:rPr>
              <a:t>ASP.NET 5 </a:t>
            </a:r>
            <a:r>
              <a:rPr lang="zh-TW" altLang="en-US" sz="2400" dirty="0" smtClean="0">
                <a:gradFill>
                  <a:gsLst>
                    <a:gs pos="2917">
                      <a:schemeClr val="tx1"/>
                    </a:gs>
                    <a:gs pos="30000">
                      <a:schemeClr val="tx1"/>
                    </a:gs>
                  </a:gsLst>
                  <a:lin ang="5400000" scaled="0"/>
                </a:gradFill>
              </a:rPr>
              <a:t>的世界，</a:t>
            </a:r>
            <a:r>
              <a:rPr lang="zh-TW" altLang="en-US" sz="2400" b="1" dirty="0" smtClean="0">
                <a:gradFill>
                  <a:gsLst>
                    <a:gs pos="2917">
                      <a:schemeClr val="tx1"/>
                    </a:gs>
                    <a:gs pos="30000">
                      <a:schemeClr val="tx1"/>
                    </a:gs>
                  </a:gsLst>
                  <a:lin ang="5400000" scaled="0"/>
                </a:gradFill>
              </a:rPr>
              <a:t>只有 </a:t>
            </a:r>
            <a:r>
              <a:rPr lang="en-US" altLang="zh-TW" sz="2400" b="1" dirty="0" smtClean="0">
                <a:gradFill>
                  <a:gsLst>
                    <a:gs pos="2917">
                      <a:schemeClr val="tx1"/>
                    </a:gs>
                    <a:gs pos="30000">
                      <a:schemeClr val="tx1"/>
                    </a:gs>
                  </a:gsLst>
                  <a:lin ang="5400000" scaled="0"/>
                </a:gradFill>
              </a:rPr>
              <a:t>DLL</a:t>
            </a:r>
            <a:r>
              <a:rPr lang="zh-TW" altLang="en-US" sz="2400" b="1" dirty="0" smtClean="0">
                <a:gradFill>
                  <a:gsLst>
                    <a:gs pos="2917">
                      <a:schemeClr val="tx1"/>
                    </a:gs>
                    <a:gs pos="30000">
                      <a:schemeClr val="tx1"/>
                    </a:gs>
                  </a:gsLst>
                  <a:lin ang="5400000" scaled="0"/>
                </a:gradFill>
              </a:rPr>
              <a:t>，沒有 </a:t>
            </a:r>
            <a:r>
              <a:rPr lang="en-US" altLang="zh-TW" sz="2400" b="1" dirty="0" smtClean="0">
                <a:gradFill>
                  <a:gsLst>
                    <a:gs pos="2917">
                      <a:schemeClr val="tx1"/>
                    </a:gs>
                    <a:gs pos="30000">
                      <a:schemeClr val="tx1"/>
                    </a:gs>
                  </a:gsLst>
                  <a:lin ang="5400000" scaled="0"/>
                </a:gradFill>
              </a:rPr>
              <a:t>EXE</a:t>
            </a:r>
            <a:r>
              <a:rPr lang="zh-TW" altLang="en-US" sz="2400" dirty="0" smtClean="0">
                <a:gradFill>
                  <a:gsLst>
                    <a:gs pos="2917">
                      <a:schemeClr val="tx1"/>
                    </a:gs>
                    <a:gs pos="30000">
                      <a:schemeClr val="tx1"/>
                    </a:gs>
                  </a:gsLst>
                  <a:lin ang="5400000" scaled="0"/>
                </a:gradFill>
              </a:rPr>
              <a:t>，</a:t>
            </a:r>
            <a:r>
              <a:rPr lang="en-US" altLang="zh-TW" sz="2400" dirty="0" smtClean="0">
                <a:gradFill>
                  <a:gsLst>
                    <a:gs pos="2917">
                      <a:schemeClr val="tx1"/>
                    </a:gs>
                    <a:gs pos="30000">
                      <a:schemeClr val="tx1"/>
                    </a:gs>
                  </a:gsLst>
                  <a:lin ang="5400000" scaled="0"/>
                </a:gradFill>
              </a:rPr>
              <a:t>EXE </a:t>
            </a:r>
            <a:r>
              <a:rPr lang="zh-TW" altLang="en-US" sz="2400" dirty="0" smtClean="0">
                <a:gradFill>
                  <a:gsLst>
                    <a:gs pos="2917">
                      <a:schemeClr val="tx1"/>
                    </a:gs>
                    <a:gs pos="30000">
                      <a:schemeClr val="tx1"/>
                    </a:gs>
                  </a:gsLst>
                  <a:lin ang="5400000" scaled="0"/>
                </a:gradFill>
              </a:rPr>
              <a:t>的角色被 </a:t>
            </a:r>
            <a:r>
              <a:rPr lang="en-US" altLang="zh-TW" sz="2400" dirty="0" smtClean="0">
                <a:gradFill>
                  <a:gsLst>
                    <a:gs pos="2917">
                      <a:schemeClr val="tx1"/>
                    </a:gs>
                    <a:gs pos="30000">
                      <a:schemeClr val="tx1"/>
                    </a:gs>
                  </a:gsLst>
                  <a:lin ang="5400000" scaled="0"/>
                </a:gradFill>
              </a:rPr>
              <a:t>CMD </a:t>
            </a:r>
            <a:r>
              <a:rPr lang="zh-TW" altLang="en-US" sz="2400" dirty="0" smtClean="0">
                <a:gradFill>
                  <a:gsLst>
                    <a:gs pos="2917">
                      <a:schemeClr val="tx1"/>
                    </a:gs>
                    <a:gs pos="30000">
                      <a:schemeClr val="tx1"/>
                    </a:gs>
                  </a:gsLst>
                  <a:lin ang="5400000" scaled="0"/>
                </a:gradFill>
              </a:rPr>
              <a:t>取代了。</a:t>
            </a:r>
          </a:p>
        </p:txBody>
      </p:sp>
    </p:spTree>
    <p:extLst>
      <p:ext uri="{BB962C8B-B14F-4D97-AF65-F5344CB8AC3E}">
        <p14:creationId xmlns:p14="http://schemas.microsoft.com/office/powerpoint/2010/main" val="8490127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2646878"/>
          </a:xfrm>
        </p:spPr>
        <p:txBody>
          <a:bodyPr/>
          <a:lstStyle/>
          <a:p>
            <a:r>
              <a:rPr lang="zh-TW" altLang="en-US" dirty="0" smtClean="0"/>
              <a:t>不信？在你的專案路徑下個 </a:t>
            </a:r>
            <a:r>
              <a:rPr lang="en-US" altLang="zh-TW" dirty="0" err="1" smtClean="0">
                <a:latin typeface="Courier New" panose="02070309020205020404" pitchFamily="49" charset="0"/>
                <a:cs typeface="Courier New" panose="02070309020205020404" pitchFamily="49" charset="0"/>
              </a:rPr>
              <a:t>dnu</a:t>
            </a:r>
            <a:r>
              <a:rPr lang="en-US" altLang="zh-TW" dirty="0" smtClean="0">
                <a:latin typeface="Courier New" panose="02070309020205020404" pitchFamily="49" charset="0"/>
                <a:cs typeface="Courier New" panose="02070309020205020404" pitchFamily="49" charset="0"/>
              </a:rPr>
              <a:t> build </a:t>
            </a:r>
            <a:r>
              <a:rPr lang="zh-TW" altLang="en-US" dirty="0" smtClean="0"/>
              <a:t>指令吧。</a:t>
            </a:r>
            <a:endParaRPr lang="en-US" altLang="zh-TW" dirty="0" smtClean="0"/>
          </a:p>
          <a:p>
            <a:r>
              <a:rPr lang="zh-TW" altLang="en-US" dirty="0" smtClean="0"/>
              <a:t>它會產生 </a:t>
            </a:r>
            <a:r>
              <a:rPr lang="en-US" altLang="zh-TW" dirty="0" smtClean="0"/>
              <a:t>\bin</a:t>
            </a:r>
            <a:r>
              <a:rPr lang="zh-TW" altLang="en-US" dirty="0" smtClean="0"/>
              <a:t>，但你找不到任何 </a:t>
            </a:r>
            <a:r>
              <a:rPr lang="en-US" altLang="zh-TW" dirty="0" smtClean="0"/>
              <a:t>EXE </a:t>
            </a:r>
            <a:r>
              <a:rPr lang="zh-TW" altLang="en-US" dirty="0" smtClean="0"/>
              <a:t>檔，連 </a:t>
            </a:r>
            <a:r>
              <a:rPr lang="en-US" altLang="zh-TW" dirty="0" smtClean="0"/>
              <a:t>CMD </a:t>
            </a:r>
            <a:r>
              <a:rPr lang="zh-TW" altLang="en-US" dirty="0" smtClean="0"/>
              <a:t>檔都沒有</a:t>
            </a:r>
            <a:r>
              <a:rPr lang="en-US" altLang="zh-TW" dirty="0" smtClean="0"/>
              <a:t>... </a:t>
            </a:r>
          </a:p>
          <a:p>
            <a:r>
              <a:rPr lang="en-US" altLang="zh-TW" dirty="0" smtClean="0"/>
              <a:t>DNU (DNX Utility) </a:t>
            </a:r>
            <a:r>
              <a:rPr lang="zh-TW" altLang="en-US" dirty="0" smtClean="0"/>
              <a:t>指令的功能就像 </a:t>
            </a:r>
            <a:r>
              <a:rPr lang="en-US" altLang="zh-TW" dirty="0" smtClean="0"/>
              <a:t>Java </a:t>
            </a:r>
            <a:r>
              <a:rPr lang="zh-TW" altLang="en-US" dirty="0" smtClean="0"/>
              <a:t>的 </a:t>
            </a:r>
            <a:r>
              <a:rPr lang="en-US" altLang="zh-TW" dirty="0" smtClean="0"/>
              <a:t>Ant </a:t>
            </a:r>
            <a:r>
              <a:rPr lang="zh-TW" altLang="en-US" dirty="0" smtClean="0"/>
              <a:t>一樣。</a:t>
            </a:r>
            <a:endParaRPr lang="zh-TW" altLang="en-US" dirty="0"/>
          </a:p>
        </p:txBody>
      </p:sp>
      <p:sp>
        <p:nvSpPr>
          <p:cNvPr id="3" name="標題 2"/>
          <p:cNvSpPr>
            <a:spLocks noGrp="1"/>
          </p:cNvSpPr>
          <p:nvPr>
            <p:ph type="title"/>
          </p:nvPr>
        </p:nvSpPr>
        <p:spPr/>
        <p:txBody>
          <a:bodyPr/>
          <a:lstStyle/>
          <a:p>
            <a:r>
              <a:rPr lang="en-US" altLang="zh-TW" dirty="0" smtClean="0"/>
              <a:t>DNX </a:t>
            </a:r>
            <a:r>
              <a:rPr lang="zh-TW" altLang="en-US" dirty="0" smtClean="0"/>
              <a:t>其實只是一條鞋帶 </a:t>
            </a:r>
            <a:r>
              <a:rPr lang="en-US" altLang="zh-TW" dirty="0" smtClean="0"/>
              <a:t>(Bootstrap)</a:t>
            </a:r>
            <a:endParaRPr lang="zh-TW" altLang="en-US" dirty="0"/>
          </a:p>
        </p:txBody>
      </p:sp>
      <p:pic>
        <p:nvPicPr>
          <p:cNvPr id="6" name="圖片 5"/>
          <p:cNvPicPr>
            <a:picLocks noChangeAspect="1"/>
          </p:cNvPicPr>
          <p:nvPr/>
        </p:nvPicPr>
        <p:blipFill>
          <a:blip r:embed="rId2"/>
          <a:stretch>
            <a:fillRect/>
          </a:stretch>
        </p:blipFill>
        <p:spPr>
          <a:xfrm>
            <a:off x="5380037" y="4030662"/>
            <a:ext cx="6606737" cy="2679656"/>
          </a:xfrm>
          <a:prstGeom prst="rect">
            <a:avLst/>
          </a:prstGeom>
        </p:spPr>
      </p:pic>
    </p:spTree>
    <p:extLst>
      <p:ext uri="{BB962C8B-B14F-4D97-AF65-F5344CB8AC3E}">
        <p14:creationId xmlns:p14="http://schemas.microsoft.com/office/powerpoint/2010/main" val="83198955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Hello Word in ASP.NET Web Application</a:t>
            </a:r>
            <a:endParaRPr lang="zh-TW" altLang="en-US" dirty="0"/>
          </a:p>
        </p:txBody>
      </p:sp>
    </p:spTree>
    <p:extLst>
      <p:ext uri="{BB962C8B-B14F-4D97-AF65-F5344CB8AC3E}">
        <p14:creationId xmlns:p14="http://schemas.microsoft.com/office/powerpoint/2010/main" val="35071233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5"/>
          </p:nvPr>
        </p:nvSpPr>
        <p:spPr>
          <a:xfrm>
            <a:off x="4846638" y="1537564"/>
            <a:ext cx="7315203" cy="4321897"/>
          </a:xfrm>
        </p:spPr>
        <p:txBody>
          <a:bodyPr/>
          <a:lstStyle/>
          <a:p>
            <a:r>
              <a:rPr lang="en-US" altLang="zh-TW" dirty="0" smtClean="0"/>
              <a:t>.NET 2015 (part)</a:t>
            </a:r>
          </a:p>
          <a:p>
            <a:r>
              <a:rPr lang="en-US" altLang="zh-TW" dirty="0" smtClean="0"/>
              <a:t>ASP.NET 5</a:t>
            </a:r>
          </a:p>
          <a:p>
            <a:r>
              <a:rPr lang="en-US" altLang="zh-TW" dirty="0" smtClean="0"/>
              <a:t>ASP.NET MVC 6</a:t>
            </a:r>
          </a:p>
          <a:p>
            <a:r>
              <a:rPr lang="en-US" altLang="zh-TW" dirty="0" smtClean="0"/>
              <a:t>Azure App Services</a:t>
            </a:r>
            <a:endParaRPr lang="zh-TW" altLang="en-US" dirty="0"/>
          </a:p>
        </p:txBody>
      </p:sp>
      <p:sp>
        <p:nvSpPr>
          <p:cNvPr id="3" name="文字版面配置區 2"/>
          <p:cNvSpPr>
            <a:spLocks noGrp="1"/>
          </p:cNvSpPr>
          <p:nvPr>
            <p:ph type="body" sz="quarter" idx="16"/>
          </p:nvPr>
        </p:nvSpPr>
        <p:spPr/>
        <p:txBody>
          <a:bodyPr/>
          <a:lstStyle/>
          <a:p>
            <a:r>
              <a:rPr lang="zh-TW" altLang="en-US" dirty="0" smtClean="0"/>
              <a:t>你將在這個場次聽到</a:t>
            </a:r>
            <a:r>
              <a:rPr lang="en-US" altLang="zh-TW" dirty="0" smtClean="0"/>
              <a:t>...</a:t>
            </a:r>
            <a:endParaRPr lang="zh-TW" altLang="en-US" dirty="0"/>
          </a:p>
        </p:txBody>
      </p:sp>
      <p:sp>
        <p:nvSpPr>
          <p:cNvPr id="4" name="標題 3"/>
          <p:cNvSpPr>
            <a:spLocks noGrp="1"/>
          </p:cNvSpPr>
          <p:nvPr>
            <p:ph type="ctrTitle"/>
          </p:nvPr>
        </p:nvSpPr>
        <p:spPr/>
        <p:txBody>
          <a:bodyPr/>
          <a:lstStyle/>
          <a:p>
            <a:r>
              <a:rPr lang="en-US" altLang="zh-TW" dirty="0" smtClean="0"/>
              <a:t>Agenda</a:t>
            </a:r>
            <a:endParaRPr lang="zh-TW" altLang="en-US" dirty="0"/>
          </a:p>
        </p:txBody>
      </p:sp>
    </p:spTree>
    <p:extLst>
      <p:ext uri="{BB962C8B-B14F-4D97-AF65-F5344CB8AC3E}">
        <p14:creationId xmlns:p14="http://schemas.microsoft.com/office/powerpoint/2010/main" val="343883395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6172199" cy="4752070"/>
          </a:xfrm>
        </p:spPr>
        <p:txBody>
          <a:bodyPr/>
          <a:lstStyle/>
          <a:p>
            <a:r>
              <a:rPr lang="en-US" altLang="zh-TW" dirty="0" smtClean="0"/>
              <a:t>ASP.NET 5 </a:t>
            </a:r>
            <a:r>
              <a:rPr lang="zh-TW" altLang="en-US" dirty="0" smtClean="0"/>
              <a:t>範本</a:t>
            </a:r>
            <a:endParaRPr lang="en-US" altLang="zh-TW" dirty="0" smtClean="0"/>
          </a:p>
          <a:p>
            <a:pPr lvl="1"/>
            <a:r>
              <a:rPr lang="en-US" altLang="zh-TW" dirty="0" smtClean="0"/>
              <a:t>Empty: </a:t>
            </a:r>
            <a:r>
              <a:rPr lang="zh-TW" altLang="en-US" dirty="0" smtClean="0"/>
              <a:t>空白範本</a:t>
            </a:r>
            <a:endParaRPr lang="en-US" altLang="zh-TW" dirty="0" smtClean="0"/>
          </a:p>
          <a:p>
            <a:pPr lvl="1"/>
            <a:r>
              <a:rPr lang="en-US" altLang="zh-TW" dirty="0" smtClean="0"/>
              <a:t>Web API: </a:t>
            </a:r>
            <a:r>
              <a:rPr lang="zh-TW" altLang="en-US" dirty="0" smtClean="0"/>
              <a:t>內含</a:t>
            </a:r>
            <a:r>
              <a:rPr lang="en-US" altLang="zh-TW" dirty="0" smtClean="0"/>
              <a:t>Web API</a:t>
            </a:r>
            <a:r>
              <a:rPr lang="zh-TW" altLang="en-US" dirty="0" smtClean="0"/>
              <a:t>程式的範本。</a:t>
            </a:r>
            <a:endParaRPr lang="en-US" altLang="zh-TW" dirty="0" smtClean="0"/>
          </a:p>
          <a:p>
            <a:pPr lvl="1"/>
            <a:r>
              <a:rPr lang="en-US" altLang="zh-TW" dirty="0" smtClean="0"/>
              <a:t>Web Site: </a:t>
            </a:r>
            <a:r>
              <a:rPr lang="zh-TW" altLang="en-US" dirty="0" smtClean="0"/>
              <a:t>內含完整</a:t>
            </a:r>
            <a:r>
              <a:rPr lang="en-US" altLang="zh-TW" dirty="0" smtClean="0"/>
              <a:t>MVC 6</a:t>
            </a:r>
            <a:r>
              <a:rPr lang="zh-TW" altLang="en-US" dirty="0" smtClean="0"/>
              <a:t>應用程式的範本</a:t>
            </a:r>
            <a:r>
              <a:rPr lang="zh-TW" altLang="en-US" dirty="0"/>
              <a:t>。</a:t>
            </a:r>
            <a:endParaRPr lang="en-US" altLang="zh-TW" dirty="0" smtClean="0"/>
          </a:p>
          <a:p>
            <a:endParaRPr lang="en-US" altLang="zh-TW" dirty="0" smtClean="0"/>
          </a:p>
          <a:p>
            <a:r>
              <a:rPr lang="zh-TW" altLang="en-US" dirty="0" smtClean="0"/>
              <a:t>學習一個技術最好的入門方式，就是用 </a:t>
            </a:r>
            <a:r>
              <a:rPr lang="en-US" altLang="zh-TW" dirty="0" smtClean="0"/>
              <a:t>Empty </a:t>
            </a:r>
            <a:r>
              <a:rPr lang="zh-TW" altLang="en-US" dirty="0" smtClean="0"/>
              <a:t>開始試 </a:t>
            </a:r>
            <a:r>
              <a:rPr lang="en-US" altLang="zh-TW" dirty="0" smtClean="0">
                <a:sym typeface="Wingdings" panose="05000000000000000000" pitchFamily="2" charset="2"/>
              </a:rPr>
              <a:t></a:t>
            </a:r>
            <a:endParaRPr lang="zh-TW" altLang="en-US" dirty="0"/>
          </a:p>
        </p:txBody>
      </p:sp>
      <p:sp>
        <p:nvSpPr>
          <p:cNvPr id="3" name="標題 2"/>
          <p:cNvSpPr>
            <a:spLocks noGrp="1"/>
          </p:cNvSpPr>
          <p:nvPr>
            <p:ph type="title"/>
          </p:nvPr>
        </p:nvSpPr>
        <p:spPr/>
        <p:txBody>
          <a:bodyPr/>
          <a:lstStyle/>
          <a:p>
            <a:r>
              <a:rPr lang="zh-TW" altLang="en-US" sz="4400" dirty="0" smtClean="0"/>
              <a:t>使用</a:t>
            </a:r>
            <a:r>
              <a:rPr lang="en-US" altLang="zh-TW" sz="4400" dirty="0"/>
              <a:t> </a:t>
            </a:r>
            <a:r>
              <a:rPr lang="en-US" altLang="zh-TW" sz="4400" dirty="0" smtClean="0"/>
              <a:t>Visual Studio 2015 </a:t>
            </a:r>
            <a:r>
              <a:rPr lang="zh-TW" altLang="en-US" sz="4400" dirty="0" smtClean="0"/>
              <a:t>開發 </a:t>
            </a:r>
            <a:r>
              <a:rPr lang="en-US" altLang="zh-TW" sz="4400" dirty="0" smtClean="0"/>
              <a:t>ASP.NET 5 </a:t>
            </a:r>
            <a:r>
              <a:rPr lang="zh-TW" altLang="en-US" sz="4400" dirty="0" smtClean="0"/>
              <a:t>應用程式</a:t>
            </a:r>
            <a:endParaRPr lang="zh-TW" altLang="en-US" sz="4400" dirty="0"/>
          </a:p>
        </p:txBody>
      </p:sp>
      <p:pic>
        <p:nvPicPr>
          <p:cNvPr id="4" name="圖片 3"/>
          <p:cNvPicPr>
            <a:picLocks noChangeAspect="1"/>
          </p:cNvPicPr>
          <p:nvPr/>
        </p:nvPicPr>
        <p:blipFill>
          <a:blip r:embed="rId2"/>
          <a:stretch>
            <a:fillRect/>
          </a:stretch>
        </p:blipFill>
        <p:spPr>
          <a:xfrm>
            <a:off x="6714720" y="1820862"/>
            <a:ext cx="5181600" cy="3789045"/>
          </a:xfrm>
          <a:prstGeom prst="rect">
            <a:avLst/>
          </a:prstGeom>
        </p:spPr>
      </p:pic>
    </p:spTree>
    <p:extLst>
      <p:ext uri="{BB962C8B-B14F-4D97-AF65-F5344CB8AC3E}">
        <p14:creationId xmlns:p14="http://schemas.microsoft.com/office/powerpoint/2010/main" val="9377668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8229599" cy="3681008"/>
          </a:xfrm>
        </p:spPr>
        <p:txBody>
          <a:bodyPr/>
          <a:lstStyle/>
          <a:p>
            <a:r>
              <a:rPr lang="en-US" altLang="zh-TW" sz="3200" dirty="0" err="1" smtClean="0"/>
              <a:t>wwwroot</a:t>
            </a:r>
            <a:r>
              <a:rPr lang="en-US" altLang="zh-TW" sz="3200" dirty="0" smtClean="0"/>
              <a:t> </a:t>
            </a:r>
            <a:r>
              <a:rPr lang="zh-TW" altLang="en-US" sz="3200" dirty="0" smtClean="0"/>
              <a:t>資料夾</a:t>
            </a:r>
            <a:r>
              <a:rPr lang="en-US" altLang="zh-TW" sz="3200" dirty="0" smtClean="0"/>
              <a:t>: </a:t>
            </a:r>
            <a:r>
              <a:rPr lang="zh-TW" altLang="en-US" sz="3200" dirty="0" smtClean="0"/>
              <a:t>將內容與程式隔離。</a:t>
            </a:r>
            <a:endParaRPr lang="en-US" altLang="zh-TW" sz="3200" dirty="0" smtClean="0"/>
          </a:p>
          <a:p>
            <a:r>
              <a:rPr lang="en-US" altLang="zh-TW" sz="3200" dirty="0" err="1" smtClean="0"/>
              <a:t>Startup.cs</a:t>
            </a:r>
            <a:r>
              <a:rPr lang="en-US" altLang="zh-TW" sz="3200" dirty="0" smtClean="0"/>
              <a:t>: </a:t>
            </a:r>
            <a:r>
              <a:rPr lang="zh-TW" altLang="en-US" sz="3200" dirty="0" smtClean="0"/>
              <a:t>模組初始化的程式位置。</a:t>
            </a:r>
            <a:endParaRPr lang="en-US" altLang="zh-TW" sz="3200" dirty="0" smtClean="0"/>
          </a:p>
          <a:p>
            <a:r>
              <a:rPr lang="zh-TW" altLang="en-US" sz="3200" dirty="0" smtClean="0"/>
              <a:t>沒有 </a:t>
            </a:r>
            <a:r>
              <a:rPr lang="en-US" altLang="zh-TW" sz="3200" dirty="0" err="1" smtClean="0"/>
              <a:t>Global.asax</a:t>
            </a:r>
            <a:r>
              <a:rPr lang="en-US" altLang="zh-TW" sz="3200" dirty="0" smtClean="0"/>
              <a:t>: </a:t>
            </a:r>
            <a:r>
              <a:rPr lang="zh-TW" altLang="en-US" sz="3200" dirty="0" smtClean="0"/>
              <a:t>被</a:t>
            </a:r>
            <a:r>
              <a:rPr lang="en-US" altLang="zh-TW" sz="3200" dirty="0" err="1" smtClean="0"/>
              <a:t>Startup.cs</a:t>
            </a:r>
            <a:r>
              <a:rPr lang="zh-TW" altLang="en-US" sz="3200" dirty="0" smtClean="0"/>
              <a:t>取代</a:t>
            </a:r>
            <a:endParaRPr lang="en-US" altLang="zh-TW" sz="3200" dirty="0" smtClean="0"/>
          </a:p>
          <a:p>
            <a:r>
              <a:rPr lang="zh-TW" altLang="en-US" sz="3200" dirty="0" smtClean="0"/>
              <a:t>沒有 </a:t>
            </a:r>
            <a:r>
              <a:rPr lang="en-US" altLang="zh-TW" sz="3200" dirty="0" err="1" smtClean="0"/>
              <a:t>Web.config</a:t>
            </a:r>
            <a:r>
              <a:rPr lang="en-US" altLang="zh-TW" sz="3200" dirty="0" smtClean="0"/>
              <a:t>: </a:t>
            </a:r>
            <a:r>
              <a:rPr lang="zh-TW" altLang="en-US" sz="3200" dirty="0" smtClean="0"/>
              <a:t>被</a:t>
            </a:r>
            <a:r>
              <a:rPr lang="en-US" altLang="zh-TW" sz="3200" dirty="0" err="1" smtClean="0"/>
              <a:t>project.json</a:t>
            </a:r>
            <a:r>
              <a:rPr lang="en-US" altLang="zh-TW" sz="3200" dirty="0" smtClean="0"/>
              <a:t>, </a:t>
            </a:r>
            <a:r>
              <a:rPr lang="en-US" altLang="zh-TW" sz="3200" dirty="0" err="1" smtClean="0"/>
              <a:t>config.json</a:t>
            </a:r>
            <a:r>
              <a:rPr lang="zh-TW" altLang="en-US" sz="3200" dirty="0" smtClean="0"/>
              <a:t>取代。</a:t>
            </a:r>
            <a:endParaRPr lang="en-US" altLang="zh-TW" sz="3200" dirty="0" smtClean="0"/>
          </a:p>
          <a:p>
            <a:r>
              <a:rPr lang="zh-TW" altLang="en-US" sz="3200" dirty="0" smtClean="0"/>
              <a:t>相依性：引用 </a:t>
            </a:r>
            <a:r>
              <a:rPr lang="en-US" altLang="zh-TW" sz="3200" dirty="0" smtClean="0"/>
              <a:t>bower, grunt </a:t>
            </a:r>
            <a:r>
              <a:rPr lang="zh-TW" altLang="en-US" sz="3200" dirty="0" smtClean="0"/>
              <a:t>等知名前端套件管理員。</a:t>
            </a:r>
            <a:endParaRPr lang="en-US" altLang="zh-TW" sz="3200" dirty="0" smtClean="0"/>
          </a:p>
        </p:txBody>
      </p:sp>
      <p:sp>
        <p:nvSpPr>
          <p:cNvPr id="3" name="標題 2"/>
          <p:cNvSpPr>
            <a:spLocks noGrp="1"/>
          </p:cNvSpPr>
          <p:nvPr>
            <p:ph type="title"/>
          </p:nvPr>
        </p:nvSpPr>
        <p:spPr/>
        <p:txBody>
          <a:bodyPr/>
          <a:lstStyle/>
          <a:p>
            <a:r>
              <a:rPr lang="en-US" altLang="zh-TW" dirty="0" smtClean="0"/>
              <a:t>ASP.NET 5 </a:t>
            </a:r>
            <a:r>
              <a:rPr lang="zh-TW" altLang="en-US" dirty="0" smtClean="0"/>
              <a:t>專案的改變</a:t>
            </a:r>
            <a:endParaRPr lang="zh-TW" altLang="en-US" dirty="0"/>
          </a:p>
        </p:txBody>
      </p:sp>
      <p:pic>
        <p:nvPicPr>
          <p:cNvPr id="4" name="圖片 3"/>
          <p:cNvPicPr>
            <a:picLocks noChangeAspect="1"/>
          </p:cNvPicPr>
          <p:nvPr/>
        </p:nvPicPr>
        <p:blipFill>
          <a:blip r:embed="rId2"/>
          <a:stretch>
            <a:fillRect/>
          </a:stretch>
        </p:blipFill>
        <p:spPr>
          <a:xfrm>
            <a:off x="8885237" y="449262"/>
            <a:ext cx="3009571" cy="6160898"/>
          </a:xfrm>
          <a:prstGeom prst="rect">
            <a:avLst/>
          </a:prstGeom>
        </p:spPr>
      </p:pic>
    </p:spTree>
    <p:extLst>
      <p:ext uri="{BB962C8B-B14F-4D97-AF65-F5344CB8AC3E}">
        <p14:creationId xmlns:p14="http://schemas.microsoft.com/office/powerpoint/2010/main" val="38859545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4431983"/>
          </a:xfrm>
        </p:spPr>
        <p:txBody>
          <a:bodyPr/>
          <a:lstStyle/>
          <a:p>
            <a:r>
              <a:rPr lang="en-US" altLang="zh-TW" dirty="0" smtClean="0"/>
              <a:t>ASP.NET 5 </a:t>
            </a:r>
            <a:r>
              <a:rPr lang="zh-TW" altLang="en-US" dirty="0" smtClean="0"/>
              <a:t>沒有 </a:t>
            </a:r>
            <a:r>
              <a:rPr lang="en-US" altLang="zh-TW" dirty="0" err="1" smtClean="0"/>
              <a:t>Web.config</a:t>
            </a:r>
            <a:r>
              <a:rPr lang="zh-TW" altLang="en-US" dirty="0" smtClean="0"/>
              <a:t>，由 </a:t>
            </a:r>
            <a:r>
              <a:rPr lang="en-US" altLang="zh-TW" dirty="0" err="1" smtClean="0"/>
              <a:t>project.json</a:t>
            </a:r>
            <a:r>
              <a:rPr lang="zh-TW" altLang="en-US" dirty="0"/>
              <a:t> </a:t>
            </a:r>
            <a:r>
              <a:rPr lang="zh-TW" altLang="en-US" dirty="0" smtClean="0"/>
              <a:t>和 </a:t>
            </a:r>
            <a:r>
              <a:rPr lang="en-US" altLang="zh-TW" dirty="0" err="1" smtClean="0"/>
              <a:t>config.json</a:t>
            </a:r>
            <a:r>
              <a:rPr lang="en-US" altLang="zh-TW" dirty="0" smtClean="0"/>
              <a:t> </a:t>
            </a:r>
            <a:r>
              <a:rPr lang="zh-TW" altLang="en-US" dirty="0" smtClean="0"/>
              <a:t>取代。</a:t>
            </a:r>
            <a:endParaRPr lang="en-US" altLang="zh-TW" dirty="0" smtClean="0"/>
          </a:p>
          <a:p>
            <a:r>
              <a:rPr lang="en-US" altLang="zh-TW" dirty="0" err="1" smtClean="0"/>
              <a:t>project.json</a:t>
            </a:r>
            <a:r>
              <a:rPr lang="en-US" altLang="zh-TW" dirty="0" smtClean="0"/>
              <a:t> </a:t>
            </a:r>
            <a:r>
              <a:rPr lang="zh-TW" altLang="en-US" dirty="0" smtClean="0"/>
              <a:t>決定了專案的參考以及引用的元件。</a:t>
            </a:r>
            <a:endParaRPr lang="en-US" altLang="zh-TW" dirty="0" smtClean="0"/>
          </a:p>
          <a:p>
            <a:r>
              <a:rPr lang="en-US" altLang="zh-TW" dirty="0" err="1" smtClean="0"/>
              <a:t>config.json</a:t>
            </a:r>
            <a:r>
              <a:rPr lang="en-US" altLang="zh-TW" dirty="0" smtClean="0"/>
              <a:t> </a:t>
            </a:r>
            <a:r>
              <a:rPr lang="zh-TW" altLang="en-US" dirty="0" smtClean="0"/>
              <a:t>就像以前的 </a:t>
            </a:r>
            <a:r>
              <a:rPr lang="en-US" altLang="zh-TW" dirty="0" smtClean="0"/>
              <a:t>&lt;</a:t>
            </a:r>
            <a:r>
              <a:rPr lang="en-US" altLang="zh-TW" dirty="0" err="1" smtClean="0"/>
              <a:t>appSettings</a:t>
            </a:r>
            <a:r>
              <a:rPr lang="en-US" altLang="zh-TW" dirty="0" smtClean="0"/>
              <a:t>&gt; </a:t>
            </a:r>
            <a:r>
              <a:rPr lang="zh-TW" altLang="en-US" dirty="0" smtClean="0"/>
              <a:t>和 </a:t>
            </a:r>
            <a:r>
              <a:rPr lang="en-US" altLang="zh-TW" dirty="0" smtClean="0"/>
              <a:t>&lt;</a:t>
            </a:r>
            <a:r>
              <a:rPr lang="en-US" altLang="zh-TW" dirty="0" err="1" smtClean="0"/>
              <a:t>connectionStrings</a:t>
            </a:r>
            <a:r>
              <a:rPr lang="en-US" altLang="zh-TW" dirty="0" smtClean="0"/>
              <a:t>&gt;</a:t>
            </a:r>
          </a:p>
          <a:p>
            <a:r>
              <a:rPr lang="en-US" altLang="zh-TW" dirty="0" err="1" smtClean="0"/>
              <a:t>global.json</a:t>
            </a:r>
            <a:r>
              <a:rPr lang="en-US" altLang="zh-TW" dirty="0" smtClean="0"/>
              <a:t> </a:t>
            </a:r>
            <a:r>
              <a:rPr lang="zh-TW" altLang="en-US" dirty="0" smtClean="0"/>
              <a:t>決定這個方案使用的 </a:t>
            </a:r>
            <a:r>
              <a:rPr lang="en-US" altLang="zh-TW" dirty="0" smtClean="0"/>
              <a:t>DNX </a:t>
            </a:r>
            <a:r>
              <a:rPr lang="zh-TW" altLang="en-US" dirty="0" smtClean="0"/>
              <a:t>版本，也可以直接將 </a:t>
            </a:r>
            <a:r>
              <a:rPr lang="en-US" altLang="zh-TW" dirty="0" smtClean="0"/>
              <a:t>source code </a:t>
            </a:r>
            <a:r>
              <a:rPr lang="zh-TW" altLang="en-US" dirty="0" smtClean="0"/>
              <a:t>專案引進來。</a:t>
            </a:r>
            <a:endParaRPr lang="zh-TW" altLang="en-US" dirty="0"/>
          </a:p>
        </p:txBody>
      </p:sp>
      <p:sp>
        <p:nvSpPr>
          <p:cNvPr id="3" name="標題 2"/>
          <p:cNvSpPr>
            <a:spLocks noGrp="1"/>
          </p:cNvSpPr>
          <p:nvPr>
            <p:ph type="title"/>
          </p:nvPr>
        </p:nvSpPr>
        <p:spPr/>
        <p:txBody>
          <a:bodyPr/>
          <a:lstStyle/>
          <a:p>
            <a:r>
              <a:rPr lang="zh-TW" altLang="en-US" dirty="0" smtClean="0"/>
              <a:t>組態系統的改變</a:t>
            </a:r>
            <a:endParaRPr lang="zh-TW" altLang="en-US" dirty="0"/>
          </a:p>
        </p:txBody>
      </p:sp>
    </p:spTree>
    <p:extLst>
      <p:ext uri="{BB962C8B-B14F-4D97-AF65-F5344CB8AC3E}">
        <p14:creationId xmlns:p14="http://schemas.microsoft.com/office/powerpoint/2010/main" val="28805632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ASP.NET 5 Configuration System.</a:t>
            </a:r>
            <a:endParaRPr lang="zh-TW" altLang="en-US" dirty="0"/>
          </a:p>
        </p:txBody>
      </p:sp>
    </p:spTree>
    <p:extLst>
      <p:ext uri="{BB962C8B-B14F-4D97-AF65-F5344CB8AC3E}">
        <p14:creationId xmlns:p14="http://schemas.microsoft.com/office/powerpoint/2010/main" val="31451736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2646878"/>
          </a:xfrm>
        </p:spPr>
        <p:txBody>
          <a:bodyPr/>
          <a:lstStyle/>
          <a:p>
            <a:r>
              <a:rPr lang="en-US" altLang="zh-TW" dirty="0" smtClean="0"/>
              <a:t>ASP.NET </a:t>
            </a:r>
            <a:r>
              <a:rPr lang="en-US" altLang="zh-TW" dirty="0"/>
              <a:t>5</a:t>
            </a:r>
            <a:r>
              <a:rPr lang="zh-TW" altLang="en-US" dirty="0"/>
              <a:t>是由程式碼決定要什麼才能有什麼，而不是一開始給你一堆用不到的</a:t>
            </a:r>
            <a:r>
              <a:rPr lang="zh-TW" altLang="en-US" dirty="0" smtClean="0"/>
              <a:t>東西。</a:t>
            </a:r>
            <a:endParaRPr lang="en-US" altLang="zh-TW" dirty="0" smtClean="0"/>
          </a:p>
          <a:p>
            <a:r>
              <a:rPr lang="zh-TW" altLang="en-US" dirty="0" smtClean="0"/>
              <a:t>管線式 </a:t>
            </a:r>
            <a:r>
              <a:rPr lang="en-US" altLang="zh-TW" dirty="0" smtClean="0"/>
              <a:t>Dependency Injection</a:t>
            </a:r>
            <a:r>
              <a:rPr lang="zh-TW" altLang="en-US" dirty="0" smtClean="0"/>
              <a:t>。</a:t>
            </a:r>
            <a:endParaRPr lang="en-US" altLang="zh-TW" dirty="0" smtClean="0"/>
          </a:p>
          <a:p>
            <a:r>
              <a:rPr lang="zh-TW" altLang="en-US" dirty="0" smtClean="0"/>
              <a:t>要什麼，組件生給你。</a:t>
            </a:r>
            <a:endParaRPr lang="zh-TW" altLang="en-US" dirty="0"/>
          </a:p>
        </p:txBody>
      </p:sp>
      <p:sp>
        <p:nvSpPr>
          <p:cNvPr id="3" name="標題 2"/>
          <p:cNvSpPr>
            <a:spLocks noGrp="1"/>
          </p:cNvSpPr>
          <p:nvPr>
            <p:ph type="title"/>
          </p:nvPr>
        </p:nvSpPr>
        <p:spPr/>
        <p:txBody>
          <a:bodyPr/>
          <a:lstStyle/>
          <a:p>
            <a:r>
              <a:rPr lang="zh-TW" altLang="en-US" dirty="0" smtClean="0"/>
              <a:t>疊床架屋的模組能力</a:t>
            </a:r>
            <a:endParaRPr lang="zh-TW" altLang="en-US" dirty="0"/>
          </a:p>
        </p:txBody>
      </p:sp>
      <p:pic>
        <p:nvPicPr>
          <p:cNvPr id="4" name="圖片 3"/>
          <p:cNvPicPr>
            <a:picLocks noChangeAspect="1"/>
          </p:cNvPicPr>
          <p:nvPr/>
        </p:nvPicPr>
        <p:blipFill>
          <a:blip r:embed="rId2"/>
          <a:stretch>
            <a:fillRect/>
          </a:stretch>
        </p:blipFill>
        <p:spPr>
          <a:xfrm>
            <a:off x="4999037" y="4259262"/>
            <a:ext cx="6995967" cy="2400076"/>
          </a:xfrm>
          <a:prstGeom prst="rect">
            <a:avLst/>
          </a:prstGeom>
        </p:spPr>
      </p:pic>
    </p:spTree>
    <p:extLst>
      <p:ext uri="{BB962C8B-B14F-4D97-AF65-F5344CB8AC3E}">
        <p14:creationId xmlns:p14="http://schemas.microsoft.com/office/powerpoint/2010/main" val="203056943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a:t>
            </a:r>
            <a:br>
              <a:rPr lang="en-US" altLang="zh-TW" dirty="0" smtClean="0"/>
            </a:br>
            <a:r>
              <a:rPr lang="en-US" altLang="zh-TW" dirty="0" smtClean="0"/>
              <a:t>ASP.NET 5 Modular Configurations</a:t>
            </a:r>
            <a:endParaRPr lang="zh-TW" altLang="en-US" dirty="0"/>
          </a:p>
        </p:txBody>
      </p:sp>
    </p:spTree>
    <p:extLst>
      <p:ext uri="{BB962C8B-B14F-4D97-AF65-F5344CB8AC3E}">
        <p14:creationId xmlns:p14="http://schemas.microsoft.com/office/powerpoint/2010/main" val="14309644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17637" y="1744662"/>
            <a:ext cx="10058399" cy="2971800"/>
          </a:xfrm>
        </p:spPr>
        <p:txBody>
          <a:bodyPr/>
          <a:lstStyle/>
          <a:p>
            <a:r>
              <a:rPr lang="zh-TW" altLang="en-US" dirty="0" smtClean="0"/>
              <a:t>在 </a:t>
            </a:r>
            <a:r>
              <a:rPr lang="en-US" altLang="zh-TW" dirty="0" smtClean="0"/>
              <a:t>ASP.NET 5</a:t>
            </a:r>
            <a:r>
              <a:rPr lang="zh-TW" altLang="en-US" dirty="0" smtClean="0"/>
              <a:t>，用程式碼決定你要用什麼，而不是由 </a:t>
            </a:r>
            <a:r>
              <a:rPr lang="en-US" altLang="zh-TW" dirty="0" smtClean="0"/>
              <a:t>IIS </a:t>
            </a:r>
            <a:r>
              <a:rPr lang="zh-TW" altLang="en-US" dirty="0" smtClean="0"/>
              <a:t>一次塞給你什麼，這讓 </a:t>
            </a:r>
            <a:r>
              <a:rPr lang="en-US" altLang="zh-TW" dirty="0" smtClean="0"/>
              <a:t>Web </a:t>
            </a:r>
            <a:r>
              <a:rPr lang="zh-TW" altLang="en-US" dirty="0" smtClean="0"/>
              <a:t>應用程式能快到不像話</a:t>
            </a:r>
            <a:r>
              <a:rPr lang="en-US" altLang="zh-TW" dirty="0" smtClean="0">
                <a:sym typeface="Wingdings" panose="05000000000000000000" pitchFamily="2" charset="2"/>
              </a:rPr>
              <a:t></a:t>
            </a:r>
            <a:endParaRPr lang="zh-TW" altLang="en-US" dirty="0"/>
          </a:p>
        </p:txBody>
      </p:sp>
    </p:spTree>
    <p:extLst>
      <p:ext uri="{BB962C8B-B14F-4D97-AF65-F5344CB8AC3E}">
        <p14:creationId xmlns:p14="http://schemas.microsoft.com/office/powerpoint/2010/main" val="24297656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4001095"/>
          </a:xfrm>
        </p:spPr>
        <p:txBody>
          <a:bodyPr/>
          <a:lstStyle/>
          <a:p>
            <a:r>
              <a:rPr lang="zh-TW" altLang="en-US" dirty="0" smtClean="0"/>
              <a:t>加入 </a:t>
            </a:r>
            <a:r>
              <a:rPr lang="en-US" altLang="zh-TW" dirty="0" err="1" smtClean="0"/>
              <a:t>Microsoft.AspNet.Mvc</a:t>
            </a:r>
            <a:r>
              <a:rPr lang="en-US" altLang="zh-TW" dirty="0" smtClean="0"/>
              <a:t> </a:t>
            </a:r>
            <a:r>
              <a:rPr lang="zh-TW" altLang="en-US" dirty="0" smtClean="0"/>
              <a:t>的組件參考。</a:t>
            </a:r>
            <a:endParaRPr lang="en-US" altLang="zh-TW" dirty="0" smtClean="0"/>
          </a:p>
          <a:p>
            <a:r>
              <a:rPr lang="zh-TW" altLang="en-US" dirty="0" smtClean="0"/>
              <a:t>在 </a:t>
            </a:r>
            <a:r>
              <a:rPr lang="en-US" altLang="zh-TW" dirty="0" err="1" smtClean="0"/>
              <a:t>Startup.cs</a:t>
            </a:r>
            <a:r>
              <a:rPr lang="en-US" altLang="zh-TW" dirty="0" smtClean="0"/>
              <a:t> </a:t>
            </a:r>
            <a:r>
              <a:rPr lang="zh-TW" altLang="en-US" dirty="0" smtClean="0"/>
              <a:t>中的 </a:t>
            </a:r>
            <a:r>
              <a:rPr lang="en-US" altLang="zh-TW" dirty="0" err="1" smtClean="0"/>
              <a:t>ConfigureServices</a:t>
            </a:r>
            <a:r>
              <a:rPr lang="en-US" altLang="zh-TW" dirty="0" smtClean="0"/>
              <a:t>() </a:t>
            </a:r>
            <a:r>
              <a:rPr lang="zh-TW" altLang="en-US" dirty="0" smtClean="0"/>
              <a:t>啟用 </a:t>
            </a:r>
            <a:r>
              <a:rPr lang="en-US" altLang="zh-TW" dirty="0" smtClean="0"/>
              <a:t>MVC</a:t>
            </a:r>
            <a:r>
              <a:rPr lang="zh-TW" altLang="en-US" dirty="0" smtClean="0"/>
              <a:t>。</a:t>
            </a:r>
            <a:endParaRPr lang="en-US" altLang="zh-TW" dirty="0" smtClean="0"/>
          </a:p>
          <a:p>
            <a:r>
              <a:rPr lang="zh-TW" altLang="en-US" dirty="0" smtClean="0"/>
              <a:t>在 </a:t>
            </a:r>
            <a:r>
              <a:rPr lang="en-US" altLang="zh-TW" dirty="0" smtClean="0"/>
              <a:t>Configure() </a:t>
            </a:r>
            <a:r>
              <a:rPr lang="zh-TW" altLang="en-US" dirty="0" smtClean="0"/>
              <a:t>中加入 </a:t>
            </a:r>
            <a:r>
              <a:rPr lang="en-US" altLang="zh-TW" dirty="0" err="1" smtClean="0"/>
              <a:t>app.UseMvc</a:t>
            </a:r>
            <a:r>
              <a:rPr lang="en-US" altLang="zh-TW" dirty="0" smtClean="0"/>
              <a:t>()</a:t>
            </a:r>
            <a:r>
              <a:rPr lang="zh-TW" altLang="en-US" dirty="0" smtClean="0"/>
              <a:t>，並組態其路由設定。</a:t>
            </a:r>
            <a:endParaRPr lang="en-US" altLang="zh-TW" dirty="0" smtClean="0"/>
          </a:p>
          <a:p>
            <a:r>
              <a:rPr lang="zh-TW" altLang="en-US" dirty="0" smtClean="0"/>
              <a:t>加入 </a:t>
            </a:r>
            <a:r>
              <a:rPr lang="en-US" altLang="zh-TW" dirty="0" err="1" smtClean="0"/>
              <a:t>HomeController</a:t>
            </a:r>
            <a:r>
              <a:rPr lang="zh-TW" altLang="en-US" dirty="0" smtClean="0"/>
              <a:t>。</a:t>
            </a:r>
            <a:endParaRPr lang="en-US" altLang="zh-TW" dirty="0" smtClean="0"/>
          </a:p>
          <a:p>
            <a:r>
              <a:rPr lang="zh-TW" altLang="en-US" dirty="0" smtClean="0"/>
              <a:t>加入 </a:t>
            </a:r>
            <a:r>
              <a:rPr lang="en-US" altLang="zh-TW" dirty="0" smtClean="0"/>
              <a:t>Index </a:t>
            </a:r>
            <a:r>
              <a:rPr lang="zh-TW" altLang="en-US" dirty="0" smtClean="0"/>
              <a:t>方法並回傳。</a:t>
            </a:r>
            <a:endParaRPr lang="zh-TW" altLang="en-US" dirty="0"/>
          </a:p>
        </p:txBody>
      </p:sp>
      <p:sp>
        <p:nvSpPr>
          <p:cNvPr id="3" name="標題 2"/>
          <p:cNvSpPr>
            <a:spLocks noGrp="1"/>
          </p:cNvSpPr>
          <p:nvPr>
            <p:ph type="title"/>
          </p:nvPr>
        </p:nvSpPr>
        <p:spPr/>
        <p:txBody>
          <a:bodyPr/>
          <a:lstStyle/>
          <a:p>
            <a:r>
              <a:rPr lang="zh-TW" altLang="en-US" dirty="0" smtClean="0"/>
              <a:t>加入 </a:t>
            </a:r>
            <a:r>
              <a:rPr lang="en-US" altLang="zh-TW" dirty="0" smtClean="0"/>
              <a:t>MVC 6</a:t>
            </a:r>
            <a:endParaRPr lang="zh-TW" altLang="en-US" dirty="0"/>
          </a:p>
        </p:txBody>
      </p:sp>
      <p:pic>
        <p:nvPicPr>
          <p:cNvPr id="4" name="圖片 3"/>
          <p:cNvPicPr>
            <a:picLocks noChangeAspect="1"/>
          </p:cNvPicPr>
          <p:nvPr/>
        </p:nvPicPr>
        <p:blipFill>
          <a:blip r:embed="rId2"/>
          <a:stretch>
            <a:fillRect/>
          </a:stretch>
        </p:blipFill>
        <p:spPr>
          <a:xfrm>
            <a:off x="6599237" y="3421062"/>
            <a:ext cx="5114028" cy="3259939"/>
          </a:xfrm>
          <a:prstGeom prst="rect">
            <a:avLst/>
          </a:prstGeom>
        </p:spPr>
      </p:pic>
    </p:spTree>
    <p:extLst>
      <p:ext uri="{BB962C8B-B14F-4D97-AF65-F5344CB8AC3E}">
        <p14:creationId xmlns:p14="http://schemas.microsoft.com/office/powerpoint/2010/main" val="343802624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Enabling ASP.NET MVC 6</a:t>
            </a:r>
            <a:endParaRPr lang="zh-TW" altLang="en-US" dirty="0"/>
          </a:p>
        </p:txBody>
      </p:sp>
    </p:spTree>
    <p:extLst>
      <p:ext uri="{BB962C8B-B14F-4D97-AF65-F5344CB8AC3E}">
        <p14:creationId xmlns:p14="http://schemas.microsoft.com/office/powerpoint/2010/main" val="10548583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506199" cy="5182957"/>
          </a:xfrm>
        </p:spPr>
        <p:txBody>
          <a:bodyPr/>
          <a:lstStyle/>
          <a:p>
            <a:r>
              <a:rPr lang="zh-TW" altLang="en-US" sz="2800" dirty="0" smtClean="0"/>
              <a:t>加入 </a:t>
            </a:r>
            <a:r>
              <a:rPr lang="en-US" altLang="zh-TW" sz="2800" dirty="0" err="1" smtClean="0"/>
              <a:t>EntityFramework</a:t>
            </a:r>
            <a:r>
              <a:rPr lang="en-US" altLang="zh-TW" sz="2800" dirty="0" smtClean="0"/>
              <a:t> </a:t>
            </a:r>
            <a:r>
              <a:rPr lang="zh-TW" altLang="en-US" sz="2800" dirty="0" smtClean="0"/>
              <a:t>組件。</a:t>
            </a:r>
            <a:endParaRPr lang="en-US" altLang="zh-TW" sz="2800" dirty="0" smtClean="0"/>
          </a:p>
          <a:p>
            <a:r>
              <a:rPr lang="zh-TW" altLang="en-US" sz="2800" dirty="0" smtClean="0"/>
              <a:t>加入 </a:t>
            </a:r>
            <a:r>
              <a:rPr lang="en-US" altLang="zh-TW" sz="2800" dirty="0" smtClean="0"/>
              <a:t>Model </a:t>
            </a:r>
            <a:r>
              <a:rPr lang="zh-TW" altLang="en-US" sz="2800" dirty="0" smtClean="0"/>
              <a:t>以及自訂的 </a:t>
            </a:r>
            <a:r>
              <a:rPr lang="en-US" altLang="zh-TW" sz="2800" dirty="0" err="1" smtClean="0"/>
              <a:t>DbContext</a:t>
            </a:r>
            <a:r>
              <a:rPr lang="en-US" altLang="zh-TW" sz="2800" dirty="0" smtClean="0"/>
              <a:t> </a:t>
            </a:r>
            <a:r>
              <a:rPr lang="zh-TW" altLang="en-US" sz="2800" dirty="0" smtClean="0"/>
              <a:t>類別。</a:t>
            </a:r>
            <a:endParaRPr lang="en-US" altLang="zh-TW" sz="2800" dirty="0" smtClean="0"/>
          </a:p>
          <a:p>
            <a:r>
              <a:rPr lang="zh-TW" altLang="en-US" sz="2800" dirty="0" smtClean="0"/>
              <a:t>在 </a:t>
            </a:r>
            <a:r>
              <a:rPr lang="en-US" altLang="zh-TW" sz="2800" dirty="0" err="1" smtClean="0"/>
              <a:t>DbContext</a:t>
            </a:r>
            <a:r>
              <a:rPr lang="en-US" altLang="zh-TW" sz="2800" dirty="0" smtClean="0"/>
              <a:t> </a:t>
            </a:r>
            <a:r>
              <a:rPr lang="zh-TW" altLang="en-US" sz="2800" dirty="0" smtClean="0"/>
              <a:t>中覆寫 </a:t>
            </a:r>
            <a:r>
              <a:rPr lang="en-US" altLang="zh-TW" sz="2800" dirty="0" err="1" smtClean="0"/>
              <a:t>OnConfiguring</a:t>
            </a:r>
            <a:r>
              <a:rPr lang="en-US" altLang="zh-TW" sz="2800" dirty="0" smtClean="0"/>
              <a:t> </a:t>
            </a:r>
            <a:r>
              <a:rPr lang="zh-TW" altLang="en-US" sz="2800" dirty="0" smtClean="0"/>
              <a:t>和 </a:t>
            </a:r>
            <a:r>
              <a:rPr lang="en-US" altLang="zh-TW" sz="2800" dirty="0" err="1" smtClean="0"/>
              <a:t>OnModelCreating</a:t>
            </a:r>
            <a:r>
              <a:rPr lang="en-US" altLang="zh-TW" sz="2800" dirty="0" smtClean="0"/>
              <a:t> </a:t>
            </a:r>
            <a:r>
              <a:rPr lang="zh-TW" altLang="en-US" sz="2800" dirty="0" smtClean="0"/>
              <a:t>兩個方法以指定連線字串及 </a:t>
            </a:r>
            <a:r>
              <a:rPr lang="en-US" altLang="zh-TW" sz="2800" dirty="0" smtClean="0"/>
              <a:t>Model </a:t>
            </a:r>
            <a:r>
              <a:rPr lang="zh-TW" altLang="en-US" sz="2800" dirty="0" smtClean="0"/>
              <a:t>的屬性。</a:t>
            </a:r>
            <a:endParaRPr lang="en-US" altLang="zh-TW" sz="2800" dirty="0" smtClean="0"/>
          </a:p>
          <a:p>
            <a:r>
              <a:rPr lang="zh-TW" altLang="en-US" sz="2800" dirty="0" smtClean="0"/>
              <a:t>在 </a:t>
            </a:r>
            <a:r>
              <a:rPr lang="en-US" altLang="zh-TW" sz="2800" dirty="0" err="1" smtClean="0"/>
              <a:t>Startup.cs</a:t>
            </a:r>
            <a:r>
              <a:rPr lang="en-US" altLang="zh-TW" sz="2800" dirty="0" smtClean="0"/>
              <a:t> </a:t>
            </a:r>
            <a:r>
              <a:rPr lang="zh-TW" altLang="en-US" sz="2800" dirty="0" smtClean="0"/>
              <a:t>中加入 </a:t>
            </a:r>
            <a:r>
              <a:rPr lang="en-US" altLang="zh-TW" sz="2800" dirty="0" err="1" smtClean="0"/>
              <a:t>EntityFramework</a:t>
            </a:r>
            <a:r>
              <a:rPr lang="zh-TW" altLang="en-US" sz="2800" dirty="0" smtClean="0"/>
              <a:t>，資料庫類型以及 </a:t>
            </a:r>
            <a:r>
              <a:rPr lang="en-US" altLang="zh-TW" sz="2800" dirty="0" err="1" smtClean="0"/>
              <a:t>DbContext</a:t>
            </a:r>
            <a:r>
              <a:rPr lang="zh-TW" altLang="en-US" sz="2800" dirty="0" smtClean="0"/>
              <a:t>。</a:t>
            </a:r>
            <a:endParaRPr lang="en-US" altLang="zh-TW" sz="2800" dirty="0" smtClean="0"/>
          </a:p>
          <a:p>
            <a:endParaRPr lang="zh-TW" altLang="en-US" sz="2800" dirty="0"/>
          </a:p>
        </p:txBody>
      </p:sp>
      <p:sp>
        <p:nvSpPr>
          <p:cNvPr id="3" name="標題 2"/>
          <p:cNvSpPr>
            <a:spLocks noGrp="1"/>
          </p:cNvSpPr>
          <p:nvPr>
            <p:ph type="title"/>
          </p:nvPr>
        </p:nvSpPr>
        <p:spPr/>
        <p:txBody>
          <a:bodyPr/>
          <a:lstStyle/>
          <a:p>
            <a:r>
              <a:rPr lang="zh-TW" altLang="en-US" dirty="0" smtClean="0"/>
              <a:t>加入 </a:t>
            </a:r>
            <a:r>
              <a:rPr lang="en-US" altLang="zh-TW" dirty="0" smtClean="0"/>
              <a:t>Entity Framework 7</a:t>
            </a:r>
            <a:endParaRPr lang="zh-TW" altLang="en-US" dirty="0"/>
          </a:p>
        </p:txBody>
      </p:sp>
      <p:pic>
        <p:nvPicPr>
          <p:cNvPr id="5" name="圖片 4"/>
          <p:cNvPicPr>
            <a:picLocks noChangeAspect="1"/>
          </p:cNvPicPr>
          <p:nvPr/>
        </p:nvPicPr>
        <p:blipFill>
          <a:blip r:embed="rId2"/>
          <a:stretch>
            <a:fillRect/>
          </a:stretch>
        </p:blipFill>
        <p:spPr>
          <a:xfrm>
            <a:off x="5451572" y="4030662"/>
            <a:ext cx="6641096" cy="2642885"/>
          </a:xfrm>
          <a:prstGeom prst="rect">
            <a:avLst/>
          </a:prstGeom>
        </p:spPr>
      </p:pic>
    </p:spTree>
    <p:extLst>
      <p:ext uri="{BB962C8B-B14F-4D97-AF65-F5344CB8AC3E}">
        <p14:creationId xmlns:p14="http://schemas.microsoft.com/office/powerpoint/2010/main" val="1568292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53403" y="0"/>
            <a:ext cx="12436475" cy="6994525"/>
          </a:xfrm>
          <a:prstGeom prst="rect">
            <a:avLst/>
          </a:prstGeom>
          <a:solidFill>
            <a:srgbClr val="7A3491"/>
          </a:solidFill>
          <a:ln w="0">
            <a:solidFill>
              <a:srgbClr val="7A349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1024874" y="1949494"/>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4856550" y="1976138"/>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8509983" y="2031386"/>
            <a:ext cx="2860205" cy="2860205"/>
          </a:xfrm>
          <a:prstGeom prst="ellipse">
            <a:avLst/>
          </a:prstGeom>
          <a:solidFill>
            <a:srgbClr val="9847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8694" tIns="198955" rIns="248694" bIns="198955" numCol="1" spcCol="0" rtlCol="0" fromWordArt="0" anchor="t" anchorCtr="0" forceAA="0" compatLnSpc="1">
            <a:prstTxWarp prst="textNoShape">
              <a:avLst/>
            </a:prstTxWarp>
            <a:noAutofit/>
          </a:bodyPr>
          <a:lstStyle/>
          <a:p>
            <a:pPr algn="ctr" defTabSz="1268069" fontAlgn="base">
              <a:lnSpc>
                <a:spcPct val="90000"/>
              </a:lnSpc>
              <a:spcBef>
                <a:spcPct val="0"/>
              </a:spcBef>
              <a:spcAft>
                <a:spcPct val="0"/>
              </a:spcAft>
            </a:pPr>
            <a:endParaRPr lang="en-US" sz="3264"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655637" y="4948655"/>
            <a:ext cx="11345863" cy="914028"/>
            <a:chOff x="655637" y="4590436"/>
            <a:chExt cx="11345863" cy="914028"/>
          </a:xfrm>
        </p:grpSpPr>
        <p:sp>
          <p:nvSpPr>
            <p:cNvPr id="14" name="Title 2"/>
            <p:cNvSpPr txBox="1">
              <a:spLocks/>
            </p:cNvSpPr>
            <p:nvPr/>
          </p:nvSpPr>
          <p:spPr>
            <a:xfrm>
              <a:off x="655637" y="4590436"/>
              <a:ext cx="3531231" cy="914028"/>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sz="4000" spc="-136" dirty="0" smtClean="0">
                  <a:solidFill>
                    <a:srgbClr val="FFFFFF"/>
                  </a:solidFill>
                </a:rPr>
                <a:t>.NET </a:t>
              </a:r>
              <a:r>
                <a:rPr lang="zh-TW" altLang="en-US" sz="4000" spc="-136" dirty="0" smtClean="0">
                  <a:solidFill>
                    <a:srgbClr val="FFFFFF"/>
                  </a:solidFill>
                </a:rPr>
                <a:t>創新</a:t>
              </a:r>
              <a:endParaRPr sz="4000" spc="-136" dirty="0">
                <a:solidFill>
                  <a:srgbClr val="FFFFFF"/>
                </a:solidFill>
              </a:endParaRPr>
            </a:p>
          </p:txBody>
        </p:sp>
        <p:sp>
          <p:nvSpPr>
            <p:cNvPr id="15" name="Title 2"/>
            <p:cNvSpPr txBox="1">
              <a:spLocks/>
            </p:cNvSpPr>
            <p:nvPr/>
          </p:nvSpPr>
          <p:spPr>
            <a:xfrm>
              <a:off x="8256814" y="4590436"/>
              <a:ext cx="3744686" cy="914028"/>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lang="zh-TW" altLang="en-US" sz="4000" spc="-136" dirty="0" smtClean="0">
                  <a:solidFill>
                    <a:srgbClr val="FFFFFF"/>
                  </a:solidFill>
                </a:rPr>
                <a:t>跨平台</a:t>
              </a:r>
              <a:endParaRPr sz="4000" spc="-136" dirty="0">
                <a:solidFill>
                  <a:srgbClr val="FFFFFF"/>
                </a:solidFill>
              </a:endParaRPr>
            </a:p>
          </p:txBody>
        </p:sp>
        <p:sp>
          <p:nvSpPr>
            <p:cNvPr id="13" name="Title 2"/>
            <p:cNvSpPr txBox="1">
              <a:spLocks/>
            </p:cNvSpPr>
            <p:nvPr/>
          </p:nvSpPr>
          <p:spPr>
            <a:xfrm>
              <a:off x="4604359" y="4590437"/>
              <a:ext cx="3819525" cy="914027"/>
            </a:xfrm>
            <a:prstGeom prst="rect">
              <a:avLst/>
            </a:prstGeom>
            <a:noFill/>
          </p:spPr>
          <p:txBody>
            <a:bodyPr vert="horz" wrap="square" lIns="198896" tIns="124310" rIns="198896" bIns="124310" rtlCol="0" anchor="t" anchorCtr="0">
              <a:noAutofit/>
            </a:bodyPr>
            <a:lstStyle>
              <a:lvl1pPr algn="l" defTabSz="932468"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defTabSz="1268063">
                <a:defRPr/>
              </a:pPr>
              <a:r>
                <a:rPr lang="zh-TW" altLang="en-US" sz="4000" spc="-136" dirty="0" smtClean="0">
                  <a:solidFill>
                    <a:srgbClr val="FFFFFF"/>
                  </a:solidFill>
                </a:rPr>
                <a:t>開放原始碼</a:t>
              </a:r>
              <a:endParaRPr sz="4000" spc="-136" dirty="0">
                <a:solidFill>
                  <a:srgbClr val="FFFFFF"/>
                </a:solidFill>
              </a:endParaRPr>
            </a:p>
          </p:txBody>
        </p:sp>
      </p:grpSp>
      <p:pic>
        <p:nvPicPr>
          <p:cNvPr id="21" name="Picture 20"/>
          <p:cNvPicPr>
            <a:picLocks noChangeAspect="1"/>
          </p:cNvPicPr>
          <p:nvPr/>
        </p:nvPicPr>
        <p:blipFill>
          <a:blip r:embed="rId3"/>
          <a:stretch>
            <a:fillRect/>
          </a:stretch>
        </p:blipFill>
        <p:spPr>
          <a:xfrm>
            <a:off x="1040599" y="2535416"/>
            <a:ext cx="2844480" cy="1768890"/>
          </a:xfrm>
          <a:prstGeom prst="rect">
            <a:avLst/>
          </a:prstGeom>
        </p:spPr>
      </p:pic>
      <p:sp>
        <p:nvSpPr>
          <p:cNvPr id="19" name="Title 1"/>
          <p:cNvSpPr>
            <a:spLocks noGrp="1"/>
          </p:cNvSpPr>
          <p:nvPr>
            <p:ph type="title"/>
          </p:nvPr>
        </p:nvSpPr>
        <p:spPr>
          <a:xfrm>
            <a:off x="366218" y="295280"/>
            <a:ext cx="11697695" cy="917575"/>
          </a:xfrm>
        </p:spPr>
        <p:txBody>
          <a:bodyPr/>
          <a:lstStyle/>
          <a:p>
            <a:r>
              <a:rPr lang="en-US" altLang="zh-TW" sz="4800" dirty="0" smtClean="0">
                <a:solidFill>
                  <a:schemeClr val="bg1"/>
                </a:solidFill>
              </a:rPr>
              <a:t>.NET </a:t>
            </a:r>
            <a:r>
              <a:rPr lang="zh-TW" altLang="en-US" sz="4800" dirty="0" smtClean="0">
                <a:solidFill>
                  <a:schemeClr val="bg1"/>
                </a:solidFill>
              </a:rPr>
              <a:t>的方向</a:t>
            </a:r>
            <a:endParaRPr lang="en-US" sz="4000" dirty="0">
              <a:solidFill>
                <a:schemeClr val="bg1"/>
              </a:solidFill>
            </a:endParaRPr>
          </a:p>
        </p:txBody>
      </p:sp>
      <p:grpSp>
        <p:nvGrpSpPr>
          <p:cNvPr id="5" name="Group 4"/>
          <p:cNvGrpSpPr/>
          <p:nvPr/>
        </p:nvGrpSpPr>
        <p:grpSpPr>
          <a:xfrm>
            <a:off x="8423884" y="1229531"/>
            <a:ext cx="3545049" cy="3644698"/>
            <a:chOff x="8508241" y="572556"/>
            <a:chExt cx="3545049" cy="3644698"/>
          </a:xfrm>
        </p:grpSpPr>
        <p:pic>
          <p:nvPicPr>
            <p:cNvPr id="2" name="Picture 1"/>
            <p:cNvPicPr>
              <a:picLocks noChangeAspect="1"/>
            </p:cNvPicPr>
            <p:nvPr/>
          </p:nvPicPr>
          <p:blipFill>
            <a:blip r:embed="rId4"/>
            <a:stretch>
              <a:fillRect/>
            </a:stretch>
          </p:blipFill>
          <p:spPr>
            <a:xfrm>
              <a:off x="9152158" y="572556"/>
              <a:ext cx="2901132" cy="166026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241" y="1665576"/>
              <a:ext cx="2747961" cy="2551678"/>
            </a:xfrm>
            <a:prstGeom prst="rect">
              <a:avLst/>
            </a:prstGeom>
          </p:spPr>
        </p:pic>
      </p:grpSp>
      <p:pic>
        <p:nvPicPr>
          <p:cNvPr id="18" name="Picture 17"/>
          <p:cNvPicPr>
            <a:picLocks noChangeAspect="1"/>
          </p:cNvPicPr>
          <p:nvPr/>
        </p:nvPicPr>
        <p:blipFill>
          <a:blip r:embed="rId6"/>
          <a:stretch>
            <a:fillRect/>
          </a:stretch>
        </p:blipFill>
        <p:spPr>
          <a:xfrm>
            <a:off x="10699510" y="2661235"/>
            <a:ext cx="1093873" cy="133141"/>
          </a:xfrm>
          <a:prstGeom prst="rect">
            <a:avLst/>
          </a:prstGeom>
        </p:spPr>
      </p:pic>
      <p:sp>
        <p:nvSpPr>
          <p:cNvPr id="3" name="Rectangle 2"/>
          <p:cNvSpPr/>
          <p:nvPr/>
        </p:nvSpPr>
        <p:spPr>
          <a:xfrm>
            <a:off x="9914052" y="1796549"/>
            <a:ext cx="1373709" cy="400110"/>
          </a:xfrm>
          <a:prstGeom prst="rect">
            <a:avLst/>
          </a:prstGeom>
        </p:spPr>
        <p:txBody>
          <a:bodyPr wrap="none">
            <a:spAutoFit/>
          </a:bodyPr>
          <a:lstStyle/>
          <a:p>
            <a:pPr defTabSz="932277"/>
            <a:r>
              <a:rPr lang="en-US" sz="2000" b="1" dirty="0">
                <a:solidFill>
                  <a:srgbClr val="20359D"/>
                </a:solidFill>
                <a:cs typeface="Segoe UI" panose="020B0502040204020203" pitchFamily="34" charset="0"/>
              </a:rPr>
              <a:t>.NET Core</a:t>
            </a:r>
          </a:p>
        </p:txBody>
      </p:sp>
      <p:pic>
        <p:nvPicPr>
          <p:cNvPr id="7" name="Picture 6"/>
          <p:cNvPicPr>
            <a:picLocks noChangeAspect="1"/>
          </p:cNvPicPr>
          <p:nvPr/>
        </p:nvPicPr>
        <p:blipFill>
          <a:blip r:embed="rId7"/>
          <a:stretch>
            <a:fillRect/>
          </a:stretch>
        </p:blipFill>
        <p:spPr>
          <a:xfrm>
            <a:off x="1367500" y="2660874"/>
            <a:ext cx="2152650" cy="1304925"/>
          </a:xfrm>
          <a:prstGeom prst="rect">
            <a:avLst/>
          </a:prstGeom>
        </p:spPr>
      </p:pic>
      <p:pic>
        <p:nvPicPr>
          <p:cNvPr id="29" name="Picture 28"/>
          <p:cNvPicPr>
            <a:picLocks noChangeAspect="1"/>
          </p:cNvPicPr>
          <p:nvPr/>
        </p:nvPicPr>
        <p:blipFill>
          <a:blip r:embed="rId8"/>
          <a:stretch>
            <a:fillRect/>
          </a:stretch>
        </p:blipFill>
        <p:spPr>
          <a:xfrm>
            <a:off x="5468790" y="2204002"/>
            <a:ext cx="1527343" cy="565540"/>
          </a:xfrm>
          <a:prstGeom prst="rect">
            <a:avLst/>
          </a:prstGeom>
        </p:spPr>
      </p:pic>
      <p:sp>
        <p:nvSpPr>
          <p:cNvPr id="9" name="Curved Left Arrow 8"/>
          <p:cNvSpPr/>
          <p:nvPr/>
        </p:nvSpPr>
        <p:spPr bwMode="auto">
          <a:xfrm>
            <a:off x="7224870" y="2888285"/>
            <a:ext cx="390606" cy="1146781"/>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Curved Left Arrow 29"/>
          <p:cNvSpPr/>
          <p:nvPr/>
        </p:nvSpPr>
        <p:spPr bwMode="auto">
          <a:xfrm rot="10800000">
            <a:off x="4992684" y="2888286"/>
            <a:ext cx="390606" cy="1146781"/>
          </a:xfrm>
          <a:prstGeom prst="curvedLef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28" name="Picture 4" descr="https://cdn1.iconfinder.com/data/icons/simple-icons/1024/github-1024-black.png"/>
          <p:cNvPicPr>
            <a:picLocks noChangeAspect="1" noChangeArrowheads="1"/>
          </p:cNvPicPr>
          <p:nvPr/>
        </p:nvPicPr>
        <p:blipFill rotWithShape="1">
          <a:blip r:embed="rId9">
            <a:lum bright="70000" contrast="-70000"/>
            <a:extLst>
              <a:ext uri="{28A0092B-C50C-407E-A947-70E740481C1C}">
                <a14:useLocalDpi xmlns:a14="http://schemas.microsoft.com/office/drawing/2010/main" val="0"/>
              </a:ext>
            </a:extLst>
          </a:blip>
          <a:srcRect l="15266" t="16523" r="15004" b="14617"/>
          <a:stretch/>
        </p:blipFill>
        <p:spPr bwMode="auto">
          <a:xfrm>
            <a:off x="6384488" y="2945207"/>
            <a:ext cx="762001" cy="7524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781847" y="3746848"/>
            <a:ext cx="1012499" cy="952713"/>
            <a:chOff x="2016733" y="3878216"/>
            <a:chExt cx="1012499" cy="952713"/>
          </a:xfrm>
        </p:grpSpPr>
        <p:sp>
          <p:nvSpPr>
            <p:cNvPr id="32" name="Rectangle 31"/>
            <p:cNvSpPr/>
            <p:nvPr/>
          </p:nvSpPr>
          <p:spPr bwMode="auto">
            <a:xfrm>
              <a:off x="2016733" y="3878216"/>
              <a:ext cx="1012499" cy="952713"/>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25"/>
            <p:cNvPicPr>
              <a:picLocks noChangeAspect="1"/>
            </p:cNvPicPr>
            <p:nvPr/>
          </p:nvPicPr>
          <p:blipFill rotWithShape="1">
            <a:blip r:embed="rId10">
              <a:extLst>
                <a:ext uri="{28A0092B-C50C-407E-A947-70E740481C1C}">
                  <a14:useLocalDpi xmlns:a14="http://schemas.microsoft.com/office/drawing/2010/main" val="0"/>
                </a:ext>
              </a:extLst>
            </a:blip>
            <a:srcRect l="28913" t="48420" r="32759"/>
            <a:stretch/>
          </p:blipFill>
          <p:spPr>
            <a:xfrm>
              <a:off x="2197810" y="3896011"/>
              <a:ext cx="782397" cy="934918"/>
            </a:xfrm>
            <a:prstGeom prst="rect">
              <a:avLst/>
            </a:prstGeom>
          </p:spPr>
        </p:pic>
      </p:grpSp>
      <p:pic>
        <p:nvPicPr>
          <p:cNvPr id="1030" name="Picture 6" descr=".NET Foundati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54751" y="2944530"/>
            <a:ext cx="751315" cy="75131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rotWithShape="1">
          <a:blip r:embed="rId12">
            <a:biLevel thresh="25000"/>
            <a:extLst>
              <a:ext uri="{28A0092B-C50C-407E-A947-70E740481C1C}">
                <a14:useLocalDpi xmlns:a14="http://schemas.microsoft.com/office/drawing/2010/main" val="0"/>
              </a:ext>
            </a:extLst>
          </a:blip>
          <a:srcRect r="69588"/>
          <a:stretch/>
        </p:blipFill>
        <p:spPr>
          <a:xfrm>
            <a:off x="9067801" y="3708325"/>
            <a:ext cx="732182" cy="583322"/>
          </a:xfrm>
          <a:prstGeom prst="rect">
            <a:avLst/>
          </a:prstGeom>
        </p:spPr>
      </p:pic>
      <p:sp>
        <p:nvSpPr>
          <p:cNvPr id="33" name="Rectangle 32"/>
          <p:cNvSpPr/>
          <p:nvPr/>
        </p:nvSpPr>
        <p:spPr>
          <a:xfrm>
            <a:off x="10166555" y="1572570"/>
            <a:ext cx="973921" cy="307777"/>
          </a:xfrm>
          <a:prstGeom prst="rect">
            <a:avLst/>
          </a:prstGeom>
        </p:spPr>
        <p:txBody>
          <a:bodyPr wrap="none">
            <a:spAutoFit/>
          </a:bodyPr>
          <a:lstStyle/>
          <a:p>
            <a:pPr defTabSz="932277"/>
            <a:r>
              <a:rPr lang="en-US" sz="1400" dirty="0" smtClean="0">
                <a:solidFill>
                  <a:srgbClr val="20359D"/>
                </a:solidFill>
                <a:cs typeface="Segoe UI" panose="020B0502040204020203" pitchFamily="34" charset="0"/>
              </a:rPr>
              <a:t>ASP.NET 5</a:t>
            </a:r>
            <a:endParaRPr lang="en-US" sz="1400" dirty="0">
              <a:solidFill>
                <a:srgbClr val="20359D"/>
              </a:solidFill>
              <a:cs typeface="Segoe UI" panose="020B0502040204020203" pitchFamily="34" charset="0"/>
            </a:endParaRPr>
          </a:p>
        </p:txBody>
      </p:sp>
      <p:pic>
        <p:nvPicPr>
          <p:cNvPr id="20" name="Picture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70362" y="3469511"/>
            <a:ext cx="901574" cy="382560"/>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78250" y="3083588"/>
            <a:ext cx="749563" cy="735353"/>
          </a:xfrm>
          <a:prstGeom prst="rect">
            <a:avLst/>
          </a:prstGeom>
        </p:spPr>
      </p:pic>
      <p:pic>
        <p:nvPicPr>
          <p:cNvPr id="1026" name="Picture 2" descr="http://cdn.flaticon.com/png/256/37966.png"/>
          <p:cNvPicPr>
            <a:picLocks noChangeAspect="1" noChangeArrowheads="1"/>
          </p:cNvPicPr>
          <p:nvPr/>
        </p:nvPicPr>
        <p:blipFill rotWithShape="1">
          <a:blip r:embed="rId15">
            <a:extLst>
              <a:ext uri="{28A0092B-C50C-407E-A947-70E740481C1C}">
                <a14:useLocalDpi xmlns:a14="http://schemas.microsoft.com/office/drawing/2010/main" val="0"/>
              </a:ext>
            </a:extLst>
          </a:blip>
          <a:srcRect t="30843" b="35137"/>
          <a:stretch/>
        </p:blipFill>
        <p:spPr bwMode="auto">
          <a:xfrm>
            <a:off x="10628801" y="3088721"/>
            <a:ext cx="1330812" cy="38079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16" cstate="print">
            <a:duotone>
              <a:prstClr val="black"/>
              <a:srgbClr val="0072C6">
                <a:tint val="45000"/>
                <a:satMod val="400000"/>
              </a:srgbClr>
            </a:duotone>
            <a:extLst>
              <a:ext uri="{28A0092B-C50C-407E-A947-70E740481C1C}">
                <a14:useLocalDpi xmlns:a14="http://schemas.microsoft.com/office/drawing/2010/main" val="0"/>
              </a:ext>
            </a:extLst>
          </a:blip>
          <a:srcRect l="3371" t="15460" r="80628" b="15496"/>
          <a:stretch/>
        </p:blipFill>
        <p:spPr bwMode="auto">
          <a:xfrm>
            <a:off x="10094362" y="2136667"/>
            <a:ext cx="315765" cy="3206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p:cNvPicPr>
            <a:picLocks noChangeAspect="1"/>
          </p:cNvPicPr>
          <p:nvPr/>
        </p:nvPicPr>
        <p:blipFill>
          <a:blip r:embed="rId17">
            <a:duotone>
              <a:prstClr val="black"/>
              <a:srgbClr val="0072C6">
                <a:tint val="45000"/>
                <a:satMod val="400000"/>
              </a:srgbClr>
            </a:duotone>
            <a:extLst>
              <a:ext uri="{28A0092B-C50C-407E-A947-70E740481C1C}">
                <a14:useLocalDpi xmlns:a14="http://schemas.microsoft.com/office/drawing/2010/main" val="0"/>
              </a:ext>
            </a:extLst>
          </a:blip>
          <a:stretch>
            <a:fillRect/>
          </a:stretch>
        </p:blipFill>
        <p:spPr>
          <a:xfrm>
            <a:off x="10813651" y="2107404"/>
            <a:ext cx="262501" cy="309054"/>
          </a:xfrm>
          <a:prstGeom prst="rect">
            <a:avLst/>
          </a:prstGeom>
        </p:spPr>
      </p:pic>
      <p:pic>
        <p:nvPicPr>
          <p:cNvPr id="40" name="Picture 2" descr="http://files.softicons.com/download/system-icons/windows-8-metro-icons-by-dakirby309/png/512x512/Folders%20&amp;%20OS/Linux.png"/>
          <p:cNvPicPr>
            <a:picLocks noChangeAspect="1" noChangeArrowheads="1"/>
          </p:cNvPicPr>
          <p:nvPr/>
        </p:nvPicPr>
        <p:blipFill>
          <a:blip r:embed="rId18" cstate="print">
            <a:duotone>
              <a:prstClr val="black"/>
              <a:srgbClr val="0072C6">
                <a:tint val="45000"/>
                <a:satMod val="400000"/>
              </a:srgbClr>
            </a:duotone>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436292" y="2111837"/>
            <a:ext cx="377237" cy="370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51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Enabling Entity Framework 7</a:t>
            </a:r>
            <a:endParaRPr lang="zh-TW" altLang="en-US" dirty="0"/>
          </a:p>
        </p:txBody>
      </p:sp>
    </p:spTree>
    <p:extLst>
      <p:ext uri="{BB962C8B-B14F-4D97-AF65-F5344CB8AC3E}">
        <p14:creationId xmlns:p14="http://schemas.microsoft.com/office/powerpoint/2010/main" val="3110437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41437" y="1744662"/>
            <a:ext cx="9601200" cy="2971800"/>
          </a:xfrm>
        </p:spPr>
        <p:txBody>
          <a:bodyPr/>
          <a:lstStyle/>
          <a:p>
            <a:r>
              <a:rPr lang="zh-TW" altLang="en-US" dirty="0" smtClean="0"/>
              <a:t>如果在 </a:t>
            </a:r>
            <a:r>
              <a:rPr lang="en-US" altLang="zh-TW" dirty="0" smtClean="0"/>
              <a:t>ASP.NET 5</a:t>
            </a:r>
            <a:r>
              <a:rPr lang="zh-TW" altLang="en-US" dirty="0" smtClean="0"/>
              <a:t>，你不知道 </a:t>
            </a:r>
            <a:r>
              <a:rPr lang="en-US" altLang="zh-TW" dirty="0" smtClean="0"/>
              <a:t>Dependency Injection </a:t>
            </a:r>
            <a:r>
              <a:rPr lang="zh-TW" altLang="en-US" dirty="0" smtClean="0"/>
              <a:t>怎麼做的話，有些東西會寫得很辛苦，例如 </a:t>
            </a:r>
            <a:r>
              <a:rPr lang="en-US" altLang="zh-TW" dirty="0" smtClean="0"/>
              <a:t>Logging</a:t>
            </a:r>
            <a:r>
              <a:rPr lang="zh-TW" altLang="en-US" dirty="0" smtClean="0"/>
              <a:t>。</a:t>
            </a:r>
            <a:endParaRPr lang="zh-TW" altLang="en-US" dirty="0"/>
          </a:p>
        </p:txBody>
      </p:sp>
    </p:spTree>
    <p:extLst>
      <p:ext uri="{BB962C8B-B14F-4D97-AF65-F5344CB8AC3E}">
        <p14:creationId xmlns:p14="http://schemas.microsoft.com/office/powerpoint/2010/main" val="40929349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ASP.NET 5 Dependency Injection</a:t>
            </a:r>
            <a:endParaRPr lang="zh-TW" altLang="en-US" dirty="0"/>
          </a:p>
        </p:txBody>
      </p:sp>
    </p:spTree>
    <p:extLst>
      <p:ext uri="{BB962C8B-B14F-4D97-AF65-F5344CB8AC3E}">
        <p14:creationId xmlns:p14="http://schemas.microsoft.com/office/powerpoint/2010/main" val="105255636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1957459"/>
          </a:xfrm>
        </p:spPr>
        <p:txBody>
          <a:bodyPr/>
          <a:lstStyle/>
          <a:p>
            <a:r>
              <a:rPr lang="zh-TW" altLang="en-US" dirty="0" smtClean="0"/>
              <a:t>其實不多 </a:t>
            </a:r>
            <a:r>
              <a:rPr lang="en-US" altLang="zh-TW" dirty="0" smtClean="0">
                <a:sym typeface="Wingdings" panose="05000000000000000000" pitchFamily="2" charset="2"/>
              </a:rPr>
              <a:t></a:t>
            </a:r>
          </a:p>
          <a:p>
            <a:pPr lvl="1"/>
            <a:r>
              <a:rPr lang="en-US" altLang="zh-TW" dirty="0" smtClean="0">
                <a:sym typeface="Wingdings" panose="05000000000000000000" pitchFamily="2" charset="2"/>
              </a:rPr>
              <a:t>View Component (</a:t>
            </a:r>
            <a:r>
              <a:rPr lang="zh-TW" altLang="en-US" dirty="0" smtClean="0">
                <a:sym typeface="Wingdings" panose="05000000000000000000" pitchFamily="2" charset="2"/>
              </a:rPr>
              <a:t>可重覆使用的 </a:t>
            </a:r>
            <a:r>
              <a:rPr lang="en-US" altLang="zh-TW" dirty="0" smtClean="0">
                <a:sym typeface="Wingdings" panose="05000000000000000000" pitchFamily="2" charset="2"/>
              </a:rPr>
              <a:t>View </a:t>
            </a:r>
            <a:r>
              <a:rPr lang="zh-TW" altLang="en-US" dirty="0" smtClean="0">
                <a:sym typeface="Wingdings" panose="05000000000000000000" pitchFamily="2" charset="2"/>
              </a:rPr>
              <a:t>元件</a:t>
            </a:r>
            <a:r>
              <a:rPr lang="en-US" altLang="zh-TW" dirty="0" smtClean="0">
                <a:sym typeface="Wingdings" panose="05000000000000000000" pitchFamily="2" charset="2"/>
              </a:rPr>
              <a:t>)</a:t>
            </a:r>
            <a:r>
              <a:rPr lang="zh-TW" altLang="en-US" dirty="0" smtClean="0">
                <a:sym typeface="Wingdings" panose="05000000000000000000" pitchFamily="2" charset="2"/>
              </a:rPr>
              <a:t>。</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View </a:t>
            </a:r>
            <a:r>
              <a:rPr lang="zh-TW" altLang="en-US" dirty="0" smtClean="0">
                <a:sym typeface="Wingdings" panose="05000000000000000000" pitchFamily="2" charset="2"/>
              </a:rPr>
              <a:t>也支援了 </a:t>
            </a:r>
            <a:r>
              <a:rPr lang="en-US" altLang="zh-TW" dirty="0" smtClean="0">
                <a:sym typeface="Wingdings" panose="05000000000000000000" pitchFamily="2" charset="2"/>
              </a:rPr>
              <a:t>Dependency Injection</a:t>
            </a:r>
            <a:r>
              <a:rPr lang="zh-TW" altLang="en-US" dirty="0" smtClean="0">
                <a:sym typeface="Wingdings" panose="05000000000000000000" pitchFamily="2" charset="2"/>
              </a:rPr>
              <a:t>。</a:t>
            </a:r>
            <a:endParaRPr lang="en-US" altLang="zh-TW" dirty="0" smtClean="0">
              <a:sym typeface="Wingdings" panose="05000000000000000000" pitchFamily="2" charset="2"/>
            </a:endParaRPr>
          </a:p>
          <a:p>
            <a:pPr lvl="1"/>
            <a:r>
              <a:rPr lang="en-US" altLang="zh-TW" dirty="0" smtClean="0">
                <a:sym typeface="Wingdings" panose="05000000000000000000" pitchFamily="2" charset="2"/>
              </a:rPr>
              <a:t>ASP.NET MVC 6 Tag Helpers</a:t>
            </a:r>
            <a:endParaRPr lang="zh-TW" altLang="en-US" dirty="0"/>
          </a:p>
        </p:txBody>
      </p:sp>
      <p:sp>
        <p:nvSpPr>
          <p:cNvPr id="3" name="標題 2"/>
          <p:cNvSpPr>
            <a:spLocks noGrp="1"/>
          </p:cNvSpPr>
          <p:nvPr>
            <p:ph type="title"/>
          </p:nvPr>
        </p:nvSpPr>
        <p:spPr/>
        <p:txBody>
          <a:bodyPr/>
          <a:lstStyle/>
          <a:p>
            <a:r>
              <a:rPr lang="en-US" altLang="zh-TW" dirty="0" smtClean="0"/>
              <a:t>MVC 6 </a:t>
            </a:r>
            <a:r>
              <a:rPr lang="zh-TW" altLang="en-US" dirty="0" smtClean="0"/>
              <a:t>的新功能</a:t>
            </a:r>
            <a:endParaRPr lang="zh-TW" altLang="en-US" dirty="0"/>
          </a:p>
        </p:txBody>
      </p:sp>
    </p:spTree>
    <p:extLst>
      <p:ext uri="{BB962C8B-B14F-4D97-AF65-F5344CB8AC3E}">
        <p14:creationId xmlns:p14="http://schemas.microsoft.com/office/powerpoint/2010/main" val="14464888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5343001"/>
          </a:xfrm>
        </p:spPr>
        <p:txBody>
          <a:bodyPr/>
          <a:lstStyle/>
          <a:p>
            <a:r>
              <a:rPr lang="zh-TW" altLang="en-US" dirty="0" smtClean="0"/>
              <a:t>由標籤下手的 </a:t>
            </a:r>
            <a:r>
              <a:rPr lang="en-US" altLang="zh-TW" dirty="0" smtClean="0"/>
              <a:t>Helpers</a:t>
            </a:r>
          </a:p>
          <a:p>
            <a:pPr lvl="1"/>
            <a:r>
              <a:rPr lang="en-US" altLang="zh-TW" dirty="0" smtClean="0"/>
              <a:t>HTML Helper </a:t>
            </a:r>
            <a:r>
              <a:rPr lang="zh-TW" altLang="en-US" dirty="0" smtClean="0"/>
              <a:t>是幫你產生整段 </a:t>
            </a:r>
            <a:r>
              <a:rPr lang="en-US" altLang="zh-TW" dirty="0" smtClean="0"/>
              <a:t>HTML Code</a:t>
            </a:r>
          </a:p>
          <a:p>
            <a:pPr lvl="1"/>
            <a:r>
              <a:rPr lang="en-US" altLang="zh-TW" dirty="0" smtClean="0"/>
              <a:t>Tag Helper </a:t>
            </a:r>
            <a:r>
              <a:rPr lang="zh-TW" altLang="en-US" dirty="0" smtClean="0"/>
              <a:t>是幫你在你寫好的 </a:t>
            </a:r>
            <a:r>
              <a:rPr lang="en-US" altLang="zh-TW" dirty="0" smtClean="0"/>
              <a:t>HTML Code </a:t>
            </a:r>
            <a:r>
              <a:rPr lang="zh-TW" altLang="en-US" dirty="0" smtClean="0"/>
              <a:t>中注入功能。</a:t>
            </a:r>
            <a:endParaRPr lang="en-US" altLang="zh-TW" dirty="0" smtClean="0"/>
          </a:p>
          <a:p>
            <a:r>
              <a:rPr lang="en-US" altLang="zh-TW" dirty="0" err="1" smtClean="0"/>
              <a:t>ITagHelper</a:t>
            </a:r>
            <a:r>
              <a:rPr lang="en-US" altLang="zh-TW" dirty="0" smtClean="0"/>
              <a:t> vs. </a:t>
            </a:r>
            <a:r>
              <a:rPr lang="en-US" altLang="zh-TW" dirty="0" err="1" smtClean="0"/>
              <a:t>TagHelper</a:t>
            </a:r>
            <a:endParaRPr lang="en-US" altLang="zh-TW" dirty="0" smtClean="0"/>
          </a:p>
          <a:p>
            <a:pPr lvl="1"/>
            <a:r>
              <a:rPr lang="en-US" altLang="zh-TW" dirty="0" err="1" smtClean="0"/>
              <a:t>ITagHelper</a:t>
            </a:r>
            <a:r>
              <a:rPr lang="en-US" altLang="zh-TW" dirty="0" smtClean="0"/>
              <a:t> </a:t>
            </a:r>
            <a:r>
              <a:rPr lang="zh-TW" altLang="en-US" dirty="0" smtClean="0"/>
              <a:t>是基礎的介面，定義 </a:t>
            </a:r>
            <a:r>
              <a:rPr lang="en-US" altLang="zh-TW" dirty="0" smtClean="0"/>
              <a:t>Tag Helper </a:t>
            </a:r>
            <a:r>
              <a:rPr lang="zh-TW" altLang="en-US" dirty="0" smtClean="0"/>
              <a:t>應有的功能。</a:t>
            </a:r>
            <a:endParaRPr lang="en-US" altLang="zh-TW" dirty="0" smtClean="0"/>
          </a:p>
          <a:p>
            <a:pPr lvl="1"/>
            <a:r>
              <a:rPr lang="en-US" altLang="zh-TW" dirty="0" err="1" smtClean="0"/>
              <a:t>TagHelper</a:t>
            </a:r>
            <a:r>
              <a:rPr lang="en-US" altLang="zh-TW" dirty="0" smtClean="0"/>
              <a:t> </a:t>
            </a:r>
            <a:r>
              <a:rPr lang="zh-TW" altLang="en-US" dirty="0" smtClean="0"/>
              <a:t>實作了 </a:t>
            </a:r>
            <a:r>
              <a:rPr lang="en-US" altLang="zh-TW" dirty="0" err="1" smtClean="0"/>
              <a:t>ITagHelper</a:t>
            </a:r>
            <a:r>
              <a:rPr lang="zh-TW" altLang="en-US" dirty="0" smtClean="0"/>
              <a:t>，減少開發人員使用 </a:t>
            </a:r>
            <a:r>
              <a:rPr lang="en-US" altLang="zh-TW" dirty="0" err="1" smtClean="0"/>
              <a:t>ITagHelper</a:t>
            </a:r>
            <a:r>
              <a:rPr lang="en-US" altLang="zh-TW" dirty="0" smtClean="0"/>
              <a:t> </a:t>
            </a:r>
            <a:r>
              <a:rPr lang="zh-TW" altLang="en-US" dirty="0" smtClean="0"/>
              <a:t>時的門檻。</a:t>
            </a:r>
            <a:endParaRPr lang="en-US" altLang="zh-TW" dirty="0" smtClean="0"/>
          </a:p>
          <a:p>
            <a:r>
              <a:rPr lang="zh-TW" altLang="en-US" dirty="0" smtClean="0"/>
              <a:t>實作 </a:t>
            </a:r>
            <a:r>
              <a:rPr lang="en-US" altLang="zh-TW" dirty="0" smtClean="0"/>
              <a:t>Tag Helper</a:t>
            </a:r>
          </a:p>
          <a:p>
            <a:pPr lvl="1"/>
            <a:r>
              <a:rPr lang="zh-TW" altLang="en-US" dirty="0" smtClean="0"/>
              <a:t>命名慣例：</a:t>
            </a:r>
            <a:r>
              <a:rPr lang="en-US" altLang="zh-TW" dirty="0" smtClean="0"/>
              <a:t>[</a:t>
            </a:r>
            <a:r>
              <a:rPr lang="en-US" altLang="zh-TW" dirty="0" err="1" smtClean="0"/>
              <a:t>HtmlTagName</a:t>
            </a:r>
            <a:r>
              <a:rPr lang="en-US" altLang="zh-TW" dirty="0" smtClean="0"/>
              <a:t>]</a:t>
            </a:r>
            <a:r>
              <a:rPr lang="en-US" altLang="zh-TW" dirty="0" err="1" smtClean="0"/>
              <a:t>TagHelper</a:t>
            </a:r>
            <a:endParaRPr lang="en-US" altLang="zh-TW" dirty="0" smtClean="0"/>
          </a:p>
          <a:p>
            <a:pPr lvl="1"/>
            <a:r>
              <a:rPr lang="zh-TW" altLang="en-US" dirty="0" smtClean="0"/>
              <a:t>覆寫 </a:t>
            </a:r>
            <a:r>
              <a:rPr lang="en-US" altLang="zh-TW" dirty="0" err="1" smtClean="0"/>
              <a:t>TagHelper.Process</a:t>
            </a:r>
            <a:r>
              <a:rPr lang="en-US" altLang="zh-TW" dirty="0" smtClean="0"/>
              <a:t>() </a:t>
            </a:r>
            <a:r>
              <a:rPr lang="zh-TW" altLang="en-US" dirty="0" smtClean="0"/>
              <a:t>或 </a:t>
            </a:r>
            <a:r>
              <a:rPr lang="en-US" altLang="zh-TW" dirty="0" err="1" smtClean="0"/>
              <a:t>TagHelper.ProcessAsync</a:t>
            </a:r>
            <a:r>
              <a:rPr lang="en-US" altLang="zh-TW" dirty="0" smtClean="0"/>
              <a:t>()</a:t>
            </a:r>
          </a:p>
          <a:p>
            <a:pPr lvl="1"/>
            <a:r>
              <a:rPr lang="zh-TW" altLang="en-US" dirty="0" smtClean="0"/>
              <a:t>用 </a:t>
            </a:r>
            <a:r>
              <a:rPr lang="en-US" altLang="zh-TW" dirty="0" err="1" smtClean="0"/>
              <a:t>TagHelper.GetChildContentAsync</a:t>
            </a:r>
            <a:r>
              <a:rPr lang="en-US" altLang="zh-TW" dirty="0" smtClean="0"/>
              <a:t>() </a:t>
            </a:r>
            <a:r>
              <a:rPr lang="zh-TW" altLang="en-US" dirty="0" smtClean="0"/>
              <a:t>讀取在 </a:t>
            </a:r>
            <a:r>
              <a:rPr lang="en-US" altLang="zh-TW" dirty="0" smtClean="0"/>
              <a:t>Tag </a:t>
            </a:r>
            <a:r>
              <a:rPr lang="zh-TW" altLang="en-US" dirty="0" smtClean="0"/>
              <a:t>內的內容。</a:t>
            </a:r>
            <a:endParaRPr lang="en-US" altLang="zh-TW" dirty="0" smtClean="0"/>
          </a:p>
          <a:p>
            <a:pPr lvl="1"/>
            <a:r>
              <a:rPr lang="zh-TW" altLang="en-US" dirty="0" smtClean="0"/>
              <a:t>可實作在類別庫或 </a:t>
            </a:r>
            <a:r>
              <a:rPr lang="en-US" altLang="zh-TW" dirty="0" smtClean="0"/>
              <a:t>Web </a:t>
            </a:r>
            <a:r>
              <a:rPr lang="zh-TW" altLang="en-US" dirty="0" smtClean="0"/>
              <a:t>應用程式內</a:t>
            </a:r>
            <a:r>
              <a:rPr lang="zh-TW" altLang="en-US" dirty="0"/>
              <a:t>。</a:t>
            </a:r>
          </a:p>
        </p:txBody>
      </p:sp>
      <p:sp>
        <p:nvSpPr>
          <p:cNvPr id="3" name="標題 2"/>
          <p:cNvSpPr>
            <a:spLocks noGrp="1"/>
          </p:cNvSpPr>
          <p:nvPr>
            <p:ph type="title"/>
          </p:nvPr>
        </p:nvSpPr>
        <p:spPr/>
        <p:txBody>
          <a:bodyPr/>
          <a:lstStyle/>
          <a:p>
            <a:r>
              <a:rPr lang="en-US" altLang="zh-TW" dirty="0" smtClean="0"/>
              <a:t>ASP.NET MVC 6 Tag Helpers</a:t>
            </a:r>
            <a:endParaRPr lang="zh-TW" altLang="en-US" dirty="0"/>
          </a:p>
        </p:txBody>
      </p:sp>
    </p:spTree>
    <p:extLst>
      <p:ext uri="{BB962C8B-B14F-4D97-AF65-F5344CB8AC3E}">
        <p14:creationId xmlns:p14="http://schemas.microsoft.com/office/powerpoint/2010/main" val="12722540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ASP.NET MVC 6 View Enhancement.</a:t>
            </a:r>
            <a:endParaRPr lang="zh-TW" altLang="en-US" dirty="0"/>
          </a:p>
        </p:txBody>
      </p:sp>
    </p:spTree>
    <p:extLst>
      <p:ext uri="{BB962C8B-B14F-4D97-AF65-F5344CB8AC3E}">
        <p14:creationId xmlns:p14="http://schemas.microsoft.com/office/powerpoint/2010/main" val="34631525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2092881"/>
          </a:xfrm>
        </p:spPr>
        <p:txBody>
          <a:bodyPr/>
          <a:lstStyle/>
          <a:p>
            <a:r>
              <a:rPr lang="zh-TW" altLang="en-US" dirty="0" smtClean="0"/>
              <a:t>在專案屬性中啟用 </a:t>
            </a:r>
            <a:r>
              <a:rPr lang="en-US" altLang="zh-TW" dirty="0" smtClean="0"/>
              <a:t>Produce Output On Build</a:t>
            </a:r>
            <a:endParaRPr lang="en-US" altLang="zh-TW" dirty="0" smtClean="0"/>
          </a:p>
          <a:p>
            <a:r>
              <a:rPr lang="zh-TW" altLang="en-US" dirty="0" smtClean="0"/>
              <a:t>使用</a:t>
            </a:r>
            <a:r>
              <a:rPr lang="zh-TW" altLang="en-US" dirty="0" smtClean="0"/>
              <a:t>指令 </a:t>
            </a:r>
            <a:r>
              <a:rPr lang="en-US" altLang="zh-TW" dirty="0" err="1" smtClean="0">
                <a:latin typeface="Courier New" panose="02070309020205020404" pitchFamily="49" charset="0"/>
                <a:cs typeface="Courier New" panose="02070309020205020404" pitchFamily="49" charset="0"/>
              </a:rPr>
              <a:t>dnu</a:t>
            </a:r>
            <a:r>
              <a:rPr lang="en-US" altLang="zh-TW" dirty="0" smtClean="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build</a:t>
            </a:r>
            <a:endParaRPr lang="en-US" altLang="zh-TW" dirty="0" smtClean="0">
              <a:latin typeface="Courier New" panose="02070309020205020404" pitchFamily="49" charset="0"/>
              <a:cs typeface="Courier New" panose="02070309020205020404" pitchFamily="49" charset="0"/>
            </a:endParaRPr>
          </a:p>
          <a:p>
            <a:r>
              <a:rPr lang="zh-TW" altLang="en-US" dirty="0" smtClean="0"/>
              <a:t>使用 </a:t>
            </a:r>
            <a:r>
              <a:rPr lang="en-US" altLang="zh-TW" dirty="0" smtClean="0"/>
              <a:t>Visual Studio 2015 </a:t>
            </a:r>
            <a:r>
              <a:rPr lang="zh-TW" altLang="en-US" dirty="0" smtClean="0"/>
              <a:t>發行精靈。</a:t>
            </a:r>
            <a:endParaRPr lang="zh-TW" altLang="en-US" dirty="0"/>
          </a:p>
        </p:txBody>
      </p:sp>
      <p:sp>
        <p:nvSpPr>
          <p:cNvPr id="3" name="標題 2"/>
          <p:cNvSpPr>
            <a:spLocks noGrp="1"/>
          </p:cNvSpPr>
          <p:nvPr>
            <p:ph type="title"/>
          </p:nvPr>
        </p:nvSpPr>
        <p:spPr/>
        <p:txBody>
          <a:bodyPr/>
          <a:lstStyle/>
          <a:p>
            <a:r>
              <a:rPr lang="zh-TW" altLang="en-US" dirty="0" smtClean="0"/>
              <a:t>發行 </a:t>
            </a:r>
            <a:r>
              <a:rPr lang="en-US" altLang="zh-TW" dirty="0" smtClean="0"/>
              <a:t>ASP.NET 5 </a:t>
            </a:r>
            <a:r>
              <a:rPr lang="zh-TW" altLang="en-US" dirty="0" smtClean="0"/>
              <a:t>應用程式</a:t>
            </a:r>
            <a:endParaRPr lang="zh-TW" altLang="en-US" dirty="0"/>
          </a:p>
        </p:txBody>
      </p:sp>
      <p:pic>
        <p:nvPicPr>
          <p:cNvPr id="4" name="圖片 3"/>
          <p:cNvPicPr>
            <a:picLocks noChangeAspect="1"/>
          </p:cNvPicPr>
          <p:nvPr/>
        </p:nvPicPr>
        <p:blipFill>
          <a:blip r:embed="rId2"/>
          <a:stretch>
            <a:fillRect/>
          </a:stretch>
        </p:blipFill>
        <p:spPr>
          <a:xfrm>
            <a:off x="7589837" y="3305731"/>
            <a:ext cx="4525470" cy="3551237"/>
          </a:xfrm>
          <a:prstGeom prst="rect">
            <a:avLst/>
          </a:prstGeom>
        </p:spPr>
      </p:pic>
    </p:spTree>
    <p:extLst>
      <p:ext uri="{BB962C8B-B14F-4D97-AF65-F5344CB8AC3E}">
        <p14:creationId xmlns:p14="http://schemas.microsoft.com/office/powerpoint/2010/main" val="421419215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Publishing ASP.NET 5 Application to Azure</a:t>
            </a:r>
            <a:endParaRPr lang="zh-TW" altLang="en-US" dirty="0"/>
          </a:p>
        </p:txBody>
      </p:sp>
    </p:spTree>
    <p:extLst>
      <p:ext uri="{BB962C8B-B14F-4D97-AF65-F5344CB8AC3E}">
        <p14:creationId xmlns:p14="http://schemas.microsoft.com/office/powerpoint/2010/main" val="12159698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13" name="Rounded Rectangle 12"/>
          <p:cNvSpPr/>
          <p:nvPr/>
        </p:nvSpPr>
        <p:spPr bwMode="auto">
          <a:xfrm>
            <a:off x="2278505" y="2028825"/>
            <a:ext cx="7824865" cy="3990976"/>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1" name="Group 40"/>
          <p:cNvGrpSpPr/>
          <p:nvPr/>
        </p:nvGrpSpPr>
        <p:grpSpPr>
          <a:xfrm>
            <a:off x="6038552" y="3805204"/>
            <a:ext cx="462642" cy="272457"/>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9" name="Title 2"/>
          <p:cNvSpPr txBox="1">
            <a:spLocks/>
          </p:cNvSpPr>
          <p:nvPr/>
        </p:nvSpPr>
        <p:spPr>
          <a:xfrm>
            <a:off x="527548" y="447830"/>
            <a:ext cx="11310730" cy="917444"/>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914224">
              <a:lnSpc>
                <a:spcPct val="100000"/>
              </a:lnSpc>
              <a:spcAft>
                <a:spcPts val="600"/>
              </a:spcAft>
            </a:pPr>
            <a:r>
              <a:rPr lang="en-US" sz="4800" dirty="0" smtClean="0">
                <a:solidFill>
                  <a:schemeClr val="bg2">
                    <a:lumMod val="60000"/>
                    <a:lumOff val="40000"/>
                  </a:schemeClr>
                </a:solidFill>
                <a:latin typeface="Segoe UI Light"/>
              </a:rPr>
              <a:t>Azure App Service</a:t>
            </a:r>
            <a:r>
              <a:rPr lang="en-US" sz="4800" dirty="0" smtClean="0">
                <a:solidFill>
                  <a:srgbClr val="FFFFFF"/>
                </a:solidFill>
                <a:latin typeface="Segoe UI Light"/>
              </a:rPr>
              <a:t/>
            </a:r>
            <a:br>
              <a:rPr lang="en-US" sz="4800" dirty="0" smtClean="0">
                <a:solidFill>
                  <a:srgbClr val="FFFFFF"/>
                </a:solidFill>
                <a:latin typeface="Segoe UI Light"/>
              </a:rPr>
            </a:br>
            <a:r>
              <a:rPr lang="en-US" sz="3600" dirty="0" smtClean="0">
                <a:solidFill>
                  <a:schemeClr val="tx1">
                    <a:lumMod val="65000"/>
                  </a:schemeClr>
                </a:solidFill>
                <a:latin typeface="Segoe UI Light"/>
              </a:rPr>
              <a:t>Build and scale great cloud apps</a:t>
            </a:r>
            <a:endParaRPr lang="en-US" sz="1400" dirty="0">
              <a:solidFill>
                <a:schemeClr val="tx1">
                  <a:lumMod val="65000"/>
                </a:schemeClr>
              </a:solidFill>
              <a:latin typeface="Segoe UI Light"/>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119" y="2552072"/>
            <a:ext cx="2880783" cy="2880783"/>
          </a:xfrm>
          <a:prstGeom prst="rect">
            <a:avLst/>
          </a:prstGeom>
        </p:spPr>
      </p:pic>
      <p:grpSp>
        <p:nvGrpSpPr>
          <p:cNvPr id="3" name="Group 2"/>
          <p:cNvGrpSpPr/>
          <p:nvPr/>
        </p:nvGrpSpPr>
        <p:grpSpPr>
          <a:xfrm>
            <a:off x="7056437" y="2215509"/>
            <a:ext cx="2596591" cy="3480953"/>
            <a:chOff x="6325445" y="2030785"/>
            <a:chExt cx="2596591" cy="3480953"/>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2094163" cy="3480953"/>
            </a:xfrm>
            <a:prstGeom prst="rect">
              <a:avLst/>
            </a:prstGeom>
            <a:noFill/>
          </p:spPr>
          <p:txBody>
            <a:bodyPr wrap="none" lIns="182880" tIns="146304" rIns="182880" bIns="146304" rtlCol="0">
              <a:spAutoFit/>
            </a:bodyPr>
            <a:lstStyle/>
            <a:p>
              <a:pPr>
                <a:lnSpc>
                  <a:spcPct val="200000"/>
                </a:lnSpc>
                <a:spcAft>
                  <a:spcPts val="600"/>
                </a:spcAft>
              </a:pPr>
              <a:r>
                <a:rPr lang="en-US" sz="2400" dirty="0" smtClean="0">
                  <a:solidFill>
                    <a:srgbClr val="DFDFDE"/>
                  </a:solidFill>
                </a:rPr>
                <a:t>Web Apps</a:t>
              </a:r>
            </a:p>
            <a:p>
              <a:pPr>
                <a:lnSpc>
                  <a:spcPct val="200000"/>
                </a:lnSpc>
                <a:spcAft>
                  <a:spcPts val="600"/>
                </a:spcAft>
              </a:pPr>
              <a:r>
                <a:rPr lang="en-US" sz="2400" dirty="0" smtClean="0">
                  <a:solidFill>
                    <a:srgbClr val="DFDFDE"/>
                  </a:solidFill>
                </a:rPr>
                <a:t>Mobile Apps</a:t>
              </a:r>
            </a:p>
            <a:p>
              <a:pPr>
                <a:lnSpc>
                  <a:spcPct val="200000"/>
                </a:lnSpc>
                <a:spcAft>
                  <a:spcPts val="600"/>
                </a:spcAft>
              </a:pPr>
              <a:r>
                <a:rPr lang="en-US" sz="2400" dirty="0" smtClean="0">
                  <a:solidFill>
                    <a:srgbClr val="DFDFDE"/>
                  </a:solidFill>
                </a:rPr>
                <a:t>Logic Apps</a:t>
              </a:r>
            </a:p>
            <a:p>
              <a:pPr>
                <a:lnSpc>
                  <a:spcPct val="200000"/>
                </a:lnSpc>
                <a:spcAft>
                  <a:spcPts val="600"/>
                </a:spcAft>
              </a:pPr>
              <a:r>
                <a:rPr lang="en-US" sz="2400" dirty="0" smtClean="0">
                  <a:solidFill>
                    <a:srgbClr val="DFDFDE"/>
                  </a:solidFill>
                </a:rPr>
                <a:t>API Apps</a:t>
              </a:r>
            </a:p>
          </p:txBody>
        </p:sp>
      </p:grpSp>
    </p:spTree>
    <p:extLst>
      <p:ext uri="{BB962C8B-B14F-4D97-AF65-F5344CB8AC3E}">
        <p14:creationId xmlns:p14="http://schemas.microsoft.com/office/powerpoint/2010/main" val="235672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857427" y="4314470"/>
            <a:ext cx="2635519" cy="1880588"/>
            <a:chOff x="6276897" y="3849484"/>
            <a:chExt cx="2584077" cy="1843881"/>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3339"/>
            </a:xfrm>
            <a:prstGeom prst="flowChartOffpageConnector">
              <a:avLst/>
            </a:prstGeom>
            <a:noFill/>
          </p:spPr>
          <p:txBody>
            <a:bodyPr wrap="square" rtlCol="0">
              <a:spAutoFit/>
            </a:bodyPr>
            <a:lstStyle/>
            <a:p>
              <a:pPr algn="ctr" defTabSz="914400">
                <a:defRPr/>
              </a:pPr>
              <a:r>
                <a:rPr lang="en-US" sz="1873" b="1" kern="0" cap="all" dirty="0" err="1" smtClean="0">
                  <a:solidFill>
                    <a:srgbClr val="FFFFFF"/>
                  </a:solidFill>
                </a:rPr>
                <a:t>Api</a:t>
              </a:r>
              <a:r>
                <a:rPr lang="en-US" sz="1873" b="1" kern="0" cap="all" dirty="0" smtClean="0">
                  <a:solidFill>
                    <a:srgbClr val="FFFFFF"/>
                  </a:solidFill>
                </a:rPr>
                <a:t> Apps</a:t>
              </a:r>
            </a:p>
          </p:txBody>
        </p:sp>
        <p:sp>
          <p:nvSpPr>
            <p:cNvPr id="16" name="TextBox 15"/>
            <p:cNvSpPr txBox="1"/>
            <p:nvPr/>
          </p:nvSpPr>
          <p:spPr>
            <a:xfrm>
              <a:off x="6276897" y="5112533"/>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smtClean="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563520" y="1657250"/>
            <a:ext cx="3381437" cy="1713289"/>
            <a:chOff x="5563520" y="952400"/>
            <a:chExt cx="3381437" cy="1713289"/>
          </a:xfrm>
        </p:grpSpPr>
        <p:grpSp>
          <p:nvGrpSpPr>
            <p:cNvPr id="22" name="Group 21"/>
            <p:cNvGrpSpPr/>
            <p:nvPr/>
          </p:nvGrpSpPr>
          <p:grpSpPr>
            <a:xfrm>
              <a:off x="5563520" y="1750117"/>
              <a:ext cx="3381437" cy="915572"/>
              <a:chOff x="446273" y="4696209"/>
              <a:chExt cx="2982635" cy="897701"/>
            </a:xfrm>
          </p:grpSpPr>
          <p:sp>
            <p:nvSpPr>
              <p:cNvPr id="23" name="TextBox 22"/>
              <p:cNvSpPr txBox="1"/>
              <p:nvPr/>
            </p:nvSpPr>
            <p:spPr>
              <a:xfrm>
                <a:off x="634689" y="4696209"/>
                <a:ext cx="2584077" cy="459731"/>
              </a:xfrm>
              <a:prstGeom prst="hexagon">
                <a:avLst/>
              </a:prstGeom>
              <a:noFill/>
            </p:spPr>
            <p:txBody>
              <a:bodyPr wrap="square" rtlCol="0">
                <a:spAutoFit/>
              </a:bodyPr>
              <a:lstStyle/>
              <a:p>
                <a:pPr algn="ctr" defTabSz="914400">
                  <a:defRPr/>
                </a:pPr>
                <a:r>
                  <a:rPr lang="en-US" sz="1873" b="1" kern="0" cap="all" dirty="0" smtClean="0">
                    <a:solidFill>
                      <a:srgbClr val="FFFFFF"/>
                    </a:solidFill>
                  </a:rPr>
                  <a:t>Web Apps</a:t>
                </a:r>
              </a:p>
            </p:txBody>
          </p:sp>
          <p:sp>
            <p:nvSpPr>
              <p:cNvPr id="24" name="TextBox 23"/>
              <p:cNvSpPr txBox="1"/>
              <p:nvPr/>
            </p:nvSpPr>
            <p:spPr>
              <a:xfrm>
                <a:off x="446273" y="5017601"/>
                <a:ext cx="2982635" cy="576309"/>
              </a:xfrm>
              <a:prstGeom prst="hexagon">
                <a:avLst/>
              </a:prstGeom>
              <a:noFill/>
            </p:spPr>
            <p:txBody>
              <a:bodyPr wrap="square" lIns="186521" rIns="186521" rtlCol="0">
                <a:spAutoFit/>
              </a:bodyPr>
              <a:lstStyle/>
              <a:p>
                <a:pPr algn="ctr" defTabSz="914400">
                  <a:lnSpc>
                    <a:spcPts val="1530"/>
                  </a:lnSpc>
                  <a:defRPr/>
                </a:pPr>
                <a:r>
                  <a:rPr lang="en-US" sz="1428" kern="0" dirty="0" smtClean="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924163" y="4259284"/>
            <a:ext cx="2635519" cy="1829151"/>
            <a:chOff x="8878944" y="3895961"/>
            <a:chExt cx="2635519" cy="1829151"/>
          </a:xfrm>
        </p:grpSpPr>
        <p:grpSp>
          <p:nvGrpSpPr>
            <p:cNvPr id="26" name="Group 25"/>
            <p:cNvGrpSpPr/>
            <p:nvPr/>
          </p:nvGrpSpPr>
          <p:grpSpPr>
            <a:xfrm>
              <a:off x="8878944" y="4823446"/>
              <a:ext cx="2635519" cy="901666"/>
              <a:chOff x="8881767" y="4696209"/>
              <a:chExt cx="2584077" cy="884066"/>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914400">
                  <a:defRPr/>
                </a:pPr>
                <a:r>
                  <a:rPr lang="en-US" sz="1873" b="1" kern="0" cap="all" dirty="0" smtClean="0">
                    <a:solidFill>
                      <a:srgbClr val="FFFFFF"/>
                    </a:solidFill>
                  </a:rPr>
                  <a:t>LOGIC Apps</a:t>
                </a:r>
              </a:p>
            </p:txBody>
          </p:sp>
          <p:sp>
            <p:nvSpPr>
              <p:cNvPr id="28" name="TextBox 27"/>
              <p:cNvSpPr txBox="1"/>
              <p:nvPr/>
            </p:nvSpPr>
            <p:spPr>
              <a:xfrm>
                <a:off x="8881767" y="5112533"/>
                <a:ext cx="2584077" cy="467742"/>
              </a:xfrm>
              <a:prstGeom prst="rect">
                <a:avLst/>
              </a:prstGeom>
              <a:noFill/>
            </p:spPr>
            <p:txBody>
              <a:bodyPr wrap="square" lIns="186521" rIns="186521" rtlCol="0">
                <a:spAutoFit/>
              </a:bodyPr>
              <a:lstStyle/>
              <a:p>
                <a:pPr algn="ctr" defTabSz="914400">
                  <a:lnSpc>
                    <a:spcPts val="1530"/>
                  </a:lnSpc>
                  <a:defRPr/>
                </a:pPr>
                <a:r>
                  <a:rPr lang="en-US" sz="1428" kern="0" dirty="0" smtClean="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857427" y="1565932"/>
            <a:ext cx="2635520" cy="1900905"/>
            <a:chOff x="8857427" y="774015"/>
            <a:chExt cx="2635520" cy="1900905"/>
          </a:xfrm>
        </p:grpSpPr>
        <p:grpSp>
          <p:nvGrpSpPr>
            <p:cNvPr id="18" name="Group 17"/>
            <p:cNvGrpSpPr/>
            <p:nvPr/>
          </p:nvGrpSpPr>
          <p:grpSpPr>
            <a:xfrm>
              <a:off x="8857427" y="1701981"/>
              <a:ext cx="2635520" cy="972939"/>
              <a:chOff x="3376682" y="4696209"/>
              <a:chExt cx="2584078" cy="953948"/>
            </a:xfrm>
          </p:grpSpPr>
          <p:sp>
            <p:nvSpPr>
              <p:cNvPr id="19" name="TextBox 18"/>
              <p:cNvSpPr txBox="1"/>
              <p:nvPr/>
            </p:nvSpPr>
            <p:spPr>
              <a:xfrm>
                <a:off x="3376683" y="4696209"/>
                <a:ext cx="2584077" cy="463339"/>
              </a:xfrm>
              <a:prstGeom prst="flowChartOffpageConnector">
                <a:avLst/>
              </a:prstGeom>
              <a:noFill/>
            </p:spPr>
            <p:txBody>
              <a:bodyPr wrap="square" rtlCol="0">
                <a:spAutoFit/>
              </a:bodyPr>
              <a:lstStyle/>
              <a:p>
                <a:pPr algn="ctr" defTabSz="914400">
                  <a:defRPr/>
                </a:pPr>
                <a:r>
                  <a:rPr lang="en-US" sz="1873" b="1" kern="0" cap="all" dirty="0" smtClean="0">
                    <a:solidFill>
                      <a:srgbClr val="FFFFFF"/>
                    </a:solidFill>
                  </a:rPr>
                  <a:t>Mobile Apps</a:t>
                </a:r>
              </a:p>
            </p:txBody>
          </p:sp>
          <p:sp>
            <p:nvSpPr>
              <p:cNvPr id="20" name="TextBox 19"/>
              <p:cNvSpPr txBox="1"/>
              <p:nvPr/>
            </p:nvSpPr>
            <p:spPr>
              <a:xfrm>
                <a:off x="3376682" y="5069325"/>
                <a:ext cx="2584077" cy="580832"/>
              </a:xfrm>
              <a:prstGeom prst="flowChartOffpageConnector">
                <a:avLst/>
              </a:prstGeom>
              <a:noFill/>
            </p:spPr>
            <p:txBody>
              <a:bodyPr wrap="square" lIns="186521" rIns="186521" rtlCol="0">
                <a:spAutoFit/>
              </a:bodyPr>
              <a:lstStyle/>
              <a:p>
                <a:pPr algn="ctr" defTabSz="914400">
                  <a:lnSpc>
                    <a:spcPts val="1530"/>
                  </a:lnSpc>
                  <a:defRPr/>
                </a:pPr>
                <a:r>
                  <a:rPr lang="en-US" sz="1428" kern="0" dirty="0" smtClean="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2024" y="2242734"/>
            <a:ext cx="3109375" cy="3109375"/>
          </a:xfrm>
          <a:prstGeom prst="rect">
            <a:avLst/>
          </a:prstGeom>
        </p:spPr>
      </p:pic>
      <p:cxnSp>
        <p:nvCxnSpPr>
          <p:cNvPr id="5" name="Straight Connector 4"/>
          <p:cNvCxnSpPr/>
          <p:nvPr/>
        </p:nvCxnSpPr>
        <p:spPr>
          <a:xfrm flipH="1">
            <a:off x="8624298" y="1200853"/>
            <a:ext cx="18467" cy="547144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70900" y="3795929"/>
            <a:ext cx="5343730" cy="4661"/>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924540" y="3620496"/>
            <a:ext cx="462708" cy="272496"/>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26739" y="262646"/>
            <a:ext cx="11312335" cy="917575"/>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600"/>
              </a:spcAft>
            </a:pPr>
            <a:r>
              <a:rPr lang="en-US" sz="4896" dirty="0" smtClean="0">
                <a:solidFill>
                  <a:srgbClr val="FFFFFF"/>
                </a:solidFill>
              </a:rPr>
              <a:t>One integrated offering</a:t>
            </a:r>
            <a:endParaRPr lang="en-US" sz="3264" dirty="0">
              <a:solidFill>
                <a:srgbClr val="FFFFFF"/>
              </a:solidFill>
            </a:endParaRPr>
          </a:p>
        </p:txBody>
      </p:sp>
    </p:spTree>
    <p:extLst>
      <p:ext uri="{BB962C8B-B14F-4D97-AF65-F5344CB8AC3E}">
        <p14:creationId xmlns:p14="http://schemas.microsoft.com/office/powerpoint/2010/main" val="320951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.NET 2015</a:t>
            </a:r>
            <a:endParaRPr lang="en-US" dirty="0"/>
          </a:p>
        </p:txBody>
      </p:sp>
      <p:sp>
        <p:nvSpPr>
          <p:cNvPr id="4" name="Rectangle 3"/>
          <p:cNvSpPr/>
          <p:nvPr/>
        </p:nvSpPr>
        <p:spPr bwMode="auto">
          <a:xfrm>
            <a:off x="923404" y="1287462"/>
            <a:ext cx="10552633" cy="5324666"/>
          </a:xfrm>
          <a:prstGeom prst="rect">
            <a:avLst/>
          </a:prstGeom>
          <a:solidFill>
            <a:srgbClr val="D5D5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5" rIns="186494" bIns="149195" numCol="1" spcCol="0" rtlCol="0" fromWordArt="0" anchor="b" anchorCtr="0" forceAA="0" compatLnSpc="1">
            <a:prstTxWarp prst="textNoShape">
              <a:avLst/>
            </a:prstTxWarp>
            <a:noAutofit/>
          </a:bodyPr>
          <a:lstStyle/>
          <a:p>
            <a:pPr algn="ctr" defTabSz="950846">
              <a:lnSpc>
                <a:spcPct val="90000"/>
              </a:lnSpc>
            </a:pPr>
            <a:endParaRPr lang="en-US" sz="1631" i="1" dirty="0">
              <a:gradFill>
                <a:gsLst>
                  <a:gs pos="0">
                    <a:srgbClr val="3F3F3F"/>
                  </a:gs>
                  <a:gs pos="100000">
                    <a:srgbClr val="3F3F3F"/>
                  </a:gs>
                </a:gsLst>
                <a:lin ang="5400000" scaled="0"/>
              </a:gradFill>
              <a:ea typeface="Segoe UI" pitchFamily="34" charset="0"/>
              <a:cs typeface="Segoe UI" pitchFamily="34" charset="0"/>
            </a:endParaRPr>
          </a:p>
        </p:txBody>
      </p:sp>
      <p:sp>
        <p:nvSpPr>
          <p:cNvPr id="5" name="Rectangle 4"/>
          <p:cNvSpPr/>
          <p:nvPr/>
        </p:nvSpPr>
        <p:spPr bwMode="auto">
          <a:xfrm>
            <a:off x="1049759" y="4786506"/>
            <a:ext cx="10262425" cy="1728898"/>
          </a:xfrm>
          <a:prstGeom prst="rect">
            <a:avLst/>
          </a:prstGeom>
          <a:solidFill>
            <a:srgbClr val="68217A"/>
          </a:solidFill>
          <a:ln w="25400" cap="flat" cmpd="sng" algn="ctr">
            <a:noFill/>
            <a:prstDash val="solid"/>
            <a:headEnd type="none" w="med" len="med"/>
            <a:tailEnd type="none" w="med" len="med"/>
          </a:ln>
          <a:effectLst/>
        </p:spPr>
        <p:txBody>
          <a:bodyPr vert="horz" wrap="square" lIns="744989" tIns="45622" rIns="91240" bIns="72991" numCol="1" rtlCol="0" anchor="t" anchorCtr="0" compatLnSpc="1">
            <a:prstTxWarp prst="textNoShape">
              <a:avLst/>
            </a:prstTxWarp>
          </a:bodyPr>
          <a:lstStyle/>
          <a:p>
            <a:pPr defTabSz="930937"/>
            <a:endParaRPr lang="en-US" sz="2446" dirty="0">
              <a:gradFill>
                <a:gsLst>
                  <a:gs pos="14679">
                    <a:srgbClr val="FFFFFF"/>
                  </a:gs>
                  <a:gs pos="38000">
                    <a:srgbClr val="FFFFFF"/>
                  </a:gs>
                </a:gsLst>
                <a:lin ang="5400000" scaled="1"/>
              </a:gradFill>
            </a:endParaRPr>
          </a:p>
        </p:txBody>
      </p:sp>
      <p:sp>
        <p:nvSpPr>
          <p:cNvPr id="6" name="Rectangle 5"/>
          <p:cNvSpPr/>
          <p:nvPr/>
        </p:nvSpPr>
        <p:spPr bwMode="auto">
          <a:xfrm>
            <a:off x="6275479" y="2250756"/>
            <a:ext cx="5036707" cy="2493094"/>
          </a:xfrm>
          <a:prstGeom prst="rect">
            <a:avLst/>
          </a:prstGeom>
          <a:solidFill>
            <a:srgbClr val="0072C6"/>
          </a:solidFill>
          <a:ln w="25400" cap="flat" cmpd="sng" algn="ctr">
            <a:noFill/>
            <a:prstDash val="solid"/>
            <a:headEnd type="none" w="med" len="med"/>
            <a:tailEnd type="none" w="med" len="med"/>
          </a:ln>
          <a:effectLst/>
        </p:spPr>
        <p:txBody>
          <a:bodyPr vert="horz" wrap="square" lIns="745094" tIns="279411" rIns="91302" bIns="91306" numCol="1" rtlCol="0" anchor="t" anchorCtr="0" compatLnSpc="1">
            <a:prstTxWarp prst="textNoShape">
              <a:avLst/>
            </a:prstTxWarp>
          </a:bodyPr>
          <a:lstStyle/>
          <a:p>
            <a:pPr algn="ctr" defTabSz="931117"/>
            <a:endParaRPr lang="en-US" sz="2853" dirty="0">
              <a:gradFill>
                <a:gsLst>
                  <a:gs pos="14679">
                    <a:srgbClr val="FFFFFF"/>
                  </a:gs>
                  <a:gs pos="38000">
                    <a:srgbClr val="FFFFFF"/>
                  </a:gs>
                </a:gsLst>
                <a:lin ang="5400000" scaled="1"/>
              </a:gradFill>
              <a:latin typeface="Segoe UI Light"/>
            </a:endParaRPr>
          </a:p>
        </p:txBody>
      </p:sp>
      <p:sp>
        <p:nvSpPr>
          <p:cNvPr id="7" name="Rectangle 6"/>
          <p:cNvSpPr/>
          <p:nvPr/>
        </p:nvSpPr>
        <p:spPr bwMode="auto">
          <a:xfrm>
            <a:off x="1052312" y="2250756"/>
            <a:ext cx="5027952" cy="2493095"/>
          </a:xfrm>
          <a:prstGeom prst="rect">
            <a:avLst/>
          </a:prstGeom>
          <a:solidFill>
            <a:srgbClr val="0072C6"/>
          </a:solidFill>
          <a:ln w="25400" cap="flat" cmpd="sng" algn="ctr">
            <a:noFill/>
            <a:prstDash val="solid"/>
            <a:headEnd type="none" w="med" len="med"/>
            <a:tailEnd type="none" w="med" len="med"/>
          </a:ln>
          <a:effectLst/>
        </p:spPr>
        <p:txBody>
          <a:bodyPr vert="horz" wrap="square" lIns="745094" tIns="279411" rIns="91302" bIns="91306" numCol="1" rtlCol="0" anchor="t" anchorCtr="0" compatLnSpc="1">
            <a:prstTxWarp prst="textNoShape">
              <a:avLst/>
            </a:prstTxWarp>
          </a:bodyPr>
          <a:lstStyle/>
          <a:p>
            <a:pPr defTabSz="931117"/>
            <a:r>
              <a:rPr lang="en-US" sz="2853" dirty="0">
                <a:gradFill>
                  <a:gsLst>
                    <a:gs pos="14679">
                      <a:srgbClr val="FFFFFF"/>
                    </a:gs>
                    <a:gs pos="38000">
                      <a:srgbClr val="FFFFFF"/>
                    </a:gs>
                  </a:gsLst>
                  <a:lin ang="5400000" scaled="1"/>
                </a:gradFill>
                <a:latin typeface="Segoe UI Light"/>
              </a:rPr>
              <a:t>  </a:t>
            </a:r>
          </a:p>
        </p:txBody>
      </p:sp>
      <p:grpSp>
        <p:nvGrpSpPr>
          <p:cNvPr id="8" name="Group 7"/>
          <p:cNvGrpSpPr/>
          <p:nvPr/>
        </p:nvGrpSpPr>
        <p:grpSpPr>
          <a:xfrm>
            <a:off x="1288879" y="5422416"/>
            <a:ext cx="2634254" cy="933769"/>
            <a:chOff x="3611404" y="5379997"/>
            <a:chExt cx="1932422" cy="935141"/>
          </a:xfrm>
        </p:grpSpPr>
        <p:sp>
          <p:nvSpPr>
            <p:cNvPr id="9" name="Rectangle 8"/>
            <p:cNvSpPr/>
            <p:nvPr/>
          </p:nvSpPr>
          <p:spPr>
            <a:xfrm>
              <a:off x="4092121" y="5719809"/>
              <a:ext cx="1451705" cy="595329"/>
            </a:xfrm>
            <a:prstGeom prst="rect">
              <a:avLst/>
            </a:prstGeom>
          </p:spPr>
          <p:txBody>
            <a:bodyPr wrap="square">
              <a:spAutoFit/>
            </a:bodyPr>
            <a:lstStyle/>
            <a:p>
              <a:pPr marL="0" lvl="1" defTabSz="930937">
                <a:lnSpc>
                  <a:spcPct val="90000"/>
                </a:lnSpc>
                <a:spcAft>
                  <a:spcPts val="340"/>
                </a:spcAft>
                <a:defRPr/>
              </a:pPr>
              <a:r>
                <a:rPr lang="en-US" sz="1632" dirty="0">
                  <a:solidFill>
                    <a:srgbClr val="FFFFFF"/>
                  </a:solidFill>
                </a:rPr>
                <a:t>RyuJIT + SIMD</a:t>
              </a:r>
            </a:p>
            <a:p>
              <a:pPr marL="0" lvl="1" defTabSz="930937">
                <a:lnSpc>
                  <a:spcPct val="90000"/>
                </a:lnSpc>
                <a:spcAft>
                  <a:spcPts val="340"/>
                </a:spcAft>
                <a:defRPr/>
              </a:pPr>
              <a:r>
                <a:rPr lang="en-US" sz="1632" dirty="0">
                  <a:solidFill>
                    <a:srgbClr val="FFFFFF"/>
                  </a:solidFill>
                </a:rPr>
                <a:t>Garbage Collector</a:t>
              </a:r>
            </a:p>
          </p:txBody>
        </p:sp>
        <p:sp>
          <p:nvSpPr>
            <p:cNvPr id="10" name="Rectangle 9"/>
            <p:cNvSpPr/>
            <p:nvPr/>
          </p:nvSpPr>
          <p:spPr>
            <a:xfrm>
              <a:off x="3611404" y="5379997"/>
              <a:ext cx="1871303" cy="348945"/>
            </a:xfrm>
            <a:prstGeom prst="rect">
              <a:avLst/>
            </a:prstGeom>
          </p:spPr>
          <p:txBody>
            <a:bodyPr wrap="square">
              <a:spAutoFit/>
            </a:bodyPr>
            <a:lstStyle/>
            <a:p>
              <a:pPr marL="0" lvl="1" defTabSz="930937">
                <a:lnSpc>
                  <a:spcPct val="90000"/>
                </a:lnSpc>
                <a:spcAft>
                  <a:spcPts val="340"/>
                </a:spcAft>
                <a:defRPr/>
              </a:pPr>
              <a:r>
                <a:rPr lang="zh-TW" altLang="en-US" sz="1803" b="1" dirty="0" smtClean="0">
                  <a:solidFill>
                    <a:srgbClr val="FFFFFF"/>
                  </a:solidFill>
                </a:rPr>
                <a:t>執行期元件</a:t>
              </a:r>
              <a:endParaRPr lang="en-US" sz="1803" b="1" dirty="0">
                <a:solidFill>
                  <a:srgbClr val="FFFFFF"/>
                </a:solidFill>
              </a:endParaRPr>
            </a:p>
          </p:txBody>
        </p:sp>
      </p:grpSp>
      <p:grpSp>
        <p:nvGrpSpPr>
          <p:cNvPr id="11" name="Group 10"/>
          <p:cNvGrpSpPr/>
          <p:nvPr/>
        </p:nvGrpSpPr>
        <p:grpSpPr>
          <a:xfrm>
            <a:off x="7666037" y="5418966"/>
            <a:ext cx="3673026" cy="927754"/>
            <a:chOff x="5931612" y="5625397"/>
            <a:chExt cx="2565868" cy="929110"/>
          </a:xfrm>
        </p:grpSpPr>
        <p:sp>
          <p:nvSpPr>
            <p:cNvPr id="12" name="Rectangle 11"/>
            <p:cNvSpPr/>
            <p:nvPr/>
          </p:nvSpPr>
          <p:spPr>
            <a:xfrm>
              <a:off x="5931612" y="5625397"/>
              <a:ext cx="1759619" cy="348942"/>
            </a:xfrm>
            <a:prstGeom prst="rect">
              <a:avLst/>
            </a:prstGeom>
          </p:spPr>
          <p:txBody>
            <a:bodyPr wrap="square">
              <a:spAutoFit/>
            </a:bodyPr>
            <a:lstStyle/>
            <a:p>
              <a:pPr marL="0" lvl="1" defTabSz="930937">
                <a:lnSpc>
                  <a:spcPct val="90000"/>
                </a:lnSpc>
                <a:spcAft>
                  <a:spcPts val="340"/>
                </a:spcAft>
                <a:defRPr/>
              </a:pPr>
              <a:r>
                <a:rPr lang="zh-TW" altLang="en-US" sz="1803" b="1" dirty="0" smtClean="0">
                  <a:solidFill>
                    <a:srgbClr val="FFFFFF"/>
                  </a:solidFill>
                </a:rPr>
                <a:t>編譯器</a:t>
              </a:r>
              <a:endParaRPr lang="en-US" sz="1803" b="1" dirty="0">
                <a:solidFill>
                  <a:srgbClr val="FFFFFF"/>
                </a:solidFill>
              </a:endParaRPr>
            </a:p>
          </p:txBody>
        </p:sp>
        <p:sp>
          <p:nvSpPr>
            <p:cNvPr id="13" name="Rectangle 12"/>
            <p:cNvSpPr/>
            <p:nvPr/>
          </p:nvSpPr>
          <p:spPr>
            <a:xfrm>
              <a:off x="6305358" y="5970803"/>
              <a:ext cx="2192122" cy="583704"/>
            </a:xfrm>
            <a:prstGeom prst="rect">
              <a:avLst/>
            </a:prstGeom>
          </p:spPr>
          <p:txBody>
            <a:bodyPr wrap="square">
              <a:spAutoFit/>
            </a:bodyPr>
            <a:lstStyle/>
            <a:p>
              <a:pPr marL="0" lvl="1" defTabSz="930937">
                <a:lnSpc>
                  <a:spcPct val="90000"/>
                </a:lnSpc>
                <a:spcAft>
                  <a:spcPts val="340"/>
                </a:spcAft>
              </a:pPr>
              <a:r>
                <a:rPr lang="en-US" sz="1632" dirty="0">
                  <a:solidFill>
                    <a:srgbClr val="FFFFFF"/>
                  </a:solidFill>
                </a:rPr>
                <a:t>.NET Compiler Platform (Roslyn)</a:t>
              </a:r>
            </a:p>
            <a:p>
              <a:pPr marL="0" lvl="1" defTabSz="930937">
                <a:lnSpc>
                  <a:spcPct val="90000"/>
                </a:lnSpc>
                <a:spcAft>
                  <a:spcPts val="340"/>
                </a:spcAft>
              </a:pPr>
              <a:r>
                <a:rPr lang="en-US" sz="1632" dirty="0">
                  <a:solidFill>
                    <a:srgbClr val="FFFFFF"/>
                  </a:solidFill>
                </a:rPr>
                <a:t>Languages innovation</a:t>
              </a:r>
            </a:p>
          </p:txBody>
        </p:sp>
      </p:grpSp>
      <p:grpSp>
        <p:nvGrpSpPr>
          <p:cNvPr id="14" name="Group 13"/>
          <p:cNvGrpSpPr/>
          <p:nvPr/>
        </p:nvGrpSpPr>
        <p:grpSpPr>
          <a:xfrm>
            <a:off x="1342252" y="5813500"/>
            <a:ext cx="575054" cy="415849"/>
            <a:chOff x="9061629" y="5706715"/>
            <a:chExt cx="380421" cy="310912"/>
          </a:xfrm>
        </p:grpSpPr>
        <p:sp>
          <p:nvSpPr>
            <p:cNvPr id="15"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sp>
          <p:nvSpPr>
            <p:cNvPr id="16"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sp>
          <p:nvSpPr>
            <p:cNvPr id="17"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123" tIns="46562" rIns="93123" bIns="46562" numCol="1" anchor="t" anchorCtr="0" compatLnSpc="1">
              <a:prstTxWarp prst="textNoShape">
                <a:avLst/>
              </a:prstTxWarp>
            </a:bodyPr>
            <a:lstStyle/>
            <a:p>
              <a:pPr defTabSz="949647"/>
              <a:endParaRPr lang="en-US" sz="1630">
                <a:gradFill>
                  <a:gsLst>
                    <a:gs pos="14679">
                      <a:srgbClr val="FFFFFF"/>
                    </a:gs>
                    <a:gs pos="38000">
                      <a:srgbClr val="FFFFFF"/>
                    </a:gs>
                  </a:gsLst>
                  <a:lin ang="5400000" scaled="1"/>
                </a:gradFill>
              </a:endParaRPr>
            </a:p>
          </p:txBody>
        </p:sp>
      </p:grpSp>
      <p:sp>
        <p:nvSpPr>
          <p:cNvPr id="18" name="Freeform 84"/>
          <p:cNvSpPr>
            <a:spLocks noEditPoints="1"/>
          </p:cNvSpPr>
          <p:nvPr/>
        </p:nvSpPr>
        <p:spPr bwMode="black">
          <a:xfrm>
            <a:off x="7790237" y="5860370"/>
            <a:ext cx="411341" cy="400955"/>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3832" tIns="41916" rIns="83832" bIns="41916" numCol="1" anchor="t" anchorCtr="0" compatLnSpc="1">
            <a:prstTxWarp prst="textNoShape">
              <a:avLst/>
            </a:prstTxWarp>
          </a:bodyPr>
          <a:lstStyle/>
          <a:p>
            <a:pPr defTabSz="931425"/>
            <a:endParaRPr lang="en-US" sz="1630">
              <a:solidFill>
                <a:prstClr val="black"/>
              </a:solidFill>
            </a:endParaRPr>
          </a:p>
        </p:txBody>
      </p:sp>
      <p:sp>
        <p:nvSpPr>
          <p:cNvPr id="19" name="TextBox 18"/>
          <p:cNvSpPr txBox="1"/>
          <p:nvPr/>
        </p:nvSpPr>
        <p:spPr>
          <a:xfrm>
            <a:off x="1049759" y="2354843"/>
            <a:ext cx="5024931" cy="541942"/>
          </a:xfrm>
          <a:prstGeom prst="rect">
            <a:avLst/>
          </a:prstGeom>
          <a:noFill/>
        </p:spPr>
        <p:txBody>
          <a:bodyPr wrap="square" rtlCol="0">
            <a:spAutoFit/>
          </a:bodyPr>
          <a:lstStyle/>
          <a:p>
            <a:pPr algn="ctr" defTabSz="931425"/>
            <a:r>
              <a:rPr lang="en-US" sz="2853"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0" name="TextBox 19"/>
          <p:cNvSpPr txBox="1"/>
          <p:nvPr/>
        </p:nvSpPr>
        <p:spPr>
          <a:xfrm>
            <a:off x="6269907" y="2353071"/>
            <a:ext cx="5042279" cy="541942"/>
          </a:xfrm>
          <a:prstGeom prst="rect">
            <a:avLst/>
          </a:prstGeom>
          <a:noFill/>
        </p:spPr>
        <p:txBody>
          <a:bodyPr wrap="square" rtlCol="0">
            <a:spAutoFit/>
          </a:bodyPr>
          <a:lstStyle/>
          <a:p>
            <a:pPr algn="ctr" defTabSz="931425"/>
            <a:r>
              <a:rPr lang="en-US" sz="2853" b="1" dirty="0">
                <a:solidFill>
                  <a:srgbClr val="FFFFFF"/>
                </a:solidFill>
                <a:latin typeface="Segoe UI Semibold" panose="020B0702040204020203" pitchFamily="34" charset="0"/>
                <a:cs typeface="Segoe UI Semibold" panose="020B0702040204020203" pitchFamily="34" charset="0"/>
              </a:rPr>
              <a:t>.NET </a:t>
            </a:r>
            <a:r>
              <a:rPr lang="en-US" sz="2853" dirty="0">
                <a:solidFill>
                  <a:srgbClr val="FFFFFF"/>
                </a:solidFill>
                <a:latin typeface="Segoe UI Semibold" panose="020B0702040204020203" pitchFamily="34" charset="0"/>
                <a:cs typeface="Segoe UI Semibold" panose="020B0702040204020203" pitchFamily="34" charset="0"/>
              </a:rPr>
              <a:t>Core 5</a:t>
            </a:r>
            <a:r>
              <a:rPr lang="en-US" sz="2853" b="1" dirty="0">
                <a:solidFill>
                  <a:srgbClr val="FFFFFF"/>
                </a:solidFill>
                <a:latin typeface="Segoe UI Semibold" panose="020B0702040204020203" pitchFamily="34" charset="0"/>
                <a:cs typeface="Segoe UI Semibold" panose="020B0702040204020203" pitchFamily="34" charset="0"/>
              </a:rPr>
              <a:t> </a:t>
            </a:r>
          </a:p>
        </p:txBody>
      </p:sp>
      <p:sp>
        <p:nvSpPr>
          <p:cNvPr id="21" name="Rectangle 20"/>
          <p:cNvSpPr/>
          <p:nvPr/>
        </p:nvSpPr>
        <p:spPr>
          <a:xfrm>
            <a:off x="1049759" y="4093995"/>
            <a:ext cx="5024931" cy="583878"/>
          </a:xfrm>
          <a:prstGeom prst="rect">
            <a:avLst/>
          </a:prstGeom>
        </p:spPr>
        <p:txBody>
          <a:bodyPr wrap="square">
            <a:spAutoFit/>
          </a:bodyPr>
          <a:lstStyle/>
          <a:p>
            <a:pPr algn="ctr" defTabSz="931166"/>
            <a:r>
              <a:rPr lang="en-US" sz="1597" dirty="0" smtClean="0">
                <a:solidFill>
                  <a:srgbClr val="FFFFFF"/>
                </a:solidFill>
              </a:rPr>
              <a:t>Windows </a:t>
            </a:r>
            <a:r>
              <a:rPr lang="zh-TW" altLang="en-US" sz="1597" dirty="0" smtClean="0">
                <a:solidFill>
                  <a:srgbClr val="FFFFFF"/>
                </a:solidFill>
              </a:rPr>
              <a:t>上的全功能與</a:t>
            </a:r>
            <a:endParaRPr lang="en-US" altLang="zh-TW" sz="1597" dirty="0" smtClean="0">
              <a:solidFill>
                <a:srgbClr val="FFFFFF"/>
              </a:solidFill>
            </a:endParaRPr>
          </a:p>
          <a:p>
            <a:pPr algn="ctr" defTabSz="931166"/>
            <a:r>
              <a:rPr lang="zh-TW" altLang="en-US" sz="1597" dirty="0" smtClean="0">
                <a:solidFill>
                  <a:srgbClr val="FFFFFF"/>
                </a:solidFill>
              </a:rPr>
              <a:t>完美整合程式庫與執行期的平台</a:t>
            </a:r>
            <a:endParaRPr lang="en-US" sz="1597" dirty="0">
              <a:solidFill>
                <a:srgbClr val="FFFFFF"/>
              </a:solidFill>
            </a:endParaRPr>
          </a:p>
        </p:txBody>
      </p:sp>
      <p:sp>
        <p:nvSpPr>
          <p:cNvPr id="22" name="Rectangle 21"/>
          <p:cNvSpPr/>
          <p:nvPr/>
        </p:nvSpPr>
        <p:spPr>
          <a:xfrm>
            <a:off x="6269907" y="4087549"/>
            <a:ext cx="5042277" cy="583878"/>
          </a:xfrm>
          <a:prstGeom prst="rect">
            <a:avLst/>
          </a:prstGeom>
        </p:spPr>
        <p:txBody>
          <a:bodyPr wrap="square">
            <a:spAutoFit/>
          </a:bodyPr>
          <a:lstStyle/>
          <a:p>
            <a:pPr algn="ctr" defTabSz="931166"/>
            <a:r>
              <a:rPr lang="zh-TW" altLang="en-US" sz="1597" dirty="0" smtClean="0">
                <a:solidFill>
                  <a:srgbClr val="FFFFFF"/>
                </a:solidFill>
              </a:rPr>
              <a:t>模組化與最佳化的</a:t>
            </a:r>
            <a:endParaRPr lang="en-US" altLang="zh-TW" sz="1597" dirty="0" smtClean="0">
              <a:solidFill>
                <a:srgbClr val="FFFFFF"/>
              </a:solidFill>
            </a:endParaRPr>
          </a:p>
          <a:p>
            <a:pPr algn="ctr" defTabSz="931166"/>
            <a:r>
              <a:rPr lang="en-US" altLang="zh-TW" sz="1597" dirty="0" smtClean="0">
                <a:solidFill>
                  <a:srgbClr val="FFFFFF"/>
                </a:solidFill>
              </a:rPr>
              <a:t>.NET </a:t>
            </a:r>
            <a:r>
              <a:rPr lang="zh-TW" altLang="en-US" sz="1597" dirty="0" smtClean="0">
                <a:solidFill>
                  <a:srgbClr val="FFFFFF"/>
                </a:solidFill>
              </a:rPr>
              <a:t>程式庫與執行期</a:t>
            </a:r>
            <a:endParaRPr lang="en-US" sz="1597" dirty="0">
              <a:solidFill>
                <a:srgbClr val="FFFFFF"/>
              </a:solidFill>
            </a:endParaRPr>
          </a:p>
        </p:txBody>
      </p:sp>
      <p:sp>
        <p:nvSpPr>
          <p:cNvPr id="23" name="Rectangle 22"/>
          <p:cNvSpPr/>
          <p:nvPr/>
        </p:nvSpPr>
        <p:spPr bwMode="auto">
          <a:xfrm>
            <a:off x="1049761" y="1436185"/>
            <a:ext cx="1613565"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WPF</a:t>
            </a:r>
          </a:p>
        </p:txBody>
      </p:sp>
      <p:sp>
        <p:nvSpPr>
          <p:cNvPr id="24" name="Rectangle 23"/>
          <p:cNvSpPr/>
          <p:nvPr/>
        </p:nvSpPr>
        <p:spPr bwMode="auto">
          <a:xfrm>
            <a:off x="4469586" y="1436185"/>
            <a:ext cx="1605104"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ASP.NET </a:t>
            </a:r>
          </a:p>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(4 &amp; 5)</a:t>
            </a:r>
          </a:p>
        </p:txBody>
      </p:sp>
      <p:sp>
        <p:nvSpPr>
          <p:cNvPr id="25" name="Rectangle 24"/>
          <p:cNvSpPr/>
          <p:nvPr/>
        </p:nvSpPr>
        <p:spPr bwMode="auto">
          <a:xfrm>
            <a:off x="2735456" y="1436186"/>
            <a:ext cx="1662002" cy="77748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26" name="Rectangle 25"/>
          <p:cNvSpPr/>
          <p:nvPr/>
        </p:nvSpPr>
        <p:spPr bwMode="auto">
          <a:xfrm>
            <a:off x="6275480" y="1436186"/>
            <a:ext cx="2494064" cy="77748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ASP.NET 5</a:t>
            </a:r>
          </a:p>
        </p:txBody>
      </p:sp>
      <p:sp>
        <p:nvSpPr>
          <p:cNvPr id="27" name="Rectangle 26"/>
          <p:cNvSpPr/>
          <p:nvPr/>
        </p:nvSpPr>
        <p:spPr bwMode="auto">
          <a:xfrm>
            <a:off x="8878997" y="1436186"/>
            <a:ext cx="2433190" cy="77748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63" tIns="146131" rIns="182663" bIns="146131" numCol="1" spcCol="0" rtlCol="0" fromWordArt="0" anchor="t" anchorCtr="0" forceAA="0" compatLnSpc="1">
            <a:prstTxWarp prst="textNoShape">
              <a:avLst/>
            </a:prstTxWarp>
            <a:noAutofit/>
          </a:bodyPr>
          <a:lstStyle/>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Universal </a:t>
            </a:r>
          </a:p>
          <a:p>
            <a:pPr algn="ctr" defTabSz="931360" fontAlgn="base">
              <a:lnSpc>
                <a:spcPct val="90000"/>
              </a:lnSpc>
              <a:spcBef>
                <a:spcPct val="0"/>
              </a:spcBef>
              <a:spcAft>
                <a:spcPct val="0"/>
              </a:spcAft>
            </a:pPr>
            <a:r>
              <a:rPr lang="en-US" sz="1998" dirty="0">
                <a:gradFill>
                  <a:gsLst>
                    <a:gs pos="0">
                      <a:srgbClr val="FFFFFF"/>
                    </a:gs>
                    <a:gs pos="100000">
                      <a:srgbClr val="FFFFFF"/>
                    </a:gs>
                  </a:gsLst>
                  <a:lin ang="5400000" scaled="0"/>
                </a:gradFill>
                <a:ea typeface="Segoe UI" pitchFamily="34" charset="0"/>
                <a:cs typeface="Segoe UI" pitchFamily="34" charset="0"/>
              </a:rPr>
              <a:t>Windows Apps</a:t>
            </a:r>
          </a:p>
        </p:txBody>
      </p:sp>
      <p:sp>
        <p:nvSpPr>
          <p:cNvPr id="28" name="Rectangle 27"/>
          <p:cNvSpPr/>
          <p:nvPr/>
        </p:nvSpPr>
        <p:spPr bwMode="auto">
          <a:xfrm>
            <a:off x="6477099" y="2966248"/>
            <a:ext cx="2292445" cy="1050692"/>
          </a:xfrm>
          <a:prstGeom prst="rect">
            <a:avLst/>
          </a:prstGeom>
          <a:solidFill>
            <a:srgbClr val="65A2D9"/>
          </a:solidFill>
          <a:ln w="25400" cap="flat" cmpd="sng" algn="ctr">
            <a:noFill/>
            <a:prstDash val="solid"/>
            <a:headEnd type="none" w="med" len="med"/>
            <a:tailEnd type="none" w="med" len="med"/>
          </a:ln>
          <a:effectLst/>
        </p:spPr>
        <p:txBody>
          <a:bodyPr vert="horz" wrap="square" lIns="93260" tIns="45622" rIns="91240" bIns="72991" numCol="1" rtlCol="0" anchor="t" anchorCtr="0" compatLnSpc="1">
            <a:prstTxWarp prst="textNoShape">
              <a:avLst/>
            </a:prstTxWarp>
          </a:bodyPr>
          <a:lstStyle/>
          <a:p>
            <a:pPr algn="ctr" defTabSz="930937"/>
            <a:r>
              <a:rPr lang="en-US" sz="1998" dirty="0">
                <a:gradFill>
                  <a:gsLst>
                    <a:gs pos="14679">
                      <a:srgbClr val="FFFFFF"/>
                    </a:gs>
                    <a:gs pos="38000">
                      <a:srgbClr val="FFFFFF"/>
                    </a:gs>
                  </a:gsLst>
                  <a:lin ang="5400000" scaled="1"/>
                </a:gradFill>
              </a:rPr>
              <a:t>CoreCLR</a:t>
            </a:r>
          </a:p>
        </p:txBody>
      </p:sp>
      <p:sp>
        <p:nvSpPr>
          <p:cNvPr id="29" name="Rectangle 28"/>
          <p:cNvSpPr/>
          <p:nvPr/>
        </p:nvSpPr>
        <p:spPr bwMode="auto">
          <a:xfrm>
            <a:off x="8878996" y="2963364"/>
            <a:ext cx="2267894" cy="1053576"/>
          </a:xfrm>
          <a:prstGeom prst="rect">
            <a:avLst/>
          </a:prstGeom>
          <a:solidFill>
            <a:srgbClr val="65A2D9"/>
          </a:solidFill>
          <a:ln w="25400" cap="flat" cmpd="sng" algn="ctr">
            <a:noFill/>
            <a:prstDash val="solid"/>
            <a:headEnd type="none" w="med" len="med"/>
            <a:tailEnd type="none" w="med" len="med"/>
          </a:ln>
          <a:effectLst/>
        </p:spPr>
        <p:txBody>
          <a:bodyPr vert="horz" wrap="square" lIns="93260" tIns="45622" rIns="91240" bIns="72991" numCol="1" rtlCol="0" anchor="t" anchorCtr="0" compatLnSpc="1">
            <a:prstTxWarp prst="textNoShape">
              <a:avLst/>
            </a:prstTxWarp>
          </a:bodyPr>
          <a:lstStyle/>
          <a:p>
            <a:pPr algn="ctr" defTabSz="930937"/>
            <a:r>
              <a:rPr lang="en-US" sz="1998" dirty="0">
                <a:gradFill>
                  <a:gsLst>
                    <a:gs pos="14679">
                      <a:srgbClr val="FFFFFF"/>
                    </a:gs>
                    <a:gs pos="38000">
                      <a:srgbClr val="FFFFFF"/>
                    </a:gs>
                  </a:gsLst>
                  <a:lin ang="5400000" scaled="1"/>
                </a:gradFill>
              </a:rPr>
              <a:t>.NET </a:t>
            </a:r>
            <a:r>
              <a:rPr lang="en-US" sz="1998" dirty="0" smtClean="0">
                <a:gradFill>
                  <a:gsLst>
                    <a:gs pos="14679">
                      <a:srgbClr val="FFFFFF"/>
                    </a:gs>
                    <a:gs pos="38000">
                      <a:srgbClr val="FFFFFF"/>
                    </a:gs>
                  </a:gsLst>
                  <a:lin ang="5400000" scaled="1"/>
                </a:gradFill>
              </a:rPr>
              <a:t>Native</a:t>
            </a:r>
            <a:endParaRPr lang="en-US" sz="1998" dirty="0">
              <a:gradFill>
                <a:gsLst>
                  <a:gs pos="14679">
                    <a:srgbClr val="FFFFFF"/>
                  </a:gs>
                  <a:gs pos="38000">
                    <a:srgbClr val="FFFFFF"/>
                  </a:gs>
                </a:gsLst>
                <a:lin ang="5400000" scaled="1"/>
              </a:gradFill>
            </a:endParaRPr>
          </a:p>
        </p:txBody>
      </p:sp>
      <p:pic>
        <p:nvPicPr>
          <p:cNvPr id="30" name="Picture 2" descr="http://files.softicons.com/download/system-icons/windows-8-metro-icons-by-dakirby309/png/512x512/Folders%20&amp;%20OS/Linux.pn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63240" y="3436450"/>
            <a:ext cx="507863" cy="49859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111484" y="3427206"/>
            <a:ext cx="385752" cy="454164"/>
          </a:xfrm>
          <a:prstGeom prst="rect">
            <a:avLst/>
          </a:prstGeom>
        </p:spPr>
      </p:pic>
      <p:cxnSp>
        <p:nvCxnSpPr>
          <p:cNvPr id="32" name="Straight Connector 31"/>
          <p:cNvCxnSpPr/>
          <p:nvPr/>
        </p:nvCxnSpPr>
        <p:spPr>
          <a:xfrm>
            <a:off x="7526549" y="2208001"/>
            <a:ext cx="4371" cy="750384"/>
          </a:xfrm>
          <a:prstGeom prst="line">
            <a:avLst/>
          </a:prstGeom>
          <a:ln w="19050">
            <a:solidFill>
              <a:srgbClr val="92D05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105618" y="2208001"/>
            <a:ext cx="7629" cy="768899"/>
          </a:xfrm>
          <a:prstGeom prst="line">
            <a:avLst/>
          </a:prstGeom>
          <a:ln w="19050">
            <a:solidFill>
              <a:srgbClr val="92D050"/>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6671264" y="3420324"/>
            <a:ext cx="455848" cy="46296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787682" y="3428577"/>
            <a:ext cx="455848" cy="46296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212404" y="3092186"/>
            <a:ext cx="720080" cy="731320"/>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p:cNvGrpSpPr/>
          <p:nvPr/>
        </p:nvGrpSpPr>
        <p:grpSpPr>
          <a:xfrm>
            <a:off x="4592949" y="5424061"/>
            <a:ext cx="2748949" cy="922177"/>
            <a:chOff x="8498144" y="5582405"/>
            <a:chExt cx="3036958" cy="923530"/>
          </a:xfrm>
        </p:grpSpPr>
        <p:sp>
          <p:nvSpPr>
            <p:cNvPr id="38" name="Rectangle 37"/>
            <p:cNvSpPr/>
            <p:nvPr/>
          </p:nvSpPr>
          <p:spPr>
            <a:xfrm>
              <a:off x="9136472" y="5922228"/>
              <a:ext cx="2072558" cy="583707"/>
            </a:xfrm>
            <a:prstGeom prst="rect">
              <a:avLst/>
            </a:prstGeom>
          </p:spPr>
          <p:txBody>
            <a:bodyPr wrap="square">
              <a:spAutoFit/>
            </a:bodyPr>
            <a:lstStyle/>
            <a:p>
              <a:pPr marL="0" lvl="1" defTabSz="930937">
                <a:lnSpc>
                  <a:spcPct val="90000"/>
                </a:lnSpc>
                <a:spcAft>
                  <a:spcPts val="340"/>
                </a:spcAft>
                <a:defRPr/>
              </a:pPr>
              <a:r>
                <a:rPr lang="en-US" sz="1632" dirty="0">
                  <a:solidFill>
                    <a:srgbClr val="FFFFFF"/>
                  </a:solidFill>
                </a:rPr>
                <a:t>Base class libraries</a:t>
              </a:r>
            </a:p>
            <a:p>
              <a:pPr marL="0" lvl="1" defTabSz="930937">
                <a:lnSpc>
                  <a:spcPct val="90000"/>
                </a:lnSpc>
                <a:spcAft>
                  <a:spcPts val="340"/>
                </a:spcAft>
                <a:defRPr/>
              </a:pPr>
              <a:r>
                <a:rPr lang="en-US" sz="1632" dirty="0">
                  <a:solidFill>
                    <a:srgbClr val="FFFFFF"/>
                  </a:solidFill>
                </a:rPr>
                <a:t>NuGet packages</a:t>
              </a:r>
            </a:p>
          </p:txBody>
        </p:sp>
        <p:sp>
          <p:nvSpPr>
            <p:cNvPr id="39" name="Rectangle 38"/>
            <p:cNvSpPr/>
            <p:nvPr/>
          </p:nvSpPr>
          <p:spPr>
            <a:xfrm>
              <a:off x="8498144" y="5582405"/>
              <a:ext cx="3036958" cy="348944"/>
            </a:xfrm>
            <a:prstGeom prst="rect">
              <a:avLst/>
            </a:prstGeom>
          </p:spPr>
          <p:txBody>
            <a:bodyPr wrap="square">
              <a:spAutoFit/>
            </a:bodyPr>
            <a:lstStyle/>
            <a:p>
              <a:pPr marL="0" lvl="1" defTabSz="930937">
                <a:lnSpc>
                  <a:spcPct val="90000"/>
                </a:lnSpc>
                <a:spcAft>
                  <a:spcPts val="340"/>
                </a:spcAft>
                <a:defRPr/>
              </a:pPr>
              <a:r>
                <a:rPr lang="zh-TW" altLang="en-US" sz="1803" b="1" dirty="0" smtClean="0">
                  <a:solidFill>
                    <a:srgbClr val="FFFFFF"/>
                  </a:solidFill>
                </a:rPr>
                <a:t>程式庫</a:t>
              </a:r>
              <a:endParaRPr lang="en-US" sz="1803" b="1" dirty="0">
                <a:solidFill>
                  <a:srgbClr val="FFFFFF"/>
                </a:solidFill>
              </a:endParaRPr>
            </a:p>
          </p:txBody>
        </p:sp>
      </p:grpSp>
      <p:sp>
        <p:nvSpPr>
          <p:cNvPr id="40" name="Freeform 25"/>
          <p:cNvSpPr>
            <a:spLocks noEditPoints="1"/>
          </p:cNvSpPr>
          <p:nvPr/>
        </p:nvSpPr>
        <p:spPr bwMode="black">
          <a:xfrm>
            <a:off x="4718721" y="5854400"/>
            <a:ext cx="449300" cy="394378"/>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3832" tIns="41916" rIns="83832" bIns="41916" numCol="1" anchor="t" anchorCtr="0" compatLnSpc="1">
            <a:prstTxWarp prst="textNoShape">
              <a:avLst/>
            </a:prstTxWarp>
          </a:bodyPr>
          <a:lstStyle/>
          <a:p>
            <a:pPr defTabSz="931425"/>
            <a:endParaRPr lang="en-US" sz="1630">
              <a:solidFill>
                <a:prstClr val="black"/>
              </a:solidFill>
            </a:endParaRPr>
          </a:p>
        </p:txBody>
      </p:sp>
      <p:sp>
        <p:nvSpPr>
          <p:cNvPr id="41" name="Rectangle 40"/>
          <p:cNvSpPr/>
          <p:nvPr/>
        </p:nvSpPr>
        <p:spPr>
          <a:xfrm>
            <a:off x="5521385" y="4870019"/>
            <a:ext cx="1441420" cy="468718"/>
          </a:xfrm>
          <a:prstGeom prst="rect">
            <a:avLst/>
          </a:prstGeom>
        </p:spPr>
        <p:txBody>
          <a:bodyPr wrap="none">
            <a:spAutoFit/>
          </a:bodyPr>
          <a:lstStyle/>
          <a:p>
            <a:pPr defTabSz="930937"/>
            <a:r>
              <a:rPr lang="zh-TW" altLang="en-US" sz="2446" dirty="0" smtClean="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共用資源</a:t>
            </a:r>
            <a:endParaRPr lang="en-US" sz="2446"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114918271"/>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grpSp>
        <p:nvGrpSpPr>
          <p:cNvPr id="100" name="Group 99"/>
          <p:cNvGrpSpPr/>
          <p:nvPr/>
        </p:nvGrpSpPr>
        <p:grpSpPr>
          <a:xfrm>
            <a:off x="219443" y="686086"/>
            <a:ext cx="12000266" cy="5618008"/>
            <a:chOff x="219443" y="273131"/>
            <a:chExt cx="12000266" cy="5618008"/>
          </a:xfrm>
        </p:grpSpPr>
        <p:sp>
          <p:nvSpPr>
            <p:cNvPr id="35" name="Rectangle 34"/>
            <p:cNvSpPr/>
            <p:nvPr/>
          </p:nvSpPr>
          <p:spPr bwMode="auto">
            <a:xfrm>
              <a:off x="219443" y="4348026"/>
              <a:ext cx="12000266" cy="1543113"/>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219443" y="273131"/>
              <a:ext cx="3937658" cy="3978020"/>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4250747" y="273131"/>
              <a:ext cx="3937658" cy="3978020"/>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8282051" y="273131"/>
              <a:ext cx="3937658" cy="3978020"/>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1" name="Group 100"/>
          <p:cNvGrpSpPr/>
          <p:nvPr/>
        </p:nvGrpSpPr>
        <p:grpSpPr>
          <a:xfrm>
            <a:off x="426724" y="827624"/>
            <a:ext cx="3217960" cy="737473"/>
            <a:chOff x="426724" y="414669"/>
            <a:chExt cx="3217960" cy="737473"/>
          </a:xfrm>
        </p:grpSpPr>
        <p:sp>
          <p:nvSpPr>
            <p:cNvPr id="23" name="TextBox 22"/>
            <p:cNvSpPr txBox="1"/>
            <p:nvPr/>
          </p:nvSpPr>
          <p:spPr>
            <a:xfrm>
              <a:off x="1060347" y="414669"/>
              <a:ext cx="2584337" cy="737473"/>
            </a:xfrm>
            <a:prstGeom prst="hexagon">
              <a:avLst/>
            </a:prstGeom>
            <a:noFill/>
          </p:spPr>
          <p:txBody>
            <a:bodyPr wrap="square" rtlCol="0">
              <a:spAutoFit/>
            </a:bodyPr>
            <a:lstStyle/>
            <a:p>
              <a:pPr defTabSz="914400">
                <a:defRPr/>
              </a:pPr>
              <a:r>
                <a:rPr lang="en-US" sz="3200" kern="0" dirty="0" smtClean="0">
                  <a:solidFill>
                    <a:srgbClr val="FFFFFF"/>
                  </a:solidFill>
                  <a:latin typeface="+mj-lt"/>
                  <a:cs typeface="Segoe UI Semilight" panose="020B04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454036" y="841693"/>
            <a:ext cx="3011508" cy="727065"/>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914400">
                <a:defRPr/>
              </a:pPr>
              <a:r>
                <a:rPr lang="en-US" sz="3200" kern="0" dirty="0" smtClean="0">
                  <a:solidFill>
                    <a:srgbClr val="FFFFFF"/>
                  </a:solidFill>
                  <a:latin typeface="+mj-lt"/>
                  <a:cs typeface="Segoe UI Semilight" panose="020B04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498659" y="841948"/>
            <a:ext cx="3461670" cy="801077"/>
            <a:chOff x="8498659" y="428993"/>
            <a:chExt cx="3461670" cy="801077"/>
          </a:xfrm>
        </p:grpSpPr>
        <p:sp>
          <p:nvSpPr>
            <p:cNvPr id="19" name="TextBox 18"/>
            <p:cNvSpPr txBox="1"/>
            <p:nvPr/>
          </p:nvSpPr>
          <p:spPr>
            <a:xfrm>
              <a:off x="9167121" y="503908"/>
              <a:ext cx="2793208" cy="726162"/>
            </a:xfrm>
            <a:prstGeom prst="flowChartOffpageConnector">
              <a:avLst/>
            </a:prstGeom>
            <a:noFill/>
          </p:spPr>
          <p:txBody>
            <a:bodyPr wrap="square" rtlCol="0">
              <a:spAutoFit/>
            </a:bodyPr>
            <a:lstStyle/>
            <a:p>
              <a:pPr defTabSz="914400">
                <a:defRPr/>
              </a:pPr>
              <a:r>
                <a:rPr lang="en-US" sz="3200" kern="0" dirty="0" smtClean="0">
                  <a:solidFill>
                    <a:srgbClr val="FFFFFF"/>
                  </a:solidFill>
                  <a:latin typeface="+mj-lt"/>
                  <a:cs typeface="Segoe UI Semilight" panose="020B04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95655" y="5084298"/>
            <a:ext cx="2640891" cy="832121"/>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6162"/>
            </a:xfrm>
            <a:prstGeom prst="flowChartOffpageConnector">
              <a:avLst/>
            </a:prstGeom>
            <a:noFill/>
          </p:spPr>
          <p:txBody>
            <a:bodyPr wrap="square" rtlCol="0">
              <a:spAutoFit/>
            </a:bodyPr>
            <a:lstStyle/>
            <a:p>
              <a:pPr defTabSz="914400">
                <a:defRPr/>
              </a:pPr>
              <a:r>
                <a:rPr lang="en-US" sz="3200" kern="0" dirty="0" smtClean="0">
                  <a:solidFill>
                    <a:srgbClr val="FFFFFF"/>
                  </a:solidFill>
                  <a:latin typeface="+mj-lt"/>
                  <a:cs typeface="Segoe UI Semilight" panose="020B0402040204020203" pitchFamily="34" charset="0"/>
                </a:rPr>
                <a:t>API </a:t>
              </a:r>
              <a:r>
                <a:rPr lang="en-US" sz="3200" kern="0" dirty="0">
                  <a:solidFill>
                    <a:srgbClr val="FFFFFF"/>
                  </a:solidFill>
                  <a:latin typeface="+mj-lt"/>
                  <a:cs typeface="Segoe UI Semilight" panose="020B0402040204020203" pitchFamily="34" charset="0"/>
                </a:rPr>
                <a:t>A</a:t>
              </a:r>
              <a:r>
                <a:rPr lang="en-US" sz="3200" kern="0" dirty="0" smtClean="0">
                  <a:solidFill>
                    <a:srgbClr val="FFFFFF"/>
                  </a:solidFill>
                  <a:latin typeface="+mj-lt"/>
                  <a:cs typeface="Segoe UI Semilight" panose="020B0402040204020203" pitchFamily="34" charset="0"/>
                </a:rPr>
                <a:t>pps</a:t>
              </a:r>
            </a:p>
          </p:txBody>
        </p:sp>
      </p:grpSp>
      <p:grpSp>
        <p:nvGrpSpPr>
          <p:cNvPr id="5" name="Group 4"/>
          <p:cNvGrpSpPr/>
          <p:nvPr/>
        </p:nvGrpSpPr>
        <p:grpSpPr>
          <a:xfrm>
            <a:off x="5690280" y="4975723"/>
            <a:ext cx="1130838" cy="113083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978856" y="4975723"/>
            <a:ext cx="1130838" cy="113083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503509" y="4975723"/>
            <a:ext cx="1130838" cy="113083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http</a:t>
            </a:r>
          </a:p>
        </p:txBody>
      </p:sp>
      <p:sp>
        <p:nvSpPr>
          <p:cNvPr id="47" name="Rectangle 46"/>
          <p:cNvSpPr/>
          <p:nvPr/>
        </p:nvSpPr>
        <p:spPr bwMode="auto">
          <a:xfrm>
            <a:off x="10774918" y="4975723"/>
            <a:ext cx="1130838" cy="113083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SQL</a:t>
            </a:r>
          </a:p>
        </p:txBody>
      </p:sp>
      <p:grpSp>
        <p:nvGrpSpPr>
          <p:cNvPr id="50" name="Group 49"/>
          <p:cNvGrpSpPr/>
          <p:nvPr/>
        </p:nvGrpSpPr>
        <p:grpSpPr>
          <a:xfrm>
            <a:off x="1546879" y="2102920"/>
            <a:ext cx="1253713" cy="1278643"/>
            <a:chOff x="477568" y="1073442"/>
            <a:chExt cx="1253713" cy="1278643"/>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485042" y="2044308"/>
              <a:ext cx="1246239" cy="307777"/>
            </a:xfrm>
            <a:prstGeom prst="rect">
              <a:avLst/>
            </a:prstGeom>
            <a:noFill/>
          </p:spPr>
          <p:txBody>
            <a:bodyPr wrap="none" rtlCol="0">
              <a:spAutoFit/>
            </a:bodyPr>
            <a:lstStyle/>
            <a:p>
              <a:pPr algn="ctr"/>
              <a:r>
                <a:rPr lang="en-US" sz="1400" dirty="0" smtClean="0">
                  <a:latin typeface="Segoe UI Semilight" panose="020B0402040204020203" pitchFamily="34" charset="0"/>
                  <a:cs typeface="Segoe UI Semilight" panose="020B0402040204020203" pitchFamily="34" charset="0"/>
                </a:rPr>
                <a:t>Customer site</a:t>
              </a:r>
              <a:endParaRPr lang="en-US" sz="1400" dirty="0">
                <a:latin typeface="Segoe UI Semilight" panose="020B0402040204020203" pitchFamily="34" charset="0"/>
                <a:cs typeface="Segoe UI Semilight" panose="020B0402040204020203" pitchFamily="34" charset="0"/>
              </a:endParaRPr>
            </a:p>
          </p:txBody>
        </p:sp>
      </p:grpSp>
      <p:grpSp>
        <p:nvGrpSpPr>
          <p:cNvPr id="105" name="Group 104"/>
          <p:cNvGrpSpPr/>
          <p:nvPr/>
        </p:nvGrpSpPr>
        <p:grpSpPr>
          <a:xfrm>
            <a:off x="10278458" y="1670540"/>
            <a:ext cx="1681871" cy="1314253"/>
            <a:chOff x="8541538" y="1655866"/>
            <a:chExt cx="1681871" cy="1314253"/>
          </a:xfrm>
        </p:grpSpPr>
        <p:sp>
          <p:nvSpPr>
            <p:cNvPr id="58" name="TextBox 57"/>
            <p:cNvSpPr txBox="1"/>
            <p:nvPr/>
          </p:nvSpPr>
          <p:spPr>
            <a:xfrm>
              <a:off x="8541538" y="2662342"/>
              <a:ext cx="1681871" cy="307777"/>
            </a:xfrm>
            <a:prstGeom prst="rect">
              <a:avLst/>
            </a:prstGeom>
            <a:noFill/>
          </p:spPr>
          <p:txBody>
            <a:bodyPr wrap="none" rtlCol="0">
              <a:spAutoFit/>
            </a:bodyPr>
            <a:lstStyle/>
            <a:p>
              <a:pPr algn="ctr"/>
              <a:r>
                <a:rPr lang="en-US" sz="1400" dirty="0" smtClean="0">
                  <a:latin typeface="Segoe UI Semilight" panose="020B0402040204020203" pitchFamily="34" charset="0"/>
                  <a:cs typeface="Segoe UI Semilight" panose="020B0402040204020203" pitchFamily="34" charset="0"/>
                </a:rPr>
                <a:t>Administration App</a:t>
              </a:r>
              <a:endParaRPr lang="en-US" sz="1400" dirty="0">
                <a:latin typeface="Segoe UI Semilight" panose="020B0402040204020203" pitchFamily="34" charset="0"/>
                <a:cs typeface="Segoe UI Semilight" panose="020B0402040204020203" pitchFamily="34" charset="0"/>
              </a:endParaRP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5444299" y="2105179"/>
            <a:ext cx="1538626" cy="1278643"/>
            <a:chOff x="5444299" y="1692224"/>
            <a:chExt cx="1538626" cy="1278643"/>
          </a:xfrm>
        </p:grpSpPr>
        <p:sp>
          <p:nvSpPr>
            <p:cNvPr id="63" name="TextBox 62"/>
            <p:cNvSpPr txBox="1"/>
            <p:nvPr/>
          </p:nvSpPr>
          <p:spPr>
            <a:xfrm>
              <a:off x="5444299" y="2663090"/>
              <a:ext cx="1538626" cy="307777"/>
            </a:xfrm>
            <a:prstGeom prst="rect">
              <a:avLst/>
            </a:prstGeom>
            <a:noFill/>
          </p:spPr>
          <p:txBody>
            <a:bodyPr wrap="none" rtlCol="0">
              <a:spAutoFit/>
            </a:bodyPr>
            <a:lstStyle/>
            <a:p>
              <a:pPr algn="ctr"/>
              <a:r>
                <a:rPr lang="en-US" sz="1400" dirty="0" smtClean="0">
                  <a:latin typeface="Segoe UI Semilight" panose="020B0402040204020203" pitchFamily="34" charset="0"/>
                  <a:cs typeface="Segoe UI Semilight" panose="020B0402040204020203" pitchFamily="34" charset="0"/>
                </a:rPr>
                <a:t>Order Completed</a:t>
              </a:r>
              <a:endParaRPr lang="en-US" sz="1400" dirty="0">
                <a:latin typeface="Segoe UI Semilight" panose="020B0402040204020203" pitchFamily="34" charset="0"/>
                <a:cs typeface="Segoe UI Semilight" panose="020B04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endParaRPr>
            </a:p>
          </p:txBody>
        </p:sp>
      </p:grpSp>
      <p:pic>
        <p:nvPicPr>
          <p:cNvPr id="66" name="Picture 65"/>
          <p:cNvPicPr>
            <a:picLocks noChangeAspect="1"/>
          </p:cNvPicPr>
          <p:nvPr/>
        </p:nvPicPr>
        <p:blipFill>
          <a:blip r:embed="rId10"/>
          <a:stretch>
            <a:fillRect/>
          </a:stretch>
        </p:blipFill>
        <p:spPr>
          <a:xfrm>
            <a:off x="8498659" y="2700344"/>
            <a:ext cx="1341232" cy="904858"/>
          </a:xfrm>
          <a:prstGeom prst="rect">
            <a:avLst/>
          </a:prstGeom>
        </p:spPr>
      </p:pic>
      <p:pic>
        <p:nvPicPr>
          <p:cNvPr id="72" name="Picture 71"/>
          <p:cNvPicPr>
            <a:picLocks noChangeAspect="1"/>
          </p:cNvPicPr>
          <p:nvPr/>
        </p:nvPicPr>
        <p:blipFill>
          <a:blip r:embed="rId10"/>
          <a:stretch>
            <a:fillRect/>
          </a:stretch>
        </p:blipFill>
        <p:spPr>
          <a:xfrm>
            <a:off x="8690479" y="2868324"/>
            <a:ext cx="1341232" cy="904858"/>
          </a:xfrm>
          <a:prstGeom prst="rect">
            <a:avLst/>
          </a:prstGeom>
        </p:spPr>
      </p:pic>
      <p:grpSp>
        <p:nvGrpSpPr>
          <p:cNvPr id="67" name="Group 66"/>
          <p:cNvGrpSpPr/>
          <p:nvPr/>
        </p:nvGrpSpPr>
        <p:grpSpPr>
          <a:xfrm>
            <a:off x="8908086" y="3007894"/>
            <a:ext cx="1341232" cy="1314253"/>
            <a:chOff x="8704373" y="1655866"/>
            <a:chExt cx="1341232" cy="1314253"/>
          </a:xfrm>
        </p:grpSpPr>
        <p:sp>
          <p:nvSpPr>
            <p:cNvPr id="68" name="TextBox 67"/>
            <p:cNvSpPr txBox="1"/>
            <p:nvPr/>
          </p:nvSpPr>
          <p:spPr>
            <a:xfrm>
              <a:off x="8731399" y="2662342"/>
              <a:ext cx="1302151" cy="307777"/>
            </a:xfrm>
            <a:prstGeom prst="rect">
              <a:avLst/>
            </a:prstGeom>
            <a:noFill/>
          </p:spPr>
          <p:txBody>
            <a:bodyPr wrap="none" rtlCol="0">
              <a:spAutoFit/>
            </a:bodyPr>
            <a:lstStyle/>
            <a:p>
              <a:pPr algn="ctr"/>
              <a:r>
                <a:rPr lang="en-US" sz="1400" dirty="0" smtClean="0">
                  <a:latin typeface="Segoe UI Semilight" panose="020B0402040204020203" pitchFamily="34" charset="0"/>
                  <a:cs typeface="Segoe UI Semilight" panose="020B0402040204020203" pitchFamily="34" charset="0"/>
                </a:rPr>
                <a:t>Customer App</a:t>
              </a:r>
              <a:endParaRPr lang="en-US" sz="1400" dirty="0">
                <a:latin typeface="Segoe UI Semilight" panose="020B0402040204020203" pitchFamily="34" charset="0"/>
                <a:cs typeface="Segoe UI Semilight" panose="020B0402040204020203" pitchFamily="34" charset="0"/>
              </a:endParaRP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232100" y="4975723"/>
            <a:ext cx="1133574" cy="1132597"/>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36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70984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55475" y="2294558"/>
            <a:ext cx="2929589" cy="1266599"/>
            <a:chOff x="5777129" y="952400"/>
            <a:chExt cx="2929589" cy="1266599"/>
          </a:xfrm>
        </p:grpSpPr>
        <p:sp>
          <p:nvSpPr>
            <p:cNvPr id="34" name="TextBox 33"/>
            <p:cNvSpPr txBox="1"/>
            <p:nvPr/>
          </p:nvSpPr>
          <p:spPr>
            <a:xfrm>
              <a:off x="5777129" y="1750116"/>
              <a:ext cx="2929589" cy="468883"/>
            </a:xfrm>
            <a:prstGeom prst="hexagon">
              <a:avLst/>
            </a:prstGeom>
            <a:noFill/>
          </p:spPr>
          <p:txBody>
            <a:bodyPr wrap="square" rtlCol="0">
              <a:spAutoFit/>
            </a:bodyPr>
            <a:lstStyle/>
            <a:p>
              <a:pPr algn="ctr" defTabSz="914400">
                <a:defRPr/>
              </a:pPr>
              <a:r>
                <a:rPr lang="en-US" sz="1873" b="1" kern="0" cap="all" dirty="0" smtClean="0">
                  <a:solidFill>
                    <a:srgbClr val="FFFFFF"/>
                  </a:solidFill>
                </a:rPr>
                <a:t>Web Apps</a:t>
              </a:r>
            </a:p>
          </p:txBody>
        </p:sp>
        <p:pic>
          <p:nvPicPr>
            <p:cNvPr id="33" name="Picture 32"/>
            <p:cNvPicPr>
              <a:picLocks noChangeAspect="1"/>
            </p:cNvPicPr>
            <p:nvPr/>
          </p:nvPicPr>
          <p:blipFill>
            <a:blip r:embed="rId2"/>
            <a:stretch>
              <a:fillRect/>
            </a:stretch>
          </p:blipFill>
          <p:spPr>
            <a:xfrm>
              <a:off x="6910333" y="952400"/>
              <a:ext cx="724385" cy="707495"/>
            </a:xfrm>
            <a:prstGeom prst="rect">
              <a:avLst/>
            </a:prstGeom>
          </p:spPr>
        </p:pic>
      </p:grpSp>
      <p:sp>
        <p:nvSpPr>
          <p:cNvPr id="48" name="TextBox 47"/>
          <p:cNvSpPr txBox="1"/>
          <p:nvPr/>
        </p:nvSpPr>
        <p:spPr>
          <a:xfrm>
            <a:off x="5131722" y="903738"/>
            <a:ext cx="6611389" cy="5123043"/>
          </a:xfrm>
          <a:prstGeom prst="rect">
            <a:avLst/>
          </a:prstGeom>
          <a:noFill/>
        </p:spPr>
        <p:txBody>
          <a:bodyPr wrap="square" rtlCol="0" anchor="t" anchorCtr="0">
            <a:noAutofit/>
          </a:bodyPr>
          <a:lstStyle/>
          <a:p>
            <a:pPr marL="63500" defTabSz="896181">
              <a:spcAft>
                <a:spcPts val="2400"/>
              </a:spcAft>
            </a:pPr>
            <a:r>
              <a:rPr lang="en-US" sz="3200" dirty="0" smtClean="0">
                <a:solidFill>
                  <a:srgbClr val="FFFFFF"/>
                </a:solidFill>
                <a:latin typeface="Segoe UI Light"/>
              </a:rPr>
              <a:t>Full capability set available including:</a:t>
            </a:r>
            <a:endParaRPr lang="en-US" sz="32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.NET, Node.js, Java, PHP, and Python</a:t>
            </a:r>
          </a:p>
          <a:p>
            <a:pPr marL="872744" lvl="1" indent="-342900" defTabSz="896181">
              <a:spcAft>
                <a:spcPts val="2400"/>
              </a:spcAft>
              <a:buFont typeface="Arial" panose="020B0604020202020204" pitchFamily="34" charset="0"/>
              <a:buChar char="•"/>
            </a:pPr>
            <a:r>
              <a:rPr lang="en-US" sz="2400" dirty="0" err="1" smtClean="0">
                <a:solidFill>
                  <a:srgbClr val="FFFFFF"/>
                </a:solidFill>
                <a:latin typeface="Segoe UI Light"/>
              </a:rPr>
              <a:t>WebJobs</a:t>
            </a:r>
            <a:r>
              <a:rPr lang="en-US" sz="2400" dirty="0" smtClean="0">
                <a:solidFill>
                  <a:srgbClr val="FFFFFF"/>
                </a:solidFill>
                <a:latin typeface="Segoe UI Light"/>
              </a:rPr>
              <a:t> for long running tasks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Integrated VS publish, remote debug…</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CI with GitHub, </a:t>
            </a:r>
            <a:r>
              <a:rPr lang="en-US" sz="2400" dirty="0" err="1" smtClean="0">
                <a:solidFill>
                  <a:srgbClr val="FFFFFF"/>
                </a:solidFill>
                <a:latin typeface="Segoe UI Light"/>
              </a:rPr>
              <a:t>BitBucket</a:t>
            </a:r>
            <a:r>
              <a:rPr lang="en-US" sz="2400" dirty="0" smtClean="0">
                <a:solidFill>
                  <a:srgbClr val="FFFFFF"/>
                </a:solidFill>
                <a:latin typeface="Segoe UI Light"/>
              </a:rPr>
              <a:t>, VSO </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Auto-load balance, </a:t>
            </a:r>
            <a:r>
              <a:rPr lang="en-US" sz="2400" dirty="0" err="1" smtClean="0">
                <a:solidFill>
                  <a:srgbClr val="FFFFFF"/>
                </a:solidFill>
                <a:latin typeface="Segoe UI Light"/>
              </a:rPr>
              <a:t>Autoscale</a:t>
            </a:r>
            <a:r>
              <a:rPr lang="en-US" sz="2400" dirty="0" smtClean="0">
                <a:solidFill>
                  <a:srgbClr val="FFFFFF"/>
                </a:solidFill>
                <a:latin typeface="Segoe UI Light"/>
              </a:rPr>
              <a:t>, Geo DR</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Virtual networking and hybrid connections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Site slots for staged deployments</a:t>
            </a:r>
          </a:p>
        </p:txBody>
      </p:sp>
      <p:sp>
        <p:nvSpPr>
          <p:cNvPr id="49" name="Rectangle 48"/>
          <p:cNvSpPr/>
          <p:nvPr/>
        </p:nvSpPr>
        <p:spPr>
          <a:xfrm>
            <a:off x="1472458" y="3779347"/>
            <a:ext cx="2834942" cy="907941"/>
          </a:xfrm>
          <a:prstGeom prst="rect">
            <a:avLst/>
          </a:prstGeom>
        </p:spPr>
        <p:txBody>
          <a:bodyPr wrap="none">
            <a:spAutoFit/>
          </a:bodyPr>
          <a:lstStyle/>
          <a:p>
            <a:pPr algn="ctr" defTabSz="896181">
              <a:spcAft>
                <a:spcPts val="600"/>
              </a:spcAft>
            </a:pPr>
            <a:r>
              <a:rPr lang="en-US" sz="2400" dirty="0" smtClean="0">
                <a:solidFill>
                  <a:srgbClr val="FFFFFF"/>
                </a:solidFill>
                <a:latin typeface="Segoe UI Light"/>
              </a:rPr>
              <a:t>Web apps run as-is</a:t>
            </a:r>
          </a:p>
          <a:p>
            <a:pPr algn="ctr" defTabSz="896181">
              <a:spcAft>
                <a:spcPts val="600"/>
              </a:spcAft>
            </a:pPr>
            <a:r>
              <a:rPr lang="en-US" sz="2400" dirty="0" smtClean="0">
                <a:solidFill>
                  <a:srgbClr val="FFFFFF"/>
                </a:solidFill>
                <a:latin typeface="Segoe UI Light"/>
              </a:rPr>
              <a:t>no changes required</a:t>
            </a:r>
            <a:endParaRPr lang="en-US" sz="2400" dirty="0">
              <a:solidFill>
                <a:srgbClr val="FFFFFF"/>
              </a:solidFill>
              <a:latin typeface="Segoe UI Light"/>
            </a:endParaRPr>
          </a:p>
        </p:txBody>
      </p:sp>
    </p:spTree>
    <p:extLst>
      <p:ext uri="{BB962C8B-B14F-4D97-AF65-F5344CB8AC3E}">
        <p14:creationId xmlns:p14="http://schemas.microsoft.com/office/powerpoint/2010/main" val="90253636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5242559" y="850299"/>
            <a:ext cx="6611389" cy="5123043"/>
          </a:xfrm>
          <a:prstGeom prst="rect">
            <a:avLst/>
          </a:prstGeom>
          <a:noFill/>
        </p:spPr>
        <p:txBody>
          <a:bodyPr wrap="square" rtlCol="0" anchor="t" anchorCtr="0">
            <a:noAutofit/>
          </a:bodyPr>
          <a:lstStyle/>
          <a:p>
            <a:pPr marL="63500" defTabSz="896181">
              <a:spcAft>
                <a:spcPts val="2400"/>
              </a:spcAft>
            </a:pPr>
            <a:r>
              <a:rPr lang="en-US" sz="3200" dirty="0" smtClean="0">
                <a:solidFill>
                  <a:srgbClr val="FFFFFF"/>
                </a:solidFill>
                <a:latin typeface="Segoe UI Light"/>
              </a:rPr>
              <a:t>New capabilities for Mobile apps:</a:t>
            </a:r>
            <a:endParaRPr lang="en-US" sz="32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err="1" smtClean="0">
                <a:solidFill>
                  <a:srgbClr val="FFFFFF"/>
                </a:solidFill>
                <a:latin typeface="Segoe UI Light"/>
              </a:rPr>
              <a:t>Webjobs</a:t>
            </a:r>
            <a:r>
              <a:rPr lang="en-US" sz="2400" dirty="0" smtClean="0">
                <a:solidFill>
                  <a:srgbClr val="FFFFFF"/>
                </a:solidFill>
                <a:latin typeface="Segoe UI Light"/>
              </a:rPr>
              <a:t> for long running tasks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CI with </a:t>
            </a:r>
            <a:r>
              <a:rPr lang="en-US" sz="2400" dirty="0" err="1" smtClean="0">
                <a:solidFill>
                  <a:srgbClr val="FFFFFF"/>
                </a:solidFill>
                <a:latin typeface="Segoe UI Light"/>
              </a:rPr>
              <a:t>GitHub</a:t>
            </a:r>
            <a:r>
              <a:rPr lang="en-US" sz="2400" dirty="0" smtClean="0">
                <a:solidFill>
                  <a:srgbClr val="FFFFFF"/>
                </a:solidFill>
                <a:latin typeface="Segoe UI Light"/>
              </a:rPr>
              <a:t>, </a:t>
            </a:r>
            <a:r>
              <a:rPr lang="en-US" sz="2400" dirty="0" err="1" smtClean="0">
                <a:solidFill>
                  <a:srgbClr val="FFFFFF"/>
                </a:solidFill>
                <a:latin typeface="Segoe UI Light"/>
              </a:rPr>
              <a:t>BitBucket</a:t>
            </a:r>
            <a:r>
              <a:rPr lang="en-US" sz="2400" dirty="0" smtClean="0">
                <a:solidFill>
                  <a:srgbClr val="FFFFFF"/>
                </a:solidFill>
                <a:latin typeface="Segoe UI Light"/>
              </a:rPr>
              <a:t>, VSO </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Auto-load balance, </a:t>
            </a:r>
            <a:r>
              <a:rPr lang="en-US" sz="2400" dirty="0" err="1" smtClean="0">
                <a:solidFill>
                  <a:srgbClr val="FFFFFF"/>
                </a:solidFill>
                <a:latin typeface="Segoe UI Light"/>
              </a:rPr>
              <a:t>Autoscale</a:t>
            </a:r>
            <a:r>
              <a:rPr lang="en-US" sz="2400" dirty="0" smtClean="0">
                <a:solidFill>
                  <a:srgbClr val="FFFFFF"/>
                </a:solidFill>
                <a:latin typeface="Segoe UI Light"/>
              </a:rPr>
              <a:t>, Geo DR</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Virtual networking and hybrid connections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Site slots for staged deployments</a:t>
            </a:r>
          </a:p>
        </p:txBody>
      </p:sp>
      <p:sp>
        <p:nvSpPr>
          <p:cNvPr id="49" name="Rectangle 48"/>
          <p:cNvSpPr/>
          <p:nvPr/>
        </p:nvSpPr>
        <p:spPr>
          <a:xfrm>
            <a:off x="1412397" y="3777255"/>
            <a:ext cx="2773773" cy="830997"/>
          </a:xfrm>
          <a:prstGeom prst="rect">
            <a:avLst/>
          </a:prstGeom>
        </p:spPr>
        <p:txBody>
          <a:bodyPr wrap="none">
            <a:spAutoFit/>
          </a:bodyPr>
          <a:lstStyle/>
          <a:p>
            <a:pPr algn="ctr" defTabSz="896181"/>
            <a:r>
              <a:rPr lang="en-US" sz="2400" dirty="0" smtClean="0">
                <a:solidFill>
                  <a:srgbClr val="FFFFFF"/>
                </a:solidFill>
                <a:latin typeface="Segoe UI Light"/>
              </a:rPr>
              <a:t>Mobile services plus</a:t>
            </a:r>
          </a:p>
          <a:p>
            <a:pPr algn="ctr" defTabSz="896181">
              <a:spcAft>
                <a:spcPts val="1800"/>
              </a:spcAft>
            </a:pPr>
            <a:r>
              <a:rPr lang="en-US" sz="2400" dirty="0" smtClean="0">
                <a:solidFill>
                  <a:srgbClr val="FFFFFF"/>
                </a:solidFill>
                <a:latin typeface="Segoe UI Light"/>
              </a:rPr>
              <a:t>a whole lot more</a:t>
            </a:r>
          </a:p>
        </p:txBody>
      </p:sp>
      <p:grpSp>
        <p:nvGrpSpPr>
          <p:cNvPr id="7" name="Group 6"/>
          <p:cNvGrpSpPr/>
          <p:nvPr/>
        </p:nvGrpSpPr>
        <p:grpSpPr>
          <a:xfrm>
            <a:off x="1414766" y="2247575"/>
            <a:ext cx="2635519" cy="1400528"/>
            <a:chOff x="8857428" y="774015"/>
            <a:chExt cx="2635519" cy="1400528"/>
          </a:xfrm>
        </p:grpSpPr>
        <p:sp>
          <p:nvSpPr>
            <p:cNvPr id="10" name="TextBox 9"/>
            <p:cNvSpPr txBox="1"/>
            <p:nvPr/>
          </p:nvSpPr>
          <p:spPr>
            <a:xfrm>
              <a:off x="8857428" y="1701980"/>
              <a:ext cx="2635519" cy="472563"/>
            </a:xfrm>
            <a:prstGeom prst="flowChartOffpageConnector">
              <a:avLst/>
            </a:prstGeom>
            <a:noFill/>
          </p:spPr>
          <p:txBody>
            <a:bodyPr wrap="square" rtlCol="0">
              <a:spAutoFit/>
            </a:bodyPr>
            <a:lstStyle/>
            <a:p>
              <a:pPr algn="ctr" defTabSz="914400">
                <a:defRPr/>
              </a:pPr>
              <a:r>
                <a:rPr lang="en-US" sz="1873" b="1" kern="0" cap="all" dirty="0" smtClean="0">
                  <a:solidFill>
                    <a:srgbClr val="FFFFFF"/>
                  </a:solidFill>
                </a:rPr>
                <a:t>Mobile Apps</a:t>
              </a:r>
            </a:p>
          </p:txBody>
        </p:sp>
        <p:pic>
          <p:nvPicPr>
            <p:cNvPr id="9" name="Picture 8"/>
            <p:cNvPicPr>
              <a:picLocks noChangeAspect="1"/>
            </p:cNvPicPr>
            <p:nvPr/>
          </p:nvPicPr>
          <p:blipFill>
            <a:blip r:embed="rId2"/>
            <a:stretch>
              <a:fillRect/>
            </a:stretch>
          </p:blipFill>
          <p:spPr>
            <a:xfrm>
              <a:off x="9897141" y="774015"/>
              <a:ext cx="556316" cy="798813"/>
            </a:xfrm>
            <a:prstGeom prst="rect">
              <a:avLst/>
            </a:prstGeom>
          </p:spPr>
        </p:pic>
      </p:grpSp>
    </p:spTree>
    <p:extLst>
      <p:ext uri="{BB962C8B-B14F-4D97-AF65-F5344CB8AC3E}">
        <p14:creationId xmlns:p14="http://schemas.microsoft.com/office/powerpoint/2010/main" val="95991415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882341" y="890728"/>
            <a:ext cx="7038110" cy="5123043"/>
          </a:xfrm>
          <a:prstGeom prst="rect">
            <a:avLst/>
          </a:prstGeom>
          <a:noFill/>
        </p:spPr>
        <p:txBody>
          <a:bodyPr wrap="square" rtlCol="0" anchor="t" anchorCtr="0">
            <a:noAutofit/>
          </a:bodyPr>
          <a:lstStyle/>
          <a:p>
            <a:pPr marL="63500" defTabSz="896181">
              <a:spcAft>
                <a:spcPts val="2400"/>
              </a:spcAft>
            </a:pPr>
            <a:r>
              <a:rPr lang="en-US" sz="3200" dirty="0" smtClean="0">
                <a:solidFill>
                  <a:srgbClr val="FFFFFF"/>
                </a:solidFill>
                <a:latin typeface="Segoe UI Light"/>
              </a:rPr>
              <a:t>New Logic Apps for easy automation</a:t>
            </a:r>
            <a:endParaRPr lang="en-US" sz="32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No code designer for rapid creation</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Dozens of pre-built templates to get started</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Out of box support for popular SaaS and on-premises apps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Use with custom API apps of your own</a:t>
            </a:r>
          </a:p>
          <a:p>
            <a:pPr marL="872744" lvl="1" indent="-342900" defTabSz="896181">
              <a:spcAft>
                <a:spcPts val="2400"/>
              </a:spcAft>
              <a:buFont typeface="Arial" panose="020B0604020202020204" pitchFamily="34" charset="0"/>
              <a:buChar char="•"/>
            </a:pPr>
            <a:r>
              <a:rPr lang="en-US" sz="2400" dirty="0" err="1" smtClean="0">
                <a:solidFill>
                  <a:srgbClr val="FFFFFF"/>
                </a:solidFill>
                <a:latin typeface="Segoe UI Light"/>
              </a:rPr>
              <a:t>Biztalk</a:t>
            </a:r>
            <a:r>
              <a:rPr lang="en-US" sz="2400" dirty="0" smtClean="0">
                <a:solidFill>
                  <a:srgbClr val="FFFFFF"/>
                </a:solidFill>
                <a:latin typeface="Segoe UI Light"/>
              </a:rPr>
              <a:t> APIs for expert integration scenarios</a:t>
            </a:r>
          </a:p>
        </p:txBody>
      </p:sp>
      <p:sp>
        <p:nvSpPr>
          <p:cNvPr id="49" name="Rectangle 48"/>
          <p:cNvSpPr/>
          <p:nvPr/>
        </p:nvSpPr>
        <p:spPr>
          <a:xfrm>
            <a:off x="1336259" y="3777255"/>
            <a:ext cx="2926058" cy="830997"/>
          </a:xfrm>
          <a:prstGeom prst="rect">
            <a:avLst/>
          </a:prstGeom>
        </p:spPr>
        <p:txBody>
          <a:bodyPr wrap="none">
            <a:spAutoFit/>
          </a:bodyPr>
          <a:lstStyle/>
          <a:p>
            <a:pPr algn="ctr" defTabSz="896181"/>
            <a:r>
              <a:rPr lang="en-US" sz="2400" dirty="0" smtClean="0">
                <a:solidFill>
                  <a:srgbClr val="FFFFFF"/>
                </a:solidFill>
                <a:latin typeface="Segoe UI Light"/>
              </a:rPr>
              <a:t>Automate SaaS and</a:t>
            </a:r>
          </a:p>
          <a:p>
            <a:pPr algn="ctr" defTabSz="896181"/>
            <a:r>
              <a:rPr lang="en-US" sz="2400" dirty="0" smtClean="0">
                <a:solidFill>
                  <a:srgbClr val="FFFFFF"/>
                </a:solidFill>
                <a:latin typeface="Segoe UI Light"/>
              </a:rPr>
              <a:t>on-premises systems</a:t>
            </a:r>
          </a:p>
        </p:txBody>
      </p:sp>
      <p:grpSp>
        <p:nvGrpSpPr>
          <p:cNvPr id="8" name="Group 7"/>
          <p:cNvGrpSpPr/>
          <p:nvPr/>
        </p:nvGrpSpPr>
        <p:grpSpPr>
          <a:xfrm>
            <a:off x="1481523" y="2330702"/>
            <a:ext cx="2635519" cy="1315613"/>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914400">
                <a:defRPr/>
              </a:pPr>
              <a:r>
                <a:rPr lang="en-US" sz="1873" b="1" kern="0" cap="all" dirty="0" smtClean="0">
                  <a:solidFill>
                    <a:srgbClr val="FFFFFF"/>
                  </a:solidFill>
                </a:rPr>
                <a:t>LOGIC Apps</a:t>
              </a:r>
            </a:p>
          </p:txBody>
        </p:sp>
        <p:pic>
          <p:nvPicPr>
            <p:cNvPr id="12" name="Picture 11"/>
            <p:cNvPicPr>
              <a:picLocks noChangeAspect="1"/>
            </p:cNvPicPr>
            <p:nvPr/>
          </p:nvPicPr>
          <p:blipFill>
            <a:blip r:embed="rId2"/>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367751193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998720" y="979451"/>
            <a:ext cx="6805353" cy="5123043"/>
          </a:xfrm>
          <a:prstGeom prst="rect">
            <a:avLst/>
          </a:prstGeom>
          <a:noFill/>
        </p:spPr>
        <p:txBody>
          <a:bodyPr wrap="square" rtlCol="0" anchor="t" anchorCtr="0">
            <a:noAutofit/>
          </a:bodyPr>
          <a:lstStyle/>
          <a:p>
            <a:pPr marL="63500" defTabSz="896181">
              <a:spcAft>
                <a:spcPts val="2400"/>
              </a:spcAft>
            </a:pPr>
            <a:r>
              <a:rPr lang="en-US" sz="3200" dirty="0" smtClean="0">
                <a:solidFill>
                  <a:srgbClr val="FFFFFF"/>
                </a:solidFill>
                <a:latin typeface="Segoe UI Light"/>
              </a:rPr>
              <a:t>Easily use cloud or custom APIs:</a:t>
            </a:r>
            <a:endParaRPr lang="en-US" sz="32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Dozens of built-in APIs for popular SaaS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An ecosystem of APIs for any need</a:t>
            </a:r>
            <a:endParaRPr lang="en-US" sz="2400" dirty="0">
              <a:solidFill>
                <a:srgbClr val="FFFFFF"/>
              </a:solidFill>
              <a:latin typeface="Segoe UI Light"/>
            </a:endParaRP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Create and publish custom, reusable APIs</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Visual </a:t>
            </a:r>
            <a:r>
              <a:rPr lang="en-US" sz="2400" dirty="0">
                <a:solidFill>
                  <a:srgbClr val="FFFFFF"/>
                </a:solidFill>
                <a:latin typeface="Segoe UI Light"/>
              </a:rPr>
              <a:t>Studio tooling with one click </a:t>
            </a:r>
            <a:r>
              <a:rPr lang="en-US" sz="2400" dirty="0" smtClean="0">
                <a:solidFill>
                  <a:srgbClr val="FFFFFF"/>
                </a:solidFill>
                <a:latin typeface="Segoe UI Light"/>
              </a:rPr>
              <a:t>publish and </a:t>
            </a:r>
            <a:r>
              <a:rPr lang="en-US" sz="2400" dirty="0">
                <a:solidFill>
                  <a:srgbClr val="FFFFFF"/>
                </a:solidFill>
                <a:latin typeface="Segoe UI Light"/>
              </a:rPr>
              <a:t>remote </a:t>
            </a:r>
            <a:r>
              <a:rPr lang="en-US" sz="2400" dirty="0" smtClean="0">
                <a:solidFill>
                  <a:srgbClr val="FFFFFF"/>
                </a:solidFill>
                <a:latin typeface="Segoe UI Light"/>
              </a:rPr>
              <a:t>debugging</a:t>
            </a:r>
          </a:p>
          <a:p>
            <a:pPr marL="872744" lvl="1" indent="-342900" defTabSz="896181">
              <a:spcAft>
                <a:spcPts val="2400"/>
              </a:spcAft>
              <a:buFont typeface="Arial" panose="020B0604020202020204" pitchFamily="34" charset="0"/>
              <a:buChar char="•"/>
            </a:pPr>
            <a:r>
              <a:rPr lang="en-US" sz="2400" dirty="0" smtClean="0">
                <a:solidFill>
                  <a:srgbClr val="FFFFFF"/>
                </a:solidFill>
                <a:latin typeface="Segoe UI Light"/>
              </a:rPr>
              <a:t>Automatic </a:t>
            </a:r>
            <a:r>
              <a:rPr lang="en-US" sz="2400" dirty="0">
                <a:solidFill>
                  <a:srgbClr val="FFFFFF"/>
                </a:solidFill>
                <a:latin typeface="Segoe UI Light"/>
              </a:rPr>
              <a:t>client SDK generation for many languages</a:t>
            </a:r>
          </a:p>
          <a:p>
            <a:pPr marL="872744" lvl="1" indent="-342900" defTabSz="896181">
              <a:spcAft>
                <a:spcPts val="2400"/>
              </a:spcAft>
              <a:buFont typeface="Arial" panose="020B0604020202020204" pitchFamily="34" charset="0"/>
              <a:buChar char="•"/>
            </a:pPr>
            <a:endParaRPr lang="en-US" sz="2400" dirty="0" smtClean="0">
              <a:solidFill>
                <a:srgbClr val="FFFFFF"/>
              </a:solidFill>
              <a:latin typeface="Segoe UI Light"/>
            </a:endParaRPr>
          </a:p>
        </p:txBody>
      </p:sp>
      <p:sp>
        <p:nvSpPr>
          <p:cNvPr id="49" name="Rectangle 48"/>
          <p:cNvSpPr/>
          <p:nvPr/>
        </p:nvSpPr>
        <p:spPr>
          <a:xfrm>
            <a:off x="1322640" y="3777255"/>
            <a:ext cx="2953309" cy="830997"/>
          </a:xfrm>
          <a:prstGeom prst="rect">
            <a:avLst/>
          </a:prstGeom>
        </p:spPr>
        <p:txBody>
          <a:bodyPr wrap="none">
            <a:spAutoFit/>
          </a:bodyPr>
          <a:lstStyle/>
          <a:p>
            <a:pPr algn="ctr" defTabSz="896181"/>
            <a:r>
              <a:rPr lang="en-US" sz="2400" dirty="0" smtClean="0">
                <a:solidFill>
                  <a:srgbClr val="FFFFFF"/>
                </a:solidFill>
                <a:latin typeface="Segoe UI Light"/>
              </a:rPr>
              <a:t>Create, consume and</a:t>
            </a:r>
          </a:p>
          <a:p>
            <a:pPr algn="ctr" defTabSz="896181"/>
            <a:r>
              <a:rPr lang="en-US" sz="2400" dirty="0" smtClean="0">
                <a:solidFill>
                  <a:srgbClr val="FFFFFF"/>
                </a:solidFill>
                <a:latin typeface="Segoe UI Light"/>
              </a:rPr>
              <a:t>host APIs more easily</a:t>
            </a:r>
          </a:p>
        </p:txBody>
      </p:sp>
      <p:grpSp>
        <p:nvGrpSpPr>
          <p:cNvPr id="7" name="Group 6"/>
          <p:cNvGrpSpPr/>
          <p:nvPr/>
        </p:nvGrpSpPr>
        <p:grpSpPr>
          <a:xfrm>
            <a:off x="1481528" y="2441111"/>
            <a:ext cx="2635519" cy="1336144"/>
            <a:chOff x="6276897" y="3849484"/>
            <a:chExt cx="2584077" cy="1310064"/>
          </a:xfrm>
          <a:gradFill>
            <a:gsLst>
              <a:gs pos="98000">
                <a:schemeClr val="bg1">
                  <a:lumMod val="75000"/>
                </a:schemeClr>
              </a:gs>
              <a:gs pos="0">
                <a:schemeClr val="tx2">
                  <a:lumMod val="25000"/>
                </a:schemeClr>
              </a:gs>
            </a:gsLst>
            <a:lin ang="5400000" scaled="1"/>
          </a:gradFill>
        </p:grpSpPr>
        <p:sp>
          <p:nvSpPr>
            <p:cNvPr id="9" name="TextBox 8"/>
            <p:cNvSpPr txBox="1"/>
            <p:nvPr/>
          </p:nvSpPr>
          <p:spPr>
            <a:xfrm>
              <a:off x="6276897" y="4696209"/>
              <a:ext cx="2584077" cy="463339"/>
            </a:xfrm>
            <a:prstGeom prst="flowChartOffpageConnector">
              <a:avLst/>
            </a:prstGeom>
            <a:noFill/>
          </p:spPr>
          <p:txBody>
            <a:bodyPr wrap="square" rtlCol="0">
              <a:spAutoFit/>
            </a:bodyPr>
            <a:lstStyle/>
            <a:p>
              <a:pPr algn="ctr" defTabSz="914400">
                <a:defRPr/>
              </a:pPr>
              <a:r>
                <a:rPr lang="en-US" sz="1873" b="1" kern="0" cap="all" dirty="0" err="1" smtClean="0">
                  <a:solidFill>
                    <a:srgbClr val="FFFFFF"/>
                  </a:solidFill>
                </a:rPr>
                <a:t>Api</a:t>
              </a:r>
              <a:r>
                <a:rPr lang="en-US" sz="1873" b="1" kern="0" cap="all" dirty="0" smtClean="0">
                  <a:solidFill>
                    <a:srgbClr val="FFFFFF"/>
                  </a:solidFill>
                </a:rPr>
                <a:t> Apps</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spTree>
    <p:extLst>
      <p:ext uri="{BB962C8B-B14F-4D97-AF65-F5344CB8AC3E}">
        <p14:creationId xmlns:p14="http://schemas.microsoft.com/office/powerpoint/2010/main" val="280906267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343" y="1"/>
            <a:ext cx="5600432" cy="7000540"/>
          </a:xfrm>
          <a:prstGeom prst="rect">
            <a:avLst/>
          </a:prstGeom>
        </p:spPr>
      </p:pic>
      <p:sp>
        <p:nvSpPr>
          <p:cNvPr id="5" name="TextBox 4"/>
          <p:cNvSpPr txBox="1">
            <a:spLocks/>
          </p:cNvSpPr>
          <p:nvPr/>
        </p:nvSpPr>
        <p:spPr>
          <a:xfrm>
            <a:off x="465413" y="1632676"/>
            <a:ext cx="6369231" cy="2646848"/>
          </a:xfrm>
          <a:prstGeom prst="rect">
            <a:avLst/>
          </a:prstGeom>
          <a:noFill/>
        </p:spPr>
        <p:txBody>
          <a:bodyPr wrap="square" lIns="182880" tIns="146304" rIns="182880" bIns="146304" numCol="3" rtlCol="0">
            <a:noAutofit/>
          </a:bodyPr>
          <a:lstStyle/>
          <a:p>
            <a:pPr marL="285750" indent="-285750">
              <a:spcAft>
                <a:spcPts val="150"/>
              </a:spcAft>
              <a:buFont typeface="Arial" panose="020B0604020202020204" pitchFamily="34" charset="0"/>
              <a:buChar char="•"/>
            </a:pPr>
            <a:r>
              <a:rPr lang="en-US" sz="1200" dirty="0" smtClean="0"/>
              <a:t>Box</a:t>
            </a:r>
            <a:endParaRPr lang="en-US" sz="1200" dirty="0"/>
          </a:p>
          <a:p>
            <a:pPr marL="285750" indent="-285750">
              <a:spcAft>
                <a:spcPts val="150"/>
              </a:spcAft>
              <a:buFont typeface="Arial" panose="020B0604020202020204" pitchFamily="34" charset="0"/>
              <a:buChar char="•"/>
            </a:pPr>
            <a:r>
              <a:rPr lang="en-US" sz="1200" dirty="0" smtClean="0"/>
              <a:t>Chatter</a:t>
            </a:r>
            <a:endParaRPr lang="en-US" sz="1200" dirty="0"/>
          </a:p>
          <a:p>
            <a:pPr marL="285750" indent="-285750">
              <a:spcAft>
                <a:spcPts val="150"/>
              </a:spcAft>
              <a:buFont typeface="Arial" panose="020B0604020202020204" pitchFamily="34" charset="0"/>
              <a:buChar char="•"/>
            </a:pPr>
            <a:r>
              <a:rPr lang="en-US" sz="1200" dirty="0" smtClean="0"/>
              <a:t>Delay</a:t>
            </a:r>
            <a:endParaRPr lang="en-US" sz="1200" dirty="0"/>
          </a:p>
          <a:p>
            <a:pPr marL="285750" indent="-285750">
              <a:spcAft>
                <a:spcPts val="150"/>
              </a:spcAft>
              <a:buFont typeface="Arial" panose="020B0604020202020204" pitchFamily="34" charset="0"/>
              <a:buChar char="•"/>
            </a:pPr>
            <a:r>
              <a:rPr lang="en-US" sz="1200" dirty="0" smtClean="0"/>
              <a:t>Dropbox</a:t>
            </a:r>
          </a:p>
          <a:p>
            <a:pPr marL="285750" indent="-285750">
              <a:spcAft>
                <a:spcPts val="150"/>
              </a:spcAft>
              <a:buFont typeface="Arial" panose="020B0604020202020204" pitchFamily="34" charset="0"/>
              <a:buChar char="•"/>
            </a:pPr>
            <a:r>
              <a:rPr lang="en-US" sz="1200" dirty="0" smtClean="0"/>
              <a:t>Azure HD Insight</a:t>
            </a:r>
            <a:endParaRPr lang="en-US" sz="1200" dirty="0"/>
          </a:p>
          <a:p>
            <a:pPr marL="285750" indent="-285750">
              <a:spcAft>
                <a:spcPts val="150"/>
              </a:spcAft>
              <a:buFont typeface="Arial" panose="020B0604020202020204" pitchFamily="34" charset="0"/>
              <a:buChar char="•"/>
            </a:pPr>
            <a:r>
              <a:rPr lang="en-US" sz="1200" dirty="0" err="1" smtClean="0"/>
              <a:t>Marketo</a:t>
            </a:r>
            <a:endParaRPr lang="en-US" sz="1200" dirty="0" smtClean="0"/>
          </a:p>
          <a:p>
            <a:pPr marL="285750" indent="-285750">
              <a:spcAft>
                <a:spcPts val="150"/>
              </a:spcAft>
              <a:buFont typeface="Arial" panose="020B0604020202020204" pitchFamily="34" charset="0"/>
              <a:buChar char="•"/>
            </a:pPr>
            <a:r>
              <a:rPr lang="en-US" sz="1200" dirty="0"/>
              <a:t>Azure Media </a:t>
            </a:r>
            <a:r>
              <a:rPr lang="en-US" sz="1200" dirty="0" smtClean="0"/>
              <a:t>Services</a:t>
            </a:r>
            <a:endParaRPr lang="en-US" sz="1200" dirty="0"/>
          </a:p>
          <a:p>
            <a:pPr marL="285750" indent="-285750">
              <a:spcAft>
                <a:spcPts val="150"/>
              </a:spcAft>
              <a:buFont typeface="Arial" panose="020B0604020202020204" pitchFamily="34" charset="0"/>
              <a:buChar char="•"/>
            </a:pPr>
            <a:r>
              <a:rPr lang="en-US" sz="1200" dirty="0" smtClean="0"/>
              <a:t>OneDrive</a:t>
            </a:r>
          </a:p>
          <a:p>
            <a:pPr marL="285750" indent="-285750">
              <a:spcAft>
                <a:spcPts val="150"/>
              </a:spcAft>
              <a:buFont typeface="Arial" panose="020B0604020202020204" pitchFamily="34" charset="0"/>
              <a:buChar char="•"/>
            </a:pPr>
            <a:r>
              <a:rPr lang="en-US" sz="1200" dirty="0" smtClean="0"/>
              <a:t>SharePoint </a:t>
            </a:r>
          </a:p>
          <a:p>
            <a:pPr marL="285750" indent="-285750">
              <a:spcAft>
                <a:spcPts val="150"/>
              </a:spcAft>
              <a:buFont typeface="Arial" panose="020B0604020202020204" pitchFamily="34" charset="0"/>
              <a:buChar char="•"/>
            </a:pPr>
            <a:r>
              <a:rPr lang="en-US" sz="1200" dirty="0" smtClean="0"/>
              <a:t>SQL Server</a:t>
            </a:r>
          </a:p>
          <a:p>
            <a:pPr marL="285750" indent="-285750">
              <a:spcAft>
                <a:spcPts val="150"/>
              </a:spcAft>
              <a:buFont typeface="Arial" panose="020B0604020202020204" pitchFamily="34" charset="0"/>
              <a:buChar char="•"/>
            </a:pPr>
            <a:r>
              <a:rPr lang="en-US" sz="1200" dirty="0" smtClean="0"/>
              <a:t>Office 365</a:t>
            </a:r>
          </a:p>
          <a:p>
            <a:pPr marL="285750" indent="-285750">
              <a:spcAft>
                <a:spcPts val="150"/>
              </a:spcAft>
              <a:buFont typeface="Arial" panose="020B0604020202020204" pitchFamily="34" charset="0"/>
              <a:buChar char="•"/>
            </a:pPr>
            <a:r>
              <a:rPr lang="en-US" sz="1200" dirty="0" smtClean="0"/>
              <a:t>Oracle</a:t>
            </a:r>
          </a:p>
          <a:p>
            <a:pPr marL="285750" indent="-285750">
              <a:spcAft>
                <a:spcPts val="150"/>
              </a:spcAft>
              <a:buFont typeface="Arial" panose="020B0604020202020204" pitchFamily="34" charset="0"/>
              <a:buChar char="•"/>
            </a:pPr>
            <a:r>
              <a:rPr lang="en-US" sz="1200" dirty="0" smtClean="0"/>
              <a:t>QuickBooks</a:t>
            </a:r>
          </a:p>
          <a:p>
            <a:pPr marL="285750" indent="-285750">
              <a:spcAft>
                <a:spcPts val="150"/>
              </a:spcAft>
              <a:buFont typeface="Arial" panose="020B0604020202020204" pitchFamily="34" charset="0"/>
              <a:buChar char="•"/>
            </a:pPr>
            <a:r>
              <a:rPr lang="en-US" sz="1200" dirty="0" err="1" smtClean="0"/>
              <a:t>SalesForce</a:t>
            </a:r>
            <a:endParaRPr lang="en-US" sz="1200" dirty="0" smtClean="0"/>
          </a:p>
          <a:p>
            <a:pPr marL="285750" indent="-285750">
              <a:spcAft>
                <a:spcPts val="150"/>
              </a:spcAft>
              <a:buFont typeface="Arial" panose="020B0604020202020204" pitchFamily="34" charset="0"/>
              <a:buChar char="•"/>
            </a:pPr>
            <a:r>
              <a:rPr lang="en-US" sz="1200" dirty="0" smtClean="0"/>
              <a:t>Sugar CRM </a:t>
            </a:r>
          </a:p>
          <a:p>
            <a:pPr marL="285750" indent="-285750">
              <a:spcAft>
                <a:spcPts val="150"/>
              </a:spcAft>
              <a:buFont typeface="Arial" panose="020B0604020202020204" pitchFamily="34" charset="0"/>
              <a:buChar char="•"/>
            </a:pPr>
            <a:r>
              <a:rPr lang="en-US" sz="1200" dirty="0" smtClean="0"/>
              <a:t>SAP</a:t>
            </a:r>
          </a:p>
          <a:p>
            <a:pPr marL="285750" indent="-285750">
              <a:spcAft>
                <a:spcPts val="150"/>
              </a:spcAft>
              <a:buFont typeface="Arial" panose="020B0604020202020204" pitchFamily="34" charset="0"/>
              <a:buChar char="•"/>
            </a:pPr>
            <a:r>
              <a:rPr lang="en-US" sz="1200" dirty="0"/>
              <a:t>Azure Service Bus</a:t>
            </a:r>
          </a:p>
          <a:p>
            <a:pPr marL="285750" indent="-285750">
              <a:spcAft>
                <a:spcPts val="150"/>
              </a:spcAft>
              <a:buFont typeface="Arial" panose="020B0604020202020204" pitchFamily="34" charset="0"/>
              <a:buChar char="•"/>
            </a:pPr>
            <a:r>
              <a:rPr lang="en-US" sz="1200" dirty="0"/>
              <a:t>Azure </a:t>
            </a:r>
            <a:r>
              <a:rPr lang="en-US" sz="1200" dirty="0" smtClean="0"/>
              <a:t>Storage</a:t>
            </a:r>
          </a:p>
          <a:p>
            <a:pPr marL="285750" indent="-285750">
              <a:spcAft>
                <a:spcPts val="150"/>
              </a:spcAft>
              <a:buFont typeface="Arial" panose="020B0604020202020204" pitchFamily="34" charset="0"/>
              <a:buChar char="•"/>
            </a:pPr>
            <a:r>
              <a:rPr lang="en-US" sz="1200" dirty="0" smtClean="0"/>
              <a:t>Timer / Recurrence</a:t>
            </a:r>
          </a:p>
          <a:p>
            <a:pPr marL="285750" indent="-285750">
              <a:spcAft>
                <a:spcPts val="150"/>
              </a:spcAft>
              <a:buFont typeface="Arial" panose="020B0604020202020204" pitchFamily="34" charset="0"/>
              <a:buChar char="•"/>
            </a:pPr>
            <a:r>
              <a:rPr lang="en-US" sz="1200" dirty="0" err="1" smtClean="0"/>
              <a:t>Twilio</a:t>
            </a:r>
            <a:endParaRPr lang="en-US" sz="1200" dirty="0" smtClean="0"/>
          </a:p>
          <a:p>
            <a:pPr marL="285750" indent="-285750">
              <a:spcAft>
                <a:spcPts val="150"/>
              </a:spcAft>
              <a:buFont typeface="Arial" panose="020B0604020202020204" pitchFamily="34" charset="0"/>
              <a:buChar char="•"/>
            </a:pPr>
            <a:r>
              <a:rPr lang="en-US" sz="1200" dirty="0" smtClean="0"/>
              <a:t>Twitter</a:t>
            </a:r>
          </a:p>
          <a:p>
            <a:pPr marL="285750" indent="-285750">
              <a:spcAft>
                <a:spcPts val="150"/>
              </a:spcAft>
              <a:buFont typeface="Arial" panose="020B0604020202020204" pitchFamily="34" charset="0"/>
              <a:buChar char="•"/>
            </a:pPr>
            <a:r>
              <a:rPr lang="en-US" sz="1200" dirty="0" smtClean="0"/>
              <a:t>IBM DB2 </a:t>
            </a:r>
          </a:p>
          <a:p>
            <a:pPr marL="285750" indent="-285750">
              <a:spcAft>
                <a:spcPts val="150"/>
              </a:spcAft>
              <a:buFont typeface="Arial" panose="020B0604020202020204" pitchFamily="34" charset="0"/>
              <a:buChar char="•"/>
            </a:pPr>
            <a:r>
              <a:rPr lang="en-US" sz="1200" dirty="0" smtClean="0"/>
              <a:t>Informix</a:t>
            </a:r>
          </a:p>
          <a:p>
            <a:pPr marL="285750" indent="-285750">
              <a:spcAft>
                <a:spcPts val="150"/>
              </a:spcAft>
              <a:buFont typeface="Arial" panose="020B0604020202020204" pitchFamily="34" charset="0"/>
              <a:buChar char="•"/>
            </a:pPr>
            <a:r>
              <a:rPr lang="en-US" sz="1200" dirty="0" err="1" smtClean="0"/>
              <a:t>Websphere</a:t>
            </a:r>
            <a:r>
              <a:rPr lang="en-US" sz="1200" dirty="0" smtClean="0"/>
              <a:t> MQ</a:t>
            </a:r>
          </a:p>
          <a:p>
            <a:pPr marL="285750" indent="-285750">
              <a:spcAft>
                <a:spcPts val="150"/>
              </a:spcAft>
              <a:buFont typeface="Arial" panose="020B0604020202020204" pitchFamily="34" charset="0"/>
              <a:buChar char="•"/>
            </a:pPr>
            <a:r>
              <a:rPr lang="en-US" sz="1200" dirty="0" smtClean="0"/>
              <a:t>Azure Web Jobs</a:t>
            </a:r>
          </a:p>
          <a:p>
            <a:pPr marL="285750" indent="-285750">
              <a:spcAft>
                <a:spcPts val="150"/>
              </a:spcAft>
              <a:buFont typeface="Arial" panose="020B0604020202020204" pitchFamily="34" charset="0"/>
              <a:buChar char="•"/>
            </a:pPr>
            <a:r>
              <a:rPr lang="en-US" sz="1200" dirty="0" smtClean="0"/>
              <a:t>Yammer</a:t>
            </a:r>
          </a:p>
          <a:p>
            <a:pPr marL="285750" indent="-285750">
              <a:spcAft>
                <a:spcPts val="150"/>
              </a:spcAft>
              <a:buFont typeface="Arial" panose="020B0604020202020204" pitchFamily="34" charset="0"/>
              <a:buChar char="•"/>
            </a:pPr>
            <a:r>
              <a:rPr lang="en-US" sz="1200" dirty="0" smtClean="0"/>
              <a:t>Dynamics CRM</a:t>
            </a:r>
          </a:p>
          <a:p>
            <a:pPr marL="285750" indent="-285750">
              <a:spcAft>
                <a:spcPts val="150"/>
              </a:spcAft>
              <a:buFont typeface="Arial" panose="020B0604020202020204" pitchFamily="34" charset="0"/>
              <a:buChar char="•"/>
            </a:pPr>
            <a:r>
              <a:rPr lang="en-US" sz="1200" dirty="0" smtClean="0"/>
              <a:t>Dynamics AX</a:t>
            </a:r>
          </a:p>
          <a:p>
            <a:pPr marL="285750" indent="-285750">
              <a:spcAft>
                <a:spcPts val="150"/>
              </a:spcAft>
              <a:buFont typeface="Arial" panose="020B0604020202020204" pitchFamily="34" charset="0"/>
              <a:buChar char="•"/>
            </a:pPr>
            <a:r>
              <a:rPr lang="en-US" sz="1200" dirty="0" smtClean="0"/>
              <a:t>Hybrid Connectivity</a:t>
            </a:r>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a:p>
            <a:pPr marL="285750" indent="-285750">
              <a:spcAft>
                <a:spcPts val="150"/>
              </a:spcAft>
              <a:buFont typeface="Arial" panose="020B0604020202020204" pitchFamily="34" charset="0"/>
              <a:buChar char="•"/>
            </a:pPr>
            <a:endParaRPr lang="en-US" sz="1200" dirty="0" smtClean="0"/>
          </a:p>
        </p:txBody>
      </p:sp>
      <p:sp>
        <p:nvSpPr>
          <p:cNvPr id="4" name="Rectangle 3"/>
          <p:cNvSpPr/>
          <p:nvPr/>
        </p:nvSpPr>
        <p:spPr>
          <a:xfrm>
            <a:off x="554386" y="4964672"/>
            <a:ext cx="1785926" cy="1538883"/>
          </a:xfrm>
          <a:prstGeom prst="rect">
            <a:avLst/>
          </a:prstGeom>
        </p:spPr>
        <p:txBody>
          <a:bodyPr wrap="square">
            <a:spAutoFit/>
          </a:bodyPr>
          <a:lstStyle/>
          <a:p>
            <a:pPr marL="285750" indent="-285750">
              <a:spcAft>
                <a:spcPts val="150"/>
              </a:spcAft>
              <a:buFont typeface="Arial" panose="020B0604020202020204" pitchFamily="34" charset="0"/>
              <a:buChar char="•"/>
            </a:pPr>
            <a:r>
              <a:rPr lang="en-US" sz="1200" dirty="0"/>
              <a:t>HTTP, HTTPS </a:t>
            </a:r>
          </a:p>
          <a:p>
            <a:pPr marL="285750" indent="-285750">
              <a:spcAft>
                <a:spcPts val="150"/>
              </a:spcAft>
              <a:buFont typeface="Arial" panose="020B0604020202020204" pitchFamily="34" charset="0"/>
              <a:buChar char="•"/>
            </a:pPr>
            <a:r>
              <a:rPr lang="en-US" sz="1200" dirty="0" smtClean="0"/>
              <a:t>File</a:t>
            </a:r>
          </a:p>
          <a:p>
            <a:pPr marL="285750" indent="-285750">
              <a:spcAft>
                <a:spcPts val="150"/>
              </a:spcAft>
              <a:buFont typeface="Arial" panose="020B0604020202020204" pitchFamily="34" charset="0"/>
              <a:buChar char="•"/>
            </a:pPr>
            <a:r>
              <a:rPr lang="en-US" sz="1200" dirty="0" smtClean="0"/>
              <a:t>Flat File</a:t>
            </a:r>
          </a:p>
          <a:p>
            <a:pPr marL="285750" indent="-285750">
              <a:spcAft>
                <a:spcPts val="150"/>
              </a:spcAft>
              <a:buFont typeface="Arial" panose="020B0604020202020204" pitchFamily="34" charset="0"/>
              <a:buChar char="•"/>
            </a:pPr>
            <a:r>
              <a:rPr lang="en-US" sz="1200" dirty="0" smtClean="0"/>
              <a:t>FTP, SFTP</a:t>
            </a:r>
            <a:endParaRPr lang="en-US" sz="1200" dirty="0"/>
          </a:p>
          <a:p>
            <a:pPr marL="285750" indent="-285750">
              <a:spcAft>
                <a:spcPts val="150"/>
              </a:spcAft>
              <a:buFont typeface="Arial" panose="020B0604020202020204" pitchFamily="34" charset="0"/>
              <a:buChar char="•"/>
            </a:pPr>
            <a:r>
              <a:rPr lang="en-US" sz="1200" dirty="0"/>
              <a:t>POP3/IMAP</a:t>
            </a:r>
          </a:p>
          <a:p>
            <a:pPr marL="285750" indent="-285750">
              <a:spcAft>
                <a:spcPts val="150"/>
              </a:spcAft>
              <a:buFont typeface="Arial" panose="020B0604020202020204" pitchFamily="34" charset="0"/>
              <a:buChar char="•"/>
            </a:pPr>
            <a:r>
              <a:rPr lang="en-US" sz="1200" dirty="0"/>
              <a:t>SMTP</a:t>
            </a:r>
          </a:p>
          <a:p>
            <a:pPr marL="285750" indent="-285750">
              <a:spcAft>
                <a:spcPts val="150"/>
              </a:spcAft>
              <a:buFont typeface="Arial" panose="020B0604020202020204" pitchFamily="34" charset="0"/>
              <a:buChar char="•"/>
            </a:pPr>
            <a:r>
              <a:rPr lang="en-US" sz="1200" dirty="0"/>
              <a:t>SOAP + WCF</a:t>
            </a:r>
          </a:p>
        </p:txBody>
      </p:sp>
      <p:sp>
        <p:nvSpPr>
          <p:cNvPr id="7" name="Rectangle 6"/>
          <p:cNvSpPr/>
          <p:nvPr/>
        </p:nvSpPr>
        <p:spPr>
          <a:xfrm>
            <a:off x="2880869" y="4964672"/>
            <a:ext cx="3953776" cy="1564531"/>
          </a:xfrm>
          <a:prstGeom prst="rect">
            <a:avLst/>
          </a:prstGeom>
        </p:spPr>
        <p:txBody>
          <a:bodyPr wrap="square" numCol="2">
            <a:spAutoFit/>
          </a:bodyPr>
          <a:lstStyle/>
          <a:p>
            <a:pPr marL="285750" indent="-285750">
              <a:spcAft>
                <a:spcPts val="150"/>
              </a:spcAft>
              <a:buFont typeface="Arial" panose="020B0604020202020204" pitchFamily="34" charset="0"/>
              <a:buChar char="•"/>
            </a:pPr>
            <a:r>
              <a:rPr lang="en-US" sz="1200" dirty="0" smtClean="0"/>
              <a:t>Batching / </a:t>
            </a:r>
            <a:r>
              <a:rPr lang="en-US" sz="1200" dirty="0" err="1" smtClean="0"/>
              <a:t>Debatching</a:t>
            </a:r>
            <a:endParaRPr lang="en-US" sz="1200" dirty="0"/>
          </a:p>
          <a:p>
            <a:pPr marL="285750" indent="-285750">
              <a:spcAft>
                <a:spcPts val="150"/>
              </a:spcAft>
              <a:buFont typeface="Arial" panose="020B0604020202020204" pitchFamily="34" charset="0"/>
              <a:buChar char="•"/>
            </a:pPr>
            <a:r>
              <a:rPr lang="en-US" sz="1200" dirty="0"/>
              <a:t>Validate</a:t>
            </a:r>
          </a:p>
          <a:p>
            <a:pPr marL="285750" indent="-285750">
              <a:spcAft>
                <a:spcPts val="150"/>
              </a:spcAft>
              <a:buFont typeface="Arial" panose="020B0604020202020204" pitchFamily="34" charset="0"/>
              <a:buChar char="•"/>
            </a:pPr>
            <a:r>
              <a:rPr lang="en-US" sz="1200" dirty="0"/>
              <a:t>Extract </a:t>
            </a:r>
            <a:r>
              <a:rPr lang="en-US" sz="1200" dirty="0" smtClean="0"/>
              <a:t>(XPath</a:t>
            </a:r>
            <a:r>
              <a:rPr lang="en-US" sz="1200" dirty="0"/>
              <a:t>)</a:t>
            </a:r>
          </a:p>
          <a:p>
            <a:pPr marL="285750" indent="-285750">
              <a:spcAft>
                <a:spcPts val="150"/>
              </a:spcAft>
              <a:buFont typeface="Arial" panose="020B0604020202020204" pitchFamily="34" charset="0"/>
              <a:buChar char="•"/>
            </a:pPr>
            <a:r>
              <a:rPr lang="en-US" sz="1200" dirty="0"/>
              <a:t>Transform (+Mapper)</a:t>
            </a:r>
          </a:p>
          <a:p>
            <a:pPr marL="285750" indent="-285750">
              <a:spcAft>
                <a:spcPts val="150"/>
              </a:spcAft>
              <a:buFont typeface="Arial" panose="020B0604020202020204" pitchFamily="34" charset="0"/>
              <a:buChar char="•"/>
            </a:pPr>
            <a:r>
              <a:rPr lang="en-US" sz="1200" dirty="0" smtClean="0"/>
              <a:t>Convert (XML-JSON)</a:t>
            </a:r>
            <a:endParaRPr lang="en-US" sz="1200" dirty="0"/>
          </a:p>
          <a:p>
            <a:pPr marL="285750" indent="-285750">
              <a:spcAft>
                <a:spcPts val="150"/>
              </a:spcAft>
              <a:buFont typeface="Arial" panose="020B0604020202020204" pitchFamily="34" charset="0"/>
              <a:buChar char="•"/>
            </a:pPr>
            <a:r>
              <a:rPr lang="en-US" sz="1200" dirty="0"/>
              <a:t>Convert (XML-FF)</a:t>
            </a:r>
          </a:p>
          <a:p>
            <a:pPr marL="285750" indent="-285750">
              <a:spcAft>
                <a:spcPts val="150"/>
              </a:spcAft>
              <a:buFont typeface="Arial" panose="020B0604020202020204" pitchFamily="34" charset="0"/>
              <a:buChar char="•"/>
            </a:pPr>
            <a:r>
              <a:rPr lang="en-US" sz="1200" dirty="0"/>
              <a:t>X12</a:t>
            </a:r>
          </a:p>
          <a:p>
            <a:pPr marL="285750" indent="-285750">
              <a:spcAft>
                <a:spcPts val="150"/>
              </a:spcAft>
              <a:buFont typeface="Arial" panose="020B0604020202020204" pitchFamily="34" charset="0"/>
              <a:buChar char="•"/>
            </a:pPr>
            <a:r>
              <a:rPr lang="en-US" sz="1200" dirty="0"/>
              <a:t>EDIFACT</a:t>
            </a:r>
          </a:p>
          <a:p>
            <a:pPr marL="285750" indent="-285750">
              <a:spcAft>
                <a:spcPts val="150"/>
              </a:spcAft>
              <a:buFont typeface="Arial" panose="020B0604020202020204" pitchFamily="34" charset="0"/>
              <a:buChar char="•"/>
            </a:pPr>
            <a:r>
              <a:rPr lang="en-US" sz="1200" dirty="0"/>
              <a:t>AS2</a:t>
            </a:r>
          </a:p>
          <a:p>
            <a:pPr marL="285750" indent="-285750">
              <a:spcAft>
                <a:spcPts val="150"/>
              </a:spcAft>
              <a:buFont typeface="Arial" panose="020B0604020202020204" pitchFamily="34" charset="0"/>
              <a:buChar char="•"/>
            </a:pPr>
            <a:r>
              <a:rPr lang="en-US" sz="1200" dirty="0"/>
              <a:t>TPMOM</a:t>
            </a:r>
          </a:p>
          <a:p>
            <a:pPr marL="285750" indent="-285750">
              <a:spcAft>
                <a:spcPts val="150"/>
              </a:spcAft>
              <a:buFont typeface="Arial" panose="020B0604020202020204" pitchFamily="34" charset="0"/>
              <a:buChar char="•"/>
            </a:pPr>
            <a:r>
              <a:rPr lang="en-US" sz="1200" dirty="0"/>
              <a:t>Rules Engine</a:t>
            </a:r>
          </a:p>
        </p:txBody>
      </p:sp>
      <p:sp>
        <p:nvSpPr>
          <p:cNvPr id="8" name="Rectangle 7"/>
          <p:cNvSpPr/>
          <p:nvPr/>
        </p:nvSpPr>
        <p:spPr>
          <a:xfrm>
            <a:off x="492638" y="1372528"/>
            <a:ext cx="1340239" cy="341632"/>
          </a:xfrm>
          <a:prstGeom prst="rect">
            <a:avLst/>
          </a:prstGeom>
        </p:spPr>
        <p:txBody>
          <a:bodyPr wrap="none">
            <a:spAutoFit/>
          </a:bodyPr>
          <a:lstStyle/>
          <a:p>
            <a:pPr>
              <a:lnSpc>
                <a:spcPct val="90000"/>
              </a:lnSpc>
            </a:pPr>
            <a:r>
              <a:rPr lang="en-US" dirty="0"/>
              <a:t>Connectors</a:t>
            </a:r>
            <a:endParaRPr lang="en-US" sz="2400" dirty="0"/>
          </a:p>
        </p:txBody>
      </p:sp>
      <p:sp>
        <p:nvSpPr>
          <p:cNvPr id="10" name="Rectangle 9"/>
          <p:cNvSpPr/>
          <p:nvPr/>
        </p:nvSpPr>
        <p:spPr>
          <a:xfrm>
            <a:off x="492638" y="4557311"/>
            <a:ext cx="1133644" cy="369332"/>
          </a:xfrm>
          <a:prstGeom prst="rect">
            <a:avLst/>
          </a:prstGeom>
        </p:spPr>
        <p:txBody>
          <a:bodyPr wrap="none">
            <a:spAutoFit/>
          </a:bodyPr>
          <a:lstStyle/>
          <a:p>
            <a:r>
              <a:rPr lang="en-US" dirty="0"/>
              <a:t>Protocols</a:t>
            </a:r>
          </a:p>
        </p:txBody>
      </p:sp>
      <p:sp>
        <p:nvSpPr>
          <p:cNvPr id="11" name="Rectangle 10"/>
          <p:cNvSpPr/>
          <p:nvPr/>
        </p:nvSpPr>
        <p:spPr>
          <a:xfrm>
            <a:off x="2828823" y="4585011"/>
            <a:ext cx="1750031" cy="341632"/>
          </a:xfrm>
          <a:prstGeom prst="rect">
            <a:avLst/>
          </a:prstGeom>
        </p:spPr>
        <p:txBody>
          <a:bodyPr wrap="none">
            <a:spAutoFit/>
          </a:bodyPr>
          <a:lstStyle/>
          <a:p>
            <a:pPr>
              <a:lnSpc>
                <a:spcPct val="90000"/>
              </a:lnSpc>
            </a:pPr>
            <a:r>
              <a:rPr lang="en-US" dirty="0" smtClean="0"/>
              <a:t>BizTalk Services</a:t>
            </a:r>
            <a:endParaRPr lang="en-US" sz="2400" dirty="0"/>
          </a:p>
        </p:txBody>
      </p:sp>
      <p:sp>
        <p:nvSpPr>
          <p:cNvPr id="14" name="Title 1"/>
          <p:cNvSpPr>
            <a:spLocks noGrp="1"/>
          </p:cNvSpPr>
          <p:nvPr>
            <p:ph type="title"/>
          </p:nvPr>
        </p:nvSpPr>
        <p:spPr>
          <a:xfrm>
            <a:off x="465413" y="288744"/>
            <a:ext cx="6300096" cy="854407"/>
          </a:xfrm>
        </p:spPr>
        <p:txBody>
          <a:bodyPr anchor="ctr"/>
          <a:lstStyle/>
          <a:p>
            <a:pPr>
              <a:lnSpc>
                <a:spcPct val="100000"/>
              </a:lnSpc>
            </a:pPr>
            <a:r>
              <a:rPr lang="en-US" sz="4000" dirty="0" smtClean="0">
                <a:gradFill>
                  <a:gsLst>
                    <a:gs pos="46903">
                      <a:schemeClr val="tx1"/>
                    </a:gs>
                    <a:gs pos="83000">
                      <a:schemeClr val="tx1"/>
                    </a:gs>
                  </a:gsLst>
                  <a:lin ang="5400000" scaled="1"/>
                </a:gradFill>
              </a:rPr>
              <a:t>Built-in API Connectors</a:t>
            </a:r>
            <a:endParaRPr lang="en-US" sz="4000" dirty="0">
              <a:gradFill>
                <a:gsLst>
                  <a:gs pos="46903">
                    <a:schemeClr val="tx1"/>
                  </a:gs>
                  <a:gs pos="83000">
                    <a:schemeClr val="tx1"/>
                  </a:gs>
                </a:gsLst>
                <a:lin ang="5400000" scaled="1"/>
              </a:gra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40810" y="460018"/>
            <a:ext cx="683133" cy="683133"/>
          </a:xfrm>
          <a:prstGeom prst="rect">
            <a:avLst/>
          </a:prstGeom>
        </p:spPr>
      </p:pic>
    </p:spTree>
    <p:extLst>
      <p:ext uri="{BB962C8B-B14F-4D97-AF65-F5344CB8AC3E}">
        <p14:creationId xmlns:p14="http://schemas.microsoft.com/office/powerpoint/2010/main" val="506317689"/>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Web App + API App + Logic App with ASP.NET 5</a:t>
            </a:r>
            <a:endParaRPr lang="zh-TW" altLang="en-US" dirty="0"/>
          </a:p>
        </p:txBody>
      </p:sp>
    </p:spTree>
    <p:extLst>
      <p:ext uri="{BB962C8B-B14F-4D97-AF65-F5344CB8AC3E}">
        <p14:creationId xmlns:p14="http://schemas.microsoft.com/office/powerpoint/2010/main" val="9568835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74638" y="1212850"/>
            <a:ext cx="11887200" cy="3323987"/>
          </a:xfrm>
        </p:spPr>
        <p:txBody>
          <a:bodyPr/>
          <a:lstStyle/>
          <a:p>
            <a:r>
              <a:rPr lang="en-US" altLang="zh-TW" dirty="0"/>
              <a:t>ASP.NET 5: </a:t>
            </a:r>
            <a:r>
              <a:rPr lang="en-US" altLang="zh-TW" dirty="0">
                <a:hlinkClick r:id="rId2"/>
              </a:rPr>
              <a:t>http://</a:t>
            </a:r>
            <a:r>
              <a:rPr lang="en-US" altLang="zh-TW" dirty="0" smtClean="0">
                <a:hlinkClick r:id="rId2"/>
              </a:rPr>
              <a:t>www.asp.net/vnext</a:t>
            </a:r>
            <a:endParaRPr lang="en-US" altLang="zh-TW" dirty="0" smtClean="0"/>
          </a:p>
          <a:p>
            <a:r>
              <a:rPr lang="en-US" altLang="zh-TW" dirty="0" smtClean="0"/>
              <a:t>ASP.NET </a:t>
            </a:r>
            <a:r>
              <a:rPr lang="en-US" altLang="zh-TW" dirty="0"/>
              <a:t>5 GitHub: </a:t>
            </a:r>
            <a:r>
              <a:rPr lang="en-US" altLang="zh-TW" dirty="0">
                <a:hlinkClick r:id="rId3"/>
              </a:rPr>
              <a:t>https://</a:t>
            </a:r>
            <a:r>
              <a:rPr lang="en-US" altLang="zh-TW" dirty="0" smtClean="0">
                <a:hlinkClick r:id="rId3"/>
              </a:rPr>
              <a:t>github.com/aspnet</a:t>
            </a:r>
            <a:r>
              <a:rPr lang="en-US" altLang="zh-TW" dirty="0" smtClean="0"/>
              <a:t> </a:t>
            </a:r>
          </a:p>
          <a:p>
            <a:r>
              <a:rPr lang="en-US" altLang="zh-TW" dirty="0"/>
              <a:t>ASP.NET 5 Docs: </a:t>
            </a:r>
            <a:r>
              <a:rPr lang="en-US" altLang="zh-TW" dirty="0">
                <a:hlinkClick r:id="rId4"/>
              </a:rPr>
              <a:t>http://</a:t>
            </a:r>
            <a:r>
              <a:rPr lang="en-US" altLang="zh-TW" dirty="0" smtClean="0">
                <a:hlinkClick r:id="rId4"/>
              </a:rPr>
              <a:t>docs.asp.net</a:t>
            </a:r>
            <a:r>
              <a:rPr lang="en-US" altLang="zh-TW" dirty="0" smtClean="0"/>
              <a:t> </a:t>
            </a:r>
          </a:p>
          <a:p>
            <a:r>
              <a:rPr lang="en-US" altLang="zh-TW" dirty="0" smtClean="0"/>
              <a:t>Azure </a:t>
            </a:r>
            <a:r>
              <a:rPr lang="en-US" altLang="zh-TW" dirty="0"/>
              <a:t>App Services: </a:t>
            </a:r>
            <a:r>
              <a:rPr lang="en-US" altLang="zh-TW" dirty="0">
                <a:hlinkClick r:id="rId5"/>
              </a:rPr>
              <a:t>http://azure.microsoft.com/zh-tw/documentation/services/app-service</a:t>
            </a:r>
            <a:r>
              <a:rPr lang="en-US" altLang="zh-TW" dirty="0" smtClean="0">
                <a:hlinkClick r:id="rId5"/>
              </a:rPr>
              <a:t>/</a:t>
            </a:r>
            <a:r>
              <a:rPr lang="en-US" altLang="zh-TW" dirty="0" smtClean="0"/>
              <a:t> </a:t>
            </a:r>
            <a:endParaRPr lang="zh-TW" altLang="en-US" dirty="0"/>
          </a:p>
        </p:txBody>
      </p:sp>
      <p:sp>
        <p:nvSpPr>
          <p:cNvPr id="3" name="標題 2"/>
          <p:cNvSpPr>
            <a:spLocks noGrp="1"/>
          </p:cNvSpPr>
          <p:nvPr>
            <p:ph type="title"/>
          </p:nvPr>
        </p:nvSpPr>
        <p:spPr/>
        <p:txBody>
          <a:bodyPr/>
          <a:lstStyle/>
          <a:p>
            <a:r>
              <a:rPr lang="en-US" altLang="zh-TW" dirty="0" smtClean="0"/>
              <a:t>References</a:t>
            </a:r>
            <a:endParaRPr lang="zh-TW" altLang="en-US" dirty="0"/>
          </a:p>
        </p:txBody>
      </p:sp>
    </p:spTree>
    <p:extLst>
      <p:ext uri="{BB962C8B-B14F-4D97-AF65-F5344CB8AC3E}">
        <p14:creationId xmlns:p14="http://schemas.microsoft.com/office/powerpoint/2010/main" val="155793937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08037" y="372395"/>
            <a:ext cx="9432052" cy="956125"/>
          </a:xfrm>
        </p:spPr>
        <p:txBody>
          <a:bodyPr/>
          <a:lstStyle/>
          <a:p>
            <a:r>
              <a:rPr lang="en-US" altLang="zh-TW" dirty="0" smtClean="0"/>
              <a:t>K.NET: </a:t>
            </a:r>
            <a:r>
              <a:rPr lang="zh-TW" altLang="en-US" dirty="0" smtClean="0"/>
              <a:t>高雄在地的 </a:t>
            </a:r>
            <a:r>
              <a:rPr lang="en-US" altLang="zh-TW" dirty="0" smtClean="0"/>
              <a:t>.NET </a:t>
            </a:r>
            <a:r>
              <a:rPr lang="zh-TW" altLang="en-US" dirty="0" smtClean="0"/>
              <a:t>社群</a:t>
            </a:r>
            <a:endParaRPr lang="zh-TW" altLang="en-US" dirty="0"/>
          </a:p>
        </p:txBody>
      </p:sp>
      <p:sp>
        <p:nvSpPr>
          <p:cNvPr id="4" name="內容版面配置區 3"/>
          <p:cNvSpPr>
            <a:spLocks noGrp="1"/>
          </p:cNvSpPr>
          <p:nvPr>
            <p:ph idx="1"/>
          </p:nvPr>
        </p:nvSpPr>
        <p:spPr>
          <a:xfrm>
            <a:off x="3322637" y="1821215"/>
            <a:ext cx="8305800" cy="4478714"/>
          </a:xfrm>
        </p:spPr>
        <p:txBody>
          <a:bodyPr>
            <a:normAutofit/>
          </a:bodyPr>
          <a:lstStyle/>
          <a:p>
            <a:r>
              <a:rPr lang="zh-TW" altLang="en-US" sz="3200" dirty="0" smtClean="0">
                <a:sym typeface="Wingdings" panose="05000000000000000000" pitchFamily="2" charset="2"/>
              </a:rPr>
              <a:t>每週三聚會</a:t>
            </a:r>
            <a:endParaRPr lang="en-US" altLang="zh-TW" sz="3200" dirty="0" smtClean="0">
              <a:sym typeface="Wingdings" panose="05000000000000000000" pitchFamily="2" charset="2"/>
            </a:endParaRPr>
          </a:p>
          <a:p>
            <a:pPr lvl="1"/>
            <a:r>
              <a:rPr lang="zh-TW" altLang="en-US" dirty="0" smtClean="0">
                <a:sym typeface="Wingdings" panose="05000000000000000000" pitchFamily="2" charset="2"/>
              </a:rPr>
              <a:t>星巴克裕誠店 </a:t>
            </a:r>
            <a:r>
              <a:rPr lang="en-US" altLang="zh-TW" dirty="0" smtClean="0">
                <a:sym typeface="Wingdings" panose="05000000000000000000" pitchFamily="2" charset="2"/>
              </a:rPr>
              <a:t>(</a:t>
            </a:r>
            <a:r>
              <a:rPr lang="zh-TW" altLang="en-US" dirty="0">
                <a:sym typeface="Wingdings" panose="05000000000000000000" pitchFamily="2" charset="2"/>
              </a:rPr>
              <a:t>近</a:t>
            </a:r>
            <a:r>
              <a:rPr lang="zh-TW" altLang="en-US" dirty="0" smtClean="0">
                <a:sym typeface="Wingdings" panose="05000000000000000000" pitchFamily="2" charset="2"/>
              </a:rPr>
              <a:t>捷運巨蛋站</a:t>
            </a:r>
            <a:r>
              <a:rPr lang="en-US" altLang="zh-TW" dirty="0" smtClean="0">
                <a:sym typeface="Wingdings" panose="05000000000000000000" pitchFamily="2" charset="2"/>
              </a:rPr>
              <a:t>) </a:t>
            </a:r>
            <a:r>
              <a:rPr lang="zh-TW" altLang="en-US" dirty="0" smtClean="0">
                <a:sym typeface="Wingdings" panose="05000000000000000000" pitchFamily="2" charset="2"/>
              </a:rPr>
              <a:t>或彩色巴黎，依粉絲團公告為準。</a:t>
            </a:r>
            <a:endParaRPr lang="en-US" altLang="zh-TW" dirty="0" smtClean="0">
              <a:sym typeface="Wingdings" panose="05000000000000000000" pitchFamily="2" charset="2"/>
            </a:endParaRPr>
          </a:p>
          <a:p>
            <a:pPr lvl="1"/>
            <a:r>
              <a:rPr lang="zh-TW" altLang="en-US" dirty="0" smtClean="0">
                <a:sym typeface="Wingdings" panose="05000000000000000000" pitchFamily="2" charset="2"/>
              </a:rPr>
              <a:t>想請教，想閒聊都行 </a:t>
            </a:r>
            <a:r>
              <a:rPr lang="en-US" altLang="zh-TW" dirty="0" smtClean="0">
                <a:sym typeface="Wingdings" panose="05000000000000000000" pitchFamily="2" charset="2"/>
              </a:rPr>
              <a:t></a:t>
            </a:r>
          </a:p>
          <a:p>
            <a:r>
              <a:rPr lang="zh-TW" altLang="en-US" sz="3200" dirty="0" smtClean="0"/>
              <a:t>七月起每月舉辦</a:t>
            </a:r>
            <a:r>
              <a:rPr lang="en-US" altLang="zh-TW" sz="3200" dirty="0" smtClean="0"/>
              <a:t>1-2</a:t>
            </a:r>
            <a:r>
              <a:rPr lang="zh-TW" altLang="en-US" sz="3200" dirty="0" smtClean="0"/>
              <a:t>場研討會。</a:t>
            </a:r>
            <a:endParaRPr lang="en-US" altLang="zh-TW" sz="3200" dirty="0" smtClean="0"/>
          </a:p>
          <a:p>
            <a:pPr lvl="1"/>
            <a:r>
              <a:rPr lang="zh-TW" altLang="en-US" dirty="0" smtClean="0"/>
              <a:t>想聽什麼樣的議題，可以在粉絲團或是週三聚會時提出喔。</a:t>
            </a:r>
            <a:endParaRPr lang="en-US" altLang="zh-TW" dirty="0" smtClean="0"/>
          </a:p>
          <a:p>
            <a:pPr lvl="1"/>
            <a:r>
              <a:rPr lang="zh-TW" altLang="en-US" dirty="0" smtClean="0"/>
              <a:t>非免費 </a:t>
            </a:r>
            <a:r>
              <a:rPr lang="en-US" altLang="zh-TW" dirty="0" smtClean="0">
                <a:sym typeface="Wingdings" panose="05000000000000000000" pitchFamily="2" charset="2"/>
              </a:rPr>
              <a:t></a:t>
            </a:r>
            <a:endParaRPr lang="en-US" altLang="zh-TW" dirty="0" smtClean="0"/>
          </a:p>
          <a:p>
            <a:r>
              <a:rPr lang="en-US" altLang="zh-TW" dirty="0" smtClean="0"/>
              <a:t>Join </a:t>
            </a:r>
            <a:r>
              <a:rPr lang="en-US" altLang="zh-TW" dirty="0"/>
              <a:t>us! </a:t>
            </a:r>
            <a:r>
              <a:rPr lang="en-US" altLang="zh-TW" dirty="0" smtClean="0">
                <a:hlinkClick r:id="rId2"/>
              </a:rPr>
              <a:t>http://fb.com/k.net.io</a:t>
            </a:r>
            <a:r>
              <a:rPr lang="en-US" altLang="zh-TW" dirty="0" smtClean="0"/>
              <a:t> </a:t>
            </a:r>
            <a:endParaRPr lang="zh-TW" altLang="en-US" dirty="0"/>
          </a:p>
        </p:txBody>
      </p:sp>
      <p:pic>
        <p:nvPicPr>
          <p:cNvPr id="3" name="圖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437" y="1897062"/>
            <a:ext cx="1966194" cy="2010020"/>
          </a:xfrm>
          <a:prstGeom prst="rect">
            <a:avLst/>
          </a:prstGeom>
        </p:spPr>
      </p:pic>
    </p:spTree>
    <p:extLst>
      <p:ext uri="{BB962C8B-B14F-4D97-AF65-F5344CB8AC3E}">
        <p14:creationId xmlns:p14="http://schemas.microsoft.com/office/powerpoint/2010/main" val="8355151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398837" y="2125663"/>
            <a:ext cx="7848600" cy="1828800"/>
          </a:xfrm>
        </p:spPr>
        <p:txBody>
          <a:bodyPr/>
          <a:lstStyle/>
          <a:p>
            <a:r>
              <a:rPr lang="en-US" altLang="zh-TW" sz="6600" b="1" dirty="0" smtClean="0"/>
              <a:t>Thank you!</a:t>
            </a:r>
            <a:br>
              <a:rPr lang="en-US" altLang="zh-TW" sz="6600" b="1" dirty="0" smtClean="0"/>
            </a:br>
            <a:r>
              <a:rPr lang="en-US" altLang="zh-TW" dirty="0" smtClean="0"/>
              <a:t>Join us: </a:t>
            </a:r>
            <a:r>
              <a:rPr lang="en-US" altLang="zh-TW" dirty="0" smtClean="0">
                <a:hlinkClick r:id="rId2"/>
              </a:rPr>
              <a:t>http://fb.com/k.net.io</a:t>
            </a:r>
            <a:r>
              <a:rPr lang="en-US" altLang="zh-TW" dirty="0" smtClean="0"/>
              <a:t/>
            </a:r>
            <a:br>
              <a:rPr lang="en-US" altLang="zh-TW" dirty="0" smtClean="0"/>
            </a:br>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437" y="1997643"/>
            <a:ext cx="2039382" cy="2084839"/>
          </a:xfrm>
          <a:prstGeom prst="rect">
            <a:avLst/>
          </a:prstGeom>
        </p:spPr>
      </p:pic>
      <p:sp>
        <p:nvSpPr>
          <p:cNvPr id="4" name="文字方塊 3"/>
          <p:cNvSpPr txBox="1"/>
          <p:nvPr/>
        </p:nvSpPr>
        <p:spPr>
          <a:xfrm>
            <a:off x="1493837" y="5097462"/>
            <a:ext cx="8839200" cy="1181862"/>
          </a:xfrm>
          <a:prstGeom prst="rect">
            <a:avLst/>
          </a:prstGeom>
          <a:noFill/>
        </p:spPr>
        <p:txBody>
          <a:bodyPr wrap="square" lIns="182880" tIns="146304" rIns="182880" bIns="146304" rtlCol="0">
            <a:spAutoFit/>
          </a:bodyPr>
          <a:lstStyle/>
          <a:p>
            <a:pPr>
              <a:lnSpc>
                <a:spcPct val="90000"/>
              </a:lnSpc>
              <a:spcAft>
                <a:spcPts val="600"/>
              </a:spcAft>
            </a:pPr>
            <a:r>
              <a:rPr lang="zh-TW" altLang="en-US" sz="3200" dirty="0" smtClean="0"/>
              <a:t>由此下載簡報，程式碼與其他資源：</a:t>
            </a:r>
            <a:r>
              <a:rPr lang="en-US" altLang="zh-TW" sz="3200" dirty="0" smtClean="0"/>
              <a:t> </a:t>
            </a:r>
            <a:r>
              <a:rPr lang="en-US" altLang="zh-TW" sz="3200" dirty="0">
                <a:hlinkClick r:id="rId4"/>
              </a:rPr>
              <a:t>https://github.com/k-net-community/</a:t>
            </a:r>
            <a:r>
              <a:rPr lang="en-US" altLang="zh-TW" sz="3200" dirty="0"/>
              <a:t> </a:t>
            </a:r>
            <a:endParaRPr lang="zh-TW" altLang="en-US" sz="32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024772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z="4799" dirty="0" smtClean="0"/>
              <a:t>.NET Framework 4.6</a:t>
            </a:r>
            <a:endParaRPr lang="en-US" sz="4799" dirty="0"/>
          </a:p>
        </p:txBody>
      </p:sp>
      <p:sp>
        <p:nvSpPr>
          <p:cNvPr id="3" name="Flowchart: Connector 2"/>
          <p:cNvSpPr/>
          <p:nvPr/>
        </p:nvSpPr>
        <p:spPr bwMode="auto">
          <a:xfrm>
            <a:off x="411475" y="5537778"/>
            <a:ext cx="1032095" cy="101398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Flowchart: Connector 15"/>
          <p:cNvSpPr/>
          <p:nvPr/>
        </p:nvSpPr>
        <p:spPr bwMode="auto">
          <a:xfrm>
            <a:off x="1746313" y="4985895"/>
            <a:ext cx="1241832" cy="1278047"/>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Connector 16"/>
          <p:cNvSpPr/>
          <p:nvPr/>
        </p:nvSpPr>
        <p:spPr bwMode="auto">
          <a:xfrm>
            <a:off x="3239460" y="4444570"/>
            <a:ext cx="1478730" cy="14372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Flowchart: Connector 17"/>
          <p:cNvSpPr/>
          <p:nvPr/>
        </p:nvSpPr>
        <p:spPr bwMode="auto">
          <a:xfrm>
            <a:off x="5108236" y="3813726"/>
            <a:ext cx="1663010" cy="167262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a:xfrm>
            <a:off x="435569" y="5721606"/>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a:t>
            </a:r>
            <a:endParaRPr lang="en-US" sz="1200" b="1" dirty="0">
              <a:solidFill>
                <a:srgbClr val="FFFFFF"/>
              </a:solidFill>
            </a:endParaRPr>
          </a:p>
        </p:txBody>
      </p:sp>
      <p:sp>
        <p:nvSpPr>
          <p:cNvPr id="19" name="Rectangle 18"/>
          <p:cNvSpPr/>
          <p:nvPr/>
        </p:nvSpPr>
        <p:spPr>
          <a:xfrm>
            <a:off x="1847278" y="5301752"/>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a:t>
            </a:r>
            <a:endParaRPr lang="en-US" sz="1200" b="1" dirty="0">
              <a:solidFill>
                <a:srgbClr val="FFFFFF"/>
              </a:solidFill>
            </a:endParaRPr>
          </a:p>
        </p:txBody>
      </p:sp>
      <p:sp>
        <p:nvSpPr>
          <p:cNvPr id="20" name="Rectangle 19"/>
          <p:cNvSpPr/>
          <p:nvPr/>
        </p:nvSpPr>
        <p:spPr>
          <a:xfrm>
            <a:off x="3458874" y="4840023"/>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4.5.1</a:t>
            </a:r>
            <a:endParaRPr lang="en-US" sz="1200" b="1" dirty="0">
              <a:solidFill>
                <a:srgbClr val="FFFFFF"/>
              </a:solidFill>
            </a:endParaRPr>
          </a:p>
        </p:txBody>
      </p:sp>
      <p:sp>
        <p:nvSpPr>
          <p:cNvPr id="21" name="Rectangle 20"/>
          <p:cNvSpPr/>
          <p:nvPr/>
        </p:nvSpPr>
        <p:spPr>
          <a:xfrm>
            <a:off x="5419790" y="4345854"/>
            <a:ext cx="1039901" cy="646331"/>
          </a:xfrm>
          <a:prstGeom prst="rect">
            <a:avLst/>
          </a:prstGeom>
        </p:spPr>
        <p:txBody>
          <a:bodyPr wrap="none">
            <a:spAutoFit/>
          </a:bodyPr>
          <a:lstStyle/>
          <a:p>
            <a:pPr algn="ctr" defTabSz="932277"/>
            <a:r>
              <a:rPr lang="en-US" sz="1200" b="1" dirty="0">
                <a:solidFill>
                  <a:srgbClr val="FFFFFF"/>
                </a:solidFill>
              </a:rPr>
              <a:t>.NET </a:t>
            </a:r>
            <a:endParaRPr lang="en-US" sz="1200" b="1" dirty="0" smtClean="0">
              <a:solidFill>
                <a:srgbClr val="FFFFFF"/>
              </a:solidFill>
            </a:endParaRPr>
          </a:p>
          <a:p>
            <a:pPr algn="ctr" defTabSz="932277"/>
            <a:r>
              <a:rPr lang="en-US" sz="1200" b="1" dirty="0" smtClean="0">
                <a:solidFill>
                  <a:srgbClr val="FFFFFF"/>
                </a:solidFill>
              </a:rPr>
              <a:t>Framework </a:t>
            </a:r>
          </a:p>
          <a:p>
            <a:pPr algn="ctr" defTabSz="932277"/>
            <a:r>
              <a:rPr lang="en-US" sz="1200" b="1" dirty="0" smtClean="0">
                <a:solidFill>
                  <a:srgbClr val="FFFFFF"/>
                </a:solidFill>
              </a:rPr>
              <a:t>4.5.2</a:t>
            </a:r>
            <a:endParaRPr lang="en-US" sz="1200" b="1" dirty="0">
              <a:solidFill>
                <a:srgbClr val="FFFFFF"/>
              </a:solidFill>
            </a:endParaRPr>
          </a:p>
        </p:txBody>
      </p:sp>
      <p:sp>
        <p:nvSpPr>
          <p:cNvPr id="22" name="Flowchart: Connector 21"/>
          <p:cNvSpPr/>
          <p:nvPr/>
        </p:nvSpPr>
        <p:spPr bwMode="auto">
          <a:xfrm>
            <a:off x="7161292" y="1711105"/>
            <a:ext cx="4909580" cy="5042733"/>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a:xfrm>
            <a:off x="7936664" y="2374174"/>
            <a:ext cx="3358835" cy="461665"/>
          </a:xfrm>
          <a:prstGeom prst="rect">
            <a:avLst/>
          </a:prstGeom>
        </p:spPr>
        <p:txBody>
          <a:bodyPr wrap="square">
            <a:spAutoFit/>
          </a:bodyPr>
          <a:lstStyle/>
          <a:p>
            <a:pPr algn="ctr" defTabSz="932277"/>
            <a:r>
              <a:rPr lang="en-US" sz="2300" b="1" dirty="0">
                <a:solidFill>
                  <a:srgbClr val="FFFFFF"/>
                </a:solidFill>
              </a:rPr>
              <a:t>.</a:t>
            </a:r>
            <a:r>
              <a:rPr lang="en-US" sz="2300" b="1" dirty="0" smtClean="0">
                <a:solidFill>
                  <a:srgbClr val="FFFFFF"/>
                </a:solidFill>
              </a:rPr>
              <a:t>NET Framework 4.6</a:t>
            </a:r>
            <a:endParaRPr lang="en-US" sz="2300" b="1" dirty="0">
              <a:solidFill>
                <a:srgbClr val="FFFFFF"/>
              </a:solidFill>
            </a:endParaRPr>
          </a:p>
        </p:txBody>
      </p:sp>
      <p:sp>
        <p:nvSpPr>
          <p:cNvPr id="25" name="Freeform 24"/>
          <p:cNvSpPr/>
          <p:nvPr/>
        </p:nvSpPr>
        <p:spPr bwMode="auto">
          <a:xfrm>
            <a:off x="592185" y="5584308"/>
            <a:ext cx="8252009" cy="1226713"/>
          </a:xfrm>
          <a:custGeom>
            <a:avLst/>
            <a:gdLst>
              <a:gd name="connsiteX0" fmla="*/ 0 w 7880817"/>
              <a:gd name="connsiteY0" fmla="*/ 1143112 h 1143112"/>
              <a:gd name="connsiteX1" fmla="*/ 4155541 w 7880817"/>
              <a:gd name="connsiteY1" fmla="*/ 156284 h 1143112"/>
              <a:gd name="connsiteX2" fmla="*/ 5975287 w 7880817"/>
              <a:gd name="connsiteY2" fmla="*/ 74803 h 1143112"/>
              <a:gd name="connsiteX3" fmla="*/ 7713553 w 7880817"/>
              <a:gd name="connsiteY3" fmla="*/ 880561 h 1143112"/>
              <a:gd name="connsiteX4" fmla="*/ 7713553 w 7880817"/>
              <a:gd name="connsiteY4" fmla="*/ 871508 h 1143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0817" h="1143112">
                <a:moveTo>
                  <a:pt x="0" y="1143112"/>
                </a:moveTo>
                <a:cubicBezTo>
                  <a:pt x="1579830" y="738723"/>
                  <a:pt x="3159660" y="334335"/>
                  <a:pt x="4155541" y="156284"/>
                </a:cubicBezTo>
                <a:cubicBezTo>
                  <a:pt x="5151422" y="-21768"/>
                  <a:pt x="5382285" y="-45910"/>
                  <a:pt x="5975287" y="74803"/>
                </a:cubicBezTo>
                <a:cubicBezTo>
                  <a:pt x="6568289" y="195516"/>
                  <a:pt x="7423842" y="747777"/>
                  <a:pt x="7713553" y="880561"/>
                </a:cubicBezTo>
                <a:cubicBezTo>
                  <a:pt x="8003264" y="1013345"/>
                  <a:pt x="7858408" y="942426"/>
                  <a:pt x="7713553" y="871508"/>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6" name="Freeform 25"/>
          <p:cNvSpPr/>
          <p:nvPr/>
        </p:nvSpPr>
        <p:spPr bwMode="auto">
          <a:xfrm>
            <a:off x="271604" y="1929048"/>
            <a:ext cx="8338241" cy="3598077"/>
          </a:xfrm>
          <a:custGeom>
            <a:avLst/>
            <a:gdLst>
              <a:gd name="connsiteX0" fmla="*/ 0 w 8274867"/>
              <a:gd name="connsiteY0" fmla="*/ 3702867 h 3702867"/>
              <a:gd name="connsiteX1" fmla="*/ 4246075 w 8274867"/>
              <a:gd name="connsiteY1" fmla="*/ 2245259 h 3702867"/>
              <a:gd name="connsiteX2" fmla="*/ 6147303 w 8274867"/>
              <a:gd name="connsiteY2" fmla="*/ 1294645 h 3702867"/>
              <a:gd name="connsiteX3" fmla="*/ 8274867 w 8274867"/>
              <a:gd name="connsiteY3" fmla="*/ 0 h 3702867"/>
              <a:gd name="connsiteX4" fmla="*/ 8274867 w 8274867"/>
              <a:gd name="connsiteY4" fmla="*/ 0 h 37028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74867" h="3702867">
                <a:moveTo>
                  <a:pt x="0" y="3702867"/>
                </a:moveTo>
                <a:cubicBezTo>
                  <a:pt x="1610762" y="3174748"/>
                  <a:pt x="3221525" y="2646629"/>
                  <a:pt x="4246075" y="2245259"/>
                </a:cubicBezTo>
                <a:cubicBezTo>
                  <a:pt x="5270625" y="1843889"/>
                  <a:pt x="5475838" y="1668855"/>
                  <a:pt x="6147303" y="1294645"/>
                </a:cubicBezTo>
                <a:cubicBezTo>
                  <a:pt x="6818768" y="920435"/>
                  <a:pt x="8274867" y="0"/>
                  <a:pt x="8274867" y="0"/>
                </a:cubicBezTo>
                <a:lnTo>
                  <a:pt x="8274867" y="0"/>
                </a:ln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defTabSz="932277"/>
            <a:endParaRPr lang="en-US" sz="1768">
              <a:solidFill>
                <a:srgbClr val="000000"/>
              </a:solidFill>
            </a:endParaRPr>
          </a:p>
        </p:txBody>
      </p:sp>
      <p:sp>
        <p:nvSpPr>
          <p:cNvPr id="27" name="Rectangle 26"/>
          <p:cNvSpPr/>
          <p:nvPr/>
        </p:nvSpPr>
        <p:spPr>
          <a:xfrm rot="20532416">
            <a:off x="3197563" y="3986283"/>
            <a:ext cx="1005403" cy="338554"/>
          </a:xfrm>
          <a:prstGeom prst="rect">
            <a:avLst/>
          </a:prstGeom>
        </p:spPr>
        <p:txBody>
          <a:bodyPr wrap="none">
            <a:spAutoFit/>
          </a:bodyPr>
          <a:lstStyle/>
          <a:p>
            <a:pPr defTabSz="932277"/>
            <a:r>
              <a:rPr lang="zh-TW" altLang="en-US" sz="1600" dirty="0" smtClean="0">
                <a:solidFill>
                  <a:srgbClr val="000000"/>
                </a:solidFill>
                <a:latin typeface="Segoe UI Light"/>
              </a:rPr>
              <a:t>演進時期</a:t>
            </a:r>
            <a:endParaRPr lang="en-US" sz="1600" dirty="0">
              <a:solidFill>
                <a:srgbClr val="000000"/>
              </a:solidFill>
              <a:latin typeface="Segoe UI Light"/>
            </a:endParaRPr>
          </a:p>
        </p:txBody>
      </p:sp>
      <p:sp>
        <p:nvSpPr>
          <p:cNvPr id="28" name="Rectangle 27"/>
          <p:cNvSpPr/>
          <p:nvPr/>
        </p:nvSpPr>
        <p:spPr>
          <a:xfrm>
            <a:off x="7710106" y="3231123"/>
            <a:ext cx="3906523" cy="2446824"/>
          </a:xfrm>
          <a:prstGeom prst="rect">
            <a:avLst/>
          </a:prstGeom>
        </p:spPr>
        <p:txBody>
          <a:bodyPr wrap="square">
            <a:spAutoFit/>
          </a:bodyPr>
          <a:lstStyle/>
          <a:p>
            <a:pPr marL="285750" indent="-285750" defTabSz="932277">
              <a:buFont typeface="Arial" panose="020B0604020202020204" pitchFamily="34" charset="0"/>
              <a:buChar char="•"/>
            </a:pPr>
            <a:r>
              <a:rPr lang="zh-TW" altLang="en-US" sz="1700" dirty="0" smtClean="0">
                <a:gradFill>
                  <a:gsLst>
                    <a:gs pos="0">
                      <a:srgbClr val="FFFFFF"/>
                    </a:gs>
                    <a:gs pos="100000">
                      <a:srgbClr val="FFFFFF"/>
                    </a:gs>
                  </a:gsLst>
                  <a:lin ang="5400000" scaled="0"/>
                </a:gradFill>
                <a:ea typeface="Segoe UI" pitchFamily="34" charset="0"/>
                <a:cs typeface="Segoe UI" pitchFamily="34" charset="0"/>
              </a:rPr>
              <a:t>高度相容及能立刻替換</a:t>
            </a:r>
            <a:r>
              <a:rPr lang="en-US" sz="1700" dirty="0" smtClean="0">
                <a:gradFill>
                  <a:gsLst>
                    <a:gs pos="0">
                      <a:srgbClr val="FFFFFF"/>
                    </a:gs>
                    <a:gs pos="100000">
                      <a:srgbClr val="FFFFFF"/>
                    </a:gs>
                  </a:gsLst>
                  <a:lin ang="5400000" scaled="0"/>
                </a:gradFill>
                <a:ea typeface="Segoe UI" pitchFamily="34" charset="0"/>
                <a:cs typeface="Segoe UI" pitchFamily="34" charset="0"/>
              </a:rPr>
              <a:t>.</a:t>
            </a:r>
            <a:r>
              <a:rPr lang="en-US" sz="1700" dirty="0">
                <a:gradFill>
                  <a:gsLst>
                    <a:gs pos="0">
                      <a:srgbClr val="FFFFFF"/>
                    </a:gs>
                    <a:gs pos="100000">
                      <a:srgbClr val="FFFFFF"/>
                    </a:gs>
                  </a:gsLst>
                  <a:lin ang="5400000" scaled="0"/>
                </a:gradFill>
                <a:ea typeface="Segoe UI" pitchFamily="34" charset="0"/>
                <a:cs typeface="Segoe UI" pitchFamily="34" charset="0"/>
              </a:rPr>
              <a:t>NET 4, 4.5, 4.5.1, </a:t>
            </a:r>
            <a:r>
              <a:rPr lang="zh-TW" altLang="en-US" sz="1700" dirty="0">
                <a:gradFill>
                  <a:gsLst>
                    <a:gs pos="0">
                      <a:srgbClr val="FFFFFF"/>
                    </a:gs>
                    <a:gs pos="100000">
                      <a:srgbClr val="FFFFFF"/>
                    </a:gs>
                  </a:gsLst>
                  <a:lin ang="5400000" scaled="0"/>
                </a:gradFill>
                <a:ea typeface="Segoe UI" pitchFamily="34" charset="0"/>
                <a:cs typeface="Segoe UI" pitchFamily="34" charset="0"/>
              </a:rPr>
              <a:t>與</a:t>
            </a:r>
            <a:r>
              <a:rPr lang="en-US" sz="1700" dirty="0" smtClean="0">
                <a:gradFill>
                  <a:gsLst>
                    <a:gs pos="0">
                      <a:srgbClr val="FFFFFF"/>
                    </a:gs>
                    <a:gs pos="100000">
                      <a:srgbClr val="FFFFFF"/>
                    </a:gs>
                  </a:gsLst>
                  <a:lin ang="5400000" scaled="0"/>
                </a:gradFill>
                <a:ea typeface="Segoe UI" pitchFamily="34" charset="0"/>
                <a:cs typeface="Segoe UI" pitchFamily="34" charset="0"/>
              </a:rPr>
              <a:t>4.5.2</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版。</a:t>
            </a:r>
            <a:endParaRPr lang="en-US" sz="1700" dirty="0" smtClean="0">
              <a:gradFill>
                <a:gsLst>
                  <a:gs pos="0">
                    <a:srgbClr val="FFFFFF"/>
                  </a:gs>
                  <a:gs pos="100000">
                    <a:srgbClr val="FFFFFF"/>
                  </a:gs>
                </a:gsLst>
                <a:lin ang="5400000" scaled="0"/>
              </a:gradFill>
              <a:ea typeface="Segoe UI" pitchFamily="34" charset="0"/>
              <a:cs typeface="Segoe UI" pitchFamily="34" charset="0"/>
            </a:endParaRPr>
          </a:p>
          <a:p>
            <a:pPr marL="285750" indent="-285750" defTabSz="932277">
              <a:buFont typeface="Arial" panose="020B0604020202020204" pitchFamily="34" charset="0"/>
              <a:buChar char="•"/>
            </a:pPr>
            <a:r>
              <a:rPr lang="zh-TW" altLang="en-US" sz="1700" dirty="0" smtClean="0">
                <a:gradFill>
                  <a:gsLst>
                    <a:gs pos="0">
                      <a:srgbClr val="FFFFFF"/>
                    </a:gs>
                    <a:gs pos="100000">
                      <a:srgbClr val="FFFFFF"/>
                    </a:gs>
                  </a:gsLst>
                  <a:lin ang="5400000" scaled="0"/>
                </a:gradFill>
                <a:ea typeface="Segoe UI" pitchFamily="34" charset="0"/>
                <a:cs typeface="Segoe UI" pitchFamily="34" charset="0"/>
              </a:rPr>
              <a:t>完全支援市場中任何的 </a:t>
            </a:r>
            <a:r>
              <a:rPr lang="en-US" altLang="zh-TW" sz="1700" dirty="0" smtClean="0">
                <a:gradFill>
                  <a:gsLst>
                    <a:gs pos="0">
                      <a:srgbClr val="FFFFFF"/>
                    </a:gs>
                    <a:gs pos="100000">
                      <a:srgbClr val="FFFFFF"/>
                    </a:gs>
                  </a:gsLst>
                  <a:lin ang="5400000" scaled="0"/>
                </a:gradFill>
                <a:ea typeface="Segoe UI" pitchFamily="34" charset="0"/>
                <a:cs typeface="Segoe UI" pitchFamily="34" charset="0"/>
              </a:rPr>
              <a:t>.NET API </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與程式庫。</a:t>
            </a:r>
            <a:endParaRPr lang="en-US" sz="1700" dirty="0" smtClean="0">
              <a:gradFill>
                <a:gsLst>
                  <a:gs pos="0">
                    <a:srgbClr val="FFFFFF"/>
                  </a:gs>
                  <a:gs pos="100000">
                    <a:srgbClr val="FFFFFF"/>
                  </a:gs>
                </a:gsLst>
                <a:lin ang="5400000" scaled="0"/>
              </a:gradFill>
              <a:ea typeface="Segoe UI" pitchFamily="34" charset="0"/>
              <a:cs typeface="Segoe UI" pitchFamily="34" charset="0"/>
            </a:endParaRPr>
          </a:p>
          <a:p>
            <a:pPr marL="285750" indent="-285750" defTabSz="932277">
              <a:buFont typeface="Arial" panose="020B0604020202020204" pitchFamily="34" charset="0"/>
              <a:buChar char="•"/>
            </a:pPr>
            <a:r>
              <a:rPr lang="en-US" sz="1700" dirty="0" smtClean="0">
                <a:gradFill>
                  <a:gsLst>
                    <a:gs pos="0">
                      <a:srgbClr val="FFFFFF"/>
                    </a:gs>
                    <a:gs pos="100000">
                      <a:srgbClr val="FFFFFF"/>
                    </a:gs>
                  </a:gsLst>
                  <a:lin ang="5400000" scaled="0"/>
                </a:gradFill>
                <a:ea typeface="Segoe UI" pitchFamily="34" charset="0"/>
                <a:cs typeface="Segoe UI" pitchFamily="34" charset="0"/>
              </a:rPr>
              <a:t>WPF</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是桌面應用程式開發的選擇之一。</a:t>
            </a:r>
            <a:endParaRPr lang="en-US" sz="1700" dirty="0" smtClean="0">
              <a:gradFill>
                <a:gsLst>
                  <a:gs pos="0">
                    <a:srgbClr val="FFFFFF"/>
                  </a:gs>
                  <a:gs pos="100000">
                    <a:srgbClr val="FFFFFF"/>
                  </a:gs>
                </a:gsLst>
                <a:lin ang="5400000" scaled="0"/>
              </a:gradFill>
              <a:ea typeface="Segoe UI" pitchFamily="34" charset="0"/>
              <a:cs typeface="Segoe UI" pitchFamily="34" charset="0"/>
            </a:endParaRP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ASP.NET 5 </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也支援 </a:t>
            </a:r>
            <a:r>
              <a:rPr lang="en-US" sz="1700" dirty="0" smtClean="0">
                <a:gradFill>
                  <a:gsLst>
                    <a:gs pos="0">
                      <a:srgbClr val="FFFFFF"/>
                    </a:gs>
                    <a:gs pos="100000">
                      <a:srgbClr val="FFFFFF"/>
                    </a:gs>
                  </a:gsLst>
                  <a:lin ang="5400000" scaled="0"/>
                </a:gradFill>
                <a:ea typeface="Segoe UI" pitchFamily="34" charset="0"/>
                <a:cs typeface="Segoe UI" pitchFamily="34" charset="0"/>
              </a:rPr>
              <a:t>.</a:t>
            </a:r>
            <a:r>
              <a:rPr lang="en-US" sz="1700" dirty="0">
                <a:gradFill>
                  <a:gsLst>
                    <a:gs pos="0">
                      <a:srgbClr val="FFFFFF"/>
                    </a:gs>
                    <a:gs pos="100000">
                      <a:srgbClr val="FFFFFF"/>
                    </a:gs>
                  </a:gsLst>
                  <a:lin ang="5400000" scaled="0"/>
                </a:gradFill>
                <a:ea typeface="Segoe UI" pitchFamily="34" charset="0"/>
                <a:cs typeface="Segoe UI" pitchFamily="34" charset="0"/>
              </a:rPr>
              <a:t>NET </a:t>
            </a:r>
            <a:r>
              <a:rPr lang="en-US" sz="1700" dirty="0" smtClean="0">
                <a:gradFill>
                  <a:gsLst>
                    <a:gs pos="0">
                      <a:srgbClr val="FFFFFF"/>
                    </a:gs>
                    <a:gs pos="100000">
                      <a:srgbClr val="FFFFFF"/>
                    </a:gs>
                  </a:gsLst>
                  <a:lin ang="5400000" scaled="0"/>
                </a:gradFill>
                <a:ea typeface="Segoe UI" pitchFamily="34" charset="0"/>
                <a:cs typeface="Segoe UI" pitchFamily="34" charset="0"/>
              </a:rPr>
              <a:t>4.6</a:t>
            </a:r>
          </a:p>
          <a:p>
            <a:pPr marL="285750" indent="-285750" defTabSz="932277">
              <a:buFont typeface="Arial" panose="020B0604020202020204" pitchFamily="34" charset="0"/>
              <a:buChar char="•"/>
            </a:pPr>
            <a:r>
              <a:rPr lang="en-US" sz="1700" dirty="0">
                <a:gradFill>
                  <a:gsLst>
                    <a:gs pos="0">
                      <a:srgbClr val="FFFFFF"/>
                    </a:gs>
                    <a:gs pos="100000">
                      <a:srgbClr val="FFFFFF"/>
                    </a:gs>
                  </a:gsLst>
                  <a:lin ang="5400000" scaled="0"/>
                </a:gradFill>
                <a:ea typeface="Segoe UI" pitchFamily="34" charset="0"/>
                <a:cs typeface="Segoe UI" pitchFamily="34" charset="0"/>
              </a:rPr>
              <a:t>.NET 4.6 </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也具有編譯器，</a:t>
            </a:r>
            <a:r>
              <a:rPr lang="en-US" altLang="zh-TW" sz="1700" dirty="0" smtClean="0">
                <a:gradFill>
                  <a:gsLst>
                    <a:gs pos="0">
                      <a:srgbClr val="FFFFFF"/>
                    </a:gs>
                    <a:gs pos="100000">
                      <a:srgbClr val="FFFFFF"/>
                    </a:gs>
                  </a:gsLst>
                  <a:lin ang="5400000" scaled="0"/>
                </a:gradFill>
                <a:ea typeface="Segoe UI" pitchFamily="34" charset="0"/>
                <a:cs typeface="Segoe UI" pitchFamily="34" charset="0"/>
              </a:rPr>
              <a:t>JIT</a:t>
            </a:r>
            <a:r>
              <a:rPr lang="zh-TW" altLang="en-US" sz="1700" dirty="0" smtClean="0">
                <a:gradFill>
                  <a:gsLst>
                    <a:gs pos="0">
                      <a:srgbClr val="FFFFFF"/>
                    </a:gs>
                    <a:gs pos="100000">
                      <a:srgbClr val="FFFFFF"/>
                    </a:gs>
                  </a:gsLst>
                  <a:lin ang="5400000" scaled="0"/>
                </a:gradFill>
                <a:ea typeface="Segoe UI" pitchFamily="34" charset="0"/>
                <a:cs typeface="Segoe UI" pitchFamily="34" charset="0"/>
              </a:rPr>
              <a:t>以及語言創新上的支援</a:t>
            </a:r>
            <a:endParaRPr lang="en-US" sz="17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794282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11889564" cy="917575"/>
          </a:xfrm>
        </p:spPr>
        <p:txBody>
          <a:bodyPr/>
          <a:lstStyle/>
          <a:p>
            <a:r>
              <a:rPr lang="en-US" dirty="0" smtClean="0">
                <a:gradFill>
                  <a:gsLst>
                    <a:gs pos="21239">
                      <a:schemeClr val="bg1"/>
                    </a:gs>
                    <a:gs pos="59000">
                      <a:schemeClr val="bg1"/>
                    </a:gs>
                  </a:gsLst>
                  <a:lin ang="5400000" scaled="0"/>
                </a:gradFill>
              </a:rPr>
              <a:t>.NET Compiler </a:t>
            </a:r>
            <a:br>
              <a:rPr lang="en-US" dirty="0" smtClean="0">
                <a:gradFill>
                  <a:gsLst>
                    <a:gs pos="21239">
                      <a:schemeClr val="bg1"/>
                    </a:gs>
                    <a:gs pos="59000">
                      <a:schemeClr val="bg1"/>
                    </a:gs>
                  </a:gsLst>
                  <a:lin ang="5400000" scaled="0"/>
                </a:gradFill>
              </a:rPr>
            </a:br>
            <a:r>
              <a:rPr lang="en-US" dirty="0" smtClean="0">
                <a:gradFill>
                  <a:gsLst>
                    <a:gs pos="21239">
                      <a:schemeClr val="bg1"/>
                    </a:gs>
                    <a:gs pos="59000">
                      <a:schemeClr val="bg1"/>
                    </a:gs>
                  </a:gsLst>
                  <a:lin ang="5400000" scaled="0"/>
                </a:gradFill>
              </a:rPr>
              <a:t>Platform (“Roslyn”) </a:t>
            </a:r>
            <a:endParaRPr lang="en-US" dirty="0">
              <a:gradFill>
                <a:gsLst>
                  <a:gs pos="21239">
                    <a:schemeClr val="bg1"/>
                  </a:gs>
                  <a:gs pos="59000">
                    <a:schemeClr val="bg1"/>
                  </a:gs>
                </a:gsLst>
                <a:lin ang="5400000" scaled="0"/>
              </a:gradFill>
            </a:endParaRPr>
          </a:p>
        </p:txBody>
      </p:sp>
      <p:grpSp>
        <p:nvGrpSpPr>
          <p:cNvPr id="48" name="Group 47"/>
          <p:cNvGrpSpPr/>
          <p:nvPr/>
        </p:nvGrpSpPr>
        <p:grpSpPr>
          <a:xfrm>
            <a:off x="363539" y="1821692"/>
            <a:ext cx="12210310" cy="1731100"/>
            <a:chOff x="363539" y="1821692"/>
            <a:chExt cx="12210310" cy="1731100"/>
          </a:xfrm>
        </p:grpSpPr>
        <p:sp>
          <p:nvSpPr>
            <p:cNvPr id="6" name="Rectangle 5"/>
            <p:cNvSpPr/>
            <p:nvPr/>
          </p:nvSpPr>
          <p:spPr>
            <a:xfrm>
              <a:off x="363539" y="2242633"/>
              <a:ext cx="4779626" cy="1264962"/>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FROM</a:t>
              </a: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隔離又封閉的環境</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難以擴充的開發經驗</a:t>
              </a:r>
              <a:endParaRPr lang="en-US" sz="2000" dirty="0">
                <a:solidFill>
                  <a:srgbClr val="000000"/>
                </a:solidFill>
              </a:endParaRPr>
            </a:p>
          </p:txBody>
        </p:sp>
        <p:sp>
          <p:nvSpPr>
            <p:cNvPr id="11" name="Freeform 5"/>
            <p:cNvSpPr>
              <a:spLocks noEditPoints="1"/>
            </p:cNvSpPr>
            <p:nvPr/>
          </p:nvSpPr>
          <p:spPr bwMode="auto">
            <a:xfrm flipH="1">
              <a:off x="8469871" y="1821692"/>
              <a:ext cx="1235406" cy="1235406"/>
            </a:xfrm>
            <a:custGeom>
              <a:avLst/>
              <a:gdLst>
                <a:gd name="T0" fmla="*/ 4246 w 4246"/>
                <a:gd name="T1" fmla="*/ 3414 h 4246"/>
                <a:gd name="T2" fmla="*/ 2233 w 4246"/>
                <a:gd name="T3" fmla="*/ 4246 h 4246"/>
                <a:gd name="T4" fmla="*/ 2233 w 4246"/>
                <a:gd name="T5" fmla="*/ 1760 h 4246"/>
                <a:gd name="T6" fmla="*/ 4246 w 4246"/>
                <a:gd name="T7" fmla="*/ 923 h 4246"/>
                <a:gd name="T8" fmla="*/ 4246 w 4246"/>
                <a:gd name="T9" fmla="*/ 3414 h 4246"/>
                <a:gd name="T10" fmla="*/ 4246 w 4246"/>
                <a:gd name="T11" fmla="*/ 3414 h 4246"/>
                <a:gd name="T12" fmla="*/ 4246 w 4246"/>
                <a:gd name="T13" fmla="*/ 3414 h 4246"/>
                <a:gd name="T14" fmla="*/ 2006 w 4246"/>
                <a:gd name="T15" fmla="*/ 1760 h 4246"/>
                <a:gd name="T16" fmla="*/ 0 w 4246"/>
                <a:gd name="T17" fmla="*/ 923 h 4246"/>
                <a:gd name="T18" fmla="*/ 0 w 4246"/>
                <a:gd name="T19" fmla="*/ 3414 h 4246"/>
                <a:gd name="T20" fmla="*/ 2006 w 4246"/>
                <a:gd name="T21" fmla="*/ 4246 h 4246"/>
                <a:gd name="T22" fmla="*/ 2006 w 4246"/>
                <a:gd name="T23" fmla="*/ 1760 h 4246"/>
                <a:gd name="T24" fmla="*/ 2006 w 4246"/>
                <a:gd name="T25" fmla="*/ 1760 h 4246"/>
                <a:gd name="T26" fmla="*/ 2006 w 4246"/>
                <a:gd name="T27" fmla="*/ 1760 h 4246"/>
                <a:gd name="T28" fmla="*/ 2120 w 4246"/>
                <a:gd name="T29" fmla="*/ 0 h 4246"/>
                <a:gd name="T30" fmla="*/ 0 w 4246"/>
                <a:gd name="T31" fmla="*/ 755 h 4246"/>
                <a:gd name="T32" fmla="*/ 2120 w 4246"/>
                <a:gd name="T33" fmla="*/ 1604 h 4246"/>
                <a:gd name="T34" fmla="*/ 4246 w 4246"/>
                <a:gd name="T35" fmla="*/ 755 h 4246"/>
                <a:gd name="T36" fmla="*/ 2120 w 4246"/>
                <a:gd name="T37" fmla="*/ 0 h 4246"/>
                <a:gd name="T38" fmla="*/ 2120 w 4246"/>
                <a:gd name="T39" fmla="*/ 0 h 4246"/>
                <a:gd name="T40" fmla="*/ 2120 w 4246"/>
                <a:gd name="T41" fmla="*/ 0 h 4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46" h="4246">
                  <a:moveTo>
                    <a:pt x="4246" y="3414"/>
                  </a:moveTo>
                  <a:lnTo>
                    <a:pt x="2233" y="4246"/>
                  </a:lnTo>
                  <a:lnTo>
                    <a:pt x="2233" y="1760"/>
                  </a:lnTo>
                  <a:lnTo>
                    <a:pt x="4246" y="923"/>
                  </a:lnTo>
                  <a:lnTo>
                    <a:pt x="4246" y="3414"/>
                  </a:lnTo>
                  <a:lnTo>
                    <a:pt x="4246" y="3414"/>
                  </a:lnTo>
                  <a:lnTo>
                    <a:pt x="4246" y="3414"/>
                  </a:lnTo>
                  <a:close/>
                  <a:moveTo>
                    <a:pt x="2006" y="1760"/>
                  </a:moveTo>
                  <a:lnTo>
                    <a:pt x="0" y="923"/>
                  </a:lnTo>
                  <a:lnTo>
                    <a:pt x="0" y="3414"/>
                  </a:lnTo>
                  <a:lnTo>
                    <a:pt x="2006" y="4246"/>
                  </a:lnTo>
                  <a:lnTo>
                    <a:pt x="2006" y="1760"/>
                  </a:lnTo>
                  <a:lnTo>
                    <a:pt x="2006" y="1760"/>
                  </a:lnTo>
                  <a:lnTo>
                    <a:pt x="2006" y="1760"/>
                  </a:lnTo>
                  <a:close/>
                  <a:moveTo>
                    <a:pt x="2120" y="0"/>
                  </a:moveTo>
                  <a:lnTo>
                    <a:pt x="0" y="755"/>
                  </a:lnTo>
                  <a:lnTo>
                    <a:pt x="2120" y="1604"/>
                  </a:lnTo>
                  <a:lnTo>
                    <a:pt x="4246" y="755"/>
                  </a:lnTo>
                  <a:lnTo>
                    <a:pt x="2120" y="0"/>
                  </a:lnTo>
                  <a:lnTo>
                    <a:pt x="2120" y="0"/>
                  </a:lnTo>
                  <a:lnTo>
                    <a:pt x="2120" y="0"/>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7" name="Group 36"/>
            <p:cNvGrpSpPr/>
            <p:nvPr/>
          </p:nvGrpSpPr>
          <p:grpSpPr>
            <a:xfrm>
              <a:off x="6326883" y="2070063"/>
              <a:ext cx="2186909" cy="738664"/>
              <a:chOff x="6326883" y="2267288"/>
              <a:chExt cx="2186909" cy="738664"/>
            </a:xfrm>
          </p:grpSpPr>
          <p:sp>
            <p:nvSpPr>
              <p:cNvPr id="13" name="TextBox 12"/>
              <p:cNvSpPr txBox="1"/>
              <p:nvPr/>
            </p:nvSpPr>
            <p:spPr>
              <a:xfrm>
                <a:off x="6326883"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C#, VB</a:t>
                </a:r>
              </a:p>
              <a:p>
                <a:pPr>
                  <a:lnSpc>
                    <a:spcPct val="90000"/>
                  </a:lnSpc>
                </a:pPr>
                <a:r>
                  <a:rPr lang="en-US" sz="1600" dirty="0" smtClean="0">
                    <a:gradFill>
                      <a:gsLst>
                        <a:gs pos="2917">
                          <a:schemeClr val="tx1"/>
                        </a:gs>
                        <a:gs pos="30000">
                          <a:schemeClr val="tx1"/>
                        </a:gs>
                      </a:gsLst>
                      <a:lin ang="5400000" scaled="0"/>
                    </a:gradFill>
                  </a:rPr>
                  <a:t>Source code</a:t>
                </a:r>
              </a:p>
            </p:txBody>
          </p:sp>
          <p:cxnSp>
            <p:nvCxnSpPr>
              <p:cNvPr id="18" name="Straight Arrow Connector 17"/>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20557" y="2070063"/>
              <a:ext cx="2753292" cy="738664"/>
              <a:chOff x="9820557" y="2267288"/>
              <a:chExt cx="2753292" cy="738664"/>
            </a:xfrm>
          </p:grpSpPr>
          <p:sp>
            <p:nvSpPr>
              <p:cNvPr id="17" name="TextBox 16"/>
              <p:cNvSpPr txBox="1"/>
              <p:nvPr/>
            </p:nvSpPr>
            <p:spPr>
              <a:xfrm>
                <a:off x="10386940"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.exe/.</a:t>
                </a:r>
                <a:r>
                  <a:rPr lang="en-US" sz="1600" dirty="0" err="1" smtClean="0">
                    <a:gradFill>
                      <a:gsLst>
                        <a:gs pos="2917">
                          <a:schemeClr val="tx1"/>
                        </a:gs>
                        <a:gs pos="30000">
                          <a:schemeClr val="tx1"/>
                        </a:gs>
                      </a:gsLst>
                      <a:lin ang="5400000" scaled="0"/>
                    </a:gradFill>
                  </a:rPr>
                  <a:t>dil</a:t>
                </a:r>
                <a:endParaRPr lang="en-US" sz="1600" dirty="0" smtClean="0">
                  <a:gradFill>
                    <a:gsLst>
                      <a:gs pos="2917">
                        <a:schemeClr val="tx1"/>
                      </a:gs>
                      <a:gs pos="30000">
                        <a:schemeClr val="tx1"/>
                      </a:gs>
                    </a:gsLst>
                    <a:lin ang="5400000" scaled="0"/>
                  </a:gradFill>
                </a:endParaRPr>
              </a:p>
              <a:p>
                <a:pPr>
                  <a:lnSpc>
                    <a:spcPct val="90000"/>
                  </a:lnSpc>
                </a:pPr>
                <a:r>
                  <a:rPr lang="en-US" sz="1600" dirty="0" smtClean="0">
                    <a:gradFill>
                      <a:gsLst>
                        <a:gs pos="2917">
                          <a:schemeClr val="tx1"/>
                        </a:gs>
                        <a:gs pos="30000">
                          <a:schemeClr val="tx1"/>
                        </a:gs>
                      </a:gsLst>
                      <a:lin ang="5400000" scaled="0"/>
                    </a:gradFill>
                  </a:rPr>
                  <a:t>IL assemblies</a:t>
                </a:r>
              </a:p>
            </p:txBody>
          </p:sp>
          <p:cxnSp>
            <p:nvCxnSpPr>
              <p:cNvPr id="25" name="Straight Arrow Connector 24"/>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7536239" y="3035727"/>
              <a:ext cx="3115054" cy="517065"/>
            </a:xfrm>
            <a:prstGeom prst="rect">
              <a:avLst/>
            </a:prstGeom>
            <a:noFill/>
          </p:spPr>
          <p:txBody>
            <a:bodyPr wrap="square" lIns="182880" tIns="146304" rIns="182880" bIns="146304" rtlCol="0">
              <a:spAutoFit/>
            </a:bodyPr>
            <a:lstStyle/>
            <a:p>
              <a:pPr algn="ctr">
                <a:lnSpc>
                  <a:spcPct val="90000"/>
                </a:lnSpc>
              </a:pPr>
              <a:r>
                <a:rPr lang="en-US" sz="1600" dirty="0" smtClean="0">
                  <a:gradFill>
                    <a:gsLst>
                      <a:gs pos="9735">
                        <a:schemeClr val="tx1"/>
                      </a:gs>
                      <a:gs pos="30000">
                        <a:schemeClr val="tx1"/>
                      </a:gs>
                    </a:gsLst>
                    <a:lin ang="5400000" scaled="0"/>
                  </a:gradFill>
                </a:rPr>
                <a:t>Established .NET compilers</a:t>
              </a:r>
            </a:p>
          </p:txBody>
        </p:sp>
      </p:grpSp>
      <p:grpSp>
        <p:nvGrpSpPr>
          <p:cNvPr id="50" name="Group 49"/>
          <p:cNvGrpSpPr/>
          <p:nvPr/>
        </p:nvGrpSpPr>
        <p:grpSpPr>
          <a:xfrm>
            <a:off x="363539" y="3725862"/>
            <a:ext cx="12210310" cy="2861635"/>
            <a:chOff x="363539" y="3725862"/>
            <a:chExt cx="12210310" cy="2861635"/>
          </a:xfrm>
        </p:grpSpPr>
        <p:sp>
          <p:nvSpPr>
            <p:cNvPr id="19" name="Rectangle 18"/>
            <p:cNvSpPr/>
            <p:nvPr/>
          </p:nvSpPr>
          <p:spPr>
            <a:xfrm>
              <a:off x="363539" y="3725862"/>
              <a:ext cx="4971530" cy="2442207"/>
            </a:xfrm>
            <a:prstGeom prst="rect">
              <a:avLst/>
            </a:prstGeom>
          </p:spPr>
          <p:txBody>
            <a:bodyPr wrap="square">
              <a:spAutoFit/>
            </a:bodyPr>
            <a:lstStyle/>
            <a:p>
              <a:pPr defTabSz="932468">
                <a:lnSpc>
                  <a:spcPct val="90000"/>
                </a:lnSpc>
                <a:spcBef>
                  <a:spcPts val="900"/>
                </a:spcBef>
              </a:pPr>
              <a:r>
                <a:rPr lang="en-US" sz="2800" b="1" dirty="0" smtClean="0">
                  <a:gradFill>
                    <a:gsLst>
                      <a:gs pos="100000">
                        <a:srgbClr val="FFFFFF"/>
                      </a:gs>
                      <a:gs pos="0">
                        <a:srgbClr val="FFFFFF"/>
                      </a:gs>
                    </a:gsLst>
                    <a:lin ang="5400000" scaled="0"/>
                  </a:gradFill>
                  <a:latin typeface="Segoe UI Semibold" panose="020B0702040204020203" pitchFamily="34" charset="0"/>
                  <a:ea typeface="ＭＳ Ｐゴシック" charset="0"/>
                  <a:cs typeface="Segoe UI Semibold" panose="020B0702040204020203" pitchFamily="34" charset="0"/>
                </a:rPr>
                <a:t>TO</a:t>
              </a:r>
            </a:p>
            <a:p>
              <a:pPr defTabSz="932468">
                <a:lnSpc>
                  <a:spcPct val="90000"/>
                </a:lnSpc>
                <a:spcBef>
                  <a:spcPts val="900"/>
                </a:spcBef>
                <a:buClr>
                  <a:schemeClr val="bg2"/>
                </a:buClr>
                <a:buSzPct val="80000"/>
              </a:pPr>
              <a:r>
                <a:rPr lang="en-US" altLang="zh-TW" sz="2000" dirty="0" smtClean="0">
                  <a:gradFill>
                    <a:gsLst>
                      <a:gs pos="100000">
                        <a:srgbClr val="FFFFFF"/>
                      </a:gs>
                      <a:gs pos="0">
                        <a:srgbClr val="FFFFFF"/>
                      </a:gs>
                    </a:gsLst>
                    <a:lin ang="5400000" scaled="0"/>
                  </a:gradFill>
                  <a:ea typeface="ＭＳ Ｐゴシック" charset="0"/>
                </a:rPr>
                <a:t>API</a:t>
              </a:r>
              <a:r>
                <a:rPr lang="zh-TW" altLang="en-US" sz="2000" dirty="0" smtClean="0">
                  <a:gradFill>
                    <a:gsLst>
                      <a:gs pos="100000">
                        <a:srgbClr val="FFFFFF"/>
                      </a:gs>
                      <a:gs pos="0">
                        <a:srgbClr val="FFFFFF"/>
                      </a:gs>
                    </a:gsLst>
                    <a:lin ang="5400000" scaled="0"/>
                  </a:gradFill>
                  <a:ea typeface="ＭＳ Ｐゴシック" charset="0"/>
                </a:rPr>
                <a:t>化的開放平台</a:t>
              </a:r>
              <a:endParaRPr lang="en-US" altLang="zh-TW" sz="2000" dirty="0" smtClean="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豐富的</a:t>
              </a:r>
              <a:r>
                <a:rPr lang="en-US" sz="2000" dirty="0" smtClean="0">
                  <a:gradFill>
                    <a:gsLst>
                      <a:gs pos="100000">
                        <a:srgbClr val="FFFFFF"/>
                      </a:gs>
                      <a:gs pos="0">
                        <a:srgbClr val="FFFFFF"/>
                      </a:gs>
                    </a:gsLst>
                    <a:lin ang="5400000" scaled="0"/>
                  </a:gradFill>
                  <a:ea typeface="ＭＳ Ｐゴシック" charset="0"/>
                </a:rPr>
                <a:t>IDE </a:t>
              </a:r>
              <a:r>
                <a:rPr lang="zh-TW" altLang="en-US" sz="2000" dirty="0" smtClean="0">
                  <a:gradFill>
                    <a:gsLst>
                      <a:gs pos="100000">
                        <a:srgbClr val="FFFFFF"/>
                      </a:gs>
                      <a:gs pos="0">
                        <a:srgbClr val="FFFFFF"/>
                      </a:gs>
                    </a:gsLst>
                    <a:lin ang="5400000" scaled="0"/>
                  </a:gradFill>
                  <a:ea typeface="ＭＳ Ｐゴシック" charset="0"/>
                </a:rPr>
                <a:t>經驗與重構</a:t>
              </a:r>
              <a:endParaRPr lang="en-US" altLang="zh-TW" sz="2000" dirty="0" smtClean="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程式碼分析</a:t>
              </a:r>
              <a:endParaRPr lang="en-US" sz="2000" dirty="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客制化診斷</a:t>
              </a:r>
              <a:endParaRPr lang="en-US" sz="2000" dirty="0" smtClean="0">
                <a:gradFill>
                  <a:gsLst>
                    <a:gs pos="100000">
                      <a:srgbClr val="FFFFFF"/>
                    </a:gs>
                    <a:gs pos="0">
                      <a:srgbClr val="FFFFFF"/>
                    </a:gs>
                  </a:gsLst>
                  <a:lin ang="5400000" scaled="0"/>
                </a:gradFill>
                <a:ea typeface="ＭＳ Ｐゴシック" charset="0"/>
              </a:endParaRPr>
            </a:p>
            <a:p>
              <a:pPr defTabSz="932468">
                <a:lnSpc>
                  <a:spcPct val="90000"/>
                </a:lnSpc>
                <a:spcBef>
                  <a:spcPts val="900"/>
                </a:spcBef>
                <a:buClr>
                  <a:schemeClr val="bg2"/>
                </a:buClr>
                <a:buSzPct val="80000"/>
              </a:pPr>
              <a:r>
                <a:rPr lang="zh-TW" altLang="en-US" sz="2000" dirty="0" smtClean="0">
                  <a:gradFill>
                    <a:gsLst>
                      <a:gs pos="100000">
                        <a:srgbClr val="FFFFFF"/>
                      </a:gs>
                      <a:gs pos="0">
                        <a:srgbClr val="FFFFFF"/>
                      </a:gs>
                    </a:gsLst>
                    <a:lin ang="5400000" scaled="0"/>
                  </a:gradFill>
                  <a:ea typeface="ＭＳ Ｐゴシック" charset="0"/>
                </a:rPr>
                <a:t>開放原始碼</a:t>
              </a:r>
              <a:endParaRPr lang="en-US" sz="2000" dirty="0">
                <a:solidFill>
                  <a:srgbClr val="000000"/>
                </a:solidFill>
              </a:endParaRPr>
            </a:p>
          </p:txBody>
        </p:sp>
        <p:grpSp>
          <p:nvGrpSpPr>
            <p:cNvPr id="28" name="Group 8"/>
            <p:cNvGrpSpPr>
              <a:grpSpLocks noChangeAspect="1"/>
            </p:cNvGrpSpPr>
            <p:nvPr/>
          </p:nvGrpSpPr>
          <p:grpSpPr bwMode="auto">
            <a:xfrm>
              <a:off x="8242255" y="4303053"/>
              <a:ext cx="1690639" cy="1586889"/>
              <a:chOff x="1988" y="393"/>
              <a:chExt cx="3862" cy="3625"/>
            </a:xfrm>
            <a:solidFill>
              <a:srgbClr val="661F79"/>
            </a:solidFill>
          </p:grpSpPr>
          <p:sp>
            <p:nvSpPr>
              <p:cNvPr id="30" name="Freeform 9"/>
              <p:cNvSpPr>
                <a:spLocks/>
              </p:cNvSpPr>
              <p:nvPr/>
            </p:nvSpPr>
            <p:spPr bwMode="auto">
              <a:xfrm>
                <a:off x="2109" y="478"/>
                <a:ext cx="1777" cy="816"/>
              </a:xfrm>
              <a:custGeom>
                <a:avLst/>
                <a:gdLst>
                  <a:gd name="T0" fmla="*/ 729 w 751"/>
                  <a:gd name="T1" fmla="*/ 109 h 345"/>
                  <a:gd name="T2" fmla="*/ 723 w 751"/>
                  <a:gd name="T3" fmla="*/ 153 h 345"/>
                  <a:gd name="T4" fmla="*/ 231 w 751"/>
                  <a:gd name="T5" fmla="*/ 335 h 345"/>
                  <a:gd name="T6" fmla="*/ 152 w 751"/>
                  <a:gd name="T7" fmla="*/ 319 h 345"/>
                  <a:gd name="T8" fmla="*/ 19 w 751"/>
                  <a:gd name="T9" fmla="*/ 190 h 345"/>
                  <a:gd name="T10" fmla="*/ 31 w 751"/>
                  <a:gd name="T11" fmla="*/ 143 h 345"/>
                  <a:gd name="T12" fmla="*/ 514 w 751"/>
                  <a:gd name="T13" fmla="*/ 7 h 345"/>
                  <a:gd name="T14" fmla="*/ 600 w 751"/>
                  <a:gd name="T15" fmla="*/ 21 h 345"/>
                  <a:gd name="T16" fmla="*/ 729 w 751"/>
                  <a:gd name="T17" fmla="*/ 109 h 345"/>
                  <a:gd name="T18" fmla="*/ 729 w 751"/>
                  <a:gd name="T19" fmla="*/ 10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1" h="345">
                    <a:moveTo>
                      <a:pt x="729" y="109"/>
                    </a:moveTo>
                    <a:cubicBezTo>
                      <a:pt x="751" y="125"/>
                      <a:pt x="748" y="144"/>
                      <a:pt x="723" y="153"/>
                    </a:cubicBezTo>
                    <a:cubicBezTo>
                      <a:pt x="231" y="335"/>
                      <a:pt x="231" y="335"/>
                      <a:pt x="231" y="335"/>
                    </a:cubicBezTo>
                    <a:cubicBezTo>
                      <a:pt x="206" y="345"/>
                      <a:pt x="171" y="338"/>
                      <a:pt x="152" y="319"/>
                    </a:cubicBezTo>
                    <a:cubicBezTo>
                      <a:pt x="19" y="190"/>
                      <a:pt x="19" y="190"/>
                      <a:pt x="19" y="190"/>
                    </a:cubicBezTo>
                    <a:cubicBezTo>
                      <a:pt x="0" y="171"/>
                      <a:pt x="5" y="150"/>
                      <a:pt x="31" y="143"/>
                    </a:cubicBezTo>
                    <a:cubicBezTo>
                      <a:pt x="514" y="7"/>
                      <a:pt x="514" y="7"/>
                      <a:pt x="514" y="7"/>
                    </a:cubicBezTo>
                    <a:cubicBezTo>
                      <a:pt x="538" y="0"/>
                      <a:pt x="578" y="6"/>
                      <a:pt x="600" y="21"/>
                    </a:cubicBezTo>
                    <a:cubicBezTo>
                      <a:pt x="729" y="109"/>
                      <a:pt x="729" y="109"/>
                      <a:pt x="729" y="109"/>
                    </a:cubicBezTo>
                    <a:cubicBezTo>
                      <a:pt x="729" y="109"/>
                      <a:pt x="729" y="109"/>
                      <a:pt x="729"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p:cNvSpPr>
                <a:spLocks/>
              </p:cNvSpPr>
              <p:nvPr/>
            </p:nvSpPr>
            <p:spPr bwMode="auto">
              <a:xfrm>
                <a:off x="4026" y="393"/>
                <a:ext cx="1749" cy="901"/>
              </a:xfrm>
              <a:custGeom>
                <a:avLst/>
                <a:gdLst>
                  <a:gd name="T0" fmla="*/ 597 w 739"/>
                  <a:gd name="T1" fmla="*/ 351 h 381"/>
                  <a:gd name="T2" fmla="*/ 522 w 739"/>
                  <a:gd name="T3" fmla="*/ 371 h 381"/>
                  <a:gd name="T4" fmla="*/ 32 w 739"/>
                  <a:gd name="T5" fmla="*/ 189 h 381"/>
                  <a:gd name="T6" fmla="*/ 17 w 739"/>
                  <a:gd name="T7" fmla="*/ 135 h 381"/>
                  <a:gd name="T8" fmla="*/ 103 w 739"/>
                  <a:gd name="T9" fmla="*/ 31 h 381"/>
                  <a:gd name="T10" fmla="*/ 180 w 739"/>
                  <a:gd name="T11" fmla="*/ 7 h 381"/>
                  <a:gd name="T12" fmla="*/ 706 w 739"/>
                  <a:gd name="T13" fmla="*/ 147 h 381"/>
                  <a:gd name="T14" fmla="*/ 722 w 739"/>
                  <a:gd name="T15" fmla="*/ 197 h 381"/>
                  <a:gd name="T16" fmla="*/ 597 w 739"/>
                  <a:gd name="T17" fmla="*/ 351 h 381"/>
                  <a:gd name="T18" fmla="*/ 597 w 739"/>
                  <a:gd name="T19" fmla="*/ 35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9" h="381">
                    <a:moveTo>
                      <a:pt x="597" y="351"/>
                    </a:moveTo>
                    <a:cubicBezTo>
                      <a:pt x="581" y="371"/>
                      <a:pt x="547" y="381"/>
                      <a:pt x="522" y="371"/>
                    </a:cubicBezTo>
                    <a:cubicBezTo>
                      <a:pt x="32" y="189"/>
                      <a:pt x="32" y="189"/>
                      <a:pt x="32" y="189"/>
                    </a:cubicBezTo>
                    <a:cubicBezTo>
                      <a:pt x="7" y="179"/>
                      <a:pt x="0" y="155"/>
                      <a:pt x="17" y="135"/>
                    </a:cubicBezTo>
                    <a:cubicBezTo>
                      <a:pt x="103" y="31"/>
                      <a:pt x="103" y="31"/>
                      <a:pt x="103" y="31"/>
                    </a:cubicBezTo>
                    <a:cubicBezTo>
                      <a:pt x="120" y="11"/>
                      <a:pt x="155" y="0"/>
                      <a:pt x="180" y="7"/>
                    </a:cubicBezTo>
                    <a:cubicBezTo>
                      <a:pt x="706" y="147"/>
                      <a:pt x="706" y="147"/>
                      <a:pt x="706" y="147"/>
                    </a:cubicBezTo>
                    <a:cubicBezTo>
                      <a:pt x="732" y="154"/>
                      <a:pt x="739" y="177"/>
                      <a:pt x="722" y="197"/>
                    </a:cubicBezTo>
                    <a:cubicBezTo>
                      <a:pt x="597" y="351"/>
                      <a:pt x="597" y="351"/>
                      <a:pt x="597" y="351"/>
                    </a:cubicBezTo>
                    <a:cubicBezTo>
                      <a:pt x="597" y="351"/>
                      <a:pt x="597" y="351"/>
                      <a:pt x="597"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p:cNvSpPr>
                <a:spLocks/>
              </p:cNvSpPr>
              <p:nvPr/>
            </p:nvSpPr>
            <p:spPr bwMode="auto">
              <a:xfrm>
                <a:off x="4035" y="1370"/>
                <a:ext cx="1815" cy="1117"/>
              </a:xfrm>
              <a:custGeom>
                <a:avLst/>
                <a:gdLst>
                  <a:gd name="T0" fmla="*/ 234 w 767"/>
                  <a:gd name="T1" fmla="*/ 453 h 472"/>
                  <a:gd name="T2" fmla="*/ 316 w 767"/>
                  <a:gd name="T3" fmla="*/ 460 h 472"/>
                  <a:gd name="T4" fmla="*/ 738 w 767"/>
                  <a:gd name="T5" fmla="*/ 245 h 472"/>
                  <a:gd name="T6" fmla="*/ 748 w 767"/>
                  <a:gd name="T7" fmla="*/ 188 h 472"/>
                  <a:gd name="T8" fmla="*/ 597 w 767"/>
                  <a:gd name="T9" fmla="*/ 26 h 472"/>
                  <a:gd name="T10" fmla="*/ 520 w 767"/>
                  <a:gd name="T11" fmla="*/ 10 h 472"/>
                  <a:gd name="T12" fmla="*/ 27 w 767"/>
                  <a:gd name="T13" fmla="*/ 238 h 472"/>
                  <a:gd name="T14" fmla="*/ 21 w 767"/>
                  <a:gd name="T15" fmla="*/ 288 h 472"/>
                  <a:gd name="T16" fmla="*/ 234 w 767"/>
                  <a:gd name="T17" fmla="*/ 453 h 472"/>
                  <a:gd name="T18" fmla="*/ 234 w 767"/>
                  <a:gd name="T19" fmla="*/ 453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7" h="472">
                    <a:moveTo>
                      <a:pt x="234" y="453"/>
                    </a:moveTo>
                    <a:cubicBezTo>
                      <a:pt x="256" y="469"/>
                      <a:pt x="292" y="472"/>
                      <a:pt x="316" y="460"/>
                    </a:cubicBezTo>
                    <a:cubicBezTo>
                      <a:pt x="738" y="245"/>
                      <a:pt x="738" y="245"/>
                      <a:pt x="738" y="245"/>
                    </a:cubicBezTo>
                    <a:cubicBezTo>
                      <a:pt x="762" y="233"/>
                      <a:pt x="767" y="207"/>
                      <a:pt x="748" y="188"/>
                    </a:cubicBezTo>
                    <a:cubicBezTo>
                      <a:pt x="597" y="26"/>
                      <a:pt x="597" y="26"/>
                      <a:pt x="597" y="26"/>
                    </a:cubicBezTo>
                    <a:cubicBezTo>
                      <a:pt x="579" y="6"/>
                      <a:pt x="544" y="0"/>
                      <a:pt x="520" y="10"/>
                    </a:cubicBezTo>
                    <a:cubicBezTo>
                      <a:pt x="27" y="238"/>
                      <a:pt x="27" y="238"/>
                      <a:pt x="27" y="238"/>
                    </a:cubicBezTo>
                    <a:cubicBezTo>
                      <a:pt x="3" y="249"/>
                      <a:pt x="0" y="271"/>
                      <a:pt x="21" y="288"/>
                    </a:cubicBezTo>
                    <a:cubicBezTo>
                      <a:pt x="234" y="453"/>
                      <a:pt x="234" y="453"/>
                      <a:pt x="234" y="453"/>
                    </a:cubicBezTo>
                    <a:cubicBezTo>
                      <a:pt x="234" y="453"/>
                      <a:pt x="234" y="453"/>
                      <a:pt x="234"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p:cNvSpPr>
                <a:spLocks/>
              </p:cNvSpPr>
              <p:nvPr/>
            </p:nvSpPr>
            <p:spPr bwMode="auto">
              <a:xfrm>
                <a:off x="1988" y="1370"/>
                <a:ext cx="1908" cy="1212"/>
              </a:xfrm>
              <a:custGeom>
                <a:avLst/>
                <a:gdLst>
                  <a:gd name="T0" fmla="*/ 565 w 806"/>
                  <a:gd name="T1" fmla="*/ 490 h 512"/>
                  <a:gd name="T2" fmla="*/ 488 w 806"/>
                  <a:gd name="T3" fmla="*/ 498 h 512"/>
                  <a:gd name="T4" fmla="*/ 25 w 806"/>
                  <a:gd name="T5" fmla="*/ 234 h 512"/>
                  <a:gd name="T6" fmla="*/ 20 w 806"/>
                  <a:gd name="T7" fmla="*/ 179 h 512"/>
                  <a:gd name="T8" fmla="*/ 202 w 806"/>
                  <a:gd name="T9" fmla="*/ 22 h 512"/>
                  <a:gd name="T10" fmla="*/ 283 w 806"/>
                  <a:gd name="T11" fmla="*/ 10 h 512"/>
                  <a:gd name="T12" fmla="*/ 778 w 806"/>
                  <a:gd name="T13" fmla="*/ 238 h 512"/>
                  <a:gd name="T14" fmla="*/ 786 w 806"/>
                  <a:gd name="T15" fmla="*/ 290 h 512"/>
                  <a:gd name="T16" fmla="*/ 565 w 806"/>
                  <a:gd name="T17" fmla="*/ 490 h 512"/>
                  <a:gd name="T18" fmla="*/ 565 w 806"/>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6" h="512">
                    <a:moveTo>
                      <a:pt x="565" y="490"/>
                    </a:moveTo>
                    <a:cubicBezTo>
                      <a:pt x="545" y="508"/>
                      <a:pt x="511" y="512"/>
                      <a:pt x="488" y="498"/>
                    </a:cubicBezTo>
                    <a:cubicBezTo>
                      <a:pt x="25" y="234"/>
                      <a:pt x="25" y="234"/>
                      <a:pt x="25" y="234"/>
                    </a:cubicBezTo>
                    <a:cubicBezTo>
                      <a:pt x="1" y="220"/>
                      <a:pt x="0" y="195"/>
                      <a:pt x="20" y="179"/>
                    </a:cubicBezTo>
                    <a:cubicBezTo>
                      <a:pt x="202" y="22"/>
                      <a:pt x="202" y="22"/>
                      <a:pt x="202" y="22"/>
                    </a:cubicBezTo>
                    <a:cubicBezTo>
                      <a:pt x="223" y="5"/>
                      <a:pt x="259" y="0"/>
                      <a:pt x="283" y="10"/>
                    </a:cubicBezTo>
                    <a:cubicBezTo>
                      <a:pt x="778" y="238"/>
                      <a:pt x="778" y="238"/>
                      <a:pt x="778" y="238"/>
                    </a:cubicBezTo>
                    <a:cubicBezTo>
                      <a:pt x="802" y="249"/>
                      <a:pt x="806" y="273"/>
                      <a:pt x="786" y="290"/>
                    </a:cubicBezTo>
                    <a:cubicBezTo>
                      <a:pt x="565" y="490"/>
                      <a:pt x="565" y="490"/>
                      <a:pt x="565" y="490"/>
                    </a:cubicBezTo>
                    <a:cubicBezTo>
                      <a:pt x="565" y="490"/>
                      <a:pt x="565" y="490"/>
                      <a:pt x="565"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p:cNvSpPr>
                <a:spLocks/>
              </p:cNvSpPr>
              <p:nvPr/>
            </p:nvSpPr>
            <p:spPr bwMode="auto">
              <a:xfrm>
                <a:off x="2542" y="2291"/>
                <a:ext cx="1325" cy="1727"/>
              </a:xfrm>
              <a:custGeom>
                <a:avLst/>
                <a:gdLst>
                  <a:gd name="T0" fmla="*/ 560 w 560"/>
                  <a:gd name="T1" fmla="*/ 34 h 730"/>
                  <a:gd name="T2" fmla="*/ 524 w 560"/>
                  <a:gd name="T3" fmla="*/ 18 h 730"/>
                  <a:gd name="T4" fmla="*/ 335 w 560"/>
                  <a:gd name="T5" fmla="*/ 188 h 730"/>
                  <a:gd name="T6" fmla="*/ 257 w 560"/>
                  <a:gd name="T7" fmla="*/ 197 h 730"/>
                  <a:gd name="T8" fmla="*/ 42 w 560"/>
                  <a:gd name="T9" fmla="*/ 74 h 730"/>
                  <a:gd name="T10" fmla="*/ 0 w 560"/>
                  <a:gd name="T11" fmla="*/ 98 h 730"/>
                  <a:gd name="T12" fmla="*/ 0 w 560"/>
                  <a:gd name="T13" fmla="*/ 427 h 730"/>
                  <a:gd name="T14" fmla="*/ 43 w 560"/>
                  <a:gd name="T15" fmla="*/ 495 h 730"/>
                  <a:gd name="T16" fmla="*/ 516 w 560"/>
                  <a:gd name="T17" fmla="*/ 719 h 730"/>
                  <a:gd name="T18" fmla="*/ 560 w 560"/>
                  <a:gd name="T19" fmla="*/ 692 h 730"/>
                  <a:gd name="T20" fmla="*/ 560 w 560"/>
                  <a:gd name="T21" fmla="*/ 34 h 730"/>
                  <a:gd name="T22" fmla="*/ 560 w 560"/>
                  <a:gd name="T23" fmla="*/ 34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0" h="730">
                    <a:moveTo>
                      <a:pt x="560" y="34"/>
                    </a:moveTo>
                    <a:cubicBezTo>
                      <a:pt x="560" y="7"/>
                      <a:pt x="544" y="0"/>
                      <a:pt x="524" y="18"/>
                    </a:cubicBezTo>
                    <a:cubicBezTo>
                      <a:pt x="335" y="188"/>
                      <a:pt x="335" y="188"/>
                      <a:pt x="335" y="188"/>
                    </a:cubicBezTo>
                    <a:cubicBezTo>
                      <a:pt x="316" y="206"/>
                      <a:pt x="281" y="210"/>
                      <a:pt x="257" y="197"/>
                    </a:cubicBezTo>
                    <a:cubicBezTo>
                      <a:pt x="42" y="74"/>
                      <a:pt x="42" y="74"/>
                      <a:pt x="42" y="74"/>
                    </a:cubicBezTo>
                    <a:cubicBezTo>
                      <a:pt x="19" y="60"/>
                      <a:pt x="0" y="72"/>
                      <a:pt x="0" y="98"/>
                    </a:cubicBezTo>
                    <a:cubicBezTo>
                      <a:pt x="0" y="427"/>
                      <a:pt x="0" y="427"/>
                      <a:pt x="0" y="427"/>
                    </a:cubicBezTo>
                    <a:cubicBezTo>
                      <a:pt x="0" y="453"/>
                      <a:pt x="19" y="484"/>
                      <a:pt x="43" y="495"/>
                    </a:cubicBezTo>
                    <a:cubicBezTo>
                      <a:pt x="516" y="719"/>
                      <a:pt x="516" y="719"/>
                      <a:pt x="516" y="719"/>
                    </a:cubicBezTo>
                    <a:cubicBezTo>
                      <a:pt x="541" y="730"/>
                      <a:pt x="560" y="718"/>
                      <a:pt x="560" y="692"/>
                    </a:cubicBezTo>
                    <a:cubicBezTo>
                      <a:pt x="560" y="34"/>
                      <a:pt x="560" y="34"/>
                      <a:pt x="560" y="34"/>
                    </a:cubicBezTo>
                    <a:cubicBezTo>
                      <a:pt x="560" y="34"/>
                      <a:pt x="560" y="34"/>
                      <a:pt x="56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p:cNvSpPr>
                <a:spLocks/>
              </p:cNvSpPr>
              <p:nvPr/>
            </p:nvSpPr>
            <p:spPr bwMode="auto">
              <a:xfrm>
                <a:off x="4045" y="2262"/>
                <a:ext cx="1316" cy="1746"/>
              </a:xfrm>
              <a:custGeom>
                <a:avLst/>
                <a:gdLst>
                  <a:gd name="T0" fmla="*/ 304 w 556"/>
                  <a:gd name="T1" fmla="*/ 166 h 738"/>
                  <a:gd name="T2" fmla="*/ 223 w 556"/>
                  <a:gd name="T3" fmla="*/ 158 h 738"/>
                  <a:gd name="T4" fmla="*/ 39 w 556"/>
                  <a:gd name="T5" fmla="*/ 16 h 738"/>
                  <a:gd name="T6" fmla="*/ 0 w 556"/>
                  <a:gd name="T7" fmla="*/ 35 h 738"/>
                  <a:gd name="T8" fmla="*/ 0 w 556"/>
                  <a:gd name="T9" fmla="*/ 700 h 738"/>
                  <a:gd name="T10" fmla="*/ 44 w 556"/>
                  <a:gd name="T11" fmla="*/ 727 h 738"/>
                  <a:gd name="T12" fmla="*/ 513 w 556"/>
                  <a:gd name="T13" fmla="*/ 505 h 738"/>
                  <a:gd name="T14" fmla="*/ 556 w 556"/>
                  <a:gd name="T15" fmla="*/ 437 h 738"/>
                  <a:gd name="T16" fmla="*/ 556 w 556"/>
                  <a:gd name="T17" fmla="*/ 87 h 738"/>
                  <a:gd name="T18" fmla="*/ 513 w 556"/>
                  <a:gd name="T19" fmla="*/ 60 h 738"/>
                  <a:gd name="T20" fmla="*/ 304 w 556"/>
                  <a:gd name="T21" fmla="*/ 166 h 738"/>
                  <a:gd name="T22" fmla="*/ 304 w 556"/>
                  <a:gd name="T23" fmla="*/ 166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6" h="738">
                    <a:moveTo>
                      <a:pt x="304" y="166"/>
                    </a:moveTo>
                    <a:cubicBezTo>
                      <a:pt x="281" y="179"/>
                      <a:pt x="244" y="175"/>
                      <a:pt x="223" y="158"/>
                    </a:cubicBezTo>
                    <a:cubicBezTo>
                      <a:pt x="39" y="16"/>
                      <a:pt x="39" y="16"/>
                      <a:pt x="39" y="16"/>
                    </a:cubicBezTo>
                    <a:cubicBezTo>
                      <a:pt x="17" y="0"/>
                      <a:pt x="0" y="8"/>
                      <a:pt x="0" y="35"/>
                    </a:cubicBezTo>
                    <a:cubicBezTo>
                      <a:pt x="0" y="700"/>
                      <a:pt x="0" y="700"/>
                      <a:pt x="0" y="700"/>
                    </a:cubicBezTo>
                    <a:cubicBezTo>
                      <a:pt x="0" y="726"/>
                      <a:pt x="20" y="738"/>
                      <a:pt x="44" y="727"/>
                    </a:cubicBezTo>
                    <a:cubicBezTo>
                      <a:pt x="513" y="505"/>
                      <a:pt x="513" y="505"/>
                      <a:pt x="513" y="505"/>
                    </a:cubicBezTo>
                    <a:cubicBezTo>
                      <a:pt x="537" y="494"/>
                      <a:pt x="556" y="463"/>
                      <a:pt x="556" y="437"/>
                    </a:cubicBezTo>
                    <a:cubicBezTo>
                      <a:pt x="556" y="87"/>
                      <a:pt x="556" y="87"/>
                      <a:pt x="556" y="87"/>
                    </a:cubicBezTo>
                    <a:cubicBezTo>
                      <a:pt x="556" y="60"/>
                      <a:pt x="537" y="48"/>
                      <a:pt x="513" y="60"/>
                    </a:cubicBezTo>
                    <a:cubicBezTo>
                      <a:pt x="304" y="166"/>
                      <a:pt x="304" y="166"/>
                      <a:pt x="304" y="166"/>
                    </a:cubicBezTo>
                    <a:cubicBezTo>
                      <a:pt x="304" y="166"/>
                      <a:pt x="304" y="166"/>
                      <a:pt x="304"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TextBox 35"/>
            <p:cNvSpPr txBox="1"/>
            <p:nvPr/>
          </p:nvSpPr>
          <p:spPr>
            <a:xfrm>
              <a:off x="7507283" y="5848833"/>
              <a:ext cx="3115054" cy="738664"/>
            </a:xfrm>
            <a:prstGeom prst="rect">
              <a:avLst/>
            </a:prstGeom>
            <a:noFill/>
          </p:spPr>
          <p:txBody>
            <a:bodyPr wrap="square" lIns="182880" tIns="146304" rIns="182880" bIns="146304" rtlCol="0">
              <a:spAutoFit/>
            </a:bodyPr>
            <a:lstStyle/>
            <a:p>
              <a:pPr algn="ctr">
                <a:lnSpc>
                  <a:spcPct val="90000"/>
                </a:lnSpc>
              </a:pPr>
              <a:r>
                <a:rPr lang="en-US" sz="1600" dirty="0" smtClean="0">
                  <a:gradFill>
                    <a:gsLst>
                      <a:gs pos="9735">
                        <a:schemeClr val="tx1"/>
                      </a:gs>
                      <a:gs pos="30000">
                        <a:schemeClr val="tx1"/>
                      </a:gs>
                    </a:gsLst>
                    <a:lin ang="5400000" scaled="0"/>
                  </a:gradFill>
                </a:rPr>
                <a:t>.NET Compilers </a:t>
              </a:r>
              <a:r>
                <a:rPr lang="en-US" sz="1600" dirty="0">
                  <a:gradFill>
                    <a:gsLst>
                      <a:gs pos="9735">
                        <a:schemeClr val="tx1"/>
                      </a:gs>
                      <a:gs pos="30000">
                        <a:schemeClr val="tx1"/>
                      </a:gs>
                    </a:gsLst>
                    <a:lin ang="5400000" scaled="0"/>
                  </a:gradFill>
                </a:rPr>
                <a:t>P</a:t>
              </a:r>
              <a:r>
                <a:rPr lang="en-US" sz="1600" dirty="0" smtClean="0">
                  <a:gradFill>
                    <a:gsLst>
                      <a:gs pos="9735">
                        <a:schemeClr val="tx1"/>
                      </a:gs>
                      <a:gs pos="30000">
                        <a:schemeClr val="tx1"/>
                      </a:gs>
                    </a:gsLst>
                    <a:lin ang="5400000" scaled="0"/>
                  </a:gradFill>
                </a:rPr>
                <a:t>latform</a:t>
              </a:r>
            </a:p>
            <a:p>
              <a:pPr algn="ctr">
                <a:lnSpc>
                  <a:spcPct val="90000"/>
                </a:lnSpc>
              </a:pPr>
              <a:r>
                <a:rPr lang="en-US" sz="1600" dirty="0" smtClean="0">
                  <a:gradFill>
                    <a:gsLst>
                      <a:gs pos="9735">
                        <a:schemeClr val="tx1"/>
                      </a:gs>
                      <a:gs pos="30000">
                        <a:schemeClr val="tx1"/>
                      </a:gs>
                    </a:gsLst>
                    <a:lin ang="5400000" scaled="0"/>
                  </a:gradFill>
                </a:rPr>
                <a:t>(a.k.a. ROSLYN)</a:t>
              </a:r>
            </a:p>
          </p:txBody>
        </p:sp>
        <p:grpSp>
          <p:nvGrpSpPr>
            <p:cNvPr id="38" name="Group 37"/>
            <p:cNvGrpSpPr/>
            <p:nvPr/>
          </p:nvGrpSpPr>
          <p:grpSpPr>
            <a:xfrm>
              <a:off x="6326883" y="4852668"/>
              <a:ext cx="2186909" cy="738664"/>
              <a:chOff x="6326883" y="2267288"/>
              <a:chExt cx="2186909" cy="738664"/>
            </a:xfrm>
          </p:grpSpPr>
          <p:sp>
            <p:nvSpPr>
              <p:cNvPr id="39" name="TextBox 38"/>
              <p:cNvSpPr txBox="1"/>
              <p:nvPr/>
            </p:nvSpPr>
            <p:spPr>
              <a:xfrm>
                <a:off x="6326883"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C#, VB</a:t>
                </a:r>
              </a:p>
              <a:p>
                <a:pPr>
                  <a:lnSpc>
                    <a:spcPct val="90000"/>
                  </a:lnSpc>
                </a:pPr>
                <a:r>
                  <a:rPr lang="en-US" sz="1600" dirty="0" smtClean="0">
                    <a:gradFill>
                      <a:gsLst>
                        <a:gs pos="2917">
                          <a:schemeClr val="tx1"/>
                        </a:gs>
                        <a:gs pos="30000">
                          <a:schemeClr val="tx1"/>
                        </a:gs>
                      </a:gsLst>
                      <a:lin ang="5400000" scaled="0"/>
                    </a:gradFill>
                  </a:rPr>
                  <a:t>Source code</a:t>
                </a:r>
              </a:p>
            </p:txBody>
          </p:sp>
          <p:cxnSp>
            <p:nvCxnSpPr>
              <p:cNvPr id="40" name="Straight Arrow Connector 39"/>
              <p:cNvCxnSpPr/>
              <p:nvPr/>
            </p:nvCxnSpPr>
            <p:spPr>
              <a:xfrm>
                <a:off x="769733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9820557" y="4852668"/>
              <a:ext cx="2753292" cy="738664"/>
              <a:chOff x="9820557" y="2267288"/>
              <a:chExt cx="2753292" cy="738664"/>
            </a:xfrm>
          </p:grpSpPr>
          <p:sp>
            <p:nvSpPr>
              <p:cNvPr id="43" name="TextBox 42"/>
              <p:cNvSpPr txBox="1"/>
              <p:nvPr/>
            </p:nvSpPr>
            <p:spPr>
              <a:xfrm>
                <a:off x="10386940" y="2267288"/>
                <a:ext cx="2186909"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.exe/.</a:t>
                </a:r>
                <a:r>
                  <a:rPr lang="en-US" sz="1600" dirty="0" err="1" smtClean="0">
                    <a:gradFill>
                      <a:gsLst>
                        <a:gs pos="2917">
                          <a:schemeClr val="tx1"/>
                        </a:gs>
                        <a:gs pos="30000">
                          <a:schemeClr val="tx1"/>
                        </a:gs>
                      </a:gsLst>
                      <a:lin ang="5400000" scaled="0"/>
                    </a:gradFill>
                  </a:rPr>
                  <a:t>dil</a:t>
                </a:r>
                <a:endParaRPr lang="en-US" sz="1600" dirty="0" smtClean="0">
                  <a:gradFill>
                    <a:gsLst>
                      <a:gs pos="2917">
                        <a:schemeClr val="tx1"/>
                      </a:gs>
                      <a:gs pos="30000">
                        <a:schemeClr val="tx1"/>
                      </a:gs>
                    </a:gsLst>
                    <a:lin ang="5400000" scaled="0"/>
                  </a:gradFill>
                </a:endParaRPr>
              </a:p>
              <a:p>
                <a:pPr>
                  <a:lnSpc>
                    <a:spcPct val="90000"/>
                  </a:lnSpc>
                </a:pPr>
                <a:r>
                  <a:rPr lang="en-US" sz="1600" dirty="0" smtClean="0">
                    <a:gradFill>
                      <a:gsLst>
                        <a:gs pos="2917">
                          <a:schemeClr val="tx1"/>
                        </a:gs>
                        <a:gs pos="30000">
                          <a:schemeClr val="tx1"/>
                        </a:gs>
                      </a:gsLst>
                      <a:lin ang="5400000" scaled="0"/>
                    </a:gradFill>
                  </a:rPr>
                  <a:t>IL assemblies</a:t>
                </a:r>
              </a:p>
            </p:txBody>
          </p:sp>
          <p:cxnSp>
            <p:nvCxnSpPr>
              <p:cNvPr id="44" name="Straight Arrow Connector 43"/>
              <p:cNvCxnSpPr/>
              <p:nvPr/>
            </p:nvCxnSpPr>
            <p:spPr>
              <a:xfrm>
                <a:off x="9820557" y="2636620"/>
                <a:ext cx="641445" cy="0"/>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49" name="Group 48"/>
          <p:cNvGrpSpPr/>
          <p:nvPr/>
        </p:nvGrpSpPr>
        <p:grpSpPr>
          <a:xfrm>
            <a:off x="9087575" y="3482896"/>
            <a:ext cx="2977572" cy="738664"/>
            <a:chOff x="9087575" y="3482896"/>
            <a:chExt cx="2977572" cy="738664"/>
          </a:xfrm>
        </p:grpSpPr>
        <p:cxnSp>
          <p:nvCxnSpPr>
            <p:cNvPr id="46" name="Straight Arrow Connector 45"/>
            <p:cNvCxnSpPr/>
            <p:nvPr/>
          </p:nvCxnSpPr>
          <p:spPr>
            <a:xfrm rot="5400000">
              <a:off x="8766852" y="3852103"/>
              <a:ext cx="641445" cy="0"/>
            </a:xfrm>
            <a:prstGeom prst="straightConnector1">
              <a:avLst/>
            </a:prstGeom>
            <a:ln w="38100">
              <a:solidFill>
                <a:srgbClr val="661F7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142732" y="3482896"/>
              <a:ext cx="2922415" cy="738664"/>
            </a:xfrm>
            <a:prstGeom prst="rect">
              <a:avLst/>
            </a:prstGeom>
            <a:noFill/>
          </p:spPr>
          <p:txBody>
            <a:bodyPr wrap="square" lIns="182880" tIns="146304" rIns="182880" bIns="146304" rtlCol="0">
              <a:spAutoFit/>
            </a:bodyPr>
            <a:lstStyle/>
            <a:p>
              <a:pPr>
                <a:lnSpc>
                  <a:spcPct val="90000"/>
                </a:lnSpc>
              </a:pPr>
              <a:r>
                <a:rPr lang="en-US" sz="1600" dirty="0" smtClean="0">
                  <a:gradFill>
                    <a:gsLst>
                      <a:gs pos="76991">
                        <a:srgbClr val="661F79"/>
                      </a:gs>
                      <a:gs pos="30000">
                        <a:srgbClr val="661F79"/>
                      </a:gs>
                    </a:gsLst>
                    <a:lin ang="5400000" scaled="0"/>
                  </a:gradFill>
                </a:rPr>
                <a:t>Open platform </a:t>
              </a:r>
              <a:br>
                <a:rPr lang="en-US" sz="1600" dirty="0" smtClean="0">
                  <a:gradFill>
                    <a:gsLst>
                      <a:gs pos="76991">
                        <a:srgbClr val="661F79"/>
                      </a:gs>
                      <a:gs pos="30000">
                        <a:srgbClr val="661F79"/>
                      </a:gs>
                    </a:gsLst>
                    <a:lin ang="5400000" scaled="0"/>
                  </a:gradFill>
                </a:rPr>
              </a:br>
              <a:r>
                <a:rPr lang="en-US" sz="1600" dirty="0" smtClean="0">
                  <a:gradFill>
                    <a:gsLst>
                      <a:gs pos="76991">
                        <a:srgbClr val="661F79"/>
                      </a:gs>
                      <a:gs pos="30000">
                        <a:srgbClr val="661F79"/>
                      </a:gs>
                    </a:gsLst>
                    <a:lin ang="5400000" scaled="0"/>
                  </a:gradFill>
                </a:rPr>
                <a:t>for developers</a:t>
              </a:r>
            </a:p>
          </p:txBody>
        </p:sp>
      </p:grpSp>
    </p:spTree>
    <p:extLst>
      <p:ext uri="{BB962C8B-B14F-4D97-AF65-F5344CB8AC3E}">
        <p14:creationId xmlns:p14="http://schemas.microsoft.com/office/powerpoint/2010/main" val="1100663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00" fill="hold"/>
                                        <p:tgtEl>
                                          <p:spTgt spid="15"/>
                                        </p:tgtEl>
                                        <p:attrNameLst>
                                          <p:attrName>ppt_x</p:attrName>
                                        </p:attrNameLst>
                                      </p:cBhvr>
                                      <p:tavLst>
                                        <p:tav tm="0">
                                          <p:val>
                                            <p:strVal val="0-#ppt_w/2"/>
                                          </p:val>
                                        </p:tav>
                                        <p:tav tm="100000">
                                          <p:val>
                                            <p:strVal val="#ppt_x"/>
                                          </p:val>
                                        </p:tav>
                                      </p:tavLst>
                                    </p:anim>
                                    <p:anim calcmode="lin" valueType="num">
                                      <p:cBhvr additive="base">
                                        <p:cTn id="8" dur="7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3 arrow"/>
          <p:cNvSpPr/>
          <p:nvPr/>
        </p:nvSpPr>
        <p:spPr bwMode="auto">
          <a:xfrm>
            <a:off x="7489842" y="1834381"/>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mj-lt"/>
              </a:rPr>
              <a:t>Language and IDE</a:t>
            </a:r>
            <a:endParaRPr lang="en-US" sz="2000" kern="0" dirty="0">
              <a:gradFill>
                <a:gsLst>
                  <a:gs pos="9583">
                    <a:srgbClr val="FFFFFF"/>
                  </a:gs>
                  <a:gs pos="24000">
                    <a:srgbClr val="FFFFFF"/>
                  </a:gs>
                </a:gsLst>
                <a:lin ang="5400000" scaled="0"/>
              </a:gradFill>
              <a:latin typeface="+mj-lt"/>
            </a:endParaRPr>
          </a:p>
        </p:txBody>
      </p:sp>
      <p:sp>
        <p:nvSpPr>
          <p:cNvPr id="26" name="3 arrow"/>
          <p:cNvSpPr/>
          <p:nvPr/>
        </p:nvSpPr>
        <p:spPr bwMode="auto">
          <a:xfrm>
            <a:off x="7489842" y="3470945"/>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lnSpc>
                <a:spcPct val="85000"/>
              </a:lnSpc>
            </a:pPr>
            <a:r>
              <a:rPr lang="en-US" sz="2800" kern="0" dirty="0" smtClean="0">
                <a:gradFill>
                  <a:gsLst>
                    <a:gs pos="9583">
                      <a:srgbClr val="FFFFFF"/>
                    </a:gs>
                    <a:gs pos="24000">
                      <a:srgbClr val="FFFFFF"/>
                    </a:gs>
                  </a:gsLst>
                  <a:lin ang="5400000" scaled="0"/>
                </a:gradFill>
                <a:latin typeface="+mj-lt"/>
              </a:rPr>
              <a:t>VS </a:t>
            </a:r>
            <a:r>
              <a:rPr lang="en-US" sz="2800" kern="0" dirty="0" err="1" smtClean="0">
                <a:gradFill>
                  <a:gsLst>
                    <a:gs pos="9583">
                      <a:srgbClr val="FFFFFF"/>
                    </a:gs>
                    <a:gs pos="24000">
                      <a:srgbClr val="FFFFFF"/>
                    </a:gs>
                  </a:gsLst>
                  <a:lin ang="5400000" scaled="0"/>
                </a:gradFill>
                <a:latin typeface="+mj-lt"/>
              </a:rPr>
              <a:t>dev</a:t>
            </a:r>
            <a:r>
              <a:rPr lang="en-US" sz="2800" kern="0" dirty="0" smtClean="0">
                <a:gradFill>
                  <a:gsLst>
                    <a:gs pos="9583">
                      <a:srgbClr val="FFFFFF"/>
                    </a:gs>
                    <a:gs pos="24000">
                      <a:srgbClr val="FFFFFF"/>
                    </a:gs>
                  </a:gsLst>
                  <a:lin ang="5400000" scaled="0"/>
                </a:gradFill>
                <a:latin typeface="+mj-lt"/>
              </a:rPr>
              <a:t> experience extensibility</a:t>
            </a:r>
            <a:endParaRPr lang="en-US" sz="2000" kern="0" dirty="0">
              <a:gradFill>
                <a:gsLst>
                  <a:gs pos="9583">
                    <a:srgbClr val="FFFFFF"/>
                  </a:gs>
                  <a:gs pos="24000">
                    <a:srgbClr val="FFFFFF"/>
                  </a:gs>
                </a:gsLst>
                <a:lin ang="5400000" scaled="0"/>
              </a:gradFill>
              <a:latin typeface="+mj-lt"/>
            </a:endParaRPr>
          </a:p>
        </p:txBody>
      </p:sp>
      <p:sp>
        <p:nvSpPr>
          <p:cNvPr id="27" name="3 arrow"/>
          <p:cNvSpPr/>
          <p:nvPr/>
        </p:nvSpPr>
        <p:spPr bwMode="auto">
          <a:xfrm>
            <a:off x="7489842" y="5107510"/>
            <a:ext cx="4671996" cy="1036666"/>
          </a:xfrm>
          <a:prstGeom prst="homePlate">
            <a:avLst/>
          </a:prstGeom>
          <a:solidFill>
            <a:srgbClr val="68217A"/>
          </a:solidFill>
          <a:ln w="25400" cap="flat" cmpd="sng" algn="ctr">
            <a:noFill/>
            <a:prstDash val="solid"/>
            <a:headEnd type="none" w="med" len="med"/>
            <a:tailEnd type="none" w="med" len="med"/>
          </a:ln>
          <a:effectLst/>
        </p:spPr>
        <p:txBody>
          <a:bodyPr vert="horz" wrap="square" lIns="548640" tIns="45696" rIns="91386" bIns="73109" numCol="1" rtlCol="0" anchor="ctr" anchorCtr="0" compatLnSpc="1">
            <a:prstTxWarp prst="textNoShape">
              <a:avLst/>
            </a:prstTxWarp>
          </a:bodyPr>
          <a:lstStyle/>
          <a:p>
            <a:pPr defTabSz="913862"/>
            <a:r>
              <a:rPr lang="en-US" sz="2800" kern="0" dirty="0" smtClean="0">
                <a:gradFill>
                  <a:gsLst>
                    <a:gs pos="9583">
                      <a:srgbClr val="FFFFFF"/>
                    </a:gs>
                    <a:gs pos="24000">
                      <a:srgbClr val="FFFFFF"/>
                    </a:gs>
                  </a:gsLst>
                  <a:lin ang="5400000" scaled="0"/>
                </a:gradFill>
                <a:latin typeface="+mj-lt"/>
              </a:rPr>
              <a:t>Open Source</a:t>
            </a:r>
            <a:endParaRPr lang="en-US" sz="2000" kern="0" dirty="0">
              <a:gradFill>
                <a:gsLst>
                  <a:gs pos="9583">
                    <a:srgbClr val="FFFFFF"/>
                  </a:gs>
                  <a:gs pos="24000">
                    <a:srgbClr val="FFFFFF"/>
                  </a:gs>
                </a:gsLst>
                <a:lin ang="5400000" scaled="0"/>
              </a:gradFill>
              <a:latin typeface="+mj-lt"/>
            </a:endParaRPr>
          </a:p>
        </p:txBody>
      </p:sp>
      <p:sp>
        <p:nvSpPr>
          <p:cNvPr id="18" name="Rectangle 17"/>
          <p:cNvSpPr/>
          <p:nvPr/>
        </p:nvSpPr>
        <p:spPr bwMode="auto">
          <a:xfrm>
            <a:off x="5761038" y="0"/>
            <a:ext cx="1728804"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 y="1"/>
            <a:ext cx="5761039" cy="6994524"/>
          </a:xfrm>
          <a:prstGeom prst="rect">
            <a:avLst/>
          </a:prstGeom>
          <a:solidFill>
            <a:srgbClr val="661F7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429768" tIns="2103120" rIns="182880" bIns="146304" numCol="1" rtlCol="0" anchor="t" anchorCtr="0" compatLnSpc="1">
            <a:prstTxWarp prst="textNoShape">
              <a:avLst/>
            </a:prstTxWarp>
          </a:bodyPr>
          <a:lstStyle/>
          <a:p>
            <a:pPr defTabSz="932468">
              <a:lnSpc>
                <a:spcPct val="90000"/>
              </a:lnSpc>
              <a:spcBef>
                <a:spcPts val="1800"/>
              </a:spcBef>
            </a:pPr>
            <a:endParaRPr lang="en-US" sz="2800" dirty="0">
              <a:gradFill>
                <a:gsLst>
                  <a:gs pos="100000">
                    <a:srgbClr val="FFFFFF"/>
                  </a:gs>
                  <a:gs pos="0">
                    <a:srgbClr val="FFFFFF"/>
                  </a:gs>
                </a:gsLst>
                <a:lin ang="5400000" scaled="0"/>
              </a:gradFill>
              <a:latin typeface="Segoe UI Light"/>
              <a:ea typeface="ＭＳ Ｐゴシック" charset="0"/>
            </a:endParaRPr>
          </a:p>
        </p:txBody>
      </p:sp>
      <p:sp>
        <p:nvSpPr>
          <p:cNvPr id="4" name="Title 1"/>
          <p:cNvSpPr>
            <a:spLocks noGrp="1"/>
          </p:cNvSpPr>
          <p:nvPr>
            <p:ph type="title"/>
          </p:nvPr>
        </p:nvSpPr>
        <p:spPr>
          <a:xfrm>
            <a:off x="274639" y="295274"/>
            <a:ext cx="5486399" cy="917575"/>
          </a:xfrm>
        </p:spPr>
        <p:txBody>
          <a:bodyPr/>
          <a:lstStyle/>
          <a:p>
            <a:r>
              <a:rPr lang="en-US" dirty="0" smtClean="0">
                <a:gradFill>
                  <a:gsLst>
                    <a:gs pos="15044">
                      <a:schemeClr val="bg2"/>
                    </a:gs>
                    <a:gs pos="72000">
                      <a:schemeClr val="bg2"/>
                    </a:gs>
                  </a:gsLst>
                  <a:lin ang="5400000" scaled="0"/>
                </a:gradFill>
              </a:rPr>
              <a:t>.NET Compiler </a:t>
            </a:r>
            <a:br>
              <a:rPr lang="en-US" dirty="0" smtClean="0">
                <a:gradFill>
                  <a:gsLst>
                    <a:gs pos="15044">
                      <a:schemeClr val="bg2"/>
                    </a:gs>
                    <a:gs pos="72000">
                      <a:schemeClr val="bg2"/>
                    </a:gs>
                  </a:gsLst>
                  <a:lin ang="5400000" scaled="0"/>
                </a:gradFill>
              </a:rPr>
            </a:br>
            <a:r>
              <a:rPr lang="en-US" dirty="0" smtClean="0">
                <a:gradFill>
                  <a:gsLst>
                    <a:gs pos="15044">
                      <a:schemeClr val="bg2"/>
                    </a:gs>
                    <a:gs pos="72000">
                      <a:schemeClr val="bg2"/>
                    </a:gs>
                  </a:gsLst>
                  <a:lin ang="5400000" scaled="0"/>
                </a:gradFill>
              </a:rPr>
              <a:t>Platform (“Roslyn”) </a:t>
            </a:r>
            <a:endParaRPr lang="en-US" dirty="0">
              <a:gradFill>
                <a:gsLst>
                  <a:gs pos="15044">
                    <a:schemeClr val="bg2"/>
                  </a:gs>
                  <a:gs pos="72000">
                    <a:schemeClr val="bg2"/>
                  </a:gs>
                </a:gsLst>
                <a:lin ang="5400000" scaled="0"/>
              </a:gradFill>
            </a:endParaRPr>
          </a:p>
        </p:txBody>
      </p:sp>
      <p:sp>
        <p:nvSpPr>
          <p:cNvPr id="11" name="Title 1"/>
          <p:cNvSpPr txBox="1">
            <a:spLocks/>
          </p:cNvSpPr>
          <p:nvPr/>
        </p:nvSpPr>
        <p:spPr>
          <a:xfrm>
            <a:off x="6955837" y="570335"/>
            <a:ext cx="4566240" cy="698558"/>
          </a:xfrm>
          <a:prstGeom prst="rect">
            <a:avLst/>
          </a:prstGeom>
        </p:spPr>
        <p:txBody>
          <a:bodyPr vert="horz" wrap="square" lIns="146260" tIns="91413" rIns="146260" bIns="91413"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3600" spc="0" dirty="0" smtClean="0">
                <a:gradFill>
                  <a:gsLst>
                    <a:gs pos="17699">
                      <a:schemeClr val="tx1"/>
                    </a:gs>
                    <a:gs pos="54000">
                      <a:schemeClr val="tx1"/>
                    </a:gs>
                  </a:gsLst>
                  <a:lin ang="5400000" scaled="0"/>
                </a:gradFill>
              </a:rPr>
              <a:t>Scenarios/usage </a:t>
            </a:r>
            <a:r>
              <a:rPr sz="3600" spc="0" dirty="0">
                <a:gradFill>
                  <a:gsLst>
                    <a:gs pos="17699">
                      <a:schemeClr val="tx1"/>
                    </a:gs>
                    <a:gs pos="54000">
                      <a:schemeClr val="tx1"/>
                    </a:gs>
                  </a:gsLst>
                  <a:lin ang="5400000" scaled="0"/>
                </a:gradFill>
              </a:rPr>
              <a:t>cases</a:t>
            </a:r>
          </a:p>
        </p:txBody>
      </p:sp>
      <p:sp>
        <p:nvSpPr>
          <p:cNvPr id="31" name="Oval 30"/>
          <p:cNvSpPr/>
          <p:nvPr/>
        </p:nvSpPr>
        <p:spPr bwMode="auto">
          <a:xfrm>
            <a:off x="6224284" y="4866390"/>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smtClean="0">
                <a:gradFill>
                  <a:gsLst>
                    <a:gs pos="34513">
                      <a:srgbClr val="661F79"/>
                    </a:gs>
                    <a:gs pos="64000">
                      <a:srgbClr val="661F79"/>
                    </a:gs>
                  </a:gsLst>
                  <a:lin ang="5400000" scaled="0"/>
                </a:gradFill>
                <a:ea typeface="Segoe UI" pitchFamily="34" charset="0"/>
                <a:cs typeface="Segoe UI" pitchFamily="34" charset="0"/>
              </a:rPr>
              <a:t>OSS</a:t>
            </a:r>
            <a:endParaRPr lang="en-US" sz="2800" b="1" dirty="0">
              <a:gradFill>
                <a:gsLst>
                  <a:gs pos="34513">
                    <a:srgbClr val="661F79"/>
                  </a:gs>
                  <a:gs pos="64000">
                    <a:srgbClr val="661F79"/>
                  </a:gs>
                </a:gsLst>
                <a:lin ang="5400000" scaled="0"/>
              </a:gradFill>
              <a:ea typeface="Segoe UI" pitchFamily="34" charset="0"/>
              <a:cs typeface="Segoe UI" pitchFamily="34" charset="0"/>
            </a:endParaRPr>
          </a:p>
        </p:txBody>
      </p:sp>
      <p:sp>
        <p:nvSpPr>
          <p:cNvPr id="35" name="Oval 34"/>
          <p:cNvSpPr/>
          <p:nvPr/>
        </p:nvSpPr>
        <p:spPr bwMode="auto">
          <a:xfrm>
            <a:off x="6224284" y="3229825"/>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API</a:t>
            </a:r>
          </a:p>
        </p:txBody>
      </p:sp>
      <p:sp>
        <p:nvSpPr>
          <p:cNvPr id="38" name="Oval 37"/>
          <p:cNvSpPr/>
          <p:nvPr/>
        </p:nvSpPr>
        <p:spPr bwMode="auto">
          <a:xfrm>
            <a:off x="6224284" y="1593261"/>
            <a:ext cx="1503107" cy="1503107"/>
          </a:xfrm>
          <a:prstGeom prst="ellipse">
            <a:avLst/>
          </a:prstGeom>
          <a:solidFill>
            <a:schemeClr val="bg1"/>
          </a:solidFill>
          <a:ln w="76200">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C#</a:t>
            </a:r>
          </a:p>
          <a:p>
            <a:pPr algn="ctr" defTabSz="932472" fontAlgn="base">
              <a:lnSpc>
                <a:spcPct val="90000"/>
              </a:lnSpc>
              <a:spcBef>
                <a:spcPct val="0"/>
              </a:spcBef>
              <a:spcAft>
                <a:spcPct val="0"/>
              </a:spcAft>
            </a:pPr>
            <a:r>
              <a:rPr lang="en-US" sz="2800" b="1" dirty="0">
                <a:gradFill>
                  <a:gsLst>
                    <a:gs pos="34513">
                      <a:srgbClr val="661F79"/>
                    </a:gs>
                    <a:gs pos="64000">
                      <a:srgbClr val="661F79"/>
                    </a:gs>
                  </a:gsLst>
                  <a:lin ang="5400000" scaled="0"/>
                </a:gradFill>
                <a:ea typeface="Segoe UI" pitchFamily="34" charset="0"/>
                <a:cs typeface="Segoe UI" pitchFamily="34" charset="0"/>
              </a:rPr>
              <a:t>VB</a:t>
            </a:r>
          </a:p>
        </p:txBody>
      </p:sp>
      <p:sp>
        <p:nvSpPr>
          <p:cNvPr id="14" name="Rectangle 13"/>
          <p:cNvSpPr/>
          <p:nvPr/>
        </p:nvSpPr>
        <p:spPr>
          <a:xfrm>
            <a:off x="343085" y="2264923"/>
            <a:ext cx="5417954" cy="2862322"/>
          </a:xfrm>
          <a:prstGeom prst="rect">
            <a:avLst/>
          </a:prstGeom>
        </p:spPr>
        <p:txBody>
          <a:bodyPr wrap="square">
            <a:spAutoFit/>
          </a:bodyPr>
          <a:lstStyle/>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New public preview today! (April 2014)</a:t>
            </a:r>
            <a:br>
              <a:rPr lang="en-US" sz="2400" dirty="0" smtClean="0">
                <a:gradFill>
                  <a:gsLst>
                    <a:gs pos="100000">
                      <a:srgbClr val="FFFFFF"/>
                    </a:gs>
                    <a:gs pos="0">
                      <a:srgbClr val="FFFFFF"/>
                    </a:gs>
                  </a:gsLst>
                  <a:lin ang="5400000" scaled="0"/>
                </a:gradFill>
                <a:latin typeface="Segoe UI Light"/>
                <a:ea typeface="ＭＳ Ｐゴシック" charset="0"/>
              </a:rPr>
            </a:br>
            <a:r>
              <a:rPr lang="en-US" dirty="0" smtClean="0">
                <a:gradFill>
                  <a:gsLst>
                    <a:gs pos="100000">
                      <a:srgbClr val="FFFFFF"/>
                    </a:gs>
                    <a:gs pos="0">
                      <a:srgbClr val="FFFFFF"/>
                    </a:gs>
                  </a:gsLst>
                  <a:lin ang="5400000" scaled="0"/>
                </a:gradFill>
                <a:ea typeface="ＭＳ Ｐゴシック" charset="0"/>
              </a:rPr>
              <a:t>http://aka.ms/NETCompilerPlatform </a:t>
            </a:r>
          </a:p>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“Roslyn” is the basis for .NET </a:t>
            </a:r>
            <a:br>
              <a:rPr lang="en-US" sz="2400" dirty="0" smtClean="0">
                <a:gradFill>
                  <a:gsLst>
                    <a:gs pos="100000">
                      <a:srgbClr val="FFFFFF"/>
                    </a:gs>
                    <a:gs pos="0">
                      <a:srgbClr val="FFFFFF"/>
                    </a:gs>
                  </a:gsLst>
                  <a:lin ang="5400000" scaled="0"/>
                </a:gradFill>
                <a:latin typeface="Segoe UI Light"/>
                <a:ea typeface="ＭＳ Ｐゴシック" charset="0"/>
              </a:rPr>
            </a:br>
            <a:r>
              <a:rPr lang="en-US" sz="2400" dirty="0" smtClean="0">
                <a:gradFill>
                  <a:gsLst>
                    <a:gs pos="100000">
                      <a:srgbClr val="FFFFFF"/>
                    </a:gs>
                    <a:gs pos="0">
                      <a:srgbClr val="FFFFFF"/>
                    </a:gs>
                  </a:gsLst>
                  <a:lin ang="5400000" scaled="0"/>
                </a:gradFill>
                <a:latin typeface="Segoe UI Light"/>
                <a:ea typeface="ＭＳ Ｐゴシック" charset="0"/>
              </a:rPr>
              <a:t>and Visual Studio </a:t>
            </a:r>
            <a:r>
              <a:rPr lang="en-US" altLang="zh-TW" sz="2400" dirty="0" smtClean="0">
                <a:gradFill>
                  <a:gsLst>
                    <a:gs pos="100000">
                      <a:srgbClr val="FFFFFF"/>
                    </a:gs>
                    <a:gs pos="0">
                      <a:srgbClr val="FFFFFF"/>
                    </a:gs>
                  </a:gsLst>
                  <a:lin ang="5400000" scaled="0"/>
                </a:gradFill>
                <a:latin typeface="Segoe UI Light"/>
                <a:ea typeface="ＭＳ Ｐゴシック" charset="0"/>
              </a:rPr>
              <a:t>2015</a:t>
            </a:r>
            <a:endParaRPr lang="en-US" sz="2400" dirty="0" smtClean="0">
              <a:gradFill>
                <a:gsLst>
                  <a:gs pos="100000">
                    <a:srgbClr val="FFFFFF"/>
                  </a:gs>
                  <a:gs pos="0">
                    <a:srgbClr val="FFFFFF"/>
                  </a:gs>
                </a:gsLst>
                <a:lin ang="5400000" scaled="0"/>
              </a:gradFill>
              <a:latin typeface="Segoe UI Light"/>
              <a:ea typeface="ＭＳ Ｐゴシック" charset="0"/>
            </a:endParaRPr>
          </a:p>
          <a:p>
            <a:pPr defTabSz="932468">
              <a:lnSpc>
                <a:spcPct val="90000"/>
              </a:lnSpc>
              <a:spcBef>
                <a:spcPts val="1800"/>
              </a:spcBef>
            </a:pPr>
            <a:r>
              <a:rPr lang="en-US" sz="2400" dirty="0" smtClean="0">
                <a:gradFill>
                  <a:gsLst>
                    <a:gs pos="100000">
                      <a:srgbClr val="FFFFFF"/>
                    </a:gs>
                    <a:gs pos="0">
                      <a:srgbClr val="FFFFFF"/>
                    </a:gs>
                  </a:gsLst>
                  <a:lin ang="5400000" scaled="0"/>
                </a:gradFill>
                <a:latin typeface="Segoe UI Light"/>
                <a:ea typeface="ＭＳ Ｐゴシック" charset="0"/>
              </a:rPr>
              <a:t>“Roslyn” is OPEN SOURCE</a:t>
            </a:r>
            <a:br>
              <a:rPr lang="en-US" sz="2400" dirty="0" smtClean="0">
                <a:gradFill>
                  <a:gsLst>
                    <a:gs pos="100000">
                      <a:srgbClr val="FFFFFF"/>
                    </a:gs>
                    <a:gs pos="0">
                      <a:srgbClr val="FFFFFF"/>
                    </a:gs>
                  </a:gsLst>
                  <a:lin ang="5400000" scaled="0"/>
                </a:gradFill>
                <a:latin typeface="Segoe UI Light"/>
                <a:ea typeface="ＭＳ Ｐゴシック" charset="0"/>
              </a:rPr>
            </a:br>
            <a:r>
              <a:rPr lang="en-US" dirty="0" smtClean="0">
                <a:gradFill>
                  <a:gsLst>
                    <a:gs pos="100000">
                      <a:srgbClr val="FFFFFF"/>
                    </a:gs>
                    <a:gs pos="0">
                      <a:srgbClr val="FFFFFF"/>
                    </a:gs>
                  </a:gsLst>
                  <a:lin ang="5400000" scaled="0"/>
                </a:gradFill>
                <a:ea typeface="ＭＳ Ｐゴシック" charset="0"/>
              </a:rPr>
              <a:t>http</a:t>
            </a:r>
            <a:r>
              <a:rPr lang="en-US" dirty="0">
                <a:gradFill>
                  <a:gsLst>
                    <a:gs pos="100000">
                      <a:srgbClr val="FFFFFF"/>
                    </a:gs>
                    <a:gs pos="0">
                      <a:srgbClr val="FFFFFF"/>
                    </a:gs>
                  </a:gsLst>
                  <a:lin ang="5400000" scaled="0"/>
                </a:gradFill>
                <a:ea typeface="ＭＳ Ｐゴシック" charset="0"/>
              </a:rPr>
              <a:t>://aka.ms/RoslynOSS</a:t>
            </a:r>
          </a:p>
          <a:p>
            <a:pPr defTabSz="932468">
              <a:lnSpc>
                <a:spcPct val="90000"/>
              </a:lnSpc>
              <a:spcBef>
                <a:spcPts val="1800"/>
              </a:spcBef>
            </a:pPr>
            <a:endParaRPr lang="en-US" dirty="0">
              <a:gradFill>
                <a:gsLst>
                  <a:gs pos="100000">
                    <a:srgbClr val="FFFFFF"/>
                  </a:gs>
                  <a:gs pos="0">
                    <a:srgbClr val="FFFFFF"/>
                  </a:gs>
                </a:gsLst>
                <a:lin ang="5400000" scaled="0"/>
              </a:gradFill>
              <a:ea typeface="ＭＳ Ｐゴシック" charset="0"/>
            </a:endParaRPr>
          </a:p>
        </p:txBody>
      </p:sp>
    </p:spTree>
    <p:extLst>
      <p:ext uri="{BB962C8B-B14F-4D97-AF65-F5344CB8AC3E}">
        <p14:creationId xmlns:p14="http://schemas.microsoft.com/office/powerpoint/2010/main" val="3806769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p:cTn id="11" dur="250" fill="hold"/>
                                        <p:tgtEl>
                                          <p:spTgt spid="38"/>
                                        </p:tgtEl>
                                        <p:attrNameLst>
                                          <p:attrName>ppt_w</p:attrName>
                                        </p:attrNameLst>
                                      </p:cBhvr>
                                      <p:tavLst>
                                        <p:tav tm="0">
                                          <p:val>
                                            <p:fltVal val="0"/>
                                          </p:val>
                                        </p:tav>
                                        <p:tav tm="100000">
                                          <p:val>
                                            <p:strVal val="#ppt_w"/>
                                          </p:val>
                                        </p:tav>
                                      </p:tavLst>
                                    </p:anim>
                                    <p:anim calcmode="lin" valueType="num">
                                      <p:cBhvr>
                                        <p:cTn id="12" dur="250" fill="hold"/>
                                        <p:tgtEl>
                                          <p:spTgt spid="38"/>
                                        </p:tgtEl>
                                        <p:attrNameLst>
                                          <p:attrName>ppt_h</p:attrName>
                                        </p:attrNameLst>
                                      </p:cBhvr>
                                      <p:tavLst>
                                        <p:tav tm="0">
                                          <p:val>
                                            <p:fltVal val="0"/>
                                          </p:val>
                                        </p:tav>
                                        <p:tav tm="100000">
                                          <p:val>
                                            <p:strVal val="#ppt_h"/>
                                          </p:val>
                                        </p:tav>
                                      </p:tavLst>
                                    </p:anim>
                                    <p:animEffect transition="in" filter="fade">
                                      <p:cBhvr>
                                        <p:cTn id="13" dur="250"/>
                                        <p:tgtEl>
                                          <p:spTgt spid="38"/>
                                        </p:tgtEl>
                                      </p:cBhvr>
                                    </p:animEffect>
                                  </p:childTnLst>
                                </p:cTn>
                              </p:par>
                              <p:par>
                                <p:cTn id="14" presetID="6" presetClass="emph" presetSubtype="0" decel="100000" fill="hold" grpId="1" nodeType="withEffect">
                                  <p:stCondLst>
                                    <p:cond delay="100"/>
                                  </p:stCondLst>
                                  <p:childTnLst>
                                    <p:animScale>
                                      <p:cBhvr>
                                        <p:cTn id="15" dur="250" fill="hold"/>
                                        <p:tgtEl>
                                          <p:spTgt spid="38"/>
                                        </p:tgtEl>
                                      </p:cBhvr>
                                      <p:by x="110000" y="110000"/>
                                    </p:animScale>
                                  </p:childTnLst>
                                </p:cTn>
                              </p:par>
                              <p:par>
                                <p:cTn id="16" presetID="6" presetClass="emph" presetSubtype="0" decel="100000" fill="hold" grpId="2" nodeType="withEffect">
                                  <p:stCondLst>
                                    <p:cond delay="200"/>
                                  </p:stCondLst>
                                  <p:childTnLst>
                                    <p:animScale>
                                      <p:cBhvr>
                                        <p:cTn id="17" dur="250" fill="hold"/>
                                        <p:tgtEl>
                                          <p:spTgt spid="38"/>
                                        </p:tgtEl>
                                      </p:cBhvr>
                                      <p:by x="91000" y="91000"/>
                                    </p:animScale>
                                  </p:childTnLst>
                                </p:cTn>
                              </p:par>
                            </p:childTnLst>
                          </p:cTn>
                        </p:par>
                        <p:par>
                          <p:cTn id="18" fill="hold">
                            <p:stCondLst>
                              <p:cond delay="950"/>
                            </p:stCondLst>
                            <p:childTnLst>
                              <p:par>
                                <p:cTn id="19" presetID="2" presetClass="entr" presetSubtype="8" decel="10000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700" fill="hold"/>
                                        <p:tgtEl>
                                          <p:spTgt spid="25"/>
                                        </p:tgtEl>
                                        <p:attrNameLst>
                                          <p:attrName>ppt_x</p:attrName>
                                        </p:attrNameLst>
                                      </p:cBhvr>
                                      <p:tavLst>
                                        <p:tav tm="0">
                                          <p:val>
                                            <p:strVal val="0-#ppt_w/2"/>
                                          </p:val>
                                        </p:tav>
                                        <p:tav tm="100000">
                                          <p:val>
                                            <p:strVal val="#ppt_x"/>
                                          </p:val>
                                        </p:tav>
                                      </p:tavLst>
                                    </p:anim>
                                    <p:anim calcmode="lin" valueType="num">
                                      <p:cBhvr additive="base">
                                        <p:cTn id="22" dur="700" fill="hold"/>
                                        <p:tgtEl>
                                          <p:spTgt spid="25"/>
                                        </p:tgtEl>
                                        <p:attrNameLst>
                                          <p:attrName>ppt_y</p:attrName>
                                        </p:attrNameLst>
                                      </p:cBhvr>
                                      <p:tavLst>
                                        <p:tav tm="0">
                                          <p:val>
                                            <p:strVal val="#ppt_y"/>
                                          </p:val>
                                        </p:tav>
                                        <p:tav tm="100000">
                                          <p:val>
                                            <p:strVal val="#ppt_y"/>
                                          </p:val>
                                        </p:tav>
                                      </p:tavLst>
                                    </p:anim>
                                  </p:childTnLst>
                                </p:cTn>
                              </p:par>
                            </p:childTnLst>
                          </p:cTn>
                        </p:par>
                        <p:par>
                          <p:cTn id="23" fill="hold">
                            <p:stCondLst>
                              <p:cond delay="1650"/>
                            </p:stCondLst>
                            <p:childTnLst>
                              <p:par>
                                <p:cTn id="24" presetID="53" presetClass="entr" presetSubtype="16"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p:cTn id="26" dur="250" fill="hold"/>
                                        <p:tgtEl>
                                          <p:spTgt spid="35"/>
                                        </p:tgtEl>
                                        <p:attrNameLst>
                                          <p:attrName>ppt_w</p:attrName>
                                        </p:attrNameLst>
                                      </p:cBhvr>
                                      <p:tavLst>
                                        <p:tav tm="0">
                                          <p:val>
                                            <p:fltVal val="0"/>
                                          </p:val>
                                        </p:tav>
                                        <p:tav tm="100000">
                                          <p:val>
                                            <p:strVal val="#ppt_w"/>
                                          </p:val>
                                        </p:tav>
                                      </p:tavLst>
                                    </p:anim>
                                    <p:anim calcmode="lin" valueType="num">
                                      <p:cBhvr>
                                        <p:cTn id="27" dur="250" fill="hold"/>
                                        <p:tgtEl>
                                          <p:spTgt spid="35"/>
                                        </p:tgtEl>
                                        <p:attrNameLst>
                                          <p:attrName>ppt_h</p:attrName>
                                        </p:attrNameLst>
                                      </p:cBhvr>
                                      <p:tavLst>
                                        <p:tav tm="0">
                                          <p:val>
                                            <p:fltVal val="0"/>
                                          </p:val>
                                        </p:tav>
                                        <p:tav tm="100000">
                                          <p:val>
                                            <p:strVal val="#ppt_h"/>
                                          </p:val>
                                        </p:tav>
                                      </p:tavLst>
                                    </p:anim>
                                    <p:animEffect transition="in" filter="fade">
                                      <p:cBhvr>
                                        <p:cTn id="28" dur="250"/>
                                        <p:tgtEl>
                                          <p:spTgt spid="35"/>
                                        </p:tgtEl>
                                      </p:cBhvr>
                                    </p:animEffect>
                                  </p:childTnLst>
                                </p:cTn>
                              </p:par>
                              <p:par>
                                <p:cTn id="29" presetID="6" presetClass="emph" presetSubtype="0" decel="100000" fill="hold" grpId="1" nodeType="withEffect">
                                  <p:stCondLst>
                                    <p:cond delay="100"/>
                                  </p:stCondLst>
                                  <p:childTnLst>
                                    <p:animScale>
                                      <p:cBhvr>
                                        <p:cTn id="30" dur="250" fill="hold"/>
                                        <p:tgtEl>
                                          <p:spTgt spid="35"/>
                                        </p:tgtEl>
                                      </p:cBhvr>
                                      <p:by x="110000" y="110000"/>
                                    </p:animScale>
                                  </p:childTnLst>
                                </p:cTn>
                              </p:par>
                              <p:par>
                                <p:cTn id="31" presetID="6" presetClass="emph" presetSubtype="0" decel="100000" fill="hold" grpId="2" nodeType="withEffect">
                                  <p:stCondLst>
                                    <p:cond delay="200"/>
                                  </p:stCondLst>
                                  <p:childTnLst>
                                    <p:animScale>
                                      <p:cBhvr>
                                        <p:cTn id="32" dur="250" fill="hold"/>
                                        <p:tgtEl>
                                          <p:spTgt spid="35"/>
                                        </p:tgtEl>
                                      </p:cBhvr>
                                      <p:by x="91000" y="91000"/>
                                    </p:animScale>
                                  </p:childTnLst>
                                </p:cTn>
                              </p:par>
                            </p:childTnLst>
                          </p:cTn>
                        </p:par>
                        <p:par>
                          <p:cTn id="33" fill="hold">
                            <p:stCondLst>
                              <p:cond delay="2100"/>
                            </p:stCondLst>
                            <p:childTnLst>
                              <p:par>
                                <p:cTn id="34" presetID="2" presetClass="entr" presetSubtype="8" decel="100000"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700" fill="hold"/>
                                        <p:tgtEl>
                                          <p:spTgt spid="26"/>
                                        </p:tgtEl>
                                        <p:attrNameLst>
                                          <p:attrName>ppt_x</p:attrName>
                                        </p:attrNameLst>
                                      </p:cBhvr>
                                      <p:tavLst>
                                        <p:tav tm="0">
                                          <p:val>
                                            <p:strVal val="0-#ppt_w/2"/>
                                          </p:val>
                                        </p:tav>
                                        <p:tav tm="100000">
                                          <p:val>
                                            <p:strVal val="#ppt_x"/>
                                          </p:val>
                                        </p:tav>
                                      </p:tavLst>
                                    </p:anim>
                                    <p:anim calcmode="lin" valueType="num">
                                      <p:cBhvr additive="base">
                                        <p:cTn id="37" dur="700" fill="hold"/>
                                        <p:tgtEl>
                                          <p:spTgt spid="26"/>
                                        </p:tgtEl>
                                        <p:attrNameLst>
                                          <p:attrName>ppt_y</p:attrName>
                                        </p:attrNameLst>
                                      </p:cBhvr>
                                      <p:tavLst>
                                        <p:tav tm="0">
                                          <p:val>
                                            <p:strVal val="#ppt_y"/>
                                          </p:val>
                                        </p:tav>
                                        <p:tav tm="100000">
                                          <p:val>
                                            <p:strVal val="#ppt_y"/>
                                          </p:val>
                                        </p:tav>
                                      </p:tavLst>
                                    </p:anim>
                                  </p:childTnLst>
                                </p:cTn>
                              </p:par>
                            </p:childTnLst>
                          </p:cTn>
                        </p:par>
                        <p:par>
                          <p:cTn id="38" fill="hold">
                            <p:stCondLst>
                              <p:cond delay="2800"/>
                            </p:stCondLst>
                            <p:childTnLst>
                              <p:par>
                                <p:cTn id="39" presetID="53" presetClass="entr" presetSubtype="16"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250" fill="hold"/>
                                        <p:tgtEl>
                                          <p:spTgt spid="31"/>
                                        </p:tgtEl>
                                        <p:attrNameLst>
                                          <p:attrName>ppt_w</p:attrName>
                                        </p:attrNameLst>
                                      </p:cBhvr>
                                      <p:tavLst>
                                        <p:tav tm="0">
                                          <p:val>
                                            <p:fltVal val="0"/>
                                          </p:val>
                                        </p:tav>
                                        <p:tav tm="100000">
                                          <p:val>
                                            <p:strVal val="#ppt_w"/>
                                          </p:val>
                                        </p:tav>
                                      </p:tavLst>
                                    </p:anim>
                                    <p:anim calcmode="lin" valueType="num">
                                      <p:cBhvr>
                                        <p:cTn id="42" dur="250" fill="hold"/>
                                        <p:tgtEl>
                                          <p:spTgt spid="31"/>
                                        </p:tgtEl>
                                        <p:attrNameLst>
                                          <p:attrName>ppt_h</p:attrName>
                                        </p:attrNameLst>
                                      </p:cBhvr>
                                      <p:tavLst>
                                        <p:tav tm="0">
                                          <p:val>
                                            <p:fltVal val="0"/>
                                          </p:val>
                                        </p:tav>
                                        <p:tav tm="100000">
                                          <p:val>
                                            <p:strVal val="#ppt_h"/>
                                          </p:val>
                                        </p:tav>
                                      </p:tavLst>
                                    </p:anim>
                                    <p:animEffect transition="in" filter="fade">
                                      <p:cBhvr>
                                        <p:cTn id="43" dur="250"/>
                                        <p:tgtEl>
                                          <p:spTgt spid="31"/>
                                        </p:tgtEl>
                                      </p:cBhvr>
                                    </p:animEffect>
                                  </p:childTnLst>
                                </p:cTn>
                              </p:par>
                              <p:par>
                                <p:cTn id="44" presetID="6" presetClass="emph" presetSubtype="0" decel="100000" fill="hold" grpId="1" nodeType="withEffect">
                                  <p:stCondLst>
                                    <p:cond delay="100"/>
                                  </p:stCondLst>
                                  <p:childTnLst>
                                    <p:animScale>
                                      <p:cBhvr>
                                        <p:cTn id="45" dur="250" fill="hold"/>
                                        <p:tgtEl>
                                          <p:spTgt spid="31"/>
                                        </p:tgtEl>
                                      </p:cBhvr>
                                      <p:by x="110000" y="110000"/>
                                    </p:animScale>
                                  </p:childTnLst>
                                </p:cTn>
                              </p:par>
                              <p:par>
                                <p:cTn id="46" presetID="6" presetClass="emph" presetSubtype="0" decel="100000" fill="hold" grpId="2" nodeType="withEffect">
                                  <p:stCondLst>
                                    <p:cond delay="200"/>
                                  </p:stCondLst>
                                  <p:childTnLst>
                                    <p:animScale>
                                      <p:cBhvr>
                                        <p:cTn id="47" dur="250" fill="hold"/>
                                        <p:tgtEl>
                                          <p:spTgt spid="31"/>
                                        </p:tgtEl>
                                      </p:cBhvr>
                                      <p:by x="91000" y="91000"/>
                                    </p:animScale>
                                  </p:childTnLst>
                                </p:cTn>
                              </p:par>
                            </p:childTnLst>
                          </p:cTn>
                        </p:par>
                        <p:par>
                          <p:cTn id="48" fill="hold">
                            <p:stCondLst>
                              <p:cond delay="3250"/>
                            </p:stCondLst>
                            <p:childTnLst>
                              <p:par>
                                <p:cTn id="49" presetID="2" presetClass="entr" presetSubtype="8" decel="10000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700" fill="hold"/>
                                        <p:tgtEl>
                                          <p:spTgt spid="27"/>
                                        </p:tgtEl>
                                        <p:attrNameLst>
                                          <p:attrName>ppt_x</p:attrName>
                                        </p:attrNameLst>
                                      </p:cBhvr>
                                      <p:tavLst>
                                        <p:tav tm="0">
                                          <p:val>
                                            <p:strVal val="0-#ppt_w/2"/>
                                          </p:val>
                                        </p:tav>
                                        <p:tav tm="100000">
                                          <p:val>
                                            <p:strVal val="#ppt_x"/>
                                          </p:val>
                                        </p:tav>
                                      </p:tavLst>
                                    </p:anim>
                                    <p:anim calcmode="lin" valueType="num">
                                      <p:cBhvr additive="base">
                                        <p:cTn id="52" dur="7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11" grpId="0"/>
      <p:bldP spid="31" grpId="0" animBg="1"/>
      <p:bldP spid="31" grpId="1" animBg="1"/>
      <p:bldP spid="31" grpId="2" animBg="1"/>
      <p:bldP spid="35" grpId="0" animBg="1"/>
      <p:bldP spid="35" grpId="1" animBg="1"/>
      <p:bldP spid="35" grpId="2" animBg="1"/>
      <p:bldP spid="38" grpId="0" animBg="1"/>
      <p:bldP spid="38" grpId="1" animBg="1"/>
      <p:bldP spid="38"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82" y="497"/>
            <a:ext cx="6218541" cy="699353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4039" fontAlgn="base">
              <a:lnSpc>
                <a:spcPct val="90000"/>
              </a:lnSpc>
              <a:spcBef>
                <a:spcPct val="0"/>
              </a:spcBef>
              <a:spcAft>
                <a:spcPct val="0"/>
              </a:spcAft>
            </a:pPr>
            <a:endParaRPr lang="en-US" sz="2000" spc="-50" dirty="0" err="1">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solidFill>
                  <a:schemeClr val="bg1"/>
                </a:solidFill>
              </a:rPr>
              <a:t>ASP.NET 5.0</a:t>
            </a:r>
            <a:endParaRPr lang="en-US" dirty="0">
              <a:solidFill>
                <a:schemeClr val="bg1"/>
              </a:solidFill>
            </a:endParaRPr>
          </a:p>
        </p:txBody>
      </p:sp>
      <p:sp>
        <p:nvSpPr>
          <p:cNvPr id="4" name="Rectangle 3"/>
          <p:cNvSpPr/>
          <p:nvPr/>
        </p:nvSpPr>
        <p:spPr>
          <a:xfrm>
            <a:off x="444509" y="1419768"/>
            <a:ext cx="4871770" cy="1661993"/>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Cloud-ready</a:t>
            </a:r>
            <a:endParaRPr lang="en-US" sz="2800" dirty="0">
              <a:solidFill>
                <a:srgbClr val="FFFFFF"/>
              </a:solidFill>
              <a:latin typeface="Segoe UI Semibold" panose="020B0702040204020203" pitchFamily="34" charset="0"/>
              <a:cs typeface="Segoe UI Semibold" panose="020B0702040204020203" pitchFamily="34" charset="0"/>
            </a:endParaRPr>
          </a:p>
          <a:p>
            <a:pPr marL="285750" indent="-285750" defTabSz="932327">
              <a:lnSpc>
                <a:spcPct val="90000"/>
              </a:lnSpc>
              <a:spcBef>
                <a:spcPts val="900"/>
              </a:spcBef>
              <a:spcAft>
                <a:spcPts val="600"/>
              </a:spcAft>
              <a:buFont typeface="Arial" panose="020B0604020202020204" pitchFamily="34" charset="0"/>
              <a:buChar char="•"/>
            </a:pPr>
            <a:r>
              <a:rPr lang="zh-TW" altLang="en-US" sz="2000" dirty="0" smtClean="0">
                <a:gradFill>
                  <a:gsLst>
                    <a:gs pos="100000">
                      <a:srgbClr val="FFFFFF"/>
                    </a:gs>
                    <a:gs pos="0">
                      <a:srgbClr val="FFFFFF"/>
                    </a:gs>
                  </a:gsLst>
                  <a:lin ang="5400000" scaled="0"/>
                </a:gradFill>
                <a:latin typeface="Segoe UI Light"/>
                <a:ea typeface="ＭＳ Ｐゴシック" charset="0"/>
              </a:rPr>
              <a:t>精實，快速又精巧</a:t>
            </a:r>
            <a:endParaRPr lang="en-US" sz="2000" dirty="0" smtClean="0">
              <a:gradFill>
                <a:gsLst>
                  <a:gs pos="100000">
                    <a:srgbClr val="FFFFFF"/>
                  </a:gs>
                  <a:gs pos="0">
                    <a:srgbClr val="FFFFFF"/>
                  </a:gs>
                </a:gsLst>
                <a:lin ang="5400000" scaled="0"/>
              </a:gradFill>
              <a:latin typeface="Segoe UI Light"/>
              <a:ea typeface="ＭＳ Ｐゴシック" charset="0"/>
            </a:endParaRPr>
          </a:p>
          <a:p>
            <a:pPr marL="285750" indent="-285750" defTabSz="932327">
              <a:lnSpc>
                <a:spcPct val="90000"/>
              </a:lnSpc>
              <a:spcBef>
                <a:spcPts val="900"/>
              </a:spcBef>
              <a:spcAft>
                <a:spcPts val="600"/>
              </a:spcAft>
              <a:buFont typeface="Arial" panose="020B0604020202020204" pitchFamily="34" charset="0"/>
              <a:buChar char="•"/>
            </a:pPr>
            <a:r>
              <a:rPr lang="zh-TW" altLang="en-US" sz="2000" dirty="0" smtClean="0">
                <a:gradFill>
                  <a:gsLst>
                    <a:gs pos="100000">
                      <a:srgbClr val="FFFFFF"/>
                    </a:gs>
                    <a:gs pos="0">
                      <a:srgbClr val="FFFFFF"/>
                    </a:gs>
                  </a:gsLst>
                  <a:lin ang="5400000" scaled="0"/>
                </a:gradFill>
                <a:latin typeface="Segoe UI Light"/>
                <a:ea typeface="ＭＳ Ｐゴシック" charset="0"/>
              </a:rPr>
              <a:t>為支援雲端與跨平台部屬所做的完整設計。</a:t>
            </a:r>
            <a:endParaRPr lang="en-US" sz="2000" dirty="0">
              <a:gradFill>
                <a:gsLst>
                  <a:gs pos="100000">
                    <a:srgbClr val="FFFFFF"/>
                  </a:gs>
                  <a:gs pos="0">
                    <a:srgbClr val="FFFFFF"/>
                  </a:gs>
                </a:gsLst>
                <a:lin ang="5400000" scaled="0"/>
              </a:gradFill>
              <a:latin typeface="Segoe UI Light"/>
              <a:ea typeface="ＭＳ Ｐゴシック" charset="0"/>
            </a:endParaRPr>
          </a:p>
        </p:txBody>
      </p:sp>
      <p:sp>
        <p:nvSpPr>
          <p:cNvPr id="8" name="Rectangle 7"/>
          <p:cNvSpPr/>
          <p:nvPr/>
        </p:nvSpPr>
        <p:spPr>
          <a:xfrm>
            <a:off x="444509" y="3588225"/>
            <a:ext cx="4871770" cy="1192634"/>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Modular and open</a:t>
            </a:r>
          </a:p>
          <a:p>
            <a:pPr marL="285750" indent="-285750" defTabSz="932327">
              <a:lnSpc>
                <a:spcPct val="90000"/>
              </a:lnSpc>
              <a:spcBef>
                <a:spcPts val="900"/>
              </a:spcBef>
              <a:spcAft>
                <a:spcPts val="600"/>
              </a:spcAft>
              <a:buFont typeface="Arial" panose="020B0604020202020204" pitchFamily="34" charset="0"/>
              <a:buChar char="•"/>
            </a:pPr>
            <a:r>
              <a:rPr lang="zh-TW" altLang="en-US" sz="2000" dirty="0" smtClean="0">
                <a:gradFill>
                  <a:gsLst>
                    <a:gs pos="100000">
                      <a:srgbClr val="FFFFFF"/>
                    </a:gs>
                    <a:gs pos="0">
                      <a:srgbClr val="FFFFFF"/>
                    </a:gs>
                  </a:gsLst>
                  <a:lin ang="5400000" scaled="0"/>
                </a:gradFill>
                <a:latin typeface="Segoe UI Light"/>
                <a:ea typeface="ＭＳ Ｐゴシック" charset="0"/>
              </a:rPr>
              <a:t>運用模組化與開放原始碼以提供更具彈性的能力。</a:t>
            </a:r>
            <a:endParaRPr lang="en-US" sz="2000" dirty="0">
              <a:gradFill>
                <a:gsLst>
                  <a:gs pos="100000">
                    <a:srgbClr val="FFFFFF"/>
                  </a:gs>
                  <a:gs pos="0">
                    <a:srgbClr val="FFFFFF"/>
                  </a:gs>
                </a:gsLst>
                <a:lin ang="5400000" scaled="0"/>
              </a:gradFill>
              <a:latin typeface="Segoe UI Light"/>
              <a:ea typeface="ＭＳ Ｐゴシック" charset="0"/>
            </a:endParaRPr>
          </a:p>
        </p:txBody>
      </p:sp>
      <p:sp>
        <p:nvSpPr>
          <p:cNvPr id="9" name="Rectangle 8"/>
          <p:cNvSpPr/>
          <p:nvPr/>
        </p:nvSpPr>
        <p:spPr>
          <a:xfrm>
            <a:off x="444509" y="5069742"/>
            <a:ext cx="4871770" cy="1346522"/>
          </a:xfrm>
          <a:prstGeom prst="rect">
            <a:avLst/>
          </a:prstGeom>
        </p:spPr>
        <p:txBody>
          <a:bodyPr wrap="square">
            <a:spAutoFit/>
          </a:bodyPr>
          <a:lstStyle/>
          <a:p>
            <a:pPr defTabSz="932407"/>
            <a:r>
              <a:rPr lang="en-US" sz="2800" dirty="0" smtClean="0">
                <a:solidFill>
                  <a:srgbClr val="FFFFFF"/>
                </a:solidFill>
                <a:latin typeface="Segoe UI Semibold" panose="020B0702040204020203" pitchFamily="34" charset="0"/>
                <a:cs typeface="Segoe UI Semibold" panose="020B0702040204020203" pitchFamily="34" charset="0"/>
              </a:rPr>
              <a:t>Improved tooling and frameworks</a:t>
            </a:r>
          </a:p>
          <a:p>
            <a:pPr marL="285750" indent="-285750" defTabSz="932327">
              <a:lnSpc>
                <a:spcPct val="90000"/>
              </a:lnSpc>
              <a:spcBef>
                <a:spcPts val="900"/>
              </a:spcBef>
              <a:spcAft>
                <a:spcPts val="600"/>
              </a:spcAft>
              <a:buFont typeface="Arial" panose="020B0604020202020204" pitchFamily="34" charset="0"/>
              <a:buChar char="•"/>
            </a:pPr>
            <a:r>
              <a:rPr lang="zh-TW" altLang="en-US" sz="2000" dirty="0" smtClean="0">
                <a:gradFill>
                  <a:gsLst>
                    <a:gs pos="100000">
                      <a:srgbClr val="FFFFFF"/>
                    </a:gs>
                    <a:gs pos="0">
                      <a:srgbClr val="FFFFFF"/>
                    </a:gs>
                  </a:gsLst>
                  <a:lin ang="5400000" scaled="0"/>
                </a:gradFill>
                <a:latin typeface="Segoe UI Light"/>
                <a:ea typeface="ＭＳ Ｐゴシック" charset="0"/>
              </a:rPr>
              <a:t>以工具與框架更快速的遞送價值。</a:t>
            </a:r>
            <a:endParaRPr lang="en-US" sz="2000" dirty="0">
              <a:gradFill>
                <a:gsLst>
                  <a:gs pos="100000">
                    <a:srgbClr val="FFFFFF"/>
                  </a:gs>
                  <a:gs pos="0">
                    <a:srgbClr val="FFFFFF"/>
                  </a:gs>
                </a:gsLst>
                <a:lin ang="5400000" scaled="0"/>
              </a:gradFill>
              <a:latin typeface="Segoe UI Light"/>
              <a:ea typeface="ＭＳ Ｐゴシック"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613" y="589165"/>
            <a:ext cx="5001323" cy="4572638"/>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53170" t="6173" r="12126" b="4886"/>
          <a:stretch/>
        </p:blipFill>
        <p:spPr>
          <a:xfrm>
            <a:off x="10215102" y="2965062"/>
            <a:ext cx="1949104" cy="3496636"/>
          </a:xfrm>
          <a:prstGeom prst="rect">
            <a:avLst/>
          </a:prstGeom>
        </p:spPr>
      </p:pic>
    </p:spTree>
    <p:extLst>
      <p:ext uri="{BB962C8B-B14F-4D97-AF65-F5344CB8AC3E}">
        <p14:creationId xmlns:p14="http://schemas.microsoft.com/office/powerpoint/2010/main" val="4120123331"/>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5 -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74461950"/>
              </p:ext>
            </p:extLst>
          </p:nvPr>
        </p:nvGraphicFramePr>
        <p:xfrm>
          <a:off x="464821" y="2606415"/>
          <a:ext cx="11653496" cy="3403998"/>
        </p:xfrm>
        <a:graphic>
          <a:graphicData uri="http://schemas.openxmlformats.org/drawingml/2006/table">
            <a:tbl>
              <a:tblPr firstRow="1" bandRow="1">
                <a:tableStyleId>{3B4B98B0-60AC-42C2-AFA5-B58CD77FA1E5}</a:tableStyleId>
              </a:tblPr>
              <a:tblGrid>
                <a:gridCol w="6299187">
                  <a:extLst>
                    <a:ext uri="{9D8B030D-6E8A-4147-A177-3AD203B41FA5}">
                      <a16:colId xmlns="" xmlns:a16="http://schemas.microsoft.com/office/drawing/2014/main" val="3599316136"/>
                    </a:ext>
                  </a:extLst>
                </a:gridCol>
                <a:gridCol w="2593835">
                  <a:extLst>
                    <a:ext uri="{9D8B030D-6E8A-4147-A177-3AD203B41FA5}">
                      <a16:colId xmlns="" xmlns:a16="http://schemas.microsoft.com/office/drawing/2014/main" val="2974313793"/>
                    </a:ext>
                  </a:extLst>
                </a:gridCol>
                <a:gridCol w="2760474">
                  <a:extLst>
                    <a:ext uri="{9D8B030D-6E8A-4147-A177-3AD203B41FA5}">
                      <a16:colId xmlns="" xmlns:a16="http://schemas.microsoft.com/office/drawing/2014/main" val="587377983"/>
                    </a:ext>
                  </a:extLst>
                </a:gridCol>
              </a:tblGrid>
              <a:tr h="378222">
                <a:tc>
                  <a:txBody>
                    <a:bodyPr/>
                    <a:lstStyle/>
                    <a:p>
                      <a:pPr algn="ctr"/>
                      <a:r>
                        <a:rPr lang="zh-TW" altLang="en-US" sz="1800" dirty="0" smtClean="0"/>
                        <a:t>功能</a:t>
                      </a:r>
                      <a:endParaRPr lang="en-US" sz="1800" dirty="0"/>
                    </a:p>
                  </a:txBody>
                  <a:tcPr marL="93260" marR="93260" marT="46630" marB="46630"/>
                </a:tc>
                <a:tc>
                  <a:txBody>
                    <a:bodyPr/>
                    <a:lstStyle/>
                    <a:p>
                      <a:pPr algn="ctr"/>
                      <a:r>
                        <a:rPr lang="zh-TW" altLang="en-US" sz="1800" dirty="0" smtClean="0"/>
                        <a:t>跑在 </a:t>
                      </a:r>
                      <a:r>
                        <a:rPr lang="en-US" sz="1800" dirty="0" smtClean="0"/>
                        <a:t>.NET 4.6</a:t>
                      </a:r>
                      <a:endParaRPr lang="en-US" sz="1800" dirty="0"/>
                    </a:p>
                  </a:txBody>
                  <a:tcPr marL="93260" marR="93260" marT="46630" marB="46630"/>
                </a:tc>
                <a:tc>
                  <a:txBody>
                    <a:bodyPr/>
                    <a:lstStyle/>
                    <a:p>
                      <a:pPr algn="ctr"/>
                      <a:r>
                        <a:rPr lang="zh-TW" altLang="en-US" sz="1800" dirty="0" smtClean="0"/>
                        <a:t>跑在</a:t>
                      </a:r>
                      <a:r>
                        <a:rPr lang="en-US" sz="1800" dirty="0" smtClean="0"/>
                        <a:t> .NET Core 5</a:t>
                      </a:r>
                      <a:endParaRPr lang="en-US" sz="1800" dirty="0"/>
                    </a:p>
                  </a:txBody>
                  <a:tcPr marL="93260" marR="93260" marT="46630" marB="46630"/>
                </a:tc>
                <a:extLst>
                  <a:ext uri="{0D108BD9-81ED-4DB2-BD59-A6C34878D82A}">
                    <a16:rowId xmlns="" xmlns:a16="http://schemas.microsoft.com/office/drawing/2014/main" val="347626473"/>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雲端完備</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 xmlns:a16="http://schemas.microsoft.com/office/drawing/2014/main" val="322240382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模組化設計</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 xmlns:a16="http://schemas.microsoft.com/office/drawing/2014/main" val="3286741875"/>
                  </a:ext>
                </a:extLst>
              </a:tr>
              <a:tr h="378222">
                <a:tc>
                  <a:txBody>
                    <a:bodyPr/>
                    <a:lstStyle/>
                    <a:p>
                      <a:r>
                        <a:rPr lang="zh-TW" altLang="en-US" sz="1800" dirty="0" smtClean="0"/>
                        <a:t>相依注射</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 xmlns:a16="http://schemas.microsoft.com/office/drawing/2014/main" val="740962605"/>
                  </a:ext>
                </a:extLst>
              </a:tr>
              <a:tr h="378222">
                <a:tc>
                  <a:txBody>
                    <a:bodyPr/>
                    <a:lstStyle/>
                    <a:p>
                      <a:r>
                        <a:rPr lang="zh-TW" altLang="en-US" sz="1800" dirty="0" smtClean="0"/>
                        <a:t>一致的追踪與除錯</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 xmlns:a16="http://schemas.microsoft.com/office/drawing/2014/main" val="659755725"/>
                  </a:ext>
                </a:extLst>
              </a:tr>
              <a:tr h="378222">
                <a:tc>
                  <a:txBody>
                    <a:bodyPr/>
                    <a:lstStyle/>
                    <a:p>
                      <a:r>
                        <a:rPr lang="zh-TW" altLang="en-US" sz="1800" dirty="0" smtClean="0"/>
                        <a:t>快速開發 </a:t>
                      </a:r>
                      <a:r>
                        <a:rPr lang="en-US" altLang="zh-TW" sz="1800" dirty="0" smtClean="0"/>
                        <a:t>(</a:t>
                      </a:r>
                      <a:r>
                        <a:rPr lang="zh-TW" altLang="en-US" sz="1800" dirty="0" smtClean="0"/>
                        <a:t>沒有建置的步驟</a:t>
                      </a:r>
                      <a:r>
                        <a:rPr lang="en-US" altLang="zh-TW"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 xmlns:a16="http://schemas.microsoft.com/office/drawing/2014/main" val="2143542031"/>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開源</a:t>
                      </a:r>
                      <a:endParaRPr lang="en-US" sz="1800" dirty="0" smtClean="0"/>
                    </a:p>
                  </a:txBody>
                  <a:tcPr marL="93260" marR="93260" marT="46630" marB="46630"/>
                </a:tc>
                <a:tc>
                  <a:txBody>
                    <a:bodyPr/>
                    <a:lstStyle/>
                    <a:p>
                      <a:pPr algn="ctr"/>
                      <a:r>
                        <a:rPr lang="en-US" sz="1800" dirty="0" smtClean="0"/>
                        <a:t>*</a:t>
                      </a:r>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 xmlns:a16="http://schemas.microsoft.com/office/drawing/2014/main" val="911889485"/>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完整的 </a:t>
                      </a:r>
                      <a:r>
                        <a:rPr lang="en-US" altLang="zh-TW" sz="1800" dirty="0" smtClean="0"/>
                        <a:t>Side-by-Side</a:t>
                      </a:r>
                      <a:r>
                        <a:rPr lang="en-US" altLang="zh-TW" sz="1800" baseline="0" dirty="0" smtClean="0"/>
                        <a:t> (Framework</a:t>
                      </a:r>
                      <a:r>
                        <a:rPr lang="zh-TW" altLang="en-US" sz="1800" baseline="0" dirty="0" smtClean="0"/>
                        <a:t>跟隨應用程式走</a:t>
                      </a:r>
                      <a:r>
                        <a:rPr lang="en-US" altLang="zh-TW" sz="1800" baseline="0" dirty="0" smtClean="0"/>
                        <a:t>)</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 xmlns:a16="http://schemas.microsoft.com/office/drawing/2014/main" val="1672099816"/>
                  </a:ext>
                </a:extLst>
              </a:tr>
              <a:tr h="3782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t>快速啟動，低記憶體消耗與高輸出量</a:t>
                      </a:r>
                      <a:endParaRPr lang="en-US" sz="1800" dirty="0" smtClean="0"/>
                    </a:p>
                  </a:txBody>
                  <a:tcPr marL="93260" marR="93260" marT="46630" marB="46630"/>
                </a:tc>
                <a:tc>
                  <a:txBody>
                    <a:bodyPr/>
                    <a:lstStyle/>
                    <a:p>
                      <a:endParaRPr lang="en-US" sz="1800" dirty="0"/>
                    </a:p>
                  </a:txBody>
                  <a:tcPr marL="93260" marR="93260" marT="46630" marB="46630"/>
                </a:tc>
                <a:tc>
                  <a:txBody>
                    <a:bodyPr/>
                    <a:lstStyle/>
                    <a:p>
                      <a:pPr algn="ctr"/>
                      <a:r>
                        <a:rPr lang="en-US" sz="1800" dirty="0" smtClean="0"/>
                        <a:t>*</a:t>
                      </a:r>
                      <a:endParaRPr lang="en-US" sz="1800" dirty="0"/>
                    </a:p>
                  </a:txBody>
                  <a:tcPr marL="93260" marR="93260" marT="46630" marB="46630"/>
                </a:tc>
                <a:extLst>
                  <a:ext uri="{0D108BD9-81ED-4DB2-BD59-A6C34878D82A}">
                    <a16:rowId xmlns="" xmlns:a16="http://schemas.microsoft.com/office/drawing/2014/main" val="3907919631"/>
                  </a:ext>
                </a:extLst>
              </a:tr>
            </a:tbl>
          </a:graphicData>
        </a:graphic>
      </p:graphicFrame>
      <p:sp>
        <p:nvSpPr>
          <p:cNvPr id="3" name="TextBox 2"/>
          <p:cNvSpPr txBox="1"/>
          <p:nvPr/>
        </p:nvSpPr>
        <p:spPr>
          <a:xfrm>
            <a:off x="464821" y="1744662"/>
            <a:ext cx="11507688" cy="849463"/>
          </a:xfrm>
          <a:prstGeom prst="rect">
            <a:avLst/>
          </a:prstGeom>
          <a:noFill/>
        </p:spPr>
        <p:txBody>
          <a:bodyPr wrap="square" lIns="182880" tIns="146304" rIns="182880" bIns="146304" rtlCol="0">
            <a:spAutoFit/>
          </a:bodyPr>
          <a:lstStyle/>
          <a:p>
            <a:r>
              <a:rPr lang="en-US" sz="3600" dirty="0" smtClean="0"/>
              <a:t>MVC 6 </a:t>
            </a:r>
            <a:r>
              <a:rPr lang="en-US" sz="2800" dirty="0" smtClean="0"/>
              <a:t>(MVC + Web API + Web Pages)</a:t>
            </a:r>
            <a:r>
              <a:rPr lang="en-US" sz="3600" dirty="0" smtClean="0"/>
              <a:t>, </a:t>
            </a:r>
            <a:r>
              <a:rPr lang="en-US" sz="3600" dirty="0"/>
              <a:t>SignalR </a:t>
            </a:r>
            <a:r>
              <a:rPr lang="en-US" sz="3600" dirty="0" smtClean="0"/>
              <a:t>3</a:t>
            </a:r>
            <a:endParaRPr lang="en-US" sz="3600" dirty="0"/>
          </a:p>
        </p:txBody>
      </p:sp>
    </p:spTree>
    <p:extLst>
      <p:ext uri="{BB962C8B-B14F-4D97-AF65-F5344CB8AC3E}">
        <p14:creationId xmlns:p14="http://schemas.microsoft.com/office/powerpoint/2010/main" val="134458497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5D3B3FA9-0122-4B31-B139-E383C37B88C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Jay Schmelzer</External_x0020_Speaker>
    <Session_x0020_Code xmlns="12a172fe-0250-434a-85cf-03b10810c5e5">2-614</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12a172fe-0250-434a-85cf-03b10810c5e5"/>
    <ds:schemaRef ds:uri="230e9df3-be65-4c73-a93b-d1236ebd677e"/>
    <ds:schemaRef ds:uri="http://schemas.microsoft.com/office/2006/documentManagement/types"/>
    <ds:schemaRef ds:uri="http://purl.org/dc/dcmitype/"/>
    <ds:schemaRef ds:uri="http://purl.org/dc/terms/"/>
    <ds:schemaRef ds:uri="http://purl.org/dc/elements/1.1/"/>
    <ds:schemaRef ds:uri="http://schemas.microsoft.com/sharepoint/v3"/>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Build_2015_Template_v02</Template>
  <TotalTime>1899</TotalTime>
  <Words>2628</Words>
  <Application>Microsoft Office PowerPoint</Application>
  <PresentationFormat>自訂</PresentationFormat>
  <Paragraphs>391</Paragraphs>
  <Slides>49</Slides>
  <Notes>10</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49</vt:i4>
      </vt:variant>
    </vt:vector>
  </HeadingPairs>
  <TitlesOfParts>
    <vt:vector size="62" baseType="lpstr">
      <vt:lpstr>Avenir LT Pro 45 Book</vt: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5-30629_Build_Template_WHITE</vt:lpstr>
      <vt:lpstr>5-30629_Build_Template_DARK BLUE</vt:lpstr>
      <vt:lpstr>ASP.NET 5, MVC 6, Azure App Services</vt:lpstr>
      <vt:lpstr>Agenda</vt:lpstr>
      <vt:lpstr>.NET 的方向</vt:lpstr>
      <vt:lpstr>.NET 2015</vt:lpstr>
      <vt:lpstr>.NET Framework 4.6</vt:lpstr>
      <vt:lpstr>.NET Compiler  Platform (“Roslyn”) </vt:lpstr>
      <vt:lpstr>.NET Compiler  Platform (“Roslyn”) </vt:lpstr>
      <vt:lpstr>ASP.NET 5.0</vt:lpstr>
      <vt:lpstr>ASP.NET 5 - Summary</vt:lpstr>
      <vt:lpstr>我們正式開始了，請繫好安全帶，準備好你的筆電 </vt:lpstr>
      <vt:lpstr>玩 ASP.NET 5 前的認知</vt:lpstr>
      <vt:lpstr>把 Designer 忘了</vt:lpstr>
      <vt:lpstr>把 Designer 忘了</vt:lpstr>
      <vt:lpstr>歡迎回到指令的世界</vt:lpstr>
      <vt:lpstr>Demo: DNVM</vt:lpstr>
      <vt:lpstr>Demo: Hello Word in Console Mode</vt:lpstr>
      <vt:lpstr>DNX 其實只是一條鞋帶 (Bootstrap)</vt:lpstr>
      <vt:lpstr>DNX 其實只是一條鞋帶 (Bootstrap)</vt:lpstr>
      <vt:lpstr>Demo: Hello Word in ASP.NET Web Application</vt:lpstr>
      <vt:lpstr>使用 Visual Studio 2015 開發 ASP.NET 5 應用程式</vt:lpstr>
      <vt:lpstr>ASP.NET 5 專案的改變</vt:lpstr>
      <vt:lpstr>組態系統的改變</vt:lpstr>
      <vt:lpstr>Demo: ASP.NET 5 Configuration System.</vt:lpstr>
      <vt:lpstr>疊床架屋的模組能力</vt:lpstr>
      <vt:lpstr>Demo:  ASP.NET 5 Modular Configurations</vt:lpstr>
      <vt:lpstr>在 ASP.NET 5，用程式碼決定你要用什麼，而不是由 IIS 一次塞給你什麼，這讓 Web 應用程式能快到不像話</vt:lpstr>
      <vt:lpstr>加入 MVC 6</vt:lpstr>
      <vt:lpstr>Demo: Enabling ASP.NET MVC 6</vt:lpstr>
      <vt:lpstr>加入 Entity Framework 7</vt:lpstr>
      <vt:lpstr>Demo: Enabling Entity Framework 7</vt:lpstr>
      <vt:lpstr>如果在 ASP.NET 5，你不知道 Dependency Injection 怎麼做的話，有些東西會寫得很辛苦，例如 Logging。</vt:lpstr>
      <vt:lpstr>Demo: ASP.NET 5 Dependency Injection</vt:lpstr>
      <vt:lpstr>MVC 6 的新功能</vt:lpstr>
      <vt:lpstr>ASP.NET MVC 6 Tag Helpers</vt:lpstr>
      <vt:lpstr>Demo: ASP.NET MVC 6 View Enhancement.</vt:lpstr>
      <vt:lpstr>發行 ASP.NET 5 應用程式</vt:lpstr>
      <vt:lpstr>Demo: Publishing ASP.NET 5 Application to Azure</vt:lpstr>
      <vt:lpstr>PowerPoint 簡報</vt:lpstr>
      <vt:lpstr>PowerPoint 簡報</vt:lpstr>
      <vt:lpstr>PowerPoint 簡報</vt:lpstr>
      <vt:lpstr>PowerPoint 簡報</vt:lpstr>
      <vt:lpstr>PowerPoint 簡報</vt:lpstr>
      <vt:lpstr>PowerPoint 簡報</vt:lpstr>
      <vt:lpstr>PowerPoint 簡報</vt:lpstr>
      <vt:lpstr>Built-in API Connectors</vt:lpstr>
      <vt:lpstr>Demo: Web App + API App + Logic App with ASP.NET 5</vt:lpstr>
      <vt:lpstr>References</vt:lpstr>
      <vt:lpstr>K.NET: 高雄在地的 .NET 社群</vt:lpstr>
      <vt:lpstr>Thank you! Join us: http://fb.com/k.net.io </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 Around .NET 2015</dc:title>
  <dc:subject>Build 2015</dc:subject>
  <dc:creator>Jay Schmelzer</dc:creator>
  <cp:keywords>Build 2015</cp:keywords>
  <dc:description>Template: Mitchell Derrey, Silver Fox Productions
Formatting: 
Audience Type:</dc:description>
  <cp:lastModifiedBy>小朱</cp:lastModifiedBy>
  <cp:revision>49</cp:revision>
  <dcterms:created xsi:type="dcterms:W3CDTF">2015-04-28T20:38:54Z</dcterms:created>
  <dcterms:modified xsi:type="dcterms:W3CDTF">2015-06-06T03:37:36Z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