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83" r:id="rId3"/>
    <p:sldId id="290" r:id="rId4"/>
    <p:sldId id="292" r:id="rId5"/>
    <p:sldId id="293" r:id="rId6"/>
    <p:sldId id="294" r:id="rId7"/>
    <p:sldId id="291" r:id="rId8"/>
    <p:sldId id="295" r:id="rId9"/>
    <p:sldId id="296" r:id="rId10"/>
    <p:sldId id="298" r:id="rId11"/>
    <p:sldId id="297" r:id="rId12"/>
    <p:sldId id="28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DA19FE38-F05B-4D04-BAA8-D4E09EB837C0}">
          <p14:sldIdLst>
            <p14:sldId id="256"/>
            <p14:sldId id="283"/>
            <p14:sldId id="290"/>
            <p14:sldId id="292"/>
            <p14:sldId id="293"/>
            <p14:sldId id="294"/>
            <p14:sldId id="291"/>
            <p14:sldId id="295"/>
            <p14:sldId id="296"/>
            <p14:sldId id="298"/>
            <p14:sldId id="297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A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764" autoAdjust="0"/>
  </p:normalViewPr>
  <p:slideViewPr>
    <p:cSldViewPr snapToGrid="0">
      <p:cViewPr varScale="1">
        <p:scale>
          <a:sx n="69" d="100"/>
          <a:sy n="69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6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922B7-8A48-4C7C-8C78-A576CE610E2E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3DD9-9FAA-4E5C-9C42-D97D3884A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594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3DD9-9FAA-4E5C-9C42-D97D3884AEB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45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1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2400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2476475" y="2190742"/>
            <a:ext cx="8801125" cy="13916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4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2476475" y="3611607"/>
            <a:ext cx="8801125" cy="1199704"/>
          </a:xfrm>
        </p:spPr>
        <p:txBody>
          <a:bodyPr lIns="45720" rIns="45720"/>
          <a:lstStyle>
            <a:lvl1pPr marL="0" marR="85342" indent="0" algn="r">
              <a:buNone/>
              <a:defRPr>
                <a:solidFill>
                  <a:schemeClr val="tx2"/>
                </a:solidFill>
              </a:defRPr>
            </a:lvl1pPr>
            <a:lvl2pPr marL="609585" indent="0" algn="ctr">
              <a:buNone/>
            </a:lvl2pPr>
            <a:lvl3pPr marL="1219170" indent="0" algn="ctr">
              <a:buNone/>
            </a:lvl3pPr>
            <a:lvl4pPr marL="1828754" indent="0" algn="ctr">
              <a:buNone/>
            </a:lvl4pPr>
            <a:lvl5pPr marL="2438339" indent="0" algn="ctr">
              <a:buNone/>
            </a:lvl5pPr>
            <a:lvl6pPr marL="3047924" indent="0" algn="ctr">
              <a:buNone/>
            </a:lvl6pPr>
            <a:lvl7pPr marL="3657509" indent="0" algn="ctr">
              <a:buNone/>
            </a:lvl7pPr>
            <a:lvl8pPr marL="4267093" indent="0" algn="ctr">
              <a:buNone/>
            </a:lvl8pPr>
            <a:lvl9pPr marL="4876678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 dirty="0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E350027-9449-46A0-AEA1-6ECA9D58FDE2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405A238-EB3E-46E1-83E5-BFCEA6DAE5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277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版型一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138436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350027-9449-46A0-AEA1-6ECA9D58FDE2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5A238-EB3E-46E1-83E5-BFCEA6DAE5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86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版型一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25351" y="274642"/>
            <a:ext cx="2369960" cy="53451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432800" cy="534512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350027-9449-46A0-AEA1-6ECA9D58FDE2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5A238-EB3E-46E1-83E5-BFCEA6DAE5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40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bg>
      <p:bgPr>
        <a:blipFill dpi="0" rotWithShape="1">
          <a:blip r:embed="rId2" cstate="print">
            <a:lum/>
          </a:blip>
          <a:srcRect/>
          <a:stretch>
            <a:fillRect t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6712" y="1714488"/>
            <a:ext cx="10972800" cy="375743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666712" y="380987"/>
            <a:ext cx="10382280" cy="1143000"/>
          </a:xfrm>
        </p:spPr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8177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Pr>
        <a:gradFill>
          <a:gsLst>
            <a:gs pos="0">
              <a:schemeClr val="bg1">
                <a:tint val="55000"/>
                <a:satMod val="300000"/>
              </a:schemeClr>
            </a:gs>
            <a:gs pos="40000">
              <a:schemeClr val="bg1">
                <a:tint val="65000"/>
                <a:satMod val="300000"/>
              </a:schemeClr>
            </a:gs>
            <a:gs pos="100000">
              <a:schemeClr val="bg1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4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3067">
                <a:solidFill>
                  <a:schemeClr val="tx1"/>
                </a:solidFill>
              </a:defRPr>
            </a:lvl1pPr>
            <a:lvl2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350027-9449-46A0-AEA1-6ECA9D58FDE2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5A238-EB3E-46E1-83E5-BFCEA6DAE59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2400"/>
          </a:p>
        </p:txBody>
      </p:sp>
      <p:sp>
        <p:nvSpPr>
          <p:cNvPr id="8" name="＞形箭號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2400"/>
          </a:p>
        </p:txBody>
      </p:sp>
      <p:pic>
        <p:nvPicPr>
          <p:cNvPr id="10" name="圖片 9" descr="版型一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29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版型一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33"/>
            <a:ext cx="12192000" cy="5810267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481330"/>
            <a:ext cx="5384800" cy="423368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481330"/>
            <a:ext cx="5384800" cy="423368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350027-9449-46A0-AEA1-6ECA9D58FDE2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5A238-EB3E-46E1-83E5-BFCEA6DAE59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10627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3200" b="0">
                <a:solidFill>
                  <a:schemeClr val="bg1"/>
                </a:solidFill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3200" b="0">
                <a:solidFill>
                  <a:schemeClr val="bg1"/>
                </a:solidFill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350027-9449-46A0-AEA1-6ECA9D58FDE2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5A238-EB3E-46E1-83E5-BFCEA6DAE5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788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版型一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350027-9449-46A0-AEA1-6ECA9D58FDE2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5A238-EB3E-46E1-83E5-BFCEA6DAE59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9625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版型一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350027-9449-46A0-AEA1-6ECA9D58FDE2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5A238-EB3E-46E1-83E5-BFCEA6DAE5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3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版型一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12" y="0"/>
            <a:ext cx="11757733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34523" y="1238235"/>
            <a:ext cx="2019280" cy="1524011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333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2952728" y="5355103"/>
            <a:ext cx="5299456" cy="914400"/>
          </a:xfrm>
        </p:spPr>
        <p:txBody>
          <a:bodyPr/>
          <a:lstStyle>
            <a:lvl1pPr marL="0" indent="0" algn="r">
              <a:buNone/>
              <a:defRPr sz="2133"/>
            </a:lvl1pPr>
            <a:lvl2pPr>
              <a:buNone/>
              <a:defRPr sz="1600"/>
            </a:lvl2pPr>
            <a:lvl3pPr>
              <a:buNone/>
              <a:defRPr sz="1333"/>
            </a:lvl3pPr>
            <a:lvl4pPr>
              <a:buNone/>
              <a:defRPr sz="1200"/>
            </a:lvl4pPr>
            <a:lvl5pPr>
              <a:buNone/>
              <a:defRPr sz="12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7067565" cy="496444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AE350027-9449-46A0-AEA1-6ECA9D58FDE2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5A238-EB3E-46E1-83E5-BFCEA6DAE5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082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 descr="版型一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84"/>
            <a:ext cx="12192000" cy="5715016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21643" y="5443403"/>
            <a:ext cx="9550400" cy="648232"/>
          </a:xfrm>
          <a:noFill/>
        </p:spPr>
        <p:txBody>
          <a:bodyPr lIns="91440" tIns="0" rIns="91440" anchor="t"/>
          <a:lstStyle>
            <a:lvl1pPr marL="0" marR="24383" indent="0" algn="r">
              <a:buNone/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267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E350027-9449-46A0-AEA1-6ECA9D58FDE2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840098" y="6407944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405A238-EB3E-46E1-83E5-BFCEA6DAE59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4865123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＞形箭號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2400"/>
          </a:p>
        </p:txBody>
      </p:sp>
      <p:sp>
        <p:nvSpPr>
          <p:cNvPr id="13" name="＞形箭號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2400"/>
          </a:p>
        </p:txBody>
      </p:sp>
    </p:spTree>
    <p:extLst>
      <p:ext uri="{BB962C8B-B14F-4D97-AF65-F5344CB8AC3E}">
        <p14:creationId xmlns:p14="http://schemas.microsoft.com/office/powerpoint/2010/main" val="874172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版型一-02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761981"/>
            <a:ext cx="12192000" cy="6096019"/>
          </a:xfrm>
          <a:prstGeom prst="rect">
            <a:avLst/>
          </a:prstGeom>
        </p:spPr>
      </p:pic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609600" y="1481330"/>
            <a:ext cx="10972800" cy="4233687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333">
                <a:solidFill>
                  <a:schemeClr val="tx1"/>
                </a:solidFill>
              </a:defRPr>
            </a:lvl1pPr>
            <a:extLst/>
          </a:lstStyle>
          <a:p>
            <a:fld id="{AE350027-9449-46A0-AEA1-6ECA9D58FDE2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5840098" y="6407944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333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11529696" y="6407944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333" b="0">
                <a:solidFill>
                  <a:schemeClr val="tx1"/>
                </a:solidFill>
              </a:defRPr>
            </a:lvl1pPr>
            <a:extLst/>
          </a:lstStyle>
          <a:p>
            <a:fld id="{8405A238-EB3E-46E1-83E5-BFCEA6DAE5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29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467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87668" indent="-341367" algn="l" rtl="0" eaLnBrk="1" latinLnBrk="0" hangingPunct="1">
        <a:spcBef>
          <a:spcPts val="533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9035" indent="-304792" algn="l" rtl="0" eaLnBrk="1" latinLnBrk="0" hangingPunct="1">
        <a:spcBef>
          <a:spcPts val="432"/>
        </a:spcBef>
        <a:buClr>
          <a:schemeClr val="accent1"/>
        </a:buClr>
        <a:buFont typeface="Verdana"/>
        <a:buChar char="◦"/>
        <a:defRPr kumimoji="0" sz="3067" kern="1200">
          <a:solidFill>
            <a:schemeClr val="tx1"/>
          </a:solidFill>
          <a:latin typeface="+mn-lt"/>
          <a:ea typeface="+mn-ea"/>
          <a:cs typeface="+mn-cs"/>
        </a:defRPr>
      </a:lvl2pPr>
      <a:lvl3pPr marL="1146019" indent="-304792" algn="l" rtl="0" eaLnBrk="1" latinLnBrk="0" hangingPunct="1">
        <a:spcBef>
          <a:spcPts val="467"/>
        </a:spcBef>
        <a:buClr>
          <a:schemeClr val="accent2"/>
        </a:buClr>
        <a:buSzPct val="100000"/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62" indent="-304792" algn="l" rtl="0" eaLnBrk="1" latinLnBrk="0" hangingPunct="1">
        <a:spcBef>
          <a:spcPts val="467"/>
        </a:spcBef>
        <a:buClr>
          <a:schemeClr val="accent2"/>
        </a:buClr>
        <a:buFont typeface="Wingdings 2"/>
        <a:buChar char=""/>
        <a:defRPr kumimoji="0" sz="25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-304792" algn="l" rtl="0" eaLnBrk="1" latinLnBrk="0" hangingPunct="1">
        <a:spcBef>
          <a:spcPts val="467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47" indent="-304792" algn="l" rtl="0" eaLnBrk="1" latinLnBrk="0" hangingPunct="1">
        <a:spcBef>
          <a:spcPts val="467"/>
        </a:spcBef>
        <a:buClr>
          <a:schemeClr val="accent3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339" indent="-304792" algn="l" rtl="0" eaLnBrk="1" latinLnBrk="0" hangingPunct="1">
        <a:spcBef>
          <a:spcPts val="467"/>
        </a:spcBef>
        <a:buClr>
          <a:schemeClr val="accent3"/>
        </a:buClr>
        <a:buFont typeface="Wingdings 2"/>
        <a:buChar char="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2743131" indent="-304792" algn="l" rtl="0" eaLnBrk="1" latinLnBrk="0" hangingPunct="1">
        <a:spcBef>
          <a:spcPts val="467"/>
        </a:spcBef>
        <a:buClr>
          <a:schemeClr val="accent3"/>
        </a:buClr>
        <a:buFont typeface="Wingdings 2"/>
        <a:buChar char="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3047924" indent="-304792" algn="l" rtl="0" eaLnBrk="1" latinLnBrk="0" hangingPunct="1">
        <a:spcBef>
          <a:spcPts val="467"/>
        </a:spcBef>
        <a:buClr>
          <a:schemeClr val="accent3"/>
        </a:buClr>
        <a:buFont typeface="Wingdings 2"/>
        <a:buChar char=""/>
        <a:defRPr kumimoji="0" sz="2133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zh-tw/documentation/articles/documentdb-faq/" TargetMode="External"/><Relationship Id="rId2" Type="http://schemas.openxmlformats.org/officeDocument/2006/relationships/hyperlink" Target="https://azure.microsoft.com/en-us/services/documentdb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zh-tw/documentation/learning-paths/documentdb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+mn-ea"/>
                <a:sym typeface="+mn-lt"/>
              </a:rPr>
              <a:t>Building Web Application with ASP.NET MVC using Azure </a:t>
            </a:r>
            <a:r>
              <a:rPr lang="en-US" altLang="zh-TW" dirty="0" err="1">
                <a:cs typeface="+mn-ea"/>
                <a:sym typeface="+mn-lt"/>
              </a:rPr>
              <a:t>DocumentDB</a:t>
            </a:r>
            <a:endParaRPr lang="en-US" altLang="zh-TW" dirty="0" smtClean="0">
              <a:cs typeface="+mn-ea"/>
              <a:sym typeface="+mn-lt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Azure </a:t>
            </a:r>
            <a:r>
              <a:rPr lang="en-US" altLang="zh-TW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DocumentDB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7684" y="5194238"/>
            <a:ext cx="6096000" cy="1264449"/>
          </a:xfrm>
          <a:prstGeom prst="rect">
            <a:avLst/>
          </a:prstGeom>
        </p:spPr>
        <p:txBody>
          <a:bodyPr>
            <a:spAutoFit/>
          </a:bodyPr>
          <a:lstStyle/>
          <a:p>
            <a:pPr marR="85342" algn="r">
              <a:spcBef>
                <a:spcPts val="533"/>
              </a:spcBef>
              <a:buClr>
                <a:schemeClr val="accent1"/>
              </a:buClr>
              <a:buSzPct val="68000"/>
            </a:pPr>
            <a:r>
              <a:rPr lang="zh-TW" altLang="en-US" sz="3600" dirty="0">
                <a:solidFill>
                  <a:schemeClr val="tx2"/>
                </a:solidFill>
                <a:cs typeface="+mn-ea"/>
                <a:sym typeface="+mn-lt"/>
              </a:rPr>
              <a:t>陳葵懋 </a:t>
            </a:r>
            <a:r>
              <a:rPr lang="en-US" altLang="zh-TW" sz="3600" dirty="0">
                <a:solidFill>
                  <a:schemeClr val="tx2"/>
                </a:solidFill>
                <a:cs typeface="+mn-ea"/>
                <a:sym typeface="+mn-lt"/>
              </a:rPr>
              <a:t>Ian Chen</a:t>
            </a:r>
          </a:p>
          <a:p>
            <a:pPr marR="85342" algn="r">
              <a:spcBef>
                <a:spcPts val="533"/>
              </a:spcBef>
              <a:buClr>
                <a:schemeClr val="accent1"/>
              </a:buClr>
              <a:buSzPct val="68000"/>
            </a:pPr>
            <a:r>
              <a:rPr lang="en-US" altLang="zh-TW" sz="3600" dirty="0">
                <a:solidFill>
                  <a:schemeClr val="tx2"/>
                </a:solidFill>
                <a:cs typeface="+mn-ea"/>
                <a:sym typeface="+mn-lt"/>
              </a:rPr>
              <a:t>http://codeian.idv.tw/</a:t>
            </a:r>
          </a:p>
        </p:txBody>
      </p:sp>
      <p:pic>
        <p:nvPicPr>
          <p:cNvPr id="6" name="Picture 2" descr="C:\Users\Ian\AppData\Local\Temp\SNAGHTML1ff69e6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321" y="5092221"/>
            <a:ext cx="1815431" cy="73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99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66711" y="380987"/>
            <a:ext cx="11376605" cy="1143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Visual Studio -</a:t>
            </a:r>
            <a:r>
              <a:rPr lang="en-US" altLang="zh-TW" dirty="0">
                <a:solidFill>
                  <a:schemeClr val="bg1"/>
                </a:solidFill>
              </a:rPr>
              <a:t> Azure </a:t>
            </a:r>
            <a:r>
              <a:rPr lang="en-US" altLang="zh-TW" dirty="0" err="1">
                <a:solidFill>
                  <a:schemeClr val="bg1"/>
                </a:solidFill>
              </a:rPr>
              <a:t>DocumentDB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11" y="1754759"/>
            <a:ext cx="10992811" cy="488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7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Hand </a:t>
            </a:r>
            <a:r>
              <a:rPr lang="en-US" altLang="zh-TW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on </a:t>
            </a:r>
            <a:r>
              <a:rPr lang="en-US" altLang="zh-TW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Lab</a:t>
            </a:r>
            <a:endParaRPr lang="zh-TW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cs typeface="+mn-ea"/>
                <a:sym typeface="+mn-lt"/>
              </a:rPr>
              <a:t>Building Web Application with ASP.NET MVC using Azure </a:t>
            </a:r>
            <a:r>
              <a:rPr lang="en-US" altLang="zh-TW" dirty="0" err="1">
                <a:solidFill>
                  <a:schemeClr val="bg1"/>
                </a:solidFill>
                <a:cs typeface="+mn-ea"/>
                <a:sym typeface="+mn-lt"/>
              </a:rPr>
              <a:t>DocumentDB</a:t>
            </a:r>
            <a:endParaRPr lang="en-US" altLang="zh-TW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TW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82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cs typeface="+mn-ea"/>
                <a:sym typeface="+mn-lt"/>
                <a:hlinkClick r:id="rId2"/>
              </a:rPr>
              <a:t>https://azure.microsoft.com/en-us/services/documentdb</a:t>
            </a:r>
            <a:r>
              <a:rPr lang="en-US" altLang="zh-TW" dirty="0" smtClean="0">
                <a:cs typeface="+mn-ea"/>
                <a:sym typeface="+mn-lt"/>
                <a:hlinkClick r:id="rId2"/>
              </a:rPr>
              <a:t>/</a:t>
            </a:r>
            <a:endParaRPr lang="en-US" altLang="zh-TW" dirty="0" smtClean="0">
              <a:cs typeface="+mn-ea"/>
              <a:sym typeface="+mn-lt"/>
            </a:endParaRPr>
          </a:p>
          <a:p>
            <a:r>
              <a:rPr lang="en-US" altLang="zh-TW" dirty="0" smtClean="0">
                <a:cs typeface="+mn-ea"/>
                <a:sym typeface="+mn-lt"/>
                <a:hlinkClick r:id="rId3"/>
              </a:rPr>
              <a:t>https</a:t>
            </a:r>
            <a:r>
              <a:rPr lang="en-US" altLang="zh-TW" dirty="0">
                <a:cs typeface="+mn-ea"/>
                <a:sym typeface="+mn-lt"/>
                <a:hlinkClick r:id="rId3"/>
              </a:rPr>
              <a:t>://azure.microsoft.com/zh-tw/documentation/articles/documentdb-faq</a:t>
            </a:r>
            <a:r>
              <a:rPr lang="en-US" altLang="zh-TW" dirty="0" smtClean="0">
                <a:cs typeface="+mn-ea"/>
                <a:sym typeface="+mn-lt"/>
                <a:hlinkClick r:id="rId3"/>
              </a:rPr>
              <a:t>/</a:t>
            </a:r>
            <a:endParaRPr lang="en-US" altLang="zh-TW" dirty="0" smtClean="0">
              <a:cs typeface="+mn-ea"/>
              <a:sym typeface="+mn-lt"/>
            </a:endParaRPr>
          </a:p>
          <a:p>
            <a:r>
              <a:rPr lang="en-US" altLang="zh-TW">
                <a:hlinkClick r:id="rId4"/>
              </a:rPr>
              <a:t>https://azure.microsoft.com/zh-tw/documentation/learning-paths/documentdb</a:t>
            </a:r>
            <a:r>
              <a:rPr lang="en-US" altLang="zh-TW" smtClean="0">
                <a:hlinkClick r:id="rId4"/>
              </a:rPr>
              <a:t>/</a:t>
            </a:r>
            <a:endParaRPr lang="en-US" altLang="zh-TW" smtClean="0"/>
          </a:p>
          <a:p>
            <a:endParaRPr lang="en-US" altLang="zh-TW" dirty="0" smtClean="0">
              <a:cs typeface="+mn-ea"/>
              <a:sym typeface="+mn-lt"/>
            </a:endParaRPr>
          </a:p>
          <a:p>
            <a:endParaRPr lang="zh-TW" altLang="en-US" dirty="0">
              <a:cs typeface="+mn-ea"/>
              <a:sym typeface="+mn-lt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lt"/>
                <a:ea typeface="+mn-ea"/>
                <a:cs typeface="+mn-ea"/>
                <a:sym typeface="+mn-lt"/>
              </a:rPr>
              <a:t>參考資源</a:t>
            </a:r>
            <a:endParaRPr lang="zh-TW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757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cs typeface="+mn-ea"/>
                <a:sym typeface="+mn-lt"/>
              </a:rPr>
              <a:t>Azure </a:t>
            </a:r>
            <a:r>
              <a:rPr lang="en-US" altLang="zh-TW" dirty="0" err="1">
                <a:cs typeface="+mn-ea"/>
                <a:sym typeface="+mn-lt"/>
              </a:rPr>
              <a:t>DocumentDB</a:t>
            </a:r>
            <a:endParaRPr lang="en-US" altLang="zh-TW" dirty="0" smtClean="0">
              <a:cs typeface="+mn-ea"/>
              <a:sym typeface="+mn-lt"/>
            </a:endParaRPr>
          </a:p>
          <a:p>
            <a:r>
              <a:rPr lang="en-US" altLang="zh-TW" dirty="0" smtClean="0">
                <a:cs typeface="+mn-ea"/>
                <a:sym typeface="+mn-lt"/>
              </a:rPr>
              <a:t>HOL - </a:t>
            </a:r>
            <a:r>
              <a:rPr lang="en-US" altLang="zh-TW" dirty="0">
                <a:cs typeface="+mn-ea"/>
                <a:sym typeface="+mn-lt"/>
              </a:rPr>
              <a:t>Building Web Application with ASP.NET MVC using Azure </a:t>
            </a:r>
            <a:r>
              <a:rPr lang="en-US" altLang="zh-TW" dirty="0" err="1">
                <a:cs typeface="+mn-ea"/>
                <a:sym typeface="+mn-lt"/>
              </a:rPr>
              <a:t>DocumentDB</a:t>
            </a:r>
            <a:endParaRPr lang="en-US" altLang="zh-TW" dirty="0">
              <a:cs typeface="+mn-ea"/>
              <a:sym typeface="+mn-lt"/>
            </a:endParaRPr>
          </a:p>
          <a:p>
            <a:endParaRPr lang="zh-TW" altLang="en-US" dirty="0">
              <a:cs typeface="+mn-ea"/>
              <a:sym typeface="+mn-lt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  <a:ea typeface="+mn-ea"/>
                <a:cs typeface="+mn-ea"/>
                <a:sym typeface="+mn-lt"/>
              </a:rPr>
              <a:t>Agenda</a:t>
            </a:r>
            <a:endParaRPr lang="zh-TW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726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cs typeface="+mn-ea"/>
                <a:sym typeface="+mn-lt"/>
              </a:rPr>
              <a:t>關聯式資料庫</a:t>
            </a:r>
            <a:endParaRPr lang="en-US" altLang="zh-TW" dirty="0" smtClean="0">
              <a:cs typeface="+mn-ea"/>
              <a:sym typeface="+mn-lt"/>
            </a:endParaRPr>
          </a:p>
          <a:p>
            <a:pPr lvl="1"/>
            <a:r>
              <a:rPr lang="en-US" altLang="zh-TW" dirty="0" smtClean="0">
                <a:cs typeface="+mn-ea"/>
                <a:sym typeface="+mn-lt"/>
              </a:rPr>
              <a:t>SQL Database (PaaS)</a:t>
            </a:r>
          </a:p>
          <a:p>
            <a:pPr lvl="1"/>
            <a:r>
              <a:rPr lang="en-US" altLang="zh-TW" dirty="0" smtClean="0">
                <a:cs typeface="+mn-ea"/>
                <a:sym typeface="+mn-lt"/>
              </a:rPr>
              <a:t>SQL Server (IaaS)</a:t>
            </a:r>
          </a:p>
          <a:p>
            <a:r>
              <a:rPr lang="en-US" altLang="zh-TW" dirty="0" smtClean="0">
                <a:cs typeface="+mn-ea"/>
                <a:sym typeface="+mn-lt"/>
              </a:rPr>
              <a:t>NoSQL</a:t>
            </a:r>
          </a:p>
          <a:p>
            <a:pPr lvl="1"/>
            <a:r>
              <a:rPr lang="en-US" altLang="zh-TW" dirty="0" smtClean="0">
                <a:cs typeface="+mn-ea"/>
                <a:sym typeface="+mn-lt"/>
              </a:rPr>
              <a:t>Azure Table (Key-Value)</a:t>
            </a:r>
          </a:p>
          <a:p>
            <a:pPr lvl="1"/>
            <a:r>
              <a:rPr lang="en-US" altLang="zh-TW" dirty="0" smtClean="0">
                <a:cs typeface="+mn-ea"/>
                <a:sym typeface="+mn-lt"/>
              </a:rPr>
              <a:t>Azure </a:t>
            </a:r>
            <a:r>
              <a:rPr lang="en-US" altLang="zh-TW" dirty="0" err="1" smtClean="0">
                <a:cs typeface="+mn-ea"/>
                <a:sym typeface="+mn-lt"/>
              </a:rPr>
              <a:t>DocumentDB</a:t>
            </a:r>
            <a:r>
              <a:rPr lang="en-US" altLang="zh-TW" dirty="0" smtClean="0">
                <a:cs typeface="+mn-ea"/>
                <a:sym typeface="+mn-lt"/>
              </a:rPr>
              <a:t> (</a:t>
            </a:r>
            <a:r>
              <a:rPr lang="en-US" altLang="zh-TW" dirty="0">
                <a:cs typeface="+mn-ea"/>
                <a:sym typeface="+mn-lt"/>
              </a:rPr>
              <a:t>document </a:t>
            </a:r>
            <a:r>
              <a:rPr lang="en-US" altLang="zh-TW" dirty="0" smtClean="0">
                <a:cs typeface="+mn-ea"/>
                <a:sym typeface="+mn-lt"/>
              </a:rPr>
              <a:t>database)</a:t>
            </a:r>
            <a:endParaRPr lang="zh-TW" altLang="en-US" dirty="0">
              <a:cs typeface="+mn-ea"/>
              <a:sym typeface="+mn-lt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Azure </a:t>
            </a:r>
            <a:r>
              <a:rPr lang="en-US" altLang="zh-TW" dirty="0" err="1" smtClean="0">
                <a:latin typeface="+mn-lt"/>
                <a:ea typeface="+mn-ea"/>
                <a:cs typeface="+mn-ea"/>
                <a:sym typeface="+mn-lt"/>
              </a:rPr>
              <a:t>DocumentDB</a:t>
            </a:r>
            <a:endParaRPr lang="zh-TW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786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cs typeface="+mn-ea"/>
                <a:sym typeface="+mn-lt"/>
              </a:rPr>
              <a:t>非關聯式資料庫</a:t>
            </a:r>
            <a:r>
              <a:rPr lang="en-US" altLang="zh-TW" dirty="0">
                <a:cs typeface="+mn-ea"/>
                <a:sym typeface="+mn-lt"/>
              </a:rPr>
              <a:t>(NoSQL document database)</a:t>
            </a:r>
          </a:p>
          <a:p>
            <a:r>
              <a:rPr lang="en-US" altLang="zh-TW" dirty="0">
                <a:cs typeface="+mn-ea"/>
                <a:sym typeface="+mn-lt"/>
              </a:rPr>
              <a:t>JSON </a:t>
            </a:r>
            <a:r>
              <a:rPr lang="en-US" altLang="zh-TW" dirty="0" smtClean="0">
                <a:cs typeface="+mn-ea"/>
                <a:sym typeface="+mn-lt"/>
              </a:rPr>
              <a:t>document </a:t>
            </a:r>
          </a:p>
          <a:p>
            <a:r>
              <a:rPr lang="en-US" altLang="zh-TW" dirty="0" smtClean="0">
                <a:cs typeface="+mn-ea"/>
                <a:sym typeface="+mn-lt"/>
              </a:rPr>
              <a:t>Support SQL Query</a:t>
            </a:r>
          </a:p>
          <a:p>
            <a:r>
              <a:rPr lang="en-US" altLang="zh-TW" dirty="0" smtClean="0">
                <a:cs typeface="+mn-ea"/>
                <a:sym typeface="+mn-lt"/>
              </a:rPr>
              <a:t>Only Self-join</a:t>
            </a:r>
          </a:p>
          <a:p>
            <a:r>
              <a:rPr lang="en-US" altLang="zh-TW" dirty="0" smtClean="0">
                <a:cs typeface="+mn-ea"/>
                <a:sym typeface="+mn-lt"/>
              </a:rPr>
              <a:t>LINQ-to-SQL </a:t>
            </a:r>
            <a:r>
              <a:rPr lang="en-US" altLang="zh-TW" dirty="0">
                <a:cs typeface="+mn-ea"/>
                <a:sym typeface="+mn-lt"/>
              </a:rPr>
              <a:t>Support </a:t>
            </a:r>
            <a:r>
              <a:rPr lang="en-US" altLang="zh-TW" dirty="0" smtClean="0">
                <a:cs typeface="+mn-ea"/>
                <a:sym typeface="+mn-lt"/>
              </a:rPr>
              <a:t>for.NET</a:t>
            </a:r>
            <a:endParaRPr lang="en-US" altLang="zh-TW" dirty="0">
              <a:cs typeface="+mn-ea"/>
              <a:sym typeface="+mn-lt"/>
            </a:endParaRPr>
          </a:p>
          <a:p>
            <a:endParaRPr lang="zh-TW" altLang="en-US" dirty="0">
              <a:cs typeface="+mn-ea"/>
              <a:sym typeface="+mn-lt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Azure </a:t>
            </a:r>
            <a:r>
              <a:rPr lang="en-US" altLang="zh-TW" dirty="0" err="1">
                <a:latin typeface="+mn-lt"/>
                <a:ea typeface="+mn-ea"/>
                <a:cs typeface="+mn-ea"/>
                <a:sym typeface="+mn-lt"/>
              </a:rPr>
              <a:t>DocumentDB</a:t>
            </a:r>
            <a:endParaRPr lang="zh-TW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147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cs typeface="+mn-ea"/>
                <a:sym typeface="+mn-lt"/>
              </a:rPr>
              <a:t>DocumentDB</a:t>
            </a:r>
            <a:r>
              <a:rPr lang="en-US" altLang="zh-TW" dirty="0">
                <a:cs typeface="+mn-ea"/>
                <a:sym typeface="+mn-lt"/>
              </a:rPr>
              <a:t> </a:t>
            </a:r>
            <a:r>
              <a:rPr lang="zh-TW" altLang="en-US" dirty="0">
                <a:cs typeface="+mn-ea"/>
                <a:sym typeface="+mn-lt"/>
              </a:rPr>
              <a:t>是 </a:t>
            </a:r>
            <a:r>
              <a:rPr lang="en-US" altLang="zh-TW" dirty="0">
                <a:cs typeface="+mn-ea"/>
                <a:sym typeface="+mn-lt"/>
              </a:rPr>
              <a:t>Microsoft </a:t>
            </a:r>
            <a:r>
              <a:rPr lang="zh-TW" altLang="en-US" dirty="0">
                <a:cs typeface="+mn-ea"/>
                <a:sym typeface="+mn-lt"/>
              </a:rPr>
              <a:t>提供的 </a:t>
            </a:r>
            <a:r>
              <a:rPr lang="en-US" altLang="zh-TW" dirty="0">
                <a:cs typeface="+mn-ea"/>
                <a:sym typeface="+mn-lt"/>
              </a:rPr>
              <a:t>Document-Based NoSQL</a:t>
            </a:r>
            <a:r>
              <a:rPr lang="zh-TW" altLang="en-US" dirty="0">
                <a:cs typeface="+mn-ea"/>
                <a:sym typeface="+mn-lt"/>
              </a:rPr>
              <a:t>方案，具備</a:t>
            </a:r>
            <a:r>
              <a:rPr lang="en-US" altLang="zh-TW" dirty="0">
                <a:cs typeface="+mn-ea"/>
                <a:sym typeface="+mn-lt"/>
              </a:rPr>
              <a:t>NoSQL</a:t>
            </a:r>
            <a:r>
              <a:rPr lang="zh-TW" altLang="en-US" dirty="0">
                <a:cs typeface="+mn-ea"/>
                <a:sym typeface="+mn-lt"/>
              </a:rPr>
              <a:t>資料庫的優點，但同時可以使用</a:t>
            </a:r>
            <a:r>
              <a:rPr lang="en-US" altLang="zh-TW" dirty="0">
                <a:cs typeface="+mn-ea"/>
                <a:sym typeface="+mn-lt"/>
              </a:rPr>
              <a:t>SQL </a:t>
            </a:r>
            <a:r>
              <a:rPr lang="zh-TW" altLang="en-US" dirty="0">
                <a:cs typeface="+mn-ea"/>
                <a:sym typeface="+mn-lt"/>
              </a:rPr>
              <a:t>語法查詢</a:t>
            </a:r>
            <a:r>
              <a:rPr lang="zh-TW" altLang="en-US" dirty="0" smtClean="0">
                <a:cs typeface="+mn-ea"/>
                <a:sym typeface="+mn-lt"/>
              </a:rPr>
              <a:t>資料</a:t>
            </a:r>
            <a:r>
              <a:rPr lang="zh-TW" altLang="en-US" dirty="0">
                <a:cs typeface="+mn-ea"/>
                <a:sym typeface="+mn-lt"/>
              </a:rPr>
              <a:t>，</a:t>
            </a:r>
            <a:r>
              <a:rPr lang="zh-TW" altLang="en-US" dirty="0" smtClean="0">
                <a:cs typeface="+mn-ea"/>
                <a:sym typeface="+mn-lt"/>
              </a:rPr>
              <a:t>對於</a:t>
            </a:r>
            <a:r>
              <a:rPr lang="en-US" altLang="zh-TW" dirty="0">
                <a:cs typeface="+mn-ea"/>
                <a:sym typeface="+mn-lt"/>
              </a:rPr>
              <a:t>RDBMS </a:t>
            </a:r>
            <a:r>
              <a:rPr lang="zh-TW" altLang="en-US" dirty="0">
                <a:cs typeface="+mn-ea"/>
                <a:sym typeface="+mn-lt"/>
              </a:rPr>
              <a:t>的使用者可以無痛學會如何查詢</a:t>
            </a:r>
            <a:r>
              <a:rPr lang="zh-TW" altLang="en-US" dirty="0" smtClean="0">
                <a:cs typeface="+mn-ea"/>
                <a:sym typeface="+mn-lt"/>
              </a:rPr>
              <a:t>資料</a:t>
            </a:r>
            <a:endParaRPr lang="en-US" altLang="zh-TW" dirty="0" smtClean="0">
              <a:cs typeface="+mn-ea"/>
              <a:sym typeface="+mn-lt"/>
            </a:endParaRPr>
          </a:p>
          <a:p>
            <a:r>
              <a:rPr lang="en-US" altLang="zh-TW" dirty="0" smtClean="0">
                <a:cs typeface="+mn-ea"/>
                <a:sym typeface="+mn-lt"/>
              </a:rPr>
              <a:t>OneNote</a:t>
            </a:r>
            <a:r>
              <a:rPr lang="zh-TW" altLang="en-US" dirty="0">
                <a:cs typeface="+mn-ea"/>
                <a:sym typeface="+mn-lt"/>
              </a:rPr>
              <a:t>就是使用</a:t>
            </a:r>
            <a:r>
              <a:rPr lang="en-US" altLang="zh-TW" dirty="0" err="1">
                <a:cs typeface="+mn-ea"/>
                <a:sym typeface="+mn-lt"/>
              </a:rPr>
              <a:t>DocumentDB</a:t>
            </a:r>
            <a:r>
              <a:rPr lang="zh-TW" altLang="en-US" dirty="0">
                <a:cs typeface="+mn-ea"/>
                <a:sym typeface="+mn-lt"/>
              </a:rPr>
              <a:t>來</a:t>
            </a:r>
            <a:r>
              <a:rPr lang="zh-TW" altLang="en-US" dirty="0" smtClean="0">
                <a:cs typeface="+mn-ea"/>
                <a:sym typeface="+mn-lt"/>
              </a:rPr>
              <a:t>提供服務</a:t>
            </a:r>
            <a:endParaRPr lang="zh-TW" altLang="en-US" dirty="0">
              <a:cs typeface="+mn-ea"/>
              <a:sym typeface="+mn-lt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Azure </a:t>
            </a:r>
            <a:r>
              <a:rPr lang="en-US" altLang="zh-TW" dirty="0" err="1">
                <a:latin typeface="+mn-lt"/>
                <a:ea typeface="+mn-ea"/>
                <a:cs typeface="+mn-ea"/>
                <a:sym typeface="+mn-lt"/>
              </a:rPr>
              <a:t>DocumentDB</a:t>
            </a:r>
            <a:endParaRPr lang="zh-TW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83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Azure </a:t>
            </a:r>
            <a:r>
              <a:rPr lang="en-US" altLang="zh-TW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DocumentDB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 SDK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37" y="1933671"/>
            <a:ext cx="11532269" cy="344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Azure </a:t>
            </a:r>
            <a:r>
              <a:rPr lang="en-US" altLang="zh-TW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DocumentDB</a:t>
            </a:r>
            <a:endParaRPr lang="zh-TW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802887" y="1438507"/>
            <a:ext cx="2653990" cy="5426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cs typeface="+mn-ea"/>
                <a:sym typeface="+mn-lt"/>
              </a:rPr>
              <a:t>Database Account</a:t>
            </a:r>
            <a:endParaRPr lang="zh-TW" altLang="en-US" sz="2000" dirty="0">
              <a:cs typeface="+mn-ea"/>
              <a:sym typeface="+mn-lt"/>
            </a:endParaRPr>
          </a:p>
        </p:txBody>
      </p:sp>
      <p:grpSp>
        <p:nvGrpSpPr>
          <p:cNvPr id="48" name="群組 47"/>
          <p:cNvGrpSpPr/>
          <p:nvPr/>
        </p:nvGrpSpPr>
        <p:grpSpPr>
          <a:xfrm>
            <a:off x="2129882" y="1981186"/>
            <a:ext cx="2843561" cy="763898"/>
            <a:chOff x="2129882" y="1981186"/>
            <a:chExt cx="2843561" cy="763898"/>
          </a:xfrm>
        </p:grpSpPr>
        <p:sp>
          <p:nvSpPr>
            <p:cNvPr id="6" name="圓角矩形 5"/>
            <p:cNvSpPr/>
            <p:nvPr/>
          </p:nvSpPr>
          <p:spPr>
            <a:xfrm>
              <a:off x="2617747" y="2202404"/>
              <a:ext cx="2355696" cy="5426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cs typeface="+mn-ea"/>
                  <a:sym typeface="+mn-lt"/>
                </a:rPr>
                <a:t>Database</a:t>
              </a:r>
              <a:endParaRPr lang="zh-TW" altLang="en-US" sz="2000" dirty="0">
                <a:cs typeface="+mn-ea"/>
                <a:sym typeface="+mn-lt"/>
              </a:endParaRPr>
            </a:p>
          </p:txBody>
        </p:sp>
        <p:cxnSp>
          <p:nvCxnSpPr>
            <p:cNvPr id="10" name="肘形接點 9"/>
            <p:cNvCxnSpPr>
              <a:stCxn id="5" idx="2"/>
              <a:endCxn id="6" idx="1"/>
            </p:cNvCxnSpPr>
            <p:nvPr/>
          </p:nvCxnSpPr>
          <p:spPr>
            <a:xfrm rot="16200000" flipH="1">
              <a:off x="2127536" y="1983532"/>
              <a:ext cx="492557" cy="487865"/>
            </a:xfrm>
            <a:prstGeom prst="bentConnector2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/>
          <p:cNvGrpSpPr/>
          <p:nvPr/>
        </p:nvGrpSpPr>
        <p:grpSpPr>
          <a:xfrm>
            <a:off x="5521583" y="3482948"/>
            <a:ext cx="2841831" cy="877179"/>
            <a:chOff x="5521583" y="3482948"/>
            <a:chExt cx="2841831" cy="877179"/>
          </a:xfrm>
        </p:grpSpPr>
        <p:sp>
          <p:nvSpPr>
            <p:cNvPr id="8" name="圓角矩形 7"/>
            <p:cNvSpPr/>
            <p:nvPr/>
          </p:nvSpPr>
          <p:spPr>
            <a:xfrm>
              <a:off x="6086451" y="3806336"/>
              <a:ext cx="2276963" cy="55379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cs typeface="+mn-ea"/>
                  <a:sym typeface="+mn-lt"/>
                </a:rPr>
                <a:t>Document</a:t>
              </a:r>
              <a:endParaRPr lang="zh-TW" altLang="en-US" sz="2000" dirty="0">
                <a:cs typeface="+mn-ea"/>
                <a:sym typeface="+mn-lt"/>
              </a:endParaRPr>
            </a:p>
          </p:txBody>
        </p:sp>
        <p:cxnSp>
          <p:nvCxnSpPr>
            <p:cNvPr id="23" name="肘形接點 22"/>
            <p:cNvCxnSpPr>
              <a:stCxn id="7" idx="2"/>
              <a:endCxn id="8" idx="1"/>
            </p:cNvCxnSpPr>
            <p:nvPr/>
          </p:nvCxnSpPr>
          <p:spPr>
            <a:xfrm rot="16200000" flipH="1">
              <a:off x="5503875" y="3500656"/>
              <a:ext cx="600284" cy="564868"/>
            </a:xfrm>
            <a:prstGeom prst="bentConnector2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群組 48"/>
          <p:cNvGrpSpPr/>
          <p:nvPr/>
        </p:nvGrpSpPr>
        <p:grpSpPr>
          <a:xfrm>
            <a:off x="3795593" y="2745083"/>
            <a:ext cx="2962044" cy="3973831"/>
            <a:chOff x="3795593" y="2745083"/>
            <a:chExt cx="2962044" cy="3973831"/>
          </a:xfrm>
        </p:grpSpPr>
        <p:sp>
          <p:nvSpPr>
            <p:cNvPr id="7" name="圓角矩形 6"/>
            <p:cNvSpPr/>
            <p:nvPr/>
          </p:nvSpPr>
          <p:spPr>
            <a:xfrm>
              <a:off x="4285528" y="2966301"/>
              <a:ext cx="2472109" cy="51664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cs typeface="+mn-ea"/>
                  <a:sym typeface="+mn-lt"/>
                </a:rPr>
                <a:t>Collection</a:t>
              </a:r>
              <a:endParaRPr lang="zh-TW" altLang="en-US" sz="2000" dirty="0">
                <a:cs typeface="+mn-ea"/>
                <a:sym typeface="+mn-lt"/>
              </a:endParaRPr>
            </a:p>
          </p:txBody>
        </p:sp>
        <p:cxnSp>
          <p:nvCxnSpPr>
            <p:cNvPr id="15" name="肘形接點 14"/>
            <p:cNvCxnSpPr>
              <a:stCxn id="6" idx="2"/>
              <a:endCxn id="7" idx="1"/>
            </p:cNvCxnSpPr>
            <p:nvPr/>
          </p:nvCxnSpPr>
          <p:spPr>
            <a:xfrm rot="16200000" flipH="1">
              <a:off x="3800791" y="2739887"/>
              <a:ext cx="479541" cy="489933"/>
            </a:xfrm>
            <a:prstGeom prst="bentConnector2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圓角矩形 34"/>
            <p:cNvSpPr/>
            <p:nvPr/>
          </p:nvSpPr>
          <p:spPr>
            <a:xfrm>
              <a:off x="4285527" y="4653942"/>
              <a:ext cx="2472109" cy="51664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cs typeface="+mn-ea"/>
                  <a:sym typeface="+mn-lt"/>
                </a:rPr>
                <a:t>Stored Procedure</a:t>
              </a:r>
              <a:endParaRPr lang="zh-TW" altLang="en-US" sz="2000" dirty="0">
                <a:cs typeface="+mn-ea"/>
                <a:sym typeface="+mn-lt"/>
              </a:endParaRPr>
            </a:p>
          </p:txBody>
        </p:sp>
        <p:sp>
          <p:nvSpPr>
            <p:cNvPr id="36" name="圓角矩形 35"/>
            <p:cNvSpPr/>
            <p:nvPr/>
          </p:nvSpPr>
          <p:spPr>
            <a:xfrm>
              <a:off x="4285526" y="5464404"/>
              <a:ext cx="2472109" cy="51664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cs typeface="+mn-ea"/>
                  <a:sym typeface="+mn-lt"/>
                </a:rPr>
                <a:t>Trigger</a:t>
              </a:r>
              <a:endParaRPr lang="zh-TW" altLang="en-US" sz="2000" dirty="0">
                <a:cs typeface="+mn-ea"/>
                <a:sym typeface="+mn-lt"/>
              </a:endParaRPr>
            </a:p>
          </p:txBody>
        </p:sp>
        <p:cxnSp>
          <p:nvCxnSpPr>
            <p:cNvPr id="37" name="肘形接點 36"/>
            <p:cNvCxnSpPr>
              <a:endCxn id="35" idx="1"/>
            </p:cNvCxnSpPr>
            <p:nvPr/>
          </p:nvCxnSpPr>
          <p:spPr>
            <a:xfrm rot="16200000" flipH="1">
              <a:off x="3157258" y="3783997"/>
              <a:ext cx="1766604" cy="489934"/>
            </a:xfrm>
            <a:prstGeom prst="bentConnector2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接點 38"/>
            <p:cNvCxnSpPr>
              <a:stCxn id="6" idx="2"/>
              <a:endCxn id="36" idx="1"/>
            </p:cNvCxnSpPr>
            <p:nvPr/>
          </p:nvCxnSpPr>
          <p:spPr>
            <a:xfrm rot="16200000" flipH="1">
              <a:off x="2551738" y="3988940"/>
              <a:ext cx="2977644" cy="489931"/>
            </a:xfrm>
            <a:prstGeom prst="bentConnector2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圓角矩形 42"/>
            <p:cNvSpPr/>
            <p:nvPr/>
          </p:nvSpPr>
          <p:spPr>
            <a:xfrm>
              <a:off x="4285525" y="6202267"/>
              <a:ext cx="2472109" cy="51664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cs typeface="+mn-ea"/>
                  <a:sym typeface="+mn-lt"/>
                </a:rPr>
                <a:t>User Def Function</a:t>
              </a:r>
              <a:endParaRPr lang="zh-TW" altLang="en-US" sz="2000" dirty="0">
                <a:cs typeface="+mn-ea"/>
                <a:sym typeface="+mn-lt"/>
              </a:endParaRPr>
            </a:p>
          </p:txBody>
        </p:sp>
        <p:cxnSp>
          <p:nvCxnSpPr>
            <p:cNvPr id="45" name="肘形接點 44"/>
            <p:cNvCxnSpPr>
              <a:stCxn id="6" idx="2"/>
              <a:endCxn id="43" idx="1"/>
            </p:cNvCxnSpPr>
            <p:nvPr/>
          </p:nvCxnSpPr>
          <p:spPr>
            <a:xfrm rot="16200000" flipH="1">
              <a:off x="2182807" y="4357872"/>
              <a:ext cx="3715507" cy="489930"/>
            </a:xfrm>
            <a:prstGeom prst="bentConnector2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41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Azure </a:t>
            </a:r>
            <a:r>
              <a:rPr lang="en-US" altLang="zh-TW" dirty="0" err="1" smtClean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DocumentDB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Dev</a:t>
            </a:r>
            <a:endParaRPr lang="zh-TW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6712" y="2102224"/>
            <a:ext cx="105267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TW" sz="2800" dirty="0">
                <a:solidFill>
                  <a:srgbClr val="2B91AF"/>
                </a:solidFill>
                <a:highlight>
                  <a:srgbClr val="FFFFFF"/>
                </a:highlight>
                <a:cs typeface="+mn-ea"/>
                <a:sym typeface="+mn-lt"/>
              </a:rPr>
              <a:t>DocumentClient</a:t>
            </a:r>
            <a:r>
              <a:rPr lang="fr-FR" altLang="zh-TW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 client = </a:t>
            </a:r>
            <a:r>
              <a:rPr lang="fr-FR" altLang="zh-TW" sz="2800" dirty="0" smtClean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/>
            </a:r>
            <a:br>
              <a:rPr lang="fr-FR" altLang="zh-TW" sz="2800" dirty="0" smtClean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</a:br>
            <a:r>
              <a:rPr lang="fr-FR" altLang="zh-TW" sz="2800" dirty="0" smtClean="0">
                <a:solidFill>
                  <a:srgbClr val="0000FF"/>
                </a:solidFill>
                <a:highlight>
                  <a:srgbClr val="FFFFFF"/>
                </a:highlight>
                <a:cs typeface="+mn-ea"/>
                <a:sym typeface="+mn-lt"/>
              </a:rPr>
              <a:t>new</a:t>
            </a:r>
            <a:r>
              <a:rPr lang="fr-FR" altLang="zh-TW" sz="2800" dirty="0" smtClean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 </a:t>
            </a:r>
            <a:r>
              <a:rPr lang="fr-FR" altLang="zh-TW" sz="2800" dirty="0">
                <a:solidFill>
                  <a:srgbClr val="2B91AF"/>
                </a:solidFill>
                <a:highlight>
                  <a:srgbClr val="FFFFFF"/>
                </a:highlight>
                <a:cs typeface="+mn-ea"/>
                <a:sym typeface="+mn-lt"/>
              </a:rPr>
              <a:t>DocumentClient</a:t>
            </a:r>
            <a:r>
              <a:rPr lang="fr-FR" altLang="zh-TW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(</a:t>
            </a:r>
            <a:r>
              <a:rPr lang="fr-FR" altLang="zh-TW" sz="2800" dirty="0">
                <a:solidFill>
                  <a:srgbClr val="0000FF"/>
                </a:solidFill>
                <a:highlight>
                  <a:srgbClr val="FFFFFF"/>
                </a:highlight>
                <a:cs typeface="+mn-ea"/>
                <a:sym typeface="+mn-lt"/>
              </a:rPr>
              <a:t>new</a:t>
            </a:r>
            <a:r>
              <a:rPr lang="fr-FR" altLang="zh-TW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 </a:t>
            </a:r>
            <a:r>
              <a:rPr lang="fr-FR" altLang="zh-TW" sz="2800" dirty="0">
                <a:solidFill>
                  <a:srgbClr val="2B91AF"/>
                </a:solidFill>
                <a:highlight>
                  <a:srgbClr val="FFFFFF"/>
                </a:highlight>
                <a:cs typeface="+mn-ea"/>
                <a:sym typeface="+mn-lt"/>
              </a:rPr>
              <a:t>Uri</a:t>
            </a:r>
            <a:r>
              <a:rPr lang="fr-FR" altLang="zh-TW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(_uri), _authkey)</a:t>
            </a:r>
            <a:endParaRPr lang="zh-TW" altLang="en-US" sz="2800" dirty="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6712" y="4128844"/>
            <a:ext cx="110755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>
                <a:solidFill>
                  <a:srgbClr val="0000FF"/>
                </a:solidFill>
                <a:highlight>
                  <a:srgbClr val="FFFFFF"/>
                </a:highlight>
                <a:cs typeface="+mn-ea"/>
                <a:sym typeface="+mn-lt"/>
              </a:rPr>
              <a:t>var</a:t>
            </a:r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 </a:t>
            </a:r>
            <a:r>
              <a:rPr lang="en-US" altLang="zh-TW" sz="2800" dirty="0" err="1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db</a:t>
            </a:r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 = </a:t>
            </a:r>
            <a:r>
              <a:rPr lang="en-US" altLang="zh-TW" sz="2800" dirty="0" err="1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client.CreateDatabaseQuery</a:t>
            </a:r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()</a:t>
            </a:r>
          </a:p>
          <a:p>
            <a:r>
              <a:rPr lang="en-US" altLang="zh-TW" sz="2800" dirty="0" smtClean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		.</a:t>
            </a:r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Where(d =&gt; </a:t>
            </a:r>
            <a:r>
              <a:rPr lang="en-US" altLang="zh-TW" sz="2800" dirty="0" err="1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d.Id</a:t>
            </a:r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 == _</a:t>
            </a:r>
            <a:r>
              <a:rPr lang="en-US" altLang="zh-TW" sz="2800" dirty="0" err="1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dbid</a:t>
            </a:r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)</a:t>
            </a:r>
          </a:p>
          <a:p>
            <a:r>
              <a:rPr lang="en-US" altLang="zh-TW" sz="2800" dirty="0" smtClean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		.</a:t>
            </a:r>
            <a:r>
              <a:rPr lang="en-US" altLang="zh-TW" sz="2800" dirty="0" err="1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AsEnumerable</a:t>
            </a:r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()</a:t>
            </a:r>
          </a:p>
          <a:p>
            <a:r>
              <a:rPr lang="en-US" altLang="zh-TW" sz="2800" dirty="0" smtClean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		.</a:t>
            </a:r>
            <a:r>
              <a:rPr lang="en-US" altLang="zh-TW" sz="2800" dirty="0" err="1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FirstOrDefault</a:t>
            </a:r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();</a:t>
            </a:r>
            <a:endParaRPr lang="zh-TW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02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Azure </a:t>
            </a:r>
            <a:r>
              <a:rPr lang="en-US" altLang="zh-TW" dirty="0" err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DocumentDB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Dev</a:t>
            </a:r>
            <a:endParaRPr lang="zh-TW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6116" y="1840403"/>
            <a:ext cx="118983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>
                <a:solidFill>
                  <a:srgbClr val="0000FF"/>
                </a:solidFill>
                <a:highlight>
                  <a:srgbClr val="FFFFFF"/>
                </a:highlight>
                <a:cs typeface="+mn-ea"/>
                <a:sym typeface="+mn-lt"/>
              </a:rPr>
              <a:t>var</a:t>
            </a:r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 collection = </a:t>
            </a:r>
            <a:r>
              <a:rPr lang="en-US" altLang="zh-TW" sz="2800" dirty="0" err="1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client.CreateDocumentCollectionQuery</a:t>
            </a:r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(</a:t>
            </a:r>
            <a:r>
              <a:rPr lang="en-US" altLang="zh-TW" sz="2800" dirty="0" err="1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db.SelfLink</a:t>
            </a:r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)</a:t>
            </a:r>
          </a:p>
          <a:p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                        .Where(c =&gt; </a:t>
            </a:r>
            <a:r>
              <a:rPr lang="en-US" altLang="zh-TW" sz="2800" dirty="0" err="1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c.Id</a:t>
            </a:r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 == </a:t>
            </a:r>
            <a:r>
              <a:rPr lang="en-US" altLang="zh-TW" sz="2800" dirty="0">
                <a:solidFill>
                  <a:srgbClr val="A31515"/>
                </a:solidFill>
                <a:highlight>
                  <a:srgbClr val="FFFFFF"/>
                </a:highlight>
                <a:cs typeface="+mn-ea"/>
                <a:sym typeface="+mn-lt"/>
              </a:rPr>
              <a:t>"item"</a:t>
            </a:r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)</a:t>
            </a:r>
          </a:p>
          <a:p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                        .</a:t>
            </a:r>
            <a:r>
              <a:rPr lang="en-US" altLang="zh-TW" sz="2800" dirty="0" err="1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AsEnumerable</a:t>
            </a:r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()</a:t>
            </a:r>
          </a:p>
          <a:p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                        .</a:t>
            </a:r>
            <a:r>
              <a:rPr lang="en-US" altLang="zh-TW" sz="2800" dirty="0" err="1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FirstOrDefault</a:t>
            </a:r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();</a:t>
            </a:r>
            <a:endParaRPr lang="zh-TW" altLang="en-US" sz="2800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1872" y="3957860"/>
            <a:ext cx="1184259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>
                <a:solidFill>
                  <a:srgbClr val="0000FF"/>
                </a:solidFill>
                <a:highlight>
                  <a:srgbClr val="FFFFFF"/>
                </a:highlight>
                <a:cs typeface="+mn-ea"/>
                <a:sym typeface="+mn-lt"/>
              </a:rPr>
              <a:t>foreach</a:t>
            </a:r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 (</a:t>
            </a:r>
            <a:r>
              <a:rPr lang="en-US" altLang="zh-TW" sz="2800" dirty="0" err="1">
                <a:solidFill>
                  <a:srgbClr val="0000FF"/>
                </a:solidFill>
                <a:highlight>
                  <a:srgbClr val="FFFFFF"/>
                </a:highlight>
                <a:cs typeface="+mn-ea"/>
                <a:sym typeface="+mn-lt"/>
              </a:rPr>
              <a:t>var</a:t>
            </a:r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 item </a:t>
            </a:r>
            <a:r>
              <a:rPr lang="en-US" altLang="zh-TW" sz="2800" dirty="0">
                <a:solidFill>
                  <a:srgbClr val="0000FF"/>
                </a:solidFill>
                <a:highlight>
                  <a:srgbClr val="FFFFFF"/>
                </a:highlight>
                <a:cs typeface="+mn-ea"/>
                <a:sym typeface="+mn-lt"/>
              </a:rPr>
              <a:t>in</a:t>
            </a:r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 </a:t>
            </a:r>
            <a:r>
              <a:rPr lang="en-US" altLang="zh-TW" sz="2800" dirty="0" err="1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client.CreateDocumentQuery</a:t>
            </a:r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&lt;</a:t>
            </a:r>
            <a:r>
              <a:rPr lang="en-US" altLang="zh-TW" sz="2800" dirty="0" err="1">
                <a:solidFill>
                  <a:srgbClr val="2B91AF"/>
                </a:solidFill>
                <a:highlight>
                  <a:srgbClr val="FFFFFF"/>
                </a:highlight>
                <a:cs typeface="+mn-ea"/>
                <a:sym typeface="+mn-lt"/>
              </a:rPr>
              <a:t>ToDoItem</a:t>
            </a:r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&gt;(</a:t>
            </a:r>
            <a:r>
              <a:rPr lang="en-US" altLang="zh-TW" sz="2800" dirty="0" err="1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collection.SelfLink</a:t>
            </a:r>
            <a:endParaRPr lang="en-US" altLang="zh-TW" sz="2800" dirty="0">
              <a:solidFill>
                <a:srgbClr val="000000"/>
              </a:solidFill>
              <a:highlight>
                <a:srgbClr val="FFFFFF"/>
              </a:highlight>
              <a:cs typeface="+mn-ea"/>
              <a:sym typeface="+mn-lt"/>
            </a:endParaRPr>
          </a:p>
          <a:p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                       , </a:t>
            </a:r>
            <a:r>
              <a:rPr lang="en-US" altLang="zh-TW" sz="2800" dirty="0">
                <a:solidFill>
                  <a:srgbClr val="A31515"/>
                </a:solidFill>
                <a:highlight>
                  <a:srgbClr val="FFFFFF"/>
                </a:highlight>
                <a:cs typeface="+mn-ea"/>
                <a:sym typeface="+mn-lt"/>
              </a:rPr>
              <a:t>"select * from item "</a:t>
            </a:r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))</a:t>
            </a:r>
          </a:p>
          <a:p>
            <a:r>
              <a:rPr lang="zh-TW" altLang="en-US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                    </a:t>
            </a:r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{</a:t>
            </a:r>
          </a:p>
          <a:p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                        </a:t>
            </a:r>
            <a:r>
              <a:rPr lang="en-US" altLang="zh-TW" sz="2800" dirty="0" err="1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result.Add</a:t>
            </a:r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(item);</a:t>
            </a:r>
          </a:p>
          <a:p>
            <a:r>
              <a:rPr lang="zh-TW" altLang="en-US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                    </a:t>
            </a:r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cs typeface="+mn-ea"/>
                <a:sym typeface="+mn-lt"/>
              </a:rPr>
              <a:t>}</a:t>
            </a:r>
            <a:endParaRPr lang="zh-TW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65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emp">
      <a:majorFont>
        <a:latin typeface="Segoe UI Light"/>
        <a:ea typeface="微軟正黑體"/>
        <a:cs typeface=""/>
      </a:majorFont>
      <a:minorFont>
        <a:latin typeface="Segoe UI Light"/>
        <a:ea typeface="微軟正黑體"/>
        <a:cs typeface="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k.net</Template>
  <TotalTime>952</TotalTime>
  <Words>232</Words>
  <Application>Microsoft Office PowerPoint</Application>
  <PresentationFormat>寬螢幕</PresentationFormat>
  <Paragraphs>56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微軟正黑體</vt:lpstr>
      <vt:lpstr>新細明體</vt:lpstr>
      <vt:lpstr>Calibri</vt:lpstr>
      <vt:lpstr>Segoe UI Light</vt:lpstr>
      <vt:lpstr>Verdana</vt:lpstr>
      <vt:lpstr>Wingdings 2</vt:lpstr>
      <vt:lpstr>Wingdings 3</vt:lpstr>
      <vt:lpstr>匯合</vt:lpstr>
      <vt:lpstr>Azure DocumentDB</vt:lpstr>
      <vt:lpstr>Agenda</vt:lpstr>
      <vt:lpstr>Azure DocumentDB</vt:lpstr>
      <vt:lpstr>Azure DocumentDB</vt:lpstr>
      <vt:lpstr>Azure DocumentDB</vt:lpstr>
      <vt:lpstr>Azure DocumentDB SDK</vt:lpstr>
      <vt:lpstr>Azure DocumentDB</vt:lpstr>
      <vt:lpstr>Azure DocumentDB Dev</vt:lpstr>
      <vt:lpstr>Azure DocumentDB Dev</vt:lpstr>
      <vt:lpstr>Visual Studio - Azure DocumentDB </vt:lpstr>
      <vt:lpstr>Hand on Lab</vt:lpstr>
      <vt:lpstr>參考資源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Ian Chen</dc:creator>
  <cp:lastModifiedBy>Ian Chen</cp:lastModifiedBy>
  <cp:revision>433</cp:revision>
  <dcterms:created xsi:type="dcterms:W3CDTF">2015-10-12T12:53:03Z</dcterms:created>
  <dcterms:modified xsi:type="dcterms:W3CDTF">2016-04-15T06:37:44Z</dcterms:modified>
</cp:coreProperties>
</file>