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3" r:id="rId3"/>
    <p:sldId id="290" r:id="rId4"/>
    <p:sldId id="288" r:id="rId5"/>
    <p:sldId id="268" r:id="rId6"/>
    <p:sldId id="289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A19FE38-F05B-4D04-BAA8-D4E09EB837C0}">
          <p14:sldIdLst>
            <p14:sldId id="256"/>
            <p14:sldId id="283"/>
            <p14:sldId id="290"/>
            <p14:sldId id="288"/>
            <p14:sldId id="268"/>
            <p14:sldId id="289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64" autoAdjust="0"/>
  </p:normalViewPr>
  <p:slideViewPr>
    <p:cSldViewPr snapToGrid="0">
      <p:cViewPr varScale="1">
        <p:scale>
          <a:sx n="69" d="100"/>
          <a:sy n="69" d="100"/>
        </p:scale>
        <p:origin x="12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6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22B7-8A48-4C7C-8C78-A576CE610E2E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DD9-9FAA-4E5C-9C42-D97D3884A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59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3DD9-9FAA-4E5C-9C42-D97D3884AE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45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3DD9-9FAA-4E5C-9C42-D97D3884AE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04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1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240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2476475" y="2190742"/>
            <a:ext cx="8801125" cy="13916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2476475" y="3611607"/>
            <a:ext cx="8801125" cy="1199704"/>
          </a:xfrm>
        </p:spPr>
        <p:txBody>
          <a:bodyPr lIns="45720" rIns="45720"/>
          <a:lstStyle>
            <a:lvl1pPr marL="0" marR="85342" indent="0" algn="r">
              <a:buNone/>
              <a:defRPr>
                <a:solidFill>
                  <a:schemeClr val="tx2"/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 dirty="0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350027-9449-46A0-AEA1-6ECA9D58FDE2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277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13843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6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25351" y="274642"/>
            <a:ext cx="2369960" cy="53451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432800" cy="534512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0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 t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712" y="1714488"/>
            <a:ext cx="10972800" cy="375743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666712" y="380987"/>
            <a:ext cx="10382280" cy="1143000"/>
          </a:xfrm>
        </p:spPr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17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gradFill>
          <a:gsLst>
            <a:gs pos="0">
              <a:schemeClr val="bg1">
                <a:tint val="55000"/>
                <a:satMod val="300000"/>
              </a:schemeClr>
            </a:gs>
            <a:gs pos="4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4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3067">
                <a:solidFill>
                  <a:schemeClr val="tx1"/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2400"/>
          </a:p>
        </p:txBody>
      </p:sp>
      <p:sp>
        <p:nvSpPr>
          <p:cNvPr id="8" name="＞形箭號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2400"/>
          </a:p>
        </p:txBody>
      </p:sp>
      <p:pic>
        <p:nvPicPr>
          <p:cNvPr id="10" name="圖片 9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29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33"/>
            <a:ext cx="12192000" cy="581026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481330"/>
            <a:ext cx="5384800" cy="423368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481330"/>
            <a:ext cx="5384800" cy="423368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0627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3200" b="0">
                <a:solidFill>
                  <a:schemeClr val="bg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3200" b="0">
                <a:solidFill>
                  <a:schemeClr val="bg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788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962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3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版型一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2" y="0"/>
            <a:ext cx="1175773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34523" y="1238235"/>
            <a:ext cx="2019280" cy="152401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333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952728" y="5355103"/>
            <a:ext cx="5299456" cy="914400"/>
          </a:xfrm>
        </p:spPr>
        <p:txBody>
          <a:bodyPr/>
          <a:lstStyle>
            <a:lvl1pPr marL="0" indent="0" algn="r">
              <a:buNone/>
              <a:defRPr sz="2133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7067565" cy="496444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AE350027-9449-46A0-AEA1-6ECA9D58FDE2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082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12192000" cy="5715016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1643" y="5443403"/>
            <a:ext cx="9550400" cy="648232"/>
          </a:xfrm>
          <a:noFill/>
        </p:spPr>
        <p:txBody>
          <a:bodyPr lIns="91440" tIns="0" rIns="91440" anchor="t"/>
          <a:lstStyle>
            <a:lvl1pPr marL="0" marR="24383" indent="0" algn="r"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267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350027-9449-46A0-AEA1-6ECA9D58FDE2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840098" y="6407944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4865123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＞形箭號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2400"/>
          </a:p>
        </p:txBody>
      </p:sp>
      <p:sp>
        <p:nvSpPr>
          <p:cNvPr id="13" name="＞形箭號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87417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版型一-0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761981"/>
            <a:ext cx="12192000" cy="6096019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609600" y="1481330"/>
            <a:ext cx="10972800" cy="423368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333">
                <a:solidFill>
                  <a:schemeClr val="tx1"/>
                </a:solidFill>
              </a:defRPr>
            </a:lvl1pPr>
            <a:extLst/>
          </a:lstStyle>
          <a:p>
            <a:fld id="{AE350027-9449-46A0-AEA1-6ECA9D58FDE2}" type="datetimeFigureOut">
              <a:rPr lang="zh-TW" altLang="en-US" smtClean="0"/>
              <a:t>2016/4/16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5840098" y="6407944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33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33" b="0">
                <a:solidFill>
                  <a:schemeClr val="tx1"/>
                </a:solidFill>
              </a:defRPr>
            </a:lvl1pPr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29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467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87668" indent="-341367" algn="l" rtl="0" eaLnBrk="1" latinLnBrk="0" hangingPunct="1">
        <a:spcBef>
          <a:spcPts val="533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9035" indent="-304792" algn="l" rtl="0" eaLnBrk="1" latinLnBrk="0" hangingPunct="1">
        <a:spcBef>
          <a:spcPts val="432"/>
        </a:spcBef>
        <a:buClr>
          <a:schemeClr val="accent1"/>
        </a:buClr>
        <a:buFont typeface="Verdana"/>
        <a:buChar char="◦"/>
        <a:defRPr kumimoji="0" sz="3067" kern="1200">
          <a:solidFill>
            <a:schemeClr val="tx1"/>
          </a:solidFill>
          <a:latin typeface="+mn-lt"/>
          <a:ea typeface="+mn-ea"/>
          <a:cs typeface="+mn-cs"/>
        </a:defRPr>
      </a:lvl2pPr>
      <a:lvl3pPr marL="1146019" indent="-304792" algn="l" rtl="0" eaLnBrk="1" latinLnBrk="0" hangingPunct="1">
        <a:spcBef>
          <a:spcPts val="467"/>
        </a:spcBef>
        <a:buClr>
          <a:schemeClr val="accent2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62" indent="-304792" algn="l" rtl="0" eaLnBrk="1" latinLnBrk="0" hangingPunct="1">
        <a:spcBef>
          <a:spcPts val="467"/>
        </a:spcBef>
        <a:buClr>
          <a:schemeClr val="accent2"/>
        </a:buClr>
        <a:buFont typeface="Wingdings 2"/>
        <a:buChar char=""/>
        <a:defRPr kumimoji="0"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04792" algn="l" rtl="0" eaLnBrk="1" latinLnBrk="0" hangingPunct="1">
        <a:spcBef>
          <a:spcPts val="467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47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743131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047924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zh-tw/documentation/articles/app-service-value-prop-what-is/" TargetMode="External"/><Relationship Id="rId2" Type="http://schemas.openxmlformats.org/officeDocument/2006/relationships/hyperlink" Target="https://azure.microsoft.com/zh-tw/services/app-servi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+mn-ea"/>
                <a:sym typeface="+mn-lt"/>
              </a:rPr>
              <a:t>以</a:t>
            </a:r>
            <a:r>
              <a:rPr lang="en-US" altLang="zh-TW" dirty="0">
                <a:cs typeface="+mn-ea"/>
                <a:sym typeface="+mn-lt"/>
              </a:rPr>
              <a:t>Azure App Service </a:t>
            </a:r>
            <a:r>
              <a:rPr lang="zh-TW" altLang="en-US" dirty="0">
                <a:cs typeface="+mn-ea"/>
                <a:sym typeface="+mn-lt"/>
              </a:rPr>
              <a:t>建立服務行動應用</a:t>
            </a:r>
            <a:r>
              <a:rPr lang="en-US" altLang="zh-TW" dirty="0">
                <a:cs typeface="+mn-ea"/>
                <a:sym typeface="+mn-lt"/>
              </a:rPr>
              <a:t>+</a:t>
            </a:r>
            <a:r>
              <a:rPr lang="zh-TW" altLang="en-US" dirty="0">
                <a:cs typeface="+mn-ea"/>
                <a:sym typeface="+mn-lt"/>
              </a:rPr>
              <a:t>網站應用的 </a:t>
            </a:r>
            <a:r>
              <a:rPr lang="en-US" altLang="zh-TW" dirty="0">
                <a:cs typeface="+mn-ea"/>
                <a:sym typeface="+mn-lt"/>
              </a:rPr>
              <a:t>API Apps </a:t>
            </a:r>
            <a:r>
              <a:rPr lang="zh-TW" altLang="en-US" dirty="0">
                <a:cs typeface="+mn-ea"/>
                <a:sym typeface="+mn-lt"/>
              </a:rPr>
              <a:t>服務</a:t>
            </a:r>
            <a:endParaRPr lang="en-US" altLang="zh-TW" dirty="0" smtClean="0">
              <a:cs typeface="+mn-ea"/>
              <a:sym typeface="+mn-lt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ffectLst/>
                <a:latin typeface="+mn-lt"/>
                <a:ea typeface="+mn-ea"/>
                <a:cs typeface="+mn-ea"/>
                <a:sym typeface="+mn-lt"/>
              </a:rPr>
              <a:t>Azure App Service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7684" y="5194238"/>
            <a:ext cx="6096000" cy="1264449"/>
          </a:xfrm>
          <a:prstGeom prst="rect">
            <a:avLst/>
          </a:prstGeom>
        </p:spPr>
        <p:txBody>
          <a:bodyPr>
            <a:spAutoFit/>
          </a:bodyPr>
          <a:lstStyle/>
          <a:p>
            <a:pPr marR="85342" algn="r">
              <a:spcBef>
                <a:spcPts val="533"/>
              </a:spcBef>
              <a:buClr>
                <a:schemeClr val="accent1"/>
              </a:buClr>
              <a:buSzPct val="68000"/>
            </a:pPr>
            <a:r>
              <a:rPr lang="zh-TW" altLang="en-US" sz="3600" dirty="0">
                <a:solidFill>
                  <a:schemeClr val="tx2"/>
                </a:solidFill>
                <a:cs typeface="+mn-ea"/>
                <a:sym typeface="+mn-lt"/>
              </a:rPr>
              <a:t>陳葵懋 </a:t>
            </a:r>
            <a:r>
              <a:rPr lang="en-US" altLang="zh-TW" sz="3600" dirty="0">
                <a:solidFill>
                  <a:schemeClr val="tx2"/>
                </a:solidFill>
                <a:cs typeface="+mn-ea"/>
                <a:sym typeface="+mn-lt"/>
              </a:rPr>
              <a:t>Ian Chen</a:t>
            </a:r>
          </a:p>
          <a:p>
            <a:pPr marR="85342" algn="r">
              <a:spcBef>
                <a:spcPts val="533"/>
              </a:spcBef>
              <a:buClr>
                <a:schemeClr val="accent1"/>
              </a:buClr>
              <a:buSzPct val="68000"/>
            </a:pPr>
            <a:r>
              <a:rPr lang="en-US" altLang="zh-TW" sz="3600" dirty="0">
                <a:solidFill>
                  <a:schemeClr val="tx2"/>
                </a:solidFill>
                <a:cs typeface="+mn-ea"/>
                <a:sym typeface="+mn-lt"/>
              </a:rPr>
              <a:t>http://codeian.idv.tw/</a:t>
            </a:r>
          </a:p>
        </p:txBody>
      </p:sp>
      <p:pic>
        <p:nvPicPr>
          <p:cNvPr id="6" name="Picture 2" descr="C:\Users\Ian\AppData\Local\Temp\SNAGHTML1ff69e6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21" y="5092221"/>
            <a:ext cx="1815431" cy="7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9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cs typeface="+mn-ea"/>
                <a:sym typeface="+mn-lt"/>
              </a:rPr>
              <a:t>Azure App Service</a:t>
            </a:r>
          </a:p>
          <a:p>
            <a:r>
              <a:rPr lang="en-US" altLang="zh-TW" dirty="0" smtClean="0">
                <a:cs typeface="+mn-ea"/>
                <a:sym typeface="+mn-lt"/>
              </a:rPr>
              <a:t>HOL - </a:t>
            </a:r>
            <a:r>
              <a:rPr lang="en-US" altLang="zh-TW" dirty="0">
                <a:cs typeface="+mn-ea"/>
                <a:sym typeface="+mn-lt"/>
              </a:rPr>
              <a:t>Create an app with a mobile and web client in Azure App Service</a:t>
            </a:r>
            <a:endParaRPr lang="zh-TW" altLang="en-US" dirty="0">
              <a:cs typeface="+mn-ea"/>
              <a:sym typeface="+mn-lt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ea typeface="+mn-ea"/>
                <a:cs typeface="+mn-ea"/>
                <a:sym typeface="+mn-lt"/>
              </a:rPr>
              <a:t>Agenda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72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49" y="776343"/>
            <a:ext cx="11621507" cy="56621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06176" y="970156"/>
            <a:ext cx="2877014" cy="534143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47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3345634" y="331609"/>
            <a:ext cx="2895599" cy="1857609"/>
            <a:chOff x="3304479" y="423746"/>
            <a:chExt cx="2571287" cy="1170878"/>
          </a:xfrm>
        </p:grpSpPr>
        <p:sp>
          <p:nvSpPr>
            <p:cNvPr id="9" name="向右箭號 8"/>
            <p:cNvSpPr/>
            <p:nvPr/>
          </p:nvSpPr>
          <p:spPr>
            <a:xfrm>
              <a:off x="4831268" y="563135"/>
              <a:ext cx="1044498" cy="89209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04479" y="423746"/>
              <a:ext cx="1795346" cy="11708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lt1"/>
                  </a:solidFill>
                  <a:cs typeface="+mn-ea"/>
                  <a:sym typeface="+mn-lt"/>
                </a:rPr>
                <a:t>Web </a:t>
              </a:r>
              <a:endParaRPr lang="en-US" altLang="zh-TW" sz="3200" dirty="0" smtClean="0">
                <a:solidFill>
                  <a:schemeClr val="lt1"/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TW" sz="3200" dirty="0" smtClean="0">
                  <a:solidFill>
                    <a:schemeClr val="lt1"/>
                  </a:solidFill>
                  <a:cs typeface="+mn-ea"/>
                  <a:sym typeface="+mn-lt"/>
                </a:rPr>
                <a:t>Server</a:t>
              </a:r>
              <a:endParaRPr lang="zh-TW" altLang="en-US" sz="320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89836" y="331609"/>
            <a:ext cx="3151147" cy="1895709"/>
            <a:chOff x="930199" y="423745"/>
            <a:chExt cx="2554559" cy="1170878"/>
          </a:xfrm>
        </p:grpSpPr>
        <p:sp>
          <p:nvSpPr>
            <p:cNvPr id="8" name="向右箭號 7"/>
            <p:cNvSpPr/>
            <p:nvPr/>
          </p:nvSpPr>
          <p:spPr>
            <a:xfrm>
              <a:off x="2440260" y="632830"/>
              <a:ext cx="1044498" cy="82240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30199" y="423745"/>
              <a:ext cx="1795346" cy="11708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lt1"/>
                  </a:solidFill>
                  <a:cs typeface="+mn-ea"/>
                  <a:sym typeface="+mn-lt"/>
                </a:rPr>
                <a:t>PC</a:t>
              </a:r>
              <a:endParaRPr lang="zh-TW" altLang="en-US" sz="320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92620" y="2590083"/>
            <a:ext cx="5846954" cy="1503083"/>
            <a:chOff x="3304479" y="4201221"/>
            <a:chExt cx="4837404" cy="1170878"/>
          </a:xfrm>
        </p:grpSpPr>
        <p:sp>
          <p:nvSpPr>
            <p:cNvPr id="15" name="矩形 14"/>
            <p:cNvSpPr/>
            <p:nvPr/>
          </p:nvSpPr>
          <p:spPr>
            <a:xfrm>
              <a:off x="3304479" y="4201221"/>
              <a:ext cx="1795346" cy="1170878"/>
            </a:xfrm>
            <a:prstGeom prst="rect">
              <a:avLst/>
            </a:prstGeom>
            <a:solidFill>
              <a:srgbClr val="47A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cs typeface="+mn-ea"/>
                  <a:sym typeface="+mn-lt"/>
                </a:rPr>
                <a:t>Mobile </a:t>
              </a:r>
            </a:p>
            <a:p>
              <a:pPr algn="ctr"/>
              <a:r>
                <a:rPr lang="en-US" altLang="zh-TW" sz="3200" dirty="0" smtClean="0">
                  <a:cs typeface="+mn-ea"/>
                  <a:sym typeface="+mn-lt"/>
                </a:rPr>
                <a:t>App</a:t>
              </a:r>
              <a:endParaRPr lang="zh-TW" altLang="en-US" sz="3200" dirty="0">
                <a:cs typeface="+mn-ea"/>
                <a:sym typeface="+mn-lt"/>
              </a:endParaRPr>
            </a:p>
          </p:txBody>
        </p:sp>
        <p:sp>
          <p:nvSpPr>
            <p:cNvPr id="16" name="向右箭號 15"/>
            <p:cNvSpPr/>
            <p:nvPr/>
          </p:nvSpPr>
          <p:spPr>
            <a:xfrm>
              <a:off x="4867043" y="4340610"/>
              <a:ext cx="3274840" cy="892098"/>
            </a:xfrm>
            <a:prstGeom prst="rightArrow">
              <a:avLst/>
            </a:prstGeom>
            <a:solidFill>
              <a:srgbClr val="47A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6182258" y="156117"/>
            <a:ext cx="2984044" cy="4181708"/>
            <a:chOff x="6182258" y="211871"/>
            <a:chExt cx="2984044" cy="5191337"/>
          </a:xfrm>
        </p:grpSpPr>
        <p:sp>
          <p:nvSpPr>
            <p:cNvPr id="14" name="矩形 13"/>
            <p:cNvSpPr/>
            <p:nvPr/>
          </p:nvSpPr>
          <p:spPr>
            <a:xfrm>
              <a:off x="6182258" y="211871"/>
              <a:ext cx="2240679" cy="519133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smtClean="0">
                  <a:cs typeface="+mn-ea"/>
                  <a:sym typeface="+mn-lt"/>
                </a:rPr>
                <a:t>API </a:t>
              </a:r>
              <a:endParaRPr lang="en-US" altLang="zh-TW" sz="3200" smtClean="0">
                <a:cs typeface="+mn-ea"/>
                <a:sym typeface="+mn-lt"/>
              </a:endParaRPr>
            </a:p>
            <a:p>
              <a:pPr algn="ctr"/>
              <a:r>
                <a:rPr lang="en-US" altLang="zh-TW" sz="3200" smtClean="0">
                  <a:cs typeface="+mn-ea"/>
                  <a:sym typeface="+mn-lt"/>
                </a:rPr>
                <a:t>Service</a:t>
              </a:r>
              <a:endParaRPr lang="zh-TW" altLang="en-US" sz="3200" dirty="0">
                <a:cs typeface="+mn-ea"/>
                <a:sym typeface="+mn-lt"/>
              </a:endParaRPr>
            </a:p>
          </p:txBody>
        </p:sp>
        <p:sp>
          <p:nvSpPr>
            <p:cNvPr id="2" name="向右箭號 1"/>
            <p:cNvSpPr/>
            <p:nvPr/>
          </p:nvSpPr>
          <p:spPr>
            <a:xfrm>
              <a:off x="8129239" y="2446099"/>
              <a:ext cx="1037063" cy="103308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cs typeface="+mn-ea"/>
                <a:sym typeface="+mn-lt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029701" y="156118"/>
            <a:ext cx="2240679" cy="4181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cs typeface="+mn-ea"/>
                <a:sym typeface="+mn-lt"/>
              </a:rPr>
              <a:t>Data Base</a:t>
            </a:r>
          </a:p>
          <a:p>
            <a:pPr algn="ctr"/>
            <a:r>
              <a:rPr lang="en-US" altLang="zh-TW" sz="3200" dirty="0">
                <a:cs typeface="+mn-ea"/>
                <a:sym typeface="+mn-lt"/>
              </a:rPr>
              <a:t>Server</a:t>
            </a:r>
            <a:endParaRPr lang="zh-TW" altLang="en-US" sz="3200" dirty="0">
              <a:cs typeface="+mn-ea"/>
              <a:sym typeface="+mn-lt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345634" y="4480512"/>
            <a:ext cx="7632878" cy="1980016"/>
            <a:chOff x="3345634" y="4480512"/>
            <a:chExt cx="7632878" cy="1980016"/>
          </a:xfrm>
        </p:grpSpPr>
        <p:sp>
          <p:nvSpPr>
            <p:cNvPr id="11" name="右大括弧 10"/>
            <p:cNvSpPr/>
            <p:nvPr/>
          </p:nvSpPr>
          <p:spPr>
            <a:xfrm rot="5400000">
              <a:off x="6696577" y="1129569"/>
              <a:ext cx="930992" cy="7632878"/>
            </a:xfrm>
            <a:prstGeom prst="rightBrace">
              <a:avLst>
                <a:gd name="adj1" fmla="val 74211"/>
                <a:gd name="adj2" fmla="val 52776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cs typeface="+mn-ea"/>
                <a:sym typeface="+mn-lt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769113" y="5321755"/>
              <a:ext cx="6523465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800" dirty="0" smtClean="0">
                  <a:solidFill>
                    <a:schemeClr val="bg1"/>
                  </a:solidFill>
                  <a:cs typeface="+mn-ea"/>
                  <a:sym typeface="+mn-lt"/>
                </a:rPr>
                <a:t>Azure App Service</a:t>
              </a:r>
            </a:p>
            <a:p>
              <a:pPr algn="ctr"/>
              <a:r>
                <a:rPr lang="en-US" altLang="zh-TW" sz="2000" dirty="0">
                  <a:solidFill>
                    <a:schemeClr val="bg1"/>
                  </a:solidFill>
                  <a:cs typeface="+mn-ea"/>
                  <a:sym typeface="+mn-lt"/>
                </a:rPr>
                <a:t>C#</a:t>
              </a:r>
              <a:r>
                <a:rPr lang="zh-TW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TW" sz="2000" dirty="0">
                  <a:solidFill>
                    <a:schemeClr val="bg1"/>
                  </a:solidFill>
                  <a:cs typeface="+mn-ea"/>
                  <a:sym typeface="+mn-lt"/>
                </a:rPr>
                <a:t>Java</a:t>
              </a:r>
              <a:r>
                <a:rPr lang="zh-TW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TW" sz="2000" dirty="0">
                  <a:solidFill>
                    <a:schemeClr val="bg1"/>
                  </a:solidFill>
                  <a:cs typeface="+mn-ea"/>
                  <a:sym typeface="+mn-lt"/>
                </a:rPr>
                <a:t>PHP</a:t>
              </a:r>
              <a:r>
                <a:rPr lang="zh-TW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TW" sz="2000" dirty="0">
                  <a:solidFill>
                    <a:schemeClr val="bg1"/>
                  </a:solidFill>
                  <a:cs typeface="+mn-ea"/>
                  <a:sym typeface="+mn-lt"/>
                </a:rPr>
                <a:t>Node.js </a:t>
              </a:r>
              <a:r>
                <a:rPr lang="zh-TW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和 </a:t>
              </a:r>
              <a:r>
                <a:rPr lang="en-US" altLang="zh-TW" sz="2000" dirty="0">
                  <a:solidFill>
                    <a:schemeClr val="bg1"/>
                  </a:solidFill>
                  <a:cs typeface="+mn-ea"/>
                  <a:sym typeface="+mn-lt"/>
                </a:rPr>
                <a:t>Python</a:t>
              </a:r>
              <a:endParaRPr lang="zh-TW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83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/>
          <p:nvPr/>
        </p:nvGrpSpPr>
        <p:grpSpPr>
          <a:xfrm>
            <a:off x="8600949" y="4236412"/>
            <a:ext cx="2635519" cy="1880588"/>
            <a:chOff x="6276897" y="3849484"/>
            <a:chExt cx="2584077" cy="1843881"/>
          </a:xfrm>
          <a:gradFill>
            <a:gsLst>
              <a:gs pos="98000">
                <a:schemeClr val="bg1">
                  <a:lumMod val="75000"/>
                </a:schemeClr>
              </a:gs>
              <a:gs pos="0">
                <a:schemeClr val="tx2">
                  <a:lumMod val="25000"/>
                </a:schemeClr>
              </a:gs>
            </a:gsLst>
            <a:lin ang="5400000" scaled="1"/>
          </a:gradFill>
        </p:grpSpPr>
        <p:sp>
          <p:nvSpPr>
            <p:cNvPr id="6" name="TextBox 14"/>
            <p:cNvSpPr txBox="1"/>
            <p:nvPr/>
          </p:nvSpPr>
          <p:spPr>
            <a:xfrm>
              <a:off x="6276897" y="4696209"/>
              <a:ext cx="2584077" cy="463339"/>
            </a:xfrm>
            <a:prstGeom prst="flowChartOffpageConnecto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1873" b="1" kern="0" cap="all" dirty="0" err="1" smtClean="0">
                  <a:solidFill>
                    <a:srgbClr val="FFFFFF"/>
                  </a:solidFill>
                  <a:cs typeface="+mn-ea"/>
                  <a:sym typeface="+mn-lt"/>
                </a:rPr>
                <a:t>Api</a:t>
              </a:r>
              <a:r>
                <a:rPr lang="en-US" sz="1873" b="1" kern="0" cap="all" dirty="0" smtClean="0">
                  <a:solidFill>
                    <a:srgbClr val="FFFFFF"/>
                  </a:solidFill>
                  <a:cs typeface="+mn-ea"/>
                  <a:sym typeface="+mn-lt"/>
                </a:rPr>
                <a:t> Apps</a:t>
              </a: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6276897" y="5112533"/>
              <a:ext cx="2584077" cy="580832"/>
            </a:xfrm>
            <a:prstGeom prst="flowChartOffpageConnector">
              <a:avLst/>
            </a:prstGeom>
            <a:noFill/>
          </p:spPr>
          <p:txBody>
            <a:bodyPr wrap="square" lIns="186521" rIns="186521" rtlCol="0">
              <a:spAutoFit/>
            </a:bodyPr>
            <a:lstStyle/>
            <a:p>
              <a:pPr algn="ctr" defTabSz="914400">
                <a:lnSpc>
                  <a:spcPts val="1530"/>
                </a:lnSpc>
                <a:defRPr/>
              </a:pPr>
              <a:r>
                <a:rPr lang="en-US" sz="1428" kern="0" dirty="0" smtClean="0">
                  <a:solidFill>
                    <a:srgbClr val="FFFFFF"/>
                  </a:solidFill>
                  <a:cs typeface="+mn-ea"/>
                  <a:sym typeface="+mn-lt"/>
                </a:rPr>
                <a:t>Easily build and consume APIs in the cloud</a:t>
              </a:r>
            </a:p>
          </p:txBody>
        </p:sp>
        <p:pic>
          <p:nvPicPr>
            <p:cNvPr id="8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4034" y="3849484"/>
              <a:ext cx="669799" cy="669799"/>
            </a:xfrm>
            <a:prstGeom prst="flowChartOffpageConnector">
              <a:avLst/>
            </a:prstGeom>
            <a:noFill/>
          </p:spPr>
        </p:pic>
      </p:grpSp>
      <p:grpSp>
        <p:nvGrpSpPr>
          <p:cNvPr id="9" name="Group 41"/>
          <p:cNvGrpSpPr/>
          <p:nvPr/>
        </p:nvGrpSpPr>
        <p:grpSpPr>
          <a:xfrm>
            <a:off x="5307042" y="1579192"/>
            <a:ext cx="3381437" cy="1713289"/>
            <a:chOff x="5563520" y="952400"/>
            <a:chExt cx="3381437" cy="1713289"/>
          </a:xfrm>
        </p:grpSpPr>
        <p:grpSp>
          <p:nvGrpSpPr>
            <p:cNvPr id="10" name="Group 21"/>
            <p:cNvGrpSpPr/>
            <p:nvPr/>
          </p:nvGrpSpPr>
          <p:grpSpPr>
            <a:xfrm>
              <a:off x="5563520" y="1750117"/>
              <a:ext cx="3381437" cy="915572"/>
              <a:chOff x="446273" y="4696209"/>
              <a:chExt cx="2982635" cy="897701"/>
            </a:xfrm>
          </p:grpSpPr>
          <p:sp>
            <p:nvSpPr>
              <p:cNvPr id="12" name="TextBox 22"/>
              <p:cNvSpPr txBox="1"/>
              <p:nvPr/>
            </p:nvSpPr>
            <p:spPr>
              <a:xfrm>
                <a:off x="634689" y="4696209"/>
                <a:ext cx="2584077" cy="459731"/>
              </a:xfrm>
              <a:prstGeom prst="hexagon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en-US" sz="1873" b="1" kern="0" cap="all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Web Apps</a:t>
                </a:r>
              </a:p>
            </p:txBody>
          </p:sp>
          <p:sp>
            <p:nvSpPr>
              <p:cNvPr id="13" name="TextBox 23"/>
              <p:cNvSpPr txBox="1"/>
              <p:nvPr/>
            </p:nvSpPr>
            <p:spPr>
              <a:xfrm>
                <a:off x="446273" y="5017601"/>
                <a:ext cx="2982635" cy="576309"/>
              </a:xfrm>
              <a:prstGeom prst="hexagon">
                <a:avLst/>
              </a:prstGeom>
              <a:noFill/>
            </p:spPr>
            <p:txBody>
              <a:bodyPr wrap="square" lIns="186521" rIns="186521" rtlCol="0">
                <a:spAutoFit/>
              </a:bodyPr>
              <a:lstStyle/>
              <a:p>
                <a:pPr algn="ctr" defTabSz="914400">
                  <a:lnSpc>
                    <a:spcPts val="1530"/>
                  </a:lnSpc>
                  <a:defRPr/>
                </a:pPr>
                <a:r>
                  <a:rPr lang="en-US" sz="1428" kern="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Web apps that scale with your business</a:t>
                </a:r>
              </a:p>
            </p:txBody>
          </p:sp>
        </p:grpSp>
        <p:pic>
          <p:nvPicPr>
            <p:cNvPr id="11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333" y="952400"/>
              <a:ext cx="724385" cy="707495"/>
            </a:xfrm>
            <a:prstGeom prst="rect">
              <a:avLst/>
            </a:prstGeom>
          </p:spPr>
        </p:pic>
      </p:grpSp>
      <p:grpSp>
        <p:nvGrpSpPr>
          <p:cNvPr id="14" name="Group 7"/>
          <p:cNvGrpSpPr/>
          <p:nvPr/>
        </p:nvGrpSpPr>
        <p:grpSpPr>
          <a:xfrm>
            <a:off x="5667685" y="4181226"/>
            <a:ext cx="2635519" cy="1829151"/>
            <a:chOff x="8878944" y="3895961"/>
            <a:chExt cx="2635519" cy="1829151"/>
          </a:xfrm>
        </p:grpSpPr>
        <p:grpSp>
          <p:nvGrpSpPr>
            <p:cNvPr id="15" name="Group 25"/>
            <p:cNvGrpSpPr/>
            <p:nvPr/>
          </p:nvGrpSpPr>
          <p:grpSpPr>
            <a:xfrm>
              <a:off x="8878944" y="4823446"/>
              <a:ext cx="2635519" cy="901666"/>
              <a:chOff x="8881767" y="4696209"/>
              <a:chExt cx="2584077" cy="884066"/>
            </a:xfrm>
          </p:grpSpPr>
          <p:sp>
            <p:nvSpPr>
              <p:cNvPr id="17" name="TextBox 26"/>
              <p:cNvSpPr txBox="1"/>
              <p:nvPr/>
            </p:nvSpPr>
            <p:spPr>
              <a:xfrm>
                <a:off x="8881767" y="4696209"/>
                <a:ext cx="2584077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en-US" sz="1873" b="1" kern="0" cap="all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LOGIC Apps</a:t>
                </a:r>
              </a:p>
            </p:txBody>
          </p:sp>
          <p:sp>
            <p:nvSpPr>
              <p:cNvPr id="18" name="TextBox 27"/>
              <p:cNvSpPr txBox="1"/>
              <p:nvPr/>
            </p:nvSpPr>
            <p:spPr>
              <a:xfrm>
                <a:off x="8881767" y="5112533"/>
                <a:ext cx="2584077" cy="467742"/>
              </a:xfrm>
              <a:prstGeom prst="rect">
                <a:avLst/>
              </a:prstGeom>
              <a:noFill/>
            </p:spPr>
            <p:txBody>
              <a:bodyPr wrap="square" lIns="186521" rIns="186521" rtlCol="0">
                <a:spAutoFit/>
              </a:bodyPr>
              <a:lstStyle/>
              <a:p>
                <a:pPr algn="ctr" defTabSz="914400">
                  <a:lnSpc>
                    <a:spcPts val="1530"/>
                  </a:lnSpc>
                  <a:defRPr/>
                </a:pPr>
                <a:r>
                  <a:rPr lang="en-US" sz="1428" kern="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Automate business process across SaaS and on-premises </a:t>
                </a:r>
              </a:p>
            </p:txBody>
          </p:sp>
        </p:grpSp>
        <p:pic>
          <p:nvPicPr>
            <p:cNvPr id="16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3408" y="3895961"/>
              <a:ext cx="727877" cy="727065"/>
            </a:xfrm>
            <a:prstGeom prst="rect">
              <a:avLst/>
            </a:prstGeom>
          </p:spPr>
        </p:pic>
      </p:grpSp>
      <p:grpSp>
        <p:nvGrpSpPr>
          <p:cNvPr id="19" name="Group 9"/>
          <p:cNvGrpSpPr/>
          <p:nvPr/>
        </p:nvGrpSpPr>
        <p:grpSpPr>
          <a:xfrm>
            <a:off x="8600949" y="1487874"/>
            <a:ext cx="2635520" cy="1900905"/>
            <a:chOff x="8857427" y="774015"/>
            <a:chExt cx="2635520" cy="1900905"/>
          </a:xfrm>
        </p:grpSpPr>
        <p:grpSp>
          <p:nvGrpSpPr>
            <p:cNvPr id="20" name="Group 17"/>
            <p:cNvGrpSpPr/>
            <p:nvPr/>
          </p:nvGrpSpPr>
          <p:grpSpPr>
            <a:xfrm>
              <a:off x="8857427" y="1701981"/>
              <a:ext cx="2635520" cy="972939"/>
              <a:chOff x="3376682" y="4696209"/>
              <a:chExt cx="2584078" cy="953948"/>
            </a:xfrm>
          </p:grpSpPr>
          <p:sp>
            <p:nvSpPr>
              <p:cNvPr id="22" name="TextBox 18"/>
              <p:cNvSpPr txBox="1"/>
              <p:nvPr/>
            </p:nvSpPr>
            <p:spPr>
              <a:xfrm>
                <a:off x="3376683" y="4696209"/>
                <a:ext cx="2584077" cy="463339"/>
              </a:xfrm>
              <a:prstGeom prst="flowChartOffpageConnector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en-US" sz="1873" b="1" kern="0" cap="all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Mobile Apps</a:t>
                </a:r>
              </a:p>
            </p:txBody>
          </p:sp>
          <p:sp>
            <p:nvSpPr>
              <p:cNvPr id="23" name="TextBox 19"/>
              <p:cNvSpPr txBox="1"/>
              <p:nvPr/>
            </p:nvSpPr>
            <p:spPr>
              <a:xfrm>
                <a:off x="3376682" y="5069325"/>
                <a:ext cx="2584077" cy="580832"/>
              </a:xfrm>
              <a:prstGeom prst="flowChartOffpageConnector">
                <a:avLst/>
              </a:prstGeom>
              <a:noFill/>
            </p:spPr>
            <p:txBody>
              <a:bodyPr wrap="square" lIns="186521" rIns="186521" rtlCol="0">
                <a:spAutoFit/>
              </a:bodyPr>
              <a:lstStyle/>
              <a:p>
                <a:pPr algn="ctr" defTabSz="914400">
                  <a:lnSpc>
                    <a:spcPts val="1530"/>
                  </a:lnSpc>
                  <a:defRPr/>
                </a:pPr>
                <a:r>
                  <a:rPr lang="en-US" sz="1428" kern="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Build Mobile apps for any device</a:t>
                </a:r>
              </a:p>
            </p:txBody>
          </p:sp>
        </p:grpSp>
        <p:pic>
          <p:nvPicPr>
            <p:cNvPr id="21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97141" y="774015"/>
              <a:ext cx="556316" cy="798813"/>
            </a:xfrm>
            <a:prstGeom prst="rect">
              <a:avLst/>
            </a:prstGeom>
          </p:spPr>
        </p:pic>
      </p:grpSp>
      <p:pic>
        <p:nvPicPr>
          <p:cNvPr id="24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6" y="2164676"/>
            <a:ext cx="3109375" cy="3109375"/>
          </a:xfrm>
          <a:prstGeom prst="rect">
            <a:avLst/>
          </a:prstGeom>
        </p:spPr>
      </p:pic>
      <p:cxnSp>
        <p:nvCxnSpPr>
          <p:cNvPr id="25" name="Straight Connector 4"/>
          <p:cNvCxnSpPr/>
          <p:nvPr/>
        </p:nvCxnSpPr>
        <p:spPr>
          <a:xfrm flipH="1">
            <a:off x="8367820" y="1122795"/>
            <a:ext cx="18467" cy="5471449"/>
          </a:xfrm>
          <a:prstGeom prst="line">
            <a:avLst/>
          </a:prstGeom>
          <a:ln>
            <a:solidFill>
              <a:srgbClr val="008E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0"/>
          <p:cNvCxnSpPr/>
          <p:nvPr/>
        </p:nvCxnSpPr>
        <p:spPr>
          <a:xfrm>
            <a:off x="5714422" y="3717871"/>
            <a:ext cx="5343730" cy="4661"/>
          </a:xfrm>
          <a:prstGeom prst="line">
            <a:avLst/>
          </a:prstGeom>
          <a:ln>
            <a:solidFill>
              <a:srgbClr val="008E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40"/>
          <p:cNvGrpSpPr/>
          <p:nvPr/>
        </p:nvGrpSpPr>
        <p:grpSpPr>
          <a:xfrm>
            <a:off x="4668062" y="3542438"/>
            <a:ext cx="462708" cy="272496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28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9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30" name="Title 2"/>
          <p:cNvSpPr txBox="1">
            <a:spLocks/>
          </p:cNvSpPr>
          <p:nvPr/>
        </p:nvSpPr>
        <p:spPr>
          <a:xfrm>
            <a:off x="270261" y="287602"/>
            <a:ext cx="11312335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4896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App Service</a:t>
            </a:r>
            <a:endParaRPr lang="en-US" sz="3264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38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66712" y="1714488"/>
            <a:ext cx="10972800" cy="48424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Web Apps</a:t>
            </a:r>
          </a:p>
          <a:p>
            <a:pPr lvl="1"/>
            <a:r>
              <a:rPr lang="en-US" altLang="zh-TW" sz="3000" dirty="0" smtClean="0">
                <a:solidFill>
                  <a:schemeClr val="bg1"/>
                </a:solidFill>
                <a:cs typeface="+mn-ea"/>
                <a:sym typeface="+mn-lt"/>
              </a:rPr>
              <a:t>Web </a:t>
            </a:r>
            <a:r>
              <a:rPr lang="zh-TW" altLang="en-US" sz="3000" dirty="0" smtClean="0">
                <a:solidFill>
                  <a:schemeClr val="bg1"/>
                </a:solidFill>
                <a:cs typeface="+mn-ea"/>
                <a:sym typeface="+mn-lt"/>
              </a:rPr>
              <a:t>應用程式</a:t>
            </a:r>
            <a:r>
              <a:rPr lang="en-US" altLang="zh-TW" sz="3000" dirty="0" smtClean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TW" sz="3000" dirty="0" err="1" smtClean="0">
                <a:solidFill>
                  <a:schemeClr val="bg1"/>
                </a:solidFill>
                <a:cs typeface="+mn-ea"/>
                <a:sym typeface="+mn-lt"/>
              </a:rPr>
              <a:t>ASP.NET,WordPress,Web+MySQL</a:t>
            </a:r>
            <a:r>
              <a:rPr lang="en-US" altLang="zh-TW" sz="3000" dirty="0" smtClean="0">
                <a:solidFill>
                  <a:schemeClr val="bg1"/>
                </a:solidFill>
                <a:cs typeface="+mn-ea"/>
                <a:sym typeface="+mn-lt"/>
              </a:rPr>
              <a:t>…..)</a:t>
            </a:r>
          </a:p>
          <a:p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Mobile Apps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User Authentication (</a:t>
            </a:r>
            <a:r>
              <a:rPr lang="en-US" altLang="zh-TW" dirty="0" err="1" smtClean="0">
                <a:solidFill>
                  <a:schemeClr val="bg1"/>
                </a:solidFill>
                <a:cs typeface="+mn-ea"/>
                <a:sym typeface="+mn-lt"/>
              </a:rPr>
              <a:t>Facebook,Twitter,Google,Microsoft,AD</a:t>
            </a:r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Push Notifications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Off line Store</a:t>
            </a:r>
          </a:p>
          <a:p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API Apps</a:t>
            </a:r>
          </a:p>
          <a:p>
            <a:pPr lvl="1"/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建置和取用雲端 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API</a:t>
            </a:r>
            <a:endParaRPr lang="en-US" altLang="zh-TW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Logic Apps</a:t>
            </a:r>
          </a:p>
          <a:p>
            <a:pPr lvl="1"/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視覺化設計工具，將商務程序執行和工作流程自動化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Azure App </a:t>
            </a:r>
            <a:r>
              <a:rPr lang="en-US" altLang="zh-TW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Service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7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cs typeface="+mn-ea"/>
                <a:sym typeface="+mn-lt"/>
              </a:rPr>
              <a:t>Azure Managed OS Updates</a:t>
            </a:r>
          </a:p>
          <a:p>
            <a:r>
              <a:rPr lang="en-US" altLang="zh-TW" dirty="0" smtClean="0">
                <a:cs typeface="+mn-ea"/>
                <a:sym typeface="+mn-lt"/>
              </a:rPr>
              <a:t>.</a:t>
            </a:r>
            <a:r>
              <a:rPr lang="en-US" altLang="zh-TW" dirty="0">
                <a:cs typeface="+mn-ea"/>
                <a:sym typeface="+mn-lt"/>
              </a:rPr>
              <a:t>NET</a:t>
            </a:r>
            <a:r>
              <a:rPr lang="zh-TW" altLang="en-US" dirty="0">
                <a:cs typeface="+mn-ea"/>
                <a:sym typeface="+mn-lt"/>
              </a:rPr>
              <a:t>、</a:t>
            </a:r>
            <a:r>
              <a:rPr lang="en-US" altLang="zh-TW" dirty="0">
                <a:cs typeface="+mn-ea"/>
                <a:sym typeface="+mn-lt"/>
              </a:rPr>
              <a:t>Java</a:t>
            </a:r>
            <a:r>
              <a:rPr lang="zh-TW" altLang="en-US" dirty="0">
                <a:cs typeface="+mn-ea"/>
                <a:sym typeface="+mn-lt"/>
              </a:rPr>
              <a:t>、</a:t>
            </a:r>
            <a:r>
              <a:rPr lang="en-US" altLang="zh-TW" dirty="0">
                <a:cs typeface="+mn-ea"/>
                <a:sym typeface="+mn-lt"/>
              </a:rPr>
              <a:t>PHP</a:t>
            </a:r>
            <a:r>
              <a:rPr lang="zh-TW" altLang="en-US" dirty="0">
                <a:cs typeface="+mn-ea"/>
                <a:sym typeface="+mn-lt"/>
              </a:rPr>
              <a:t>、</a:t>
            </a:r>
            <a:r>
              <a:rPr lang="en-US" altLang="zh-TW" dirty="0">
                <a:cs typeface="+mn-ea"/>
                <a:sym typeface="+mn-lt"/>
              </a:rPr>
              <a:t>Node.JS </a:t>
            </a:r>
            <a:r>
              <a:rPr lang="zh-TW" altLang="en-US" dirty="0">
                <a:cs typeface="+mn-ea"/>
                <a:sym typeface="+mn-lt"/>
              </a:rPr>
              <a:t>及 </a:t>
            </a:r>
            <a:r>
              <a:rPr lang="en-US" altLang="zh-TW" dirty="0" smtClean="0">
                <a:cs typeface="+mn-ea"/>
                <a:sym typeface="+mn-lt"/>
              </a:rPr>
              <a:t>Python</a:t>
            </a:r>
          </a:p>
          <a:p>
            <a:r>
              <a:rPr lang="en-US" altLang="zh-TW" dirty="0">
                <a:cs typeface="+mn-ea"/>
                <a:sym typeface="+mn-lt"/>
              </a:rPr>
              <a:t>Scale Out / </a:t>
            </a:r>
            <a:r>
              <a:rPr lang="en-US" altLang="zh-TW" dirty="0" smtClean="0">
                <a:cs typeface="+mn-ea"/>
                <a:sym typeface="+mn-lt"/>
              </a:rPr>
              <a:t>Scale Up</a:t>
            </a:r>
            <a:endParaRPr lang="zh-TW" altLang="en-US" dirty="0">
              <a:cs typeface="+mn-ea"/>
              <a:sym typeface="+mn-lt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ea typeface="+mn-ea"/>
                <a:cs typeface="+mn-ea"/>
                <a:sym typeface="+mn-lt"/>
              </a:rPr>
              <a:t>App Service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25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Use Azure Portal Create Azure App </a:t>
            </a:r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Service</a:t>
            </a:r>
          </a:p>
          <a:p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使用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Visual Studio 2015 </a:t>
            </a:r>
            <a:r>
              <a:rPr lang="zh-TW" altLang="en-US" dirty="0" smtClean="0">
                <a:solidFill>
                  <a:schemeClr val="bg1"/>
                </a:solidFill>
                <a:cs typeface="+mn-ea"/>
                <a:sym typeface="+mn-lt"/>
              </a:rPr>
              <a:t>建立 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Azure API </a:t>
            </a:r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Apps </a:t>
            </a:r>
            <a:r>
              <a:rPr lang="zh-TW" altLang="en-US" dirty="0" smtClean="0">
                <a:solidFill>
                  <a:schemeClr val="bg1"/>
                </a:solidFill>
                <a:cs typeface="+mn-ea"/>
                <a:sym typeface="+mn-lt"/>
              </a:rPr>
              <a:t>專案</a:t>
            </a:r>
            <a:endParaRPr lang="en-US" altLang="zh-TW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Swagger</a:t>
            </a:r>
          </a:p>
          <a:p>
            <a:r>
              <a:rPr lang="zh-TW" altLang="en-US" dirty="0" smtClean="0">
                <a:solidFill>
                  <a:schemeClr val="bg1"/>
                </a:solidFill>
                <a:cs typeface="+mn-ea"/>
                <a:sym typeface="+mn-lt"/>
              </a:rPr>
              <a:t>發行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Azure API </a:t>
            </a:r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Apps </a:t>
            </a:r>
            <a:endParaRPr lang="zh-TW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Hand on Lab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16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+mn-ea"/>
                <a:sym typeface="+mn-lt"/>
                <a:hlinkClick r:id="rId2"/>
              </a:rPr>
              <a:t>https://azure.microsoft.com/zh-tw/services/app-service</a:t>
            </a:r>
            <a:r>
              <a:rPr lang="en-US" altLang="zh-TW" dirty="0" smtClean="0">
                <a:cs typeface="+mn-ea"/>
                <a:sym typeface="+mn-lt"/>
                <a:hlinkClick r:id="rId2"/>
              </a:rPr>
              <a:t>/</a:t>
            </a:r>
            <a:endParaRPr lang="en-US" altLang="zh-TW" dirty="0" smtClean="0">
              <a:cs typeface="+mn-ea"/>
              <a:sym typeface="+mn-lt"/>
            </a:endParaRPr>
          </a:p>
          <a:p>
            <a:r>
              <a:rPr lang="en-US" altLang="zh-TW" smtClean="0">
                <a:cs typeface="+mn-ea"/>
                <a:sym typeface="+mn-lt"/>
                <a:hlinkClick r:id="rId3"/>
              </a:rPr>
              <a:t>https</a:t>
            </a:r>
            <a:r>
              <a:rPr lang="en-US" altLang="zh-TW" dirty="0">
                <a:cs typeface="+mn-ea"/>
                <a:sym typeface="+mn-lt"/>
                <a:hlinkClick r:id="rId3"/>
              </a:rPr>
              <a:t>://</a:t>
            </a:r>
            <a:r>
              <a:rPr lang="en-US" altLang="zh-TW">
                <a:cs typeface="+mn-ea"/>
                <a:sym typeface="+mn-lt"/>
                <a:hlinkClick r:id="rId3"/>
              </a:rPr>
              <a:t>azure.microsoft.com/zh-tw/documentation/articles/app-service-value-prop-what-is</a:t>
            </a:r>
            <a:r>
              <a:rPr lang="en-US" altLang="zh-TW" smtClean="0">
                <a:cs typeface="+mn-ea"/>
                <a:sym typeface="+mn-lt"/>
                <a:hlinkClick r:id="rId3"/>
              </a:rPr>
              <a:t>/</a:t>
            </a:r>
            <a:endParaRPr lang="en-US" altLang="zh-TW" smtClean="0">
              <a:cs typeface="+mn-ea"/>
              <a:sym typeface="+mn-lt"/>
            </a:endParaRPr>
          </a:p>
          <a:p>
            <a:endParaRPr lang="zh-TW" altLang="en-US" dirty="0">
              <a:cs typeface="+mn-ea"/>
              <a:sym typeface="+mn-lt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+mn-ea"/>
                <a:cs typeface="+mn-ea"/>
                <a:sym typeface="+mn-lt"/>
              </a:rPr>
              <a:t>參考資源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75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p">
      <a:majorFont>
        <a:latin typeface="Segoe UI Light"/>
        <a:ea typeface="微軟正黑體"/>
        <a:cs typeface=""/>
      </a:majorFont>
      <a:minorFont>
        <a:latin typeface="Segoe UI Ligh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k.net</Template>
  <TotalTime>902</TotalTime>
  <Words>208</Words>
  <Application>Microsoft Office PowerPoint</Application>
  <PresentationFormat>寬螢幕</PresentationFormat>
  <Paragraphs>52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新細明體</vt:lpstr>
      <vt:lpstr>Calibri</vt:lpstr>
      <vt:lpstr>Segoe UI Light</vt:lpstr>
      <vt:lpstr>Verdana</vt:lpstr>
      <vt:lpstr>Wingdings 2</vt:lpstr>
      <vt:lpstr>Wingdings 3</vt:lpstr>
      <vt:lpstr>匯合</vt:lpstr>
      <vt:lpstr>Azure App Service</vt:lpstr>
      <vt:lpstr>Agenda</vt:lpstr>
      <vt:lpstr>PowerPoint 簡報</vt:lpstr>
      <vt:lpstr>PowerPoint 簡報</vt:lpstr>
      <vt:lpstr>PowerPoint 簡報</vt:lpstr>
      <vt:lpstr>Azure App Service</vt:lpstr>
      <vt:lpstr>App Service</vt:lpstr>
      <vt:lpstr>Hand on Lab</vt:lpstr>
      <vt:lpstr>參考資源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Chen</dc:creator>
  <cp:lastModifiedBy>Ian Chen</cp:lastModifiedBy>
  <cp:revision>387</cp:revision>
  <dcterms:created xsi:type="dcterms:W3CDTF">2015-10-12T12:53:03Z</dcterms:created>
  <dcterms:modified xsi:type="dcterms:W3CDTF">2016-04-16T02:04:33Z</dcterms:modified>
</cp:coreProperties>
</file>