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312" r:id="rId4"/>
    <p:sldId id="298" r:id="rId5"/>
    <p:sldId id="320" r:id="rId6"/>
    <p:sldId id="258" r:id="rId7"/>
    <p:sldId id="322" r:id="rId8"/>
    <p:sldId id="288" r:id="rId9"/>
    <p:sldId id="260" r:id="rId10"/>
    <p:sldId id="321" r:id="rId11"/>
    <p:sldId id="332" r:id="rId12"/>
    <p:sldId id="325" r:id="rId13"/>
    <p:sldId id="326" r:id="rId14"/>
    <p:sldId id="323" r:id="rId15"/>
    <p:sldId id="324" r:id="rId16"/>
    <p:sldId id="327" r:id="rId17"/>
    <p:sldId id="328" r:id="rId18"/>
    <p:sldId id="330" r:id="rId19"/>
    <p:sldId id="331" r:id="rId20"/>
    <p:sldId id="329" r:id="rId21"/>
    <p:sldId id="314" r:id="rId22"/>
    <p:sldId id="334" r:id="rId23"/>
    <p:sldId id="333" r:id="rId24"/>
    <p:sldId id="313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1F8D68F0-F31B-47CD-943E-2B0FDAADB60B}">
          <p14:sldIdLst>
            <p14:sldId id="256"/>
            <p14:sldId id="265"/>
            <p14:sldId id="312"/>
          </p14:sldIdLst>
        </p14:section>
        <p14:section name="Universal Windows Platform" id="{0A74C875-5CC0-44C4-B89A-95CF7ED5C4E7}">
          <p14:sldIdLst>
            <p14:sldId id="298"/>
            <p14:sldId id="320"/>
            <p14:sldId id="258"/>
            <p14:sldId id="322"/>
            <p14:sldId id="288"/>
            <p14:sldId id="260"/>
            <p14:sldId id="321"/>
            <p14:sldId id="332"/>
          </p14:sldIdLst>
        </p14:section>
        <p14:section name="Adaptive UI" id="{5939EEA5-F4A3-4DAB-9864-D154D55FC347}">
          <p14:sldIdLst>
            <p14:sldId id="325"/>
            <p14:sldId id="326"/>
            <p14:sldId id="323"/>
            <p14:sldId id="324"/>
            <p14:sldId id="327"/>
          </p14:sldIdLst>
        </p14:section>
        <p14:section name="Adaptive Code" id="{F6E607F2-8BAB-4538-95DC-A141D3A2E854}">
          <p14:sldIdLst>
            <p14:sldId id="328"/>
            <p14:sldId id="330"/>
            <p14:sldId id="331"/>
            <p14:sldId id="329"/>
            <p14:sldId id="314"/>
            <p14:sldId id="334"/>
            <p14:sldId id="333"/>
          </p14:sldIdLst>
        </p14:section>
        <p14:section name="Final" id="{23C3444B-8358-46CA-A427-2D204F732BB0}">
          <p14:sldIdLst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3" autoAdjust="0"/>
    <p:restoredTop sz="65939" autoAdjust="0"/>
  </p:normalViewPr>
  <p:slideViewPr>
    <p:cSldViewPr snapToGrid="0">
      <p:cViewPr varScale="1">
        <p:scale>
          <a:sx n="89" d="100"/>
          <a:sy n="89" d="100"/>
        </p:scale>
        <p:origin x="283" y="67"/>
      </p:cViewPr>
      <p:guideLst/>
    </p:cSldViewPr>
  </p:slideViewPr>
  <p:outlineViewPr>
    <p:cViewPr>
      <p:scale>
        <a:sx n="33" d="100"/>
        <a:sy n="33" d="100"/>
      </p:scale>
      <p:origin x="0" y="-66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-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96727-5890-498D-85C5-C7ABE124C83A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DB471-40F2-4715-A5AB-0905024D62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45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Comic Sans MS" panose="030F0702030302020204" pitchFamily="66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Comic Sans MS" panose="030F0702030302020204" pitchFamily="66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FA7-3023-4F90-9558-30F719218FD5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168F-9B54-48C2-A8B1-469B444F2F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9840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/>
          <p:cNvGrpSpPr/>
          <p:nvPr userDrawn="1"/>
        </p:nvGrpSpPr>
        <p:grpSpPr>
          <a:xfrm>
            <a:off x="0" y="5995312"/>
            <a:ext cx="12192000" cy="862689"/>
            <a:chOff x="0" y="5995312"/>
            <a:chExt cx="12192000" cy="862689"/>
          </a:xfrm>
        </p:grpSpPr>
        <p:sp>
          <p:nvSpPr>
            <p:cNvPr id="12" name="矩形 11"/>
            <p:cNvSpPr/>
            <p:nvPr userDrawn="1"/>
          </p:nvSpPr>
          <p:spPr>
            <a:xfrm>
              <a:off x="0" y="5995313"/>
              <a:ext cx="12192000" cy="862688"/>
            </a:xfrm>
            <a:prstGeom prst="rect">
              <a:avLst/>
            </a:prstGeom>
            <a:solidFill>
              <a:srgbClr val="48433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 userDrawn="1"/>
          </p:nvSpPr>
          <p:spPr>
            <a:xfrm>
              <a:off x="758406" y="6257837"/>
              <a:ext cx="43664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chemeClr val="bg1"/>
                  </a:solidFill>
                </a:rPr>
                <a:t>https://www.facebook.com/k.net.io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95312"/>
              <a:ext cx="831650" cy="850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9568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FA7-3023-4F90-9558-30F719218FD5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168F-9B54-48C2-A8B1-469B444F2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84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FA7-3023-4F90-9558-30F719218FD5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168F-9B54-48C2-A8B1-469B444F2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71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Comic Sans MS" panose="030F0702030302020204" pitchFamily="66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omic Sans MS" panose="030F0702030302020204" pitchFamily="66" charset="0"/>
                <a:ea typeface="微軟正黑體" panose="020B0604030504040204" pitchFamily="34" charset="-120"/>
              </a:defRPr>
            </a:lvl1pPr>
            <a:lvl2pPr>
              <a:defRPr baseline="0">
                <a:solidFill>
                  <a:srgbClr val="009900"/>
                </a:solidFill>
                <a:latin typeface="Comic Sans MS" panose="030F0702030302020204" pitchFamily="66" charset="0"/>
                <a:ea typeface="微軟正黑體" panose="020B0604030504040204" pitchFamily="34" charset="-120"/>
              </a:defRPr>
            </a:lvl2pPr>
            <a:lvl3pPr>
              <a:defRPr baseline="0">
                <a:solidFill>
                  <a:srgbClr val="FFC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FA7-3023-4F90-9558-30F719218FD5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168F-9B54-48C2-A8B1-469B444F2F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9840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 userDrawn="1"/>
        </p:nvGrpSpPr>
        <p:grpSpPr>
          <a:xfrm>
            <a:off x="0" y="5995312"/>
            <a:ext cx="12192000" cy="862689"/>
            <a:chOff x="0" y="5995312"/>
            <a:chExt cx="12192000" cy="862689"/>
          </a:xfrm>
        </p:grpSpPr>
        <p:sp>
          <p:nvSpPr>
            <p:cNvPr id="12" name="矩形 11"/>
            <p:cNvSpPr/>
            <p:nvPr userDrawn="1"/>
          </p:nvSpPr>
          <p:spPr>
            <a:xfrm>
              <a:off x="0" y="5995313"/>
              <a:ext cx="12192000" cy="862688"/>
            </a:xfrm>
            <a:prstGeom prst="rect">
              <a:avLst/>
            </a:prstGeom>
            <a:solidFill>
              <a:srgbClr val="48433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758406" y="6257837"/>
              <a:ext cx="43664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chemeClr val="bg1"/>
                  </a:solidFill>
                </a:rPr>
                <a:t>https://www.facebook.com/k.net.io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14" name="圖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95312"/>
              <a:ext cx="831650" cy="850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716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omic Sans MS" panose="030F0702030302020204" pitchFamily="66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0070C0"/>
                </a:solidFill>
                <a:latin typeface="Comic Sans MS" panose="030F0702030302020204" pitchFamily="66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FA7-3023-4F90-9558-30F719218FD5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168F-9B54-48C2-A8B1-469B444F2F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9840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 userDrawn="1"/>
        </p:nvGrpSpPr>
        <p:grpSpPr>
          <a:xfrm>
            <a:off x="0" y="5995312"/>
            <a:ext cx="12192000" cy="862689"/>
            <a:chOff x="0" y="5995312"/>
            <a:chExt cx="12192000" cy="862689"/>
          </a:xfrm>
        </p:grpSpPr>
        <p:sp>
          <p:nvSpPr>
            <p:cNvPr id="12" name="矩形 11"/>
            <p:cNvSpPr/>
            <p:nvPr userDrawn="1"/>
          </p:nvSpPr>
          <p:spPr>
            <a:xfrm>
              <a:off x="0" y="5995313"/>
              <a:ext cx="12192000" cy="862688"/>
            </a:xfrm>
            <a:prstGeom prst="rect">
              <a:avLst/>
            </a:prstGeom>
            <a:solidFill>
              <a:srgbClr val="48433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758406" y="6257837"/>
              <a:ext cx="43664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chemeClr val="bg1"/>
                  </a:solidFill>
                </a:rPr>
                <a:t>https://www.facebook.com/k.net.io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14" name="圖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95312"/>
              <a:ext cx="831650" cy="850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575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FA7-3023-4F90-9558-30F719218FD5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168F-9B54-48C2-A8B1-469B444F2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517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FA7-3023-4F90-9558-30F719218FD5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168F-9B54-48C2-A8B1-469B444F2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88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FA7-3023-4F90-9558-30F719218FD5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168F-9B54-48C2-A8B1-469B444F2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75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FA7-3023-4F90-9558-30F719218FD5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168F-9B54-48C2-A8B1-469B444F2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20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FA7-3023-4F90-9558-30F719218FD5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168F-9B54-48C2-A8B1-469B444F2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41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6FA7-3023-4F90-9558-30F719218FD5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168F-9B54-48C2-A8B1-469B444F2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49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A6FA7-3023-4F90-9558-30F719218FD5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1168F-9B54-48C2-A8B1-469B444F2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78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m/user993013/2805/windows-10-uw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Windows 10 for developer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25796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dirty="0" smtClean="0"/>
              <a:t>Ian </a:t>
            </a:r>
          </a:p>
          <a:p>
            <a:r>
              <a:rPr lang="en-US" altLang="zh-TW" dirty="0" smtClean="0"/>
              <a:t>2015.8.15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6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Apps don't target Windows 10, apps target the platform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55" y="1949585"/>
            <a:ext cx="7780155" cy="354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208501" y="1954611"/>
            <a:ext cx="4198067" cy="1552755"/>
            <a:chOff x="2976113" y="575448"/>
            <a:chExt cx="4198067" cy="15527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雲朵形圖說文字 7"/>
            <p:cNvSpPr/>
            <p:nvPr/>
          </p:nvSpPr>
          <p:spPr>
            <a:xfrm>
              <a:off x="2976113" y="575448"/>
              <a:ext cx="4080294" cy="1552755"/>
            </a:xfrm>
            <a:prstGeom prst="cloudCallou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131086" y="1015471"/>
              <a:ext cx="4043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Multi Windows Devices</a:t>
              </a:r>
              <a:endParaRPr lang="zh-TW" altLang="en-US" sz="2800" dirty="0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4632112" y="434498"/>
            <a:ext cx="4080294" cy="1552755"/>
            <a:chOff x="6109241" y="1694286"/>
            <a:chExt cx="4080294" cy="15527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雲朵形圖說文字 8"/>
            <p:cNvSpPr/>
            <p:nvPr/>
          </p:nvSpPr>
          <p:spPr>
            <a:xfrm>
              <a:off x="6109241" y="1694286"/>
              <a:ext cx="4080294" cy="1552755"/>
            </a:xfrm>
            <a:prstGeom prst="cloud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680552" y="2209053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良好的使用者體驗</a:t>
              </a:r>
              <a:endParaRPr lang="zh-TW" altLang="en-US" sz="2800" dirty="0"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7367836" y="2543114"/>
            <a:ext cx="4080294" cy="1552755"/>
            <a:chOff x="6840474" y="3669455"/>
            <a:chExt cx="4080294" cy="1552755"/>
          </a:xfrm>
        </p:grpSpPr>
        <p:sp>
          <p:nvSpPr>
            <p:cNvPr id="10" name="雲朵形圖說文字 9"/>
            <p:cNvSpPr/>
            <p:nvPr/>
          </p:nvSpPr>
          <p:spPr>
            <a:xfrm>
              <a:off x="6840474" y="3669455"/>
              <a:ext cx="4080294" cy="1552755"/>
            </a:xfrm>
            <a:prstGeom prst="cloudCallout">
              <a:avLst/>
            </a:prstGeom>
            <a:ln>
              <a:solidFill>
                <a:srgbClr val="7030A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604951" y="4110487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設備</a:t>
              </a:r>
              <a:r>
                <a:rPr lang="zh-TW" altLang="en-US" sz="2800" dirty="0">
                  <a:latin typeface="Comic Sans MS" panose="030F0702030302020204" pitchFamily="66" charset="0"/>
                  <a:ea typeface="微軟正黑體" panose="020B0604030504040204" pitchFamily="34" charset="-120"/>
                </a:rPr>
                <a:t>特殊功能</a:t>
              </a:r>
            </a:p>
          </p:txBody>
        </p:sp>
      </p:grpSp>
      <p:pic>
        <p:nvPicPr>
          <p:cNvPr id="15" name="Picture 2" descr="http://adagiohospice.com/secure/wp-content/uploads/2014/12/faq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702" y="3383246"/>
            <a:ext cx="19050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01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Adaptive 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UWP</a:t>
            </a:r>
            <a:r>
              <a:rPr lang="zh-TW" altLang="en-US" dirty="0"/>
              <a:t>在</a:t>
            </a:r>
            <a:r>
              <a:rPr lang="en-US" altLang="zh-TW" dirty="0"/>
              <a:t>one app one store</a:t>
            </a:r>
            <a:r>
              <a:rPr lang="zh-TW" altLang="en-US" dirty="0"/>
              <a:t>的目標前題下，如何做出在各種類型的裝置上良好的使用者</a:t>
            </a:r>
            <a:r>
              <a:rPr lang="en-US" altLang="zh-TW" dirty="0"/>
              <a:t>UI</a:t>
            </a:r>
            <a:r>
              <a:rPr lang="zh-TW" altLang="en-US" dirty="0"/>
              <a:t>體驗是一個相對重要的課題，開發人員必須開發自適應式（</a:t>
            </a:r>
            <a:r>
              <a:rPr lang="en-US" altLang="zh-TW" dirty="0"/>
              <a:t>adaptive UI</a:t>
            </a:r>
            <a:r>
              <a:rPr lang="zh-TW" altLang="en-US" dirty="0"/>
              <a:t>）操作介面來適用於各種類型的</a:t>
            </a:r>
            <a:r>
              <a:rPr lang="zh-TW" altLang="en-US" dirty="0" smtClean="0"/>
              <a:t>裝置。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239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SplitView</a:t>
            </a:r>
            <a:r>
              <a:rPr lang="en-US" altLang="zh-TW" dirty="0" smtClean="0"/>
              <a:t> -</a:t>
            </a:r>
            <a:r>
              <a:rPr lang="zh-TW" altLang="en-US" dirty="0"/>
              <a:t>漢堡選單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4" y="1611004"/>
            <a:ext cx="5417388" cy="43556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662" y="1611004"/>
            <a:ext cx="5312138" cy="435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Tailored Design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3329796" y="1690688"/>
            <a:ext cx="7460595" cy="4043935"/>
            <a:chOff x="3425713" y="1760282"/>
            <a:chExt cx="7813252" cy="4224088"/>
          </a:xfrm>
        </p:grpSpPr>
        <p:pic>
          <p:nvPicPr>
            <p:cNvPr id="7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713" y="1760282"/>
              <a:ext cx="7813252" cy="4224088"/>
            </a:xfrm>
            <a:prstGeom prst="rect">
              <a:avLst/>
            </a:prstGeom>
            <a:effectLst>
              <a:outerShdw blurRad="206375" dir="14220000" sy="23000" kx="1200000" algn="br" rotWithShape="0">
                <a:prstClr val="black">
                  <a:alpha val="8000"/>
                </a:prstClr>
              </a:outerShdw>
            </a:effectLst>
          </p:spPr>
        </p:pic>
        <p:pic>
          <p:nvPicPr>
            <p:cNvPr id="8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035" y="2113472"/>
              <a:ext cx="5827025" cy="3275910"/>
            </a:xfrm>
            <a:prstGeom prst="rect">
              <a:avLst/>
            </a:prstGeom>
          </p:spPr>
        </p:pic>
      </p:grpSp>
      <p:grpSp>
        <p:nvGrpSpPr>
          <p:cNvPr id="11" name="群組 10"/>
          <p:cNvGrpSpPr/>
          <p:nvPr/>
        </p:nvGrpSpPr>
        <p:grpSpPr>
          <a:xfrm>
            <a:off x="708804" y="1690688"/>
            <a:ext cx="2199653" cy="4009422"/>
            <a:chOff x="838200" y="1940435"/>
            <a:chExt cx="2199653" cy="4009422"/>
          </a:xfrm>
        </p:grpSpPr>
        <p:pic>
          <p:nvPicPr>
            <p:cNvPr id="9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40435"/>
              <a:ext cx="2199653" cy="40094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05" y="2242875"/>
              <a:ext cx="1936242" cy="3441347"/>
            </a:xfrm>
            <a:prstGeom prst="rect">
              <a:avLst/>
            </a:prstGeom>
          </p:spPr>
        </p:pic>
      </p:grpSp>
      <p:sp>
        <p:nvSpPr>
          <p:cNvPr id="13" name="文字方塊 12"/>
          <p:cNvSpPr txBox="1"/>
          <p:nvPr/>
        </p:nvSpPr>
        <p:spPr>
          <a:xfrm>
            <a:off x="6076608" y="5723710"/>
            <a:ext cx="6115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http://www.microsoftvirtualacademy.com/training-courses/a-developers-guide-to-windows-10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89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Adaptive design</a:t>
            </a:r>
            <a:endParaRPr lang="zh-TW" altLang="en-US" dirty="0"/>
          </a:p>
        </p:txBody>
      </p:sp>
      <p:grpSp>
        <p:nvGrpSpPr>
          <p:cNvPr id="6" name="Group 3"/>
          <p:cNvGrpSpPr/>
          <p:nvPr/>
        </p:nvGrpSpPr>
        <p:grpSpPr>
          <a:xfrm>
            <a:off x="3037853" y="1431502"/>
            <a:ext cx="7648541" cy="4265307"/>
            <a:chOff x="3473611" y="1895875"/>
            <a:chExt cx="8850447" cy="4784828"/>
          </a:xfrm>
        </p:grpSpPr>
        <p:pic>
          <p:nvPicPr>
            <p:cNvPr id="7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3611" y="1895875"/>
              <a:ext cx="8850447" cy="4784828"/>
            </a:xfrm>
            <a:prstGeom prst="rect">
              <a:avLst/>
            </a:prstGeom>
            <a:effectLst>
              <a:outerShdw blurRad="206375" dir="14220000" sy="23000" kx="1200000" algn="br" rotWithShape="0">
                <a:prstClr val="black">
                  <a:alpha val="8000"/>
                </a:prstClr>
              </a:outerShdw>
            </a:effectLst>
          </p:spPr>
        </p:pic>
        <p:pic>
          <p:nvPicPr>
            <p:cNvPr id="8" name="Picture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39699" y="2219494"/>
              <a:ext cx="6714975" cy="3868204"/>
            </a:xfrm>
            <a:prstGeom prst="rect">
              <a:avLst/>
            </a:prstGeom>
          </p:spPr>
        </p:pic>
      </p:grpSp>
      <p:grpSp>
        <p:nvGrpSpPr>
          <p:cNvPr id="11" name="群組 10"/>
          <p:cNvGrpSpPr/>
          <p:nvPr/>
        </p:nvGrpSpPr>
        <p:grpSpPr>
          <a:xfrm>
            <a:off x="552366" y="1559445"/>
            <a:ext cx="2199653" cy="4009422"/>
            <a:chOff x="707176" y="1895875"/>
            <a:chExt cx="2199653" cy="4009422"/>
          </a:xfrm>
        </p:grpSpPr>
        <p:pic>
          <p:nvPicPr>
            <p:cNvPr id="9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176" y="1895875"/>
              <a:ext cx="2199653" cy="40094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8523" y="2212147"/>
              <a:ext cx="1932161" cy="3551713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6076608" y="5726105"/>
            <a:ext cx="6115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http://www.microsoftvirtualacademy.com/training-courses/a-developers-guide-to-windows-10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70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www.xionagrup.ro/portals/0/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88" y="2020838"/>
            <a:ext cx="37909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373592" y="2303253"/>
            <a:ext cx="78184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schemeClr val="bg1"/>
                </a:solidFill>
              </a:rPr>
              <a:t>SplitView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- </a:t>
            </a:r>
            <a:r>
              <a:rPr lang="zh-TW" altLang="en-US" sz="2800" dirty="0">
                <a:solidFill>
                  <a:schemeClr val="bg1"/>
                </a:solidFill>
              </a:rPr>
              <a:t>新</a:t>
            </a:r>
            <a:r>
              <a:rPr lang="en-US" altLang="zh-TW" sz="2800" dirty="0">
                <a:solidFill>
                  <a:schemeClr val="bg1"/>
                </a:solidFill>
              </a:rPr>
              <a:t>UI</a:t>
            </a:r>
            <a:r>
              <a:rPr lang="zh-TW" altLang="en-US" sz="2800" dirty="0">
                <a:solidFill>
                  <a:schemeClr val="bg1"/>
                </a:solidFill>
              </a:rPr>
              <a:t>控制項 </a:t>
            </a:r>
            <a:r>
              <a:rPr lang="en-US" altLang="zh-TW" sz="2800" dirty="0">
                <a:solidFill>
                  <a:schemeClr val="bg1"/>
                </a:solidFill>
              </a:rPr>
              <a:t>"</a:t>
            </a:r>
            <a:r>
              <a:rPr lang="zh-TW" altLang="en-US" sz="2800" dirty="0">
                <a:solidFill>
                  <a:schemeClr val="bg1"/>
                </a:solidFill>
              </a:rPr>
              <a:t>漢堡</a:t>
            </a:r>
            <a:r>
              <a:rPr lang="zh-TW" altLang="en-US" sz="2800" dirty="0" smtClean="0">
                <a:solidFill>
                  <a:schemeClr val="bg1"/>
                </a:solidFill>
              </a:rPr>
              <a:t>選單</a:t>
            </a:r>
            <a:r>
              <a:rPr lang="en-US" altLang="zh-TW" sz="2800" dirty="0" smtClean="0">
                <a:solidFill>
                  <a:schemeClr val="bg1"/>
                </a:solidFill>
              </a:rPr>
              <a:t>“</a:t>
            </a:r>
          </a:p>
          <a:p>
            <a:r>
              <a:rPr lang="en-US" altLang="zh-TW" sz="2800" dirty="0" err="1" smtClean="0">
                <a:solidFill>
                  <a:schemeClr val="bg1"/>
                </a:solidFill>
              </a:rPr>
              <a:t>TailoredDesign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- Devices </a:t>
            </a:r>
            <a:r>
              <a:rPr lang="zh-TW" altLang="en-US" sz="2800" dirty="0">
                <a:solidFill>
                  <a:schemeClr val="bg1"/>
                </a:solidFill>
              </a:rPr>
              <a:t>專屬頁</a:t>
            </a:r>
            <a:r>
              <a:rPr lang="zh-TW" altLang="en-US" sz="2800" dirty="0" smtClean="0">
                <a:solidFill>
                  <a:schemeClr val="bg1"/>
                </a:solidFill>
              </a:rPr>
              <a:t>面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r>
              <a:rPr lang="en-US" altLang="zh-TW" sz="2800" dirty="0" err="1" smtClean="0">
                <a:solidFill>
                  <a:schemeClr val="bg1"/>
                </a:solidFill>
              </a:rPr>
              <a:t>AdaptiveUI</a:t>
            </a:r>
            <a:r>
              <a:rPr lang="en-US" altLang="zh-TW" sz="2800" dirty="0" smtClean="0">
                <a:solidFill>
                  <a:schemeClr val="bg1"/>
                </a:solidFill>
              </a:rPr>
              <a:t> +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AdaptiveCode</a:t>
            </a:r>
            <a:r>
              <a:rPr lang="en-US" altLang="zh-TW" sz="2800" dirty="0" smtClean="0">
                <a:solidFill>
                  <a:schemeClr val="bg1"/>
                </a:solidFill>
              </a:rPr>
              <a:t>  </a:t>
            </a:r>
            <a:r>
              <a:rPr lang="en-US" altLang="zh-TW" sz="2800" dirty="0">
                <a:solidFill>
                  <a:schemeClr val="bg1"/>
                </a:solidFill>
              </a:rPr>
              <a:t>- Back </a:t>
            </a:r>
            <a:r>
              <a:rPr lang="en-US" altLang="zh-TW" sz="2800" dirty="0" smtClean="0">
                <a:solidFill>
                  <a:schemeClr val="bg1"/>
                </a:solidFill>
              </a:rPr>
              <a:t>Button</a:t>
            </a:r>
          </a:p>
          <a:p>
            <a:r>
              <a:rPr lang="en-US" altLang="zh-TW" sz="2800" dirty="0" err="1" smtClean="0">
                <a:solidFill>
                  <a:schemeClr val="bg1"/>
                </a:solidFill>
              </a:rPr>
              <a:t>VisualStateManager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- </a:t>
            </a:r>
            <a:r>
              <a:rPr lang="zh-TW" altLang="en-US" sz="2800" dirty="0">
                <a:solidFill>
                  <a:schemeClr val="bg1"/>
                </a:solidFill>
              </a:rPr>
              <a:t>依設備尺吋響應式</a:t>
            </a:r>
            <a:r>
              <a:rPr lang="en-US" altLang="zh-TW" sz="2800" dirty="0" smtClean="0">
                <a:solidFill>
                  <a:schemeClr val="bg1"/>
                </a:solidFill>
              </a:rPr>
              <a:t>UI</a:t>
            </a:r>
          </a:p>
          <a:p>
            <a:r>
              <a:rPr lang="en-US" altLang="zh-TW" sz="2800" dirty="0" err="1" smtClean="0">
                <a:solidFill>
                  <a:schemeClr val="bg1"/>
                </a:solidFill>
              </a:rPr>
              <a:t>RelativePanel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- </a:t>
            </a:r>
            <a:r>
              <a:rPr lang="zh-TW" altLang="en-US" sz="2800" dirty="0">
                <a:solidFill>
                  <a:schemeClr val="bg1"/>
                </a:solidFill>
              </a:rPr>
              <a:t>新</a:t>
            </a:r>
            <a:r>
              <a:rPr lang="en-US" altLang="zh-TW" sz="2800" dirty="0">
                <a:solidFill>
                  <a:schemeClr val="bg1"/>
                </a:solidFill>
              </a:rPr>
              <a:t>UI</a:t>
            </a:r>
            <a:r>
              <a:rPr lang="zh-TW" altLang="en-US" sz="2800" dirty="0">
                <a:solidFill>
                  <a:schemeClr val="bg1"/>
                </a:solidFill>
              </a:rPr>
              <a:t>控制項 </a:t>
            </a:r>
            <a:r>
              <a:rPr lang="en-US" altLang="zh-TW" sz="2800" dirty="0">
                <a:solidFill>
                  <a:schemeClr val="bg1"/>
                </a:solidFill>
              </a:rPr>
              <a:t>"UI</a:t>
            </a:r>
            <a:r>
              <a:rPr lang="zh-TW" altLang="en-US" sz="2800" dirty="0">
                <a:solidFill>
                  <a:schemeClr val="bg1"/>
                </a:solidFill>
              </a:rPr>
              <a:t>相對位置排版</a:t>
            </a:r>
            <a:r>
              <a:rPr lang="en-US" altLang="zh-TW" sz="2800" dirty="0">
                <a:solidFill>
                  <a:schemeClr val="bg1"/>
                </a:solidFill>
              </a:rPr>
              <a:t>"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5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Adaptive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UWP</a:t>
            </a:r>
            <a:r>
              <a:rPr lang="zh-TW" altLang="en-US" dirty="0"/>
              <a:t>架構下提供</a:t>
            </a:r>
            <a:r>
              <a:rPr lang="en-US" altLang="zh-TW" dirty="0"/>
              <a:t>85%</a:t>
            </a:r>
            <a:r>
              <a:rPr lang="zh-TW" altLang="en-US" dirty="0"/>
              <a:t>通用</a:t>
            </a:r>
            <a:r>
              <a:rPr lang="en-US" altLang="zh-TW" dirty="0"/>
              <a:t>API</a:t>
            </a:r>
            <a:r>
              <a:rPr lang="zh-TW" altLang="en-US" dirty="0" smtClean="0"/>
              <a:t>集合</a:t>
            </a:r>
            <a:r>
              <a:rPr lang="zh-TW" altLang="en-US" dirty="0"/>
              <a:t>，</a:t>
            </a:r>
            <a:r>
              <a:rPr lang="zh-TW" altLang="en-US" dirty="0" smtClean="0"/>
              <a:t>可以</a:t>
            </a:r>
            <a:r>
              <a:rPr lang="zh-TW" altLang="en-US" dirty="0"/>
              <a:t>在不同裝置間共用多數的程式碼，而面對特定設備獨有的特性，則可以採用</a:t>
            </a:r>
            <a:r>
              <a:rPr lang="en-US" altLang="zh-TW" dirty="0"/>
              <a:t>Extension SDK</a:t>
            </a:r>
            <a:r>
              <a:rPr lang="zh-TW" altLang="en-US" dirty="0"/>
              <a:t>的方式，呼叫指定平台的</a:t>
            </a:r>
            <a:r>
              <a:rPr lang="en-US" altLang="zh-TW" dirty="0"/>
              <a:t>APIs </a:t>
            </a:r>
            <a:r>
              <a:rPr lang="zh-TW" altLang="en-US" dirty="0"/>
              <a:t>來撰寫自適應式程式碼</a:t>
            </a:r>
          </a:p>
        </p:txBody>
      </p:sp>
    </p:spTree>
    <p:extLst>
      <p:ext uri="{BB962C8B-B14F-4D97-AF65-F5344CB8AC3E}">
        <p14:creationId xmlns:p14="http://schemas.microsoft.com/office/powerpoint/2010/main" val="183891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8.1 Universal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Shared </a:t>
            </a:r>
            <a:r>
              <a:rPr lang="en-US" altLang="zh-TW" dirty="0" smtClean="0"/>
              <a:t>code project</a:t>
            </a:r>
          </a:p>
          <a:p>
            <a:r>
              <a:rPr lang="en-US" altLang="zh-TW" dirty="0" smtClean="0"/>
              <a:t>two binaries project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5" y="1825625"/>
            <a:ext cx="3695814" cy="40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Compilation directives</a:t>
            </a:r>
            <a:endParaRPr lang="zh-TW" altLang="en-US" dirty="0"/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1035170" y="1777041"/>
            <a:ext cx="8965720" cy="3502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#if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WINDOWS_PHONE_APP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 		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Windows.Phone.UI.Input.</a:t>
            </a:r>
            <a:r>
              <a:rPr lang="en-US" sz="2000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HardwareButtons</a:t>
            </a:r>
            <a:endParaRPr lang="en-US" sz="2000" dirty="0" smtClean="0">
              <a:solidFill>
                <a:srgbClr val="00B0F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BackPressed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this.HardwareButtons_BackPressed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1613140" y="1975449"/>
            <a:ext cx="2613803" cy="4830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34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527649" y="14891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mic Sans MS" panose="030F0702030302020204" pitchFamily="66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9900"/>
                </a:solidFill>
                <a:latin typeface="Comic Sans MS" panose="030F0702030302020204" pitchFamily="66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FFC000"/>
                </a:solidFill>
                <a:latin typeface="Comic Sans MS" panose="030F0702030302020204" pitchFamily="66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Microsoft MVP (ASP.NET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err="1" smtClean="0"/>
              <a:t>TechDays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2014 </a:t>
            </a:r>
            <a:r>
              <a:rPr lang="zh-TW" altLang="en-US" sz="2400" dirty="0" smtClean="0"/>
              <a:t>講師</a:t>
            </a:r>
          </a:p>
          <a:p>
            <a:r>
              <a:rPr lang="en-US" altLang="zh-TW" sz="2400" dirty="0" smtClean="0"/>
              <a:t>MVP 2015 </a:t>
            </a:r>
            <a:r>
              <a:rPr lang="zh-TW" altLang="en-US" sz="2400" dirty="0" smtClean="0"/>
              <a:t>微軟實戰課程日 </a:t>
            </a:r>
            <a:r>
              <a:rPr lang="zh-TW" altLang="en-US" sz="2400" dirty="0" smtClean="0"/>
              <a:t>講師</a:t>
            </a:r>
            <a:endParaRPr lang="en-US" altLang="zh-TW" sz="2400" dirty="0" smtClean="0"/>
          </a:p>
          <a:p>
            <a:r>
              <a:rPr lang="zh-TW" altLang="en-US" sz="2400" dirty="0"/>
              <a:t>遠綠</a:t>
            </a:r>
            <a:r>
              <a:rPr lang="zh-TW" altLang="en-US" sz="2400" dirty="0" smtClean="0"/>
              <a:t>資訊資深開發工程師</a:t>
            </a:r>
            <a:endParaRPr lang="zh-TW" altLang="en-US" sz="2400" dirty="0" smtClean="0"/>
          </a:p>
          <a:p>
            <a:r>
              <a:rPr lang="en-US" altLang="zh-TW" sz="2400" dirty="0" smtClean="0"/>
              <a:t>html5 &amp; </a:t>
            </a:r>
            <a:r>
              <a:rPr lang="en-US" altLang="zh-TW" sz="2400" dirty="0" err="1" smtClean="0"/>
              <a:t>javascript</a:t>
            </a:r>
            <a:r>
              <a:rPr lang="zh-TW" altLang="en-US" sz="2400" dirty="0" smtClean="0"/>
              <a:t>程式開發實戰書籍共同作者</a:t>
            </a:r>
          </a:p>
          <a:p>
            <a:r>
              <a:rPr lang="en-US" altLang="zh-TW" sz="2400" dirty="0" smtClean="0"/>
              <a:t>K.NET </a:t>
            </a:r>
            <a:r>
              <a:rPr lang="zh-TW" altLang="en-US" sz="2400" dirty="0" smtClean="0"/>
              <a:t>社</a:t>
            </a:r>
            <a:r>
              <a:rPr lang="zh-TW" altLang="en-US" sz="2400" dirty="0" smtClean="0"/>
              <a:t>群共同人 </a:t>
            </a:r>
            <a:endParaRPr lang="en-US" altLang="zh-TW" sz="2400" dirty="0" smtClean="0"/>
          </a:p>
          <a:p>
            <a:r>
              <a:rPr lang="en-US" altLang="zh-TW" sz="2400" dirty="0" smtClean="0"/>
              <a:t>Study4.TW </a:t>
            </a:r>
            <a:r>
              <a:rPr lang="zh-TW" altLang="en-US" sz="2400" dirty="0" smtClean="0"/>
              <a:t>社群成員</a:t>
            </a:r>
            <a:endParaRPr lang="en-US" altLang="zh-TW" sz="2400" dirty="0" smtClean="0"/>
          </a:p>
          <a:p>
            <a:r>
              <a:rPr lang="en-US" altLang="zh-TW" sz="2400" dirty="0" smtClean="0"/>
              <a:t>www.dotblogs.com.tw/ian</a:t>
            </a:r>
          </a:p>
          <a:p>
            <a:r>
              <a:rPr lang="en-US" altLang="zh-TW" sz="2400" dirty="0" smtClean="0"/>
              <a:t>Ian.msmvp@outlook.com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Who am </a:t>
            </a:r>
            <a:r>
              <a:rPr lang="en-US" altLang="zh-TW" dirty="0" smtClean="0"/>
              <a:t>I ?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078" y="4567328"/>
            <a:ext cx="3429007" cy="1386843"/>
          </a:xfrm>
        </p:spPr>
      </p:pic>
      <p:pic>
        <p:nvPicPr>
          <p:cNvPr id="5122" name="Picture 2" descr="http://files.dotblogs.com.tw/ian/1303/20133191831329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475" y="1364418"/>
            <a:ext cx="2270185" cy="308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0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/>
          <p:cNvSpPr/>
          <p:nvPr/>
        </p:nvSpPr>
        <p:spPr>
          <a:xfrm>
            <a:off x="836559" y="4475776"/>
            <a:ext cx="2373549" cy="963038"/>
          </a:xfrm>
          <a:prstGeom prst="rect">
            <a:avLst/>
          </a:prstGeom>
          <a:solidFill>
            <a:srgbClr val="7030A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Desktop</a:t>
            </a:r>
          </a:p>
        </p:txBody>
      </p:sp>
      <p:sp>
        <p:nvSpPr>
          <p:cNvPr id="5" name="Rectangle 34"/>
          <p:cNvSpPr/>
          <p:nvPr/>
        </p:nvSpPr>
        <p:spPr>
          <a:xfrm>
            <a:off x="3579766" y="4475776"/>
            <a:ext cx="2373549" cy="96303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Mobile</a:t>
            </a:r>
          </a:p>
        </p:txBody>
      </p:sp>
      <p:sp>
        <p:nvSpPr>
          <p:cNvPr id="6" name="Rectangle 35"/>
          <p:cNvSpPr/>
          <p:nvPr/>
        </p:nvSpPr>
        <p:spPr>
          <a:xfrm>
            <a:off x="6322973" y="4475776"/>
            <a:ext cx="2373549" cy="9630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Xbox</a:t>
            </a:r>
          </a:p>
        </p:txBody>
      </p:sp>
      <p:sp>
        <p:nvSpPr>
          <p:cNvPr id="7" name="Rectangle 36"/>
          <p:cNvSpPr/>
          <p:nvPr/>
        </p:nvSpPr>
        <p:spPr>
          <a:xfrm>
            <a:off x="9075907" y="4475776"/>
            <a:ext cx="2373549" cy="96303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More…</a:t>
            </a:r>
          </a:p>
        </p:txBody>
      </p:sp>
      <p:sp>
        <p:nvSpPr>
          <p:cNvPr id="8" name="Rectangle 10"/>
          <p:cNvSpPr/>
          <p:nvPr/>
        </p:nvSpPr>
        <p:spPr>
          <a:xfrm>
            <a:off x="864884" y="3541921"/>
            <a:ext cx="10584572" cy="7782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Windows Core</a:t>
            </a:r>
            <a:r>
              <a:rPr lang="zh-TW" altLang="en-US" sz="2000" dirty="0" smtClean="0"/>
              <a:t>（核心</a:t>
            </a:r>
            <a:r>
              <a:rPr lang="zh-TW" altLang="en-US" sz="2000" dirty="0"/>
              <a:t>基礎服務</a:t>
            </a:r>
            <a:r>
              <a:rPr lang="zh-TW" altLang="en-US" sz="2000" dirty="0" smtClean="0"/>
              <a:t>）</a:t>
            </a:r>
            <a:endParaRPr lang="en-US" sz="2000" dirty="0" smtClean="0"/>
          </a:p>
        </p:txBody>
      </p:sp>
      <p:sp>
        <p:nvSpPr>
          <p:cNvPr id="10" name="Rectangle 10"/>
          <p:cNvSpPr/>
          <p:nvPr/>
        </p:nvSpPr>
        <p:spPr>
          <a:xfrm>
            <a:off x="864884" y="2561681"/>
            <a:ext cx="10584572" cy="8245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UAP </a:t>
            </a:r>
            <a:r>
              <a:rPr lang="zh-TW" altLang="en-US" sz="2000" dirty="0"/>
              <a:t>（</a:t>
            </a:r>
            <a:r>
              <a:rPr lang="zh-TW" altLang="en-US" sz="2000" dirty="0" smtClean="0"/>
              <a:t>通用型</a:t>
            </a:r>
            <a:r>
              <a:rPr lang="en-US" altLang="zh-TW" sz="2000" dirty="0" smtClean="0"/>
              <a:t>APIs</a:t>
            </a:r>
            <a:r>
              <a:rPr lang="zh-TW" altLang="en-US" sz="2000" dirty="0" smtClean="0"/>
              <a:t>集合，做為</a:t>
            </a:r>
            <a:r>
              <a:rPr lang="zh-TW" altLang="en-US" sz="2000" dirty="0"/>
              <a:t>通用型應用程式</a:t>
            </a:r>
            <a:r>
              <a:rPr lang="zh-TW" altLang="en-US" sz="2000" dirty="0" smtClean="0"/>
              <a:t>開發的基礎</a:t>
            </a:r>
            <a:r>
              <a:rPr lang="zh-TW" altLang="en-US" sz="2000" dirty="0"/>
              <a:t>）</a:t>
            </a:r>
            <a:endParaRPr lang="en-US" sz="2000" dirty="0" smtClean="0"/>
          </a:p>
        </p:txBody>
      </p:sp>
      <p:sp>
        <p:nvSpPr>
          <p:cNvPr id="12" name="橢圓 11"/>
          <p:cNvSpPr>
            <a:spLocks noChangeAspect="1"/>
          </p:cNvSpPr>
          <p:nvPr/>
        </p:nvSpPr>
        <p:spPr>
          <a:xfrm>
            <a:off x="1097703" y="837173"/>
            <a:ext cx="1440000" cy="1440000"/>
          </a:xfrm>
          <a:prstGeom prst="ellipse">
            <a:avLst/>
          </a:prstGeom>
          <a:solidFill>
            <a:srgbClr val="7030A0"/>
          </a:soli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TW" sz="1400" dirty="0"/>
              <a:t>Extension SDK </a:t>
            </a:r>
            <a:endParaRPr lang="zh-TW" altLang="en-US" sz="1400" dirty="0"/>
          </a:p>
        </p:txBody>
      </p:sp>
      <p:sp>
        <p:nvSpPr>
          <p:cNvPr id="16" name="橢圓 15"/>
          <p:cNvSpPr>
            <a:spLocks noChangeAspect="1"/>
          </p:cNvSpPr>
          <p:nvPr/>
        </p:nvSpPr>
        <p:spPr>
          <a:xfrm>
            <a:off x="3866617" y="837173"/>
            <a:ext cx="1440000" cy="1440000"/>
          </a:xfrm>
          <a:prstGeom prst="ellips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TW" sz="1400" dirty="0"/>
              <a:t>Extension SDK </a:t>
            </a:r>
            <a:endParaRPr lang="zh-TW" altLang="en-US" sz="1400" dirty="0"/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6524446" y="837173"/>
            <a:ext cx="1440000" cy="14400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TW" sz="1400" dirty="0"/>
              <a:t>Extension SDK </a:t>
            </a:r>
            <a:endParaRPr lang="zh-TW" altLang="en-US" sz="1400" dirty="0"/>
          </a:p>
        </p:txBody>
      </p:sp>
      <p:sp>
        <p:nvSpPr>
          <p:cNvPr id="18" name="橢圓 17"/>
          <p:cNvSpPr>
            <a:spLocks noChangeAspect="1"/>
          </p:cNvSpPr>
          <p:nvPr/>
        </p:nvSpPr>
        <p:spPr>
          <a:xfrm>
            <a:off x="9542681" y="841591"/>
            <a:ext cx="1440000" cy="1440000"/>
          </a:xfrm>
          <a:prstGeom prst="ellips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TW" sz="1400" dirty="0"/>
              <a:t>Extension SDK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89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Extensions SDK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3" y="1449239"/>
            <a:ext cx="6279258" cy="4339324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7350687" y="1322193"/>
            <a:ext cx="4578896" cy="4466370"/>
            <a:chOff x="7014258" y="1720421"/>
            <a:chExt cx="4578896" cy="4466370"/>
          </a:xfrm>
        </p:grpSpPr>
        <p:grpSp>
          <p:nvGrpSpPr>
            <p:cNvPr id="6" name="Group 24"/>
            <p:cNvGrpSpPr/>
            <p:nvPr/>
          </p:nvGrpSpPr>
          <p:grpSpPr>
            <a:xfrm>
              <a:off x="7014258" y="3564431"/>
              <a:ext cx="4578895" cy="2622360"/>
              <a:chOff x="5904690" y="3144065"/>
              <a:chExt cx="5885233" cy="3042726"/>
            </a:xfrm>
          </p:grpSpPr>
          <p:sp>
            <p:nvSpPr>
              <p:cNvPr id="7" name="Rectangle 26"/>
              <p:cNvSpPr/>
              <p:nvPr/>
            </p:nvSpPr>
            <p:spPr>
              <a:xfrm>
                <a:off x="7918315" y="5262664"/>
                <a:ext cx="1857983" cy="924127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dirty="0" smtClean="0"/>
                  <a:t>Phone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1400" dirty="0" smtClean="0"/>
                  <a:t>Device</a:t>
                </a:r>
                <a:endParaRPr lang="en-US" sz="2000" dirty="0" smtClean="0"/>
              </a:p>
            </p:txBody>
          </p:sp>
          <p:sp>
            <p:nvSpPr>
              <p:cNvPr id="8" name="Rectangle 27"/>
              <p:cNvSpPr/>
              <p:nvPr/>
            </p:nvSpPr>
            <p:spPr>
              <a:xfrm>
                <a:off x="9931940" y="5262663"/>
                <a:ext cx="1857983" cy="92412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dirty="0" smtClean="0"/>
                  <a:t>Xbox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1400" dirty="0" smtClean="0"/>
                  <a:t>Device</a:t>
                </a:r>
                <a:endParaRPr lang="en-US" sz="2000" dirty="0" smtClean="0"/>
              </a:p>
            </p:txBody>
          </p:sp>
          <p:sp>
            <p:nvSpPr>
              <p:cNvPr id="9" name="Rectangle 28"/>
              <p:cNvSpPr/>
              <p:nvPr/>
            </p:nvSpPr>
            <p:spPr>
              <a:xfrm>
                <a:off x="5904690" y="5262664"/>
                <a:ext cx="1857983" cy="92412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dirty="0" smtClean="0"/>
                  <a:t>Desktop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1400" dirty="0" smtClean="0"/>
                  <a:t>Device</a:t>
                </a:r>
                <a:endParaRPr lang="en-US" sz="2000" dirty="0" smtClean="0"/>
              </a:p>
            </p:txBody>
          </p:sp>
          <p:sp>
            <p:nvSpPr>
              <p:cNvPr id="10" name="Rectangle 29"/>
              <p:cNvSpPr/>
              <p:nvPr/>
            </p:nvSpPr>
            <p:spPr>
              <a:xfrm>
                <a:off x="5904690" y="4202349"/>
                <a:ext cx="5885233" cy="92412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dirty="0" smtClean="0"/>
                  <a:t>Windows Core</a:t>
                </a:r>
              </a:p>
            </p:txBody>
          </p:sp>
          <p:sp>
            <p:nvSpPr>
              <p:cNvPr id="11" name="Rectangle 30"/>
              <p:cNvSpPr/>
              <p:nvPr/>
            </p:nvSpPr>
            <p:spPr>
              <a:xfrm>
                <a:off x="5904690" y="3144065"/>
                <a:ext cx="5885233" cy="92412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dirty="0" smtClean="0"/>
                  <a:t>Universal Windows Platform</a:t>
                </a:r>
              </a:p>
            </p:txBody>
          </p:sp>
        </p:grpSp>
        <p:sp>
          <p:nvSpPr>
            <p:cNvPr id="12" name="Rectangle 25"/>
            <p:cNvSpPr/>
            <p:nvPr/>
          </p:nvSpPr>
          <p:spPr>
            <a:xfrm>
              <a:off x="7014258" y="1720421"/>
              <a:ext cx="4578896" cy="7964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09728" rIns="0" bIns="1097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2000" dirty="0" smtClean="0"/>
                <a:t>Windows App</a:t>
              </a:r>
            </a:p>
          </p:txBody>
        </p:sp>
        <p:sp>
          <p:nvSpPr>
            <p:cNvPr id="13" name="Snip Diagonal Corner Rectangle 31"/>
            <p:cNvSpPr/>
            <p:nvPr/>
          </p:nvSpPr>
          <p:spPr>
            <a:xfrm>
              <a:off x="8580921" y="2634250"/>
              <a:ext cx="1445569" cy="796455"/>
            </a:xfrm>
            <a:prstGeom prst="snip2Diag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2000" dirty="0" smtClean="0"/>
                <a:t>Phone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400" dirty="0"/>
                <a:t>extension</a:t>
              </a:r>
              <a:endParaRPr lang="en-US" sz="2000" dirty="0" smtClean="0"/>
            </a:p>
          </p:txBody>
        </p:sp>
        <p:sp>
          <p:nvSpPr>
            <p:cNvPr id="14" name="Snip Diagonal Corner Rectangle 32"/>
            <p:cNvSpPr/>
            <p:nvPr/>
          </p:nvSpPr>
          <p:spPr>
            <a:xfrm>
              <a:off x="10147584" y="2634249"/>
              <a:ext cx="1445569" cy="796455"/>
            </a:xfrm>
            <a:prstGeom prst="snip2Diag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2000" dirty="0" smtClean="0"/>
                <a:t>Xbox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400" dirty="0"/>
                <a:t>extension</a:t>
              </a:r>
              <a:endParaRPr lang="en-US" sz="2000" dirty="0" smtClean="0"/>
            </a:p>
          </p:txBody>
        </p:sp>
        <p:sp>
          <p:nvSpPr>
            <p:cNvPr id="15" name="Snip Diagonal Corner Rectangle 33"/>
            <p:cNvSpPr/>
            <p:nvPr/>
          </p:nvSpPr>
          <p:spPr>
            <a:xfrm>
              <a:off x="7014258" y="2634250"/>
              <a:ext cx="1445569" cy="796455"/>
            </a:xfrm>
            <a:prstGeom prst="snip2Diag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2000" dirty="0" smtClean="0"/>
                <a:t>Desktop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400" dirty="0" smtClean="0"/>
                <a:t>extension</a:t>
              </a:r>
              <a:endParaRPr lang="en-US" sz="2000" dirty="0" smtClean="0"/>
            </a:p>
          </p:txBody>
        </p:sp>
      </p:grpSp>
      <p:sp>
        <p:nvSpPr>
          <p:cNvPr id="17" name="向右箭號 16"/>
          <p:cNvSpPr/>
          <p:nvPr/>
        </p:nvSpPr>
        <p:spPr>
          <a:xfrm>
            <a:off x="6153509" y="3166203"/>
            <a:ext cx="1078302" cy="931652"/>
          </a:xfrm>
          <a:prstGeom prst="stripedRightArrow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6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capabilities at runtime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2" y="2890112"/>
            <a:ext cx="8211481" cy="1615580"/>
          </a:xfrm>
          <a:prstGeom prst="rect">
            <a:avLst/>
          </a:prstGeom>
        </p:spPr>
      </p:pic>
      <p:sp>
        <p:nvSpPr>
          <p:cNvPr id="5" name="Rectangle 6"/>
          <p:cNvSpPr/>
          <p:nvPr/>
        </p:nvSpPr>
        <p:spPr>
          <a:xfrm>
            <a:off x="201824" y="1855604"/>
            <a:ext cx="8465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Windows.Foundation.Metadata.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ApiInformation</a:t>
            </a:r>
            <a:endParaRPr 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8476890" y="2543740"/>
            <a:ext cx="37151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IsApiContractPresent</a:t>
            </a:r>
            <a:endParaRPr lang="en-US" altLang="zh-TW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IsEnumNamedValuePresent</a:t>
            </a:r>
            <a:endParaRPr lang="en-US" altLang="zh-TW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IsEventPresent</a:t>
            </a:r>
            <a:endParaRPr lang="en-US" altLang="zh-TW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IsMethodPresent</a:t>
            </a:r>
            <a:endParaRPr lang="en-US" altLang="zh-TW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IsPropertyPresent</a:t>
            </a:r>
            <a:endParaRPr lang="en-US" altLang="zh-TW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IsReadOnlyPropertyPresent</a:t>
            </a:r>
            <a:endParaRPr lang="en-US" altLang="zh-TW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IsTypePresent</a:t>
            </a:r>
            <a:endParaRPr lang="en-US" altLang="zh-TW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IsWriteablePropertyPresent</a:t>
            </a:r>
            <a:endParaRPr lang="en-US" altLang="zh-TW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www.xionagrup.ro/portals/0/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88" y="2020838"/>
            <a:ext cx="37909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373592" y="2303253"/>
            <a:ext cx="7818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chemeClr val="bg1"/>
                </a:solidFill>
              </a:rPr>
              <a:t>AdaptiveCode</a:t>
            </a:r>
            <a:r>
              <a:rPr lang="en-US" altLang="zh-TW" sz="2800" dirty="0" smtClean="0">
                <a:solidFill>
                  <a:schemeClr val="bg1"/>
                </a:solidFill>
              </a:rPr>
              <a:t> – </a:t>
            </a:r>
            <a:r>
              <a:rPr lang="en-US" altLang="zh-TW" sz="2800" dirty="0">
                <a:solidFill>
                  <a:schemeClr val="bg1"/>
                </a:solidFill>
              </a:rPr>
              <a:t>Hide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StatusBar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r>
              <a:rPr lang="en-US" altLang="zh-TW" sz="2800" dirty="0" err="1" smtClean="0">
                <a:solidFill>
                  <a:schemeClr val="bg1"/>
                </a:solidFill>
              </a:rPr>
              <a:t>AdaptiveCode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– </a:t>
            </a:r>
            <a:r>
              <a:rPr lang="en-US" altLang="zh-TW" sz="2800" dirty="0" err="1">
                <a:solidFill>
                  <a:schemeClr val="bg1"/>
                </a:solidFill>
              </a:rPr>
              <a:t>HardwareButtons</a:t>
            </a:r>
            <a:endParaRPr lang="en-US" altLang="zh-TW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8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docs.com/user993013/2805/windows-10-uwp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37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4390"/>
          </a:xfrm>
        </p:spPr>
        <p:txBody>
          <a:bodyPr/>
          <a:lstStyle/>
          <a:p>
            <a:r>
              <a:rPr lang="en-US" altLang="zh-TW" dirty="0"/>
              <a:t>Universal Windows Platform (UWP) </a:t>
            </a:r>
            <a:endParaRPr lang="en-US" altLang="zh-TW" dirty="0" smtClean="0"/>
          </a:p>
          <a:p>
            <a:r>
              <a:rPr lang="zh-TW" altLang="en-US" dirty="0" smtClean="0"/>
              <a:t>自適應</a:t>
            </a:r>
            <a:r>
              <a:rPr lang="en-US" altLang="zh-TW" dirty="0" smtClean="0"/>
              <a:t>UI(Adaptive UI)</a:t>
            </a:r>
          </a:p>
          <a:p>
            <a:r>
              <a:rPr lang="zh-TW" altLang="en-US" dirty="0" smtClean="0"/>
              <a:t>適應式程式碼</a:t>
            </a:r>
            <a:r>
              <a:rPr lang="en-US" altLang="zh-TW" dirty="0" smtClean="0"/>
              <a:t>(Adaptive Code)</a:t>
            </a:r>
          </a:p>
          <a:p>
            <a:r>
              <a:rPr lang="en-US" altLang="zh-TW" dirty="0"/>
              <a:t>Windows 8.1 UAP</a:t>
            </a:r>
            <a:r>
              <a:rPr lang="zh-TW" altLang="en-US" dirty="0"/>
              <a:t>移植到</a:t>
            </a:r>
            <a:r>
              <a:rPr lang="en-US" altLang="zh-TW" dirty="0"/>
              <a:t>Windows 10 </a:t>
            </a:r>
            <a:r>
              <a:rPr lang="en-US" altLang="zh-TW" dirty="0" smtClean="0"/>
              <a:t>UWP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9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9343" y="229189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Universal Windows Platform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622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接點 3"/>
          <p:cNvSpPr/>
          <p:nvPr/>
        </p:nvSpPr>
        <p:spPr>
          <a:xfrm>
            <a:off x="10120152" y="2832830"/>
            <a:ext cx="194403" cy="5961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96170"/>
                </a:lnTo>
                <a:lnTo>
                  <a:pt x="194403" y="596170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直線接點 4"/>
          <p:cNvSpPr/>
          <p:nvPr/>
        </p:nvSpPr>
        <p:spPr>
          <a:xfrm>
            <a:off x="5933997" y="1912653"/>
            <a:ext cx="4704564" cy="27216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6082"/>
                </a:lnTo>
                <a:lnTo>
                  <a:pt x="4704564" y="136082"/>
                </a:lnTo>
                <a:lnTo>
                  <a:pt x="4704564" y="272164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直線接點 5"/>
          <p:cNvSpPr/>
          <p:nvPr/>
        </p:nvSpPr>
        <p:spPr>
          <a:xfrm>
            <a:off x="8551964" y="2832830"/>
            <a:ext cx="194403" cy="5961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96170"/>
                </a:lnTo>
                <a:lnTo>
                  <a:pt x="194403" y="596170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直線接點 6"/>
          <p:cNvSpPr/>
          <p:nvPr/>
        </p:nvSpPr>
        <p:spPr>
          <a:xfrm>
            <a:off x="5933997" y="1912653"/>
            <a:ext cx="3136376" cy="27216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6082"/>
                </a:lnTo>
                <a:lnTo>
                  <a:pt x="3136376" y="136082"/>
                </a:lnTo>
                <a:lnTo>
                  <a:pt x="3136376" y="272164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直線接點 7"/>
          <p:cNvSpPr/>
          <p:nvPr/>
        </p:nvSpPr>
        <p:spPr>
          <a:xfrm>
            <a:off x="6983776" y="2832830"/>
            <a:ext cx="194403" cy="151634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6347"/>
                </a:lnTo>
                <a:lnTo>
                  <a:pt x="194403" y="1516347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直線接點 8"/>
          <p:cNvSpPr/>
          <p:nvPr/>
        </p:nvSpPr>
        <p:spPr>
          <a:xfrm>
            <a:off x="6983776" y="2832830"/>
            <a:ext cx="194403" cy="5961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96170"/>
                </a:lnTo>
                <a:lnTo>
                  <a:pt x="194403" y="596170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直線接點 9"/>
          <p:cNvSpPr/>
          <p:nvPr/>
        </p:nvSpPr>
        <p:spPr>
          <a:xfrm>
            <a:off x="5933997" y="1912653"/>
            <a:ext cx="1568188" cy="27216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6082"/>
                </a:lnTo>
                <a:lnTo>
                  <a:pt x="1568188" y="136082"/>
                </a:lnTo>
                <a:lnTo>
                  <a:pt x="1568188" y="272164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直線接點 10"/>
          <p:cNvSpPr/>
          <p:nvPr/>
        </p:nvSpPr>
        <p:spPr>
          <a:xfrm>
            <a:off x="5415587" y="2832830"/>
            <a:ext cx="194403" cy="5961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96170"/>
                </a:lnTo>
                <a:lnTo>
                  <a:pt x="194403" y="596170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直線接點 11"/>
          <p:cNvSpPr/>
          <p:nvPr/>
        </p:nvSpPr>
        <p:spPr>
          <a:xfrm>
            <a:off x="5888277" y="1912653"/>
            <a:ext cx="91440" cy="27216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72164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直線接點 12"/>
          <p:cNvSpPr/>
          <p:nvPr/>
        </p:nvSpPr>
        <p:spPr>
          <a:xfrm>
            <a:off x="3847399" y="2832830"/>
            <a:ext cx="194403" cy="5961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96170"/>
                </a:lnTo>
                <a:lnTo>
                  <a:pt x="194403" y="596170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直線接點 13"/>
          <p:cNvSpPr/>
          <p:nvPr/>
        </p:nvSpPr>
        <p:spPr>
          <a:xfrm>
            <a:off x="4365808" y="1912653"/>
            <a:ext cx="1568188" cy="27216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568188" y="0"/>
                </a:moveTo>
                <a:lnTo>
                  <a:pt x="1568188" y="136082"/>
                </a:lnTo>
                <a:lnTo>
                  <a:pt x="0" y="136082"/>
                </a:lnTo>
                <a:lnTo>
                  <a:pt x="0" y="272164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直線接點 14"/>
          <p:cNvSpPr/>
          <p:nvPr/>
        </p:nvSpPr>
        <p:spPr>
          <a:xfrm>
            <a:off x="2279211" y="2832830"/>
            <a:ext cx="194403" cy="2436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36523"/>
                </a:lnTo>
                <a:lnTo>
                  <a:pt x="194403" y="2436523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直線接點 15"/>
          <p:cNvSpPr/>
          <p:nvPr/>
        </p:nvSpPr>
        <p:spPr>
          <a:xfrm>
            <a:off x="2279211" y="2832830"/>
            <a:ext cx="194403" cy="151634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6347"/>
                </a:lnTo>
                <a:lnTo>
                  <a:pt x="194403" y="1516347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直線接點 16"/>
          <p:cNvSpPr/>
          <p:nvPr/>
        </p:nvSpPr>
        <p:spPr>
          <a:xfrm>
            <a:off x="2279211" y="2832830"/>
            <a:ext cx="194403" cy="5961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96170"/>
                </a:lnTo>
                <a:lnTo>
                  <a:pt x="194403" y="596170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直線接點 17"/>
          <p:cNvSpPr/>
          <p:nvPr/>
        </p:nvSpPr>
        <p:spPr>
          <a:xfrm>
            <a:off x="2797620" y="1912653"/>
            <a:ext cx="3136376" cy="27216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36376" y="0"/>
                </a:moveTo>
                <a:lnTo>
                  <a:pt x="3136376" y="136082"/>
                </a:lnTo>
                <a:lnTo>
                  <a:pt x="0" y="136082"/>
                </a:lnTo>
                <a:lnTo>
                  <a:pt x="0" y="272164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直線接點 18"/>
          <p:cNvSpPr/>
          <p:nvPr/>
        </p:nvSpPr>
        <p:spPr>
          <a:xfrm>
            <a:off x="711022" y="2832830"/>
            <a:ext cx="194403" cy="151634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6347"/>
                </a:lnTo>
                <a:lnTo>
                  <a:pt x="194403" y="1516347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直線接點 19"/>
          <p:cNvSpPr/>
          <p:nvPr/>
        </p:nvSpPr>
        <p:spPr>
          <a:xfrm>
            <a:off x="711022" y="2832830"/>
            <a:ext cx="194403" cy="5961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96170"/>
                </a:lnTo>
                <a:lnTo>
                  <a:pt x="194403" y="596170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直線接點 20"/>
          <p:cNvSpPr/>
          <p:nvPr/>
        </p:nvSpPr>
        <p:spPr>
          <a:xfrm>
            <a:off x="1229432" y="1912653"/>
            <a:ext cx="4704564" cy="27216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704564" y="0"/>
                </a:moveTo>
                <a:lnTo>
                  <a:pt x="4704564" y="136082"/>
                </a:lnTo>
                <a:lnTo>
                  <a:pt x="0" y="136082"/>
                </a:lnTo>
                <a:lnTo>
                  <a:pt x="0" y="272164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群組 21"/>
          <p:cNvGrpSpPr/>
          <p:nvPr/>
        </p:nvGrpSpPr>
        <p:grpSpPr>
          <a:xfrm>
            <a:off x="582677" y="1264641"/>
            <a:ext cx="10702639" cy="648011"/>
            <a:chOff x="2014" y="1296471"/>
            <a:chExt cx="10702639" cy="648011"/>
          </a:xfrm>
        </p:grpSpPr>
        <p:sp>
          <p:nvSpPr>
            <p:cNvPr id="77" name="矩形 76"/>
            <p:cNvSpPr/>
            <p:nvPr/>
          </p:nvSpPr>
          <p:spPr>
            <a:xfrm>
              <a:off x="2014" y="1296471"/>
              <a:ext cx="10702639" cy="64801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矩形 77"/>
            <p:cNvSpPr/>
            <p:nvPr/>
          </p:nvSpPr>
          <p:spPr>
            <a:xfrm>
              <a:off x="2014" y="1296471"/>
              <a:ext cx="10702639" cy="64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/>
                <a:t>One Windows</a:t>
              </a:r>
              <a:endParaRPr lang="en-US" sz="1900" b="1" kern="1200" dirty="0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81420" y="2184818"/>
            <a:ext cx="1296023" cy="648011"/>
            <a:chOff x="757" y="2216648"/>
            <a:chExt cx="1296023" cy="648011"/>
          </a:xfrm>
          <a:solidFill>
            <a:srgbClr val="7030A0"/>
          </a:solidFill>
        </p:grpSpPr>
        <p:sp>
          <p:nvSpPr>
            <p:cNvPr id="75" name="矩形 74"/>
            <p:cNvSpPr/>
            <p:nvPr/>
          </p:nvSpPr>
          <p:spPr>
            <a:xfrm>
              <a:off x="757" y="2216648"/>
              <a:ext cx="1296023" cy="648011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矩形 75"/>
            <p:cNvSpPr/>
            <p:nvPr/>
          </p:nvSpPr>
          <p:spPr>
            <a:xfrm>
              <a:off x="757" y="2216648"/>
              <a:ext cx="1296023" cy="6480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/>
                <a:t>Desktop</a:t>
              </a:r>
              <a:br>
                <a:rPr lang="en-US" sz="1900" b="1" kern="1200" dirty="0" smtClean="0"/>
              </a:br>
              <a:r>
                <a:rPr lang="en-US" sz="1900" b="1" kern="1200" dirty="0" smtClean="0"/>
                <a:t>SKU</a:t>
              </a:r>
              <a:endParaRPr lang="en-US" sz="1900" b="1" kern="1200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905426" y="3104995"/>
            <a:ext cx="1296023" cy="648011"/>
            <a:chOff x="324763" y="3136825"/>
            <a:chExt cx="1296023" cy="648011"/>
          </a:xfrm>
        </p:grpSpPr>
        <p:sp>
          <p:nvSpPr>
            <p:cNvPr id="73" name="矩形 72"/>
            <p:cNvSpPr/>
            <p:nvPr/>
          </p:nvSpPr>
          <p:spPr>
            <a:xfrm>
              <a:off x="324763" y="3136825"/>
              <a:ext cx="1296023" cy="64801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矩形 73"/>
            <p:cNvSpPr/>
            <p:nvPr/>
          </p:nvSpPr>
          <p:spPr>
            <a:xfrm>
              <a:off x="324763" y="3136825"/>
              <a:ext cx="1296023" cy="64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/>
                <a:t>PC</a:t>
              </a:r>
              <a:endParaRPr lang="en-US" sz="1900" b="1" kern="1200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905426" y="4025171"/>
            <a:ext cx="1296023" cy="648011"/>
            <a:chOff x="324763" y="4057001"/>
            <a:chExt cx="1296023" cy="648011"/>
          </a:xfrm>
        </p:grpSpPr>
        <p:sp>
          <p:nvSpPr>
            <p:cNvPr id="71" name="矩形 70"/>
            <p:cNvSpPr/>
            <p:nvPr/>
          </p:nvSpPr>
          <p:spPr>
            <a:xfrm>
              <a:off x="324763" y="4057001"/>
              <a:ext cx="1296023" cy="64801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矩形 71"/>
            <p:cNvSpPr/>
            <p:nvPr/>
          </p:nvSpPr>
          <p:spPr>
            <a:xfrm>
              <a:off x="324763" y="4057001"/>
              <a:ext cx="1296023" cy="64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/>
                <a:t>2 in 1</a:t>
              </a:r>
              <a:endParaRPr lang="en-US" sz="1900" b="1" kern="1200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49608" y="2184818"/>
            <a:ext cx="1296023" cy="648011"/>
            <a:chOff x="1568945" y="2216648"/>
            <a:chExt cx="1296023" cy="648011"/>
          </a:xfrm>
        </p:grpSpPr>
        <p:sp>
          <p:nvSpPr>
            <p:cNvPr id="69" name="矩形 68"/>
            <p:cNvSpPr/>
            <p:nvPr/>
          </p:nvSpPr>
          <p:spPr>
            <a:xfrm>
              <a:off x="1568945" y="2216648"/>
              <a:ext cx="1296023" cy="64801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矩形 69"/>
            <p:cNvSpPr/>
            <p:nvPr/>
          </p:nvSpPr>
          <p:spPr>
            <a:xfrm>
              <a:off x="1568945" y="2216648"/>
              <a:ext cx="1296023" cy="6480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dirty="0"/>
                <a:t>Mobile</a:t>
              </a:r>
              <a:br>
                <a:rPr lang="en-US" sz="1900" b="1" dirty="0"/>
              </a:br>
              <a:r>
                <a:rPr lang="en-US" sz="1900" b="1" dirty="0"/>
                <a:t>SKU</a:t>
              </a: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2473614" y="3104995"/>
            <a:ext cx="1296023" cy="648011"/>
            <a:chOff x="1892951" y="3136825"/>
            <a:chExt cx="1296023" cy="648011"/>
          </a:xfrm>
        </p:grpSpPr>
        <p:sp>
          <p:nvSpPr>
            <p:cNvPr id="67" name="矩形 66"/>
            <p:cNvSpPr/>
            <p:nvPr/>
          </p:nvSpPr>
          <p:spPr>
            <a:xfrm>
              <a:off x="1892951" y="3136825"/>
              <a:ext cx="1296023" cy="64801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矩形 67"/>
            <p:cNvSpPr/>
            <p:nvPr/>
          </p:nvSpPr>
          <p:spPr>
            <a:xfrm>
              <a:off x="1892951" y="3136825"/>
              <a:ext cx="1296023" cy="64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/>
                <a:t>Tablet</a:t>
              </a:r>
              <a:endParaRPr lang="en-US" sz="1900" b="1" kern="1200" dirty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2473614" y="4025171"/>
            <a:ext cx="1296023" cy="648011"/>
            <a:chOff x="1892951" y="4057001"/>
            <a:chExt cx="1296023" cy="648011"/>
          </a:xfrm>
        </p:grpSpPr>
        <p:sp>
          <p:nvSpPr>
            <p:cNvPr id="65" name="矩形 64"/>
            <p:cNvSpPr/>
            <p:nvPr/>
          </p:nvSpPr>
          <p:spPr>
            <a:xfrm>
              <a:off x="1892951" y="4057001"/>
              <a:ext cx="1296023" cy="64801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矩形 65"/>
            <p:cNvSpPr/>
            <p:nvPr/>
          </p:nvSpPr>
          <p:spPr>
            <a:xfrm>
              <a:off x="1892951" y="4057001"/>
              <a:ext cx="1296023" cy="64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/>
                <a:t>Phablet</a:t>
              </a:r>
              <a:endParaRPr lang="en-US" sz="1900" b="1" kern="1200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473614" y="4945348"/>
            <a:ext cx="1296023" cy="648011"/>
            <a:chOff x="1892951" y="4977178"/>
            <a:chExt cx="1296023" cy="648011"/>
          </a:xfrm>
        </p:grpSpPr>
        <p:sp>
          <p:nvSpPr>
            <p:cNvPr id="63" name="矩形 62"/>
            <p:cNvSpPr/>
            <p:nvPr/>
          </p:nvSpPr>
          <p:spPr>
            <a:xfrm>
              <a:off x="1892951" y="4977178"/>
              <a:ext cx="1296023" cy="64801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矩形 63"/>
            <p:cNvSpPr/>
            <p:nvPr/>
          </p:nvSpPr>
          <p:spPr>
            <a:xfrm>
              <a:off x="1892951" y="4977178"/>
              <a:ext cx="1296023" cy="64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/>
                <a:t>Phone</a:t>
              </a:r>
              <a:endParaRPr lang="en-US" sz="1900" b="1" kern="1200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717797" y="2184818"/>
            <a:ext cx="1296023" cy="648011"/>
            <a:chOff x="3137134" y="2216648"/>
            <a:chExt cx="1296023" cy="648011"/>
          </a:xfrm>
        </p:grpSpPr>
        <p:sp>
          <p:nvSpPr>
            <p:cNvPr id="61" name="矩形 60"/>
            <p:cNvSpPr/>
            <p:nvPr/>
          </p:nvSpPr>
          <p:spPr>
            <a:xfrm>
              <a:off x="3137134" y="2216648"/>
              <a:ext cx="1296023" cy="64801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矩形 61"/>
            <p:cNvSpPr/>
            <p:nvPr/>
          </p:nvSpPr>
          <p:spPr>
            <a:xfrm>
              <a:off x="3137134" y="2216648"/>
              <a:ext cx="1296023" cy="64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/>
                <a:t>Xbox</a:t>
              </a:r>
              <a:br>
                <a:rPr lang="en-US" sz="1900" b="1" kern="1200" dirty="0" smtClean="0"/>
              </a:br>
              <a:r>
                <a:rPr lang="en-US" sz="1900" b="1" kern="1200" dirty="0" smtClean="0"/>
                <a:t>SKU</a:t>
              </a:r>
              <a:endParaRPr lang="en-US" sz="1900" b="1" kern="1200" dirty="0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041802" y="3104995"/>
            <a:ext cx="1296023" cy="648011"/>
            <a:chOff x="3461139" y="3136825"/>
            <a:chExt cx="1296023" cy="648011"/>
          </a:xfrm>
        </p:grpSpPr>
        <p:sp>
          <p:nvSpPr>
            <p:cNvPr id="59" name="矩形 58"/>
            <p:cNvSpPr/>
            <p:nvPr/>
          </p:nvSpPr>
          <p:spPr>
            <a:xfrm>
              <a:off x="3461139" y="3136825"/>
              <a:ext cx="1296023" cy="64801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矩形 59"/>
            <p:cNvSpPr/>
            <p:nvPr/>
          </p:nvSpPr>
          <p:spPr>
            <a:xfrm>
              <a:off x="3461139" y="3136825"/>
              <a:ext cx="1296023" cy="64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/>
                <a:t>Xbox</a:t>
              </a:r>
              <a:endParaRPr lang="en-US" sz="1900" b="1" kern="1200" dirty="0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285985" y="2184818"/>
            <a:ext cx="1296023" cy="648011"/>
            <a:chOff x="4705322" y="2216648"/>
            <a:chExt cx="1296023" cy="648011"/>
          </a:xfrm>
        </p:grpSpPr>
        <p:sp>
          <p:nvSpPr>
            <p:cNvPr id="57" name="矩形 56"/>
            <p:cNvSpPr/>
            <p:nvPr/>
          </p:nvSpPr>
          <p:spPr>
            <a:xfrm>
              <a:off x="4705322" y="2216648"/>
              <a:ext cx="1296023" cy="64801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矩形 57"/>
            <p:cNvSpPr/>
            <p:nvPr/>
          </p:nvSpPr>
          <p:spPr>
            <a:xfrm>
              <a:off x="4705322" y="2216648"/>
              <a:ext cx="1296023" cy="64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err="1" smtClean="0"/>
                <a:t>IoT</a:t>
              </a:r>
              <a:r>
                <a:rPr lang="en-US" sz="1900" b="1" kern="1200" dirty="0" smtClean="0"/>
                <a:t/>
              </a:r>
              <a:br>
                <a:rPr lang="en-US" sz="1900" b="1" kern="1200" dirty="0" smtClean="0"/>
              </a:br>
              <a:r>
                <a:rPr lang="en-US" sz="1900" b="1" kern="1200" dirty="0" smtClean="0"/>
                <a:t>SKU</a:t>
              </a:r>
              <a:endParaRPr lang="en-US" sz="1900" b="1" kern="1200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5609991" y="3104995"/>
            <a:ext cx="1296023" cy="648011"/>
            <a:chOff x="5029328" y="3136825"/>
            <a:chExt cx="1296023" cy="648011"/>
          </a:xfrm>
        </p:grpSpPr>
        <p:sp>
          <p:nvSpPr>
            <p:cNvPr id="55" name="矩形 54"/>
            <p:cNvSpPr/>
            <p:nvPr/>
          </p:nvSpPr>
          <p:spPr>
            <a:xfrm>
              <a:off x="5029328" y="3136825"/>
              <a:ext cx="1296023" cy="64801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矩形 55"/>
            <p:cNvSpPr/>
            <p:nvPr/>
          </p:nvSpPr>
          <p:spPr>
            <a:xfrm>
              <a:off x="5029328" y="3136825"/>
              <a:ext cx="1296023" cy="64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/>
                <a:t>Band</a:t>
              </a:r>
              <a:endParaRPr lang="en-US" sz="1900" b="1" kern="1200" dirty="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6854173" y="2184818"/>
            <a:ext cx="1296023" cy="648011"/>
            <a:chOff x="6273510" y="2216648"/>
            <a:chExt cx="1296023" cy="648011"/>
          </a:xfrm>
        </p:grpSpPr>
        <p:sp>
          <p:nvSpPr>
            <p:cNvPr id="53" name="矩形 52"/>
            <p:cNvSpPr/>
            <p:nvPr/>
          </p:nvSpPr>
          <p:spPr>
            <a:xfrm>
              <a:off x="6273510" y="2216648"/>
              <a:ext cx="1296023" cy="64801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矩形 53"/>
            <p:cNvSpPr/>
            <p:nvPr/>
          </p:nvSpPr>
          <p:spPr>
            <a:xfrm>
              <a:off x="6273510" y="2216648"/>
              <a:ext cx="1296023" cy="64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err="1" smtClean="0"/>
                <a:t>IoT</a:t>
              </a:r>
              <a:r>
                <a:rPr lang="en-US" sz="1900" b="1" kern="1200" dirty="0" smtClean="0"/>
                <a:t> headless</a:t>
              </a:r>
              <a:br>
                <a:rPr lang="en-US" sz="1900" b="1" kern="1200" dirty="0" smtClean="0"/>
              </a:br>
              <a:r>
                <a:rPr lang="en-US" sz="1900" b="1" kern="1200" dirty="0" smtClean="0"/>
                <a:t>SKU</a:t>
              </a:r>
              <a:endParaRPr lang="en-US" sz="1900" b="1" kern="1200" dirty="0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7178179" y="3104995"/>
            <a:ext cx="1296023" cy="648011"/>
            <a:chOff x="6597516" y="3136825"/>
            <a:chExt cx="1296023" cy="648011"/>
          </a:xfrm>
        </p:grpSpPr>
        <p:sp>
          <p:nvSpPr>
            <p:cNvPr id="51" name="矩形 50"/>
            <p:cNvSpPr/>
            <p:nvPr/>
          </p:nvSpPr>
          <p:spPr>
            <a:xfrm>
              <a:off x="6597516" y="3136825"/>
              <a:ext cx="1296023" cy="64801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矩形 51"/>
            <p:cNvSpPr/>
            <p:nvPr/>
          </p:nvSpPr>
          <p:spPr>
            <a:xfrm>
              <a:off x="6597516" y="3136825"/>
              <a:ext cx="1296023" cy="64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/>
                <a:t>Raspberry Pi</a:t>
              </a:r>
              <a:endParaRPr lang="en-US" sz="1900" b="1" kern="1200" dirty="0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7178179" y="4025171"/>
            <a:ext cx="1296023" cy="648011"/>
            <a:chOff x="6597516" y="4057001"/>
            <a:chExt cx="1296023" cy="648011"/>
          </a:xfrm>
        </p:grpSpPr>
        <p:sp>
          <p:nvSpPr>
            <p:cNvPr id="49" name="矩形 48"/>
            <p:cNvSpPr/>
            <p:nvPr/>
          </p:nvSpPr>
          <p:spPr>
            <a:xfrm>
              <a:off x="6597516" y="4057001"/>
              <a:ext cx="1296023" cy="64801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矩形 49"/>
            <p:cNvSpPr/>
            <p:nvPr/>
          </p:nvSpPr>
          <p:spPr>
            <a:xfrm>
              <a:off x="6597516" y="4057001"/>
              <a:ext cx="1296023" cy="64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/>
                <a:t>Home Automation</a:t>
              </a:r>
              <a:endParaRPr lang="en-US" sz="1900" b="1" kern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8422362" y="2184818"/>
            <a:ext cx="1296023" cy="648011"/>
            <a:chOff x="7841699" y="2216648"/>
            <a:chExt cx="1296023" cy="648011"/>
          </a:xfrm>
        </p:grpSpPr>
        <p:sp>
          <p:nvSpPr>
            <p:cNvPr id="47" name="矩形 46"/>
            <p:cNvSpPr/>
            <p:nvPr/>
          </p:nvSpPr>
          <p:spPr>
            <a:xfrm>
              <a:off x="7841699" y="2216648"/>
              <a:ext cx="1296023" cy="64801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矩形 47"/>
            <p:cNvSpPr/>
            <p:nvPr/>
          </p:nvSpPr>
          <p:spPr>
            <a:xfrm>
              <a:off x="7841699" y="2216648"/>
              <a:ext cx="1296023" cy="64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/>
                <a:t>Surface Hub</a:t>
              </a:r>
              <a:br>
                <a:rPr lang="en-US" sz="1900" b="1" kern="1200" dirty="0" smtClean="0"/>
              </a:br>
              <a:r>
                <a:rPr lang="en-US" sz="1900" b="1" kern="1200" dirty="0" smtClean="0"/>
                <a:t>SKU</a:t>
              </a:r>
              <a:endParaRPr lang="en-US" sz="1900" b="1" kern="1200" dirty="0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8746367" y="3104995"/>
            <a:ext cx="1296023" cy="648011"/>
            <a:chOff x="8165704" y="3136825"/>
            <a:chExt cx="1296023" cy="648011"/>
          </a:xfrm>
        </p:grpSpPr>
        <p:sp>
          <p:nvSpPr>
            <p:cNvPr id="45" name="矩形 44"/>
            <p:cNvSpPr/>
            <p:nvPr/>
          </p:nvSpPr>
          <p:spPr>
            <a:xfrm>
              <a:off x="8165704" y="3136825"/>
              <a:ext cx="1296023" cy="64801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矩形 45"/>
            <p:cNvSpPr/>
            <p:nvPr/>
          </p:nvSpPr>
          <p:spPr>
            <a:xfrm>
              <a:off x="8165704" y="3136825"/>
              <a:ext cx="1296023" cy="64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/>
                <a:t>Surface Hub</a:t>
              </a:r>
              <a:endParaRPr lang="en-US" sz="1900" b="1" kern="1200" dirty="0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9990550" y="2184818"/>
            <a:ext cx="1296023" cy="648011"/>
            <a:chOff x="9409887" y="2216648"/>
            <a:chExt cx="1296023" cy="648011"/>
          </a:xfrm>
        </p:grpSpPr>
        <p:sp>
          <p:nvSpPr>
            <p:cNvPr id="43" name="矩形 42"/>
            <p:cNvSpPr/>
            <p:nvPr/>
          </p:nvSpPr>
          <p:spPr>
            <a:xfrm>
              <a:off x="9409887" y="2216648"/>
              <a:ext cx="1296023" cy="64801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矩形 43"/>
            <p:cNvSpPr/>
            <p:nvPr/>
          </p:nvSpPr>
          <p:spPr>
            <a:xfrm>
              <a:off x="9409887" y="2216648"/>
              <a:ext cx="1296023" cy="64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/>
                <a:t>Holographic</a:t>
              </a:r>
              <a:br>
                <a:rPr lang="en-US" sz="1900" b="1" kern="1200" dirty="0" smtClean="0"/>
              </a:br>
              <a:r>
                <a:rPr lang="en-US" sz="1900" b="1" kern="1200" dirty="0" smtClean="0"/>
                <a:t>SKU</a:t>
              </a:r>
              <a:endParaRPr lang="en-US" sz="1900" b="1" kern="12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10314556" y="3104995"/>
            <a:ext cx="1296023" cy="648011"/>
            <a:chOff x="9733893" y="3136825"/>
            <a:chExt cx="1296023" cy="648011"/>
          </a:xfrm>
        </p:grpSpPr>
        <p:sp>
          <p:nvSpPr>
            <p:cNvPr id="41" name="矩形 40"/>
            <p:cNvSpPr/>
            <p:nvPr/>
          </p:nvSpPr>
          <p:spPr>
            <a:xfrm>
              <a:off x="9733893" y="3136825"/>
              <a:ext cx="1296023" cy="64801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矩形 41"/>
            <p:cNvSpPr/>
            <p:nvPr/>
          </p:nvSpPr>
          <p:spPr>
            <a:xfrm>
              <a:off x="9733893" y="3136825"/>
              <a:ext cx="1296023" cy="648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/>
                <a:t>HoloLens</a:t>
              </a:r>
              <a:endParaRPr lang="en-US" sz="19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92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開發環境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34102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838200" y="1825625"/>
            <a:ext cx="3288144" cy="3990990"/>
            <a:chOff x="271532" y="2069071"/>
            <a:chExt cx="3288144" cy="3990990"/>
          </a:xfrm>
        </p:grpSpPr>
        <p:grpSp>
          <p:nvGrpSpPr>
            <p:cNvPr id="5" name="群組 4"/>
            <p:cNvGrpSpPr/>
            <p:nvPr/>
          </p:nvGrpSpPr>
          <p:grpSpPr>
            <a:xfrm>
              <a:off x="271532" y="2069071"/>
              <a:ext cx="3288144" cy="3990990"/>
              <a:chOff x="394014" y="2749918"/>
              <a:chExt cx="3288144" cy="3351825"/>
            </a:xfrm>
          </p:grpSpPr>
          <p:sp>
            <p:nvSpPr>
              <p:cNvPr id="6" name="Freeform 12"/>
              <p:cNvSpPr/>
              <p:nvPr/>
            </p:nvSpPr>
            <p:spPr>
              <a:xfrm rot="16200000">
                <a:off x="575704" y="2601251"/>
                <a:ext cx="2901854" cy="3199187"/>
              </a:xfrm>
              <a:custGeom>
                <a:avLst/>
                <a:gdLst>
                  <a:gd name="connsiteX0" fmla="*/ 0 w 3037680"/>
                  <a:gd name="connsiteY0" fmla="*/ 151884 h 3645216"/>
                  <a:gd name="connsiteX1" fmla="*/ 151884 w 3037680"/>
                  <a:gd name="connsiteY1" fmla="*/ 0 h 3645216"/>
                  <a:gd name="connsiteX2" fmla="*/ 2885796 w 3037680"/>
                  <a:gd name="connsiteY2" fmla="*/ 0 h 3645216"/>
                  <a:gd name="connsiteX3" fmla="*/ 3037680 w 3037680"/>
                  <a:gd name="connsiteY3" fmla="*/ 151884 h 3645216"/>
                  <a:gd name="connsiteX4" fmla="*/ 3037680 w 3037680"/>
                  <a:gd name="connsiteY4" fmla="*/ 3493332 h 3645216"/>
                  <a:gd name="connsiteX5" fmla="*/ 2885796 w 3037680"/>
                  <a:gd name="connsiteY5" fmla="*/ 3645216 h 3645216"/>
                  <a:gd name="connsiteX6" fmla="*/ 151884 w 3037680"/>
                  <a:gd name="connsiteY6" fmla="*/ 3645216 h 3645216"/>
                  <a:gd name="connsiteX7" fmla="*/ 0 w 3037680"/>
                  <a:gd name="connsiteY7" fmla="*/ 3493332 h 3645216"/>
                  <a:gd name="connsiteX8" fmla="*/ 0 w 3037680"/>
                  <a:gd name="connsiteY8" fmla="*/ 151884 h 364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37680" h="3645216">
                    <a:moveTo>
                      <a:pt x="2911110" y="1"/>
                    </a:moveTo>
                    <a:cubicBezTo>
                      <a:pt x="2981012" y="1"/>
                      <a:pt x="3037680" y="81602"/>
                      <a:pt x="3037680" y="182261"/>
                    </a:cubicBezTo>
                    <a:lnTo>
                      <a:pt x="3037680" y="3462955"/>
                    </a:lnTo>
                    <a:cubicBezTo>
                      <a:pt x="3037680" y="3563614"/>
                      <a:pt x="2981012" y="3645215"/>
                      <a:pt x="2911110" y="3645215"/>
                    </a:cubicBezTo>
                    <a:lnTo>
                      <a:pt x="126570" y="3645215"/>
                    </a:lnTo>
                    <a:cubicBezTo>
                      <a:pt x="56668" y="3645215"/>
                      <a:pt x="0" y="3563614"/>
                      <a:pt x="0" y="3462955"/>
                    </a:cubicBezTo>
                    <a:lnTo>
                      <a:pt x="0" y="182261"/>
                    </a:lnTo>
                    <a:cubicBezTo>
                      <a:pt x="0" y="81602"/>
                      <a:pt x="56668" y="1"/>
                      <a:pt x="126570" y="1"/>
                    </a:cubicBezTo>
                    <a:lnTo>
                      <a:pt x="291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56138" tIns="109729" rIns="142241" bIns="2430143" numCol="1" spcCol="1270" anchor="t" anchorCtr="0">
                <a:noAutofit/>
              </a:bodyPr>
              <a:lstStyle/>
              <a:p>
                <a:pPr algn="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TextBox 24"/>
              <p:cNvSpPr txBox="1"/>
              <p:nvPr/>
            </p:nvSpPr>
            <p:spPr>
              <a:xfrm>
                <a:off x="394014" y="3390231"/>
                <a:ext cx="3288144" cy="2711512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FFFFFF"/>
                    </a:solidFill>
                  </a:rPr>
                  <a:t>Best developer experience for building Universal Windows apps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1400" dirty="0" smtClean="0">
                  <a:solidFill>
                    <a:srgbClr val="FFFFFF"/>
                  </a:solidFill>
                </a:endParaRP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FFFFFF"/>
                    </a:solidFill>
                  </a:rPr>
                  <a:t>Deploy/Debug/Profile</a:t>
                </a:r>
              </a:p>
              <a:p>
                <a:pPr marL="752121" lvl="1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rgbClr val="FFFFFF"/>
                    </a:solidFill>
                  </a:rPr>
                  <a:t>Simulator</a:t>
                </a:r>
              </a:p>
              <a:p>
                <a:pPr marL="752121" lvl="1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rgbClr val="FFFFFF"/>
                    </a:solidFill>
                  </a:rPr>
                  <a:t>Local Machine</a:t>
                </a:r>
              </a:p>
              <a:p>
                <a:pPr marL="752121" lvl="1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rgbClr val="FFFFFF"/>
                    </a:solidFill>
                  </a:rPr>
                  <a:t>Mobile Emulators</a:t>
                </a:r>
              </a:p>
              <a:p>
                <a:pPr marL="752121" lvl="1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rgbClr val="FFFFFF"/>
                    </a:solidFill>
                  </a:rPr>
                  <a:t>Remote Machine</a:t>
                </a:r>
              </a:p>
              <a:p>
                <a:pPr marL="752121" lvl="1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rgbClr val="FFFFFF"/>
                    </a:solidFill>
                  </a:rPr>
                  <a:t>Device</a:t>
                </a: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FFFFFF"/>
                    </a:solidFill>
                  </a:rPr>
                  <a:t>XAML Designer/Intellisense</a:t>
                </a:r>
              </a:p>
            </p:txBody>
          </p:sp>
        </p:grpSp>
        <p:sp>
          <p:nvSpPr>
            <p:cNvPr id="14" name="圓角矩形 13"/>
            <p:cNvSpPr/>
            <p:nvPr/>
          </p:nvSpPr>
          <p:spPr>
            <a:xfrm>
              <a:off x="304555" y="2069518"/>
              <a:ext cx="3199188" cy="48307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Windows 10</a:t>
              </a:r>
              <a:endParaRPr lang="zh-TW" altLang="en-US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490264" y="1848775"/>
            <a:ext cx="3211471" cy="3889567"/>
            <a:chOff x="4372190" y="2551006"/>
            <a:chExt cx="3211471" cy="3825724"/>
          </a:xfrm>
        </p:grpSpPr>
        <p:grpSp>
          <p:nvGrpSpPr>
            <p:cNvPr id="11" name="群組 10"/>
            <p:cNvGrpSpPr/>
            <p:nvPr/>
          </p:nvGrpSpPr>
          <p:grpSpPr>
            <a:xfrm>
              <a:off x="4372190" y="2563950"/>
              <a:ext cx="3211471" cy="3812780"/>
              <a:chOff x="4522495" y="2749918"/>
              <a:chExt cx="3258258" cy="3265417"/>
            </a:xfrm>
          </p:grpSpPr>
          <p:sp>
            <p:nvSpPr>
              <p:cNvPr id="12" name="Freeform 14"/>
              <p:cNvSpPr/>
              <p:nvPr/>
            </p:nvSpPr>
            <p:spPr>
              <a:xfrm rot="16200000">
                <a:off x="4700697" y="2571716"/>
                <a:ext cx="2901854" cy="3258258"/>
              </a:xfrm>
              <a:custGeom>
                <a:avLst/>
                <a:gdLst>
                  <a:gd name="connsiteX0" fmla="*/ 0 w 3037680"/>
                  <a:gd name="connsiteY0" fmla="*/ 151884 h 3645216"/>
                  <a:gd name="connsiteX1" fmla="*/ 151884 w 3037680"/>
                  <a:gd name="connsiteY1" fmla="*/ 0 h 3645216"/>
                  <a:gd name="connsiteX2" fmla="*/ 2885796 w 3037680"/>
                  <a:gd name="connsiteY2" fmla="*/ 0 h 3645216"/>
                  <a:gd name="connsiteX3" fmla="*/ 3037680 w 3037680"/>
                  <a:gd name="connsiteY3" fmla="*/ 151884 h 3645216"/>
                  <a:gd name="connsiteX4" fmla="*/ 3037680 w 3037680"/>
                  <a:gd name="connsiteY4" fmla="*/ 3493332 h 3645216"/>
                  <a:gd name="connsiteX5" fmla="*/ 2885796 w 3037680"/>
                  <a:gd name="connsiteY5" fmla="*/ 3645216 h 3645216"/>
                  <a:gd name="connsiteX6" fmla="*/ 151884 w 3037680"/>
                  <a:gd name="connsiteY6" fmla="*/ 3645216 h 3645216"/>
                  <a:gd name="connsiteX7" fmla="*/ 0 w 3037680"/>
                  <a:gd name="connsiteY7" fmla="*/ 3493332 h 3645216"/>
                  <a:gd name="connsiteX8" fmla="*/ 0 w 3037680"/>
                  <a:gd name="connsiteY8" fmla="*/ 151884 h 364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37680" h="3645216">
                    <a:moveTo>
                      <a:pt x="2911110" y="1"/>
                    </a:moveTo>
                    <a:cubicBezTo>
                      <a:pt x="2981012" y="1"/>
                      <a:pt x="3037680" y="81602"/>
                      <a:pt x="3037680" y="182261"/>
                    </a:cubicBezTo>
                    <a:lnTo>
                      <a:pt x="3037680" y="3462955"/>
                    </a:lnTo>
                    <a:cubicBezTo>
                      <a:pt x="3037680" y="3563614"/>
                      <a:pt x="2981012" y="3645215"/>
                      <a:pt x="2911110" y="3645215"/>
                    </a:cubicBezTo>
                    <a:lnTo>
                      <a:pt x="126570" y="3645215"/>
                    </a:lnTo>
                    <a:cubicBezTo>
                      <a:pt x="56668" y="3645215"/>
                      <a:pt x="0" y="3563614"/>
                      <a:pt x="0" y="3462955"/>
                    </a:cubicBezTo>
                    <a:lnTo>
                      <a:pt x="0" y="182261"/>
                    </a:lnTo>
                    <a:cubicBezTo>
                      <a:pt x="0" y="81602"/>
                      <a:pt x="56668" y="1"/>
                      <a:pt x="126570" y="1"/>
                    </a:cubicBezTo>
                    <a:lnTo>
                      <a:pt x="291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56139" tIns="109727" rIns="142239" bIns="2430145" numCol="1" spcCol="1270" anchor="t" anchorCtr="0">
                <a:noAutofit/>
              </a:bodyPr>
              <a:lstStyle/>
              <a:p>
                <a:pPr algn="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TextBox 29"/>
              <p:cNvSpPr txBox="1"/>
              <p:nvPr/>
            </p:nvSpPr>
            <p:spPr>
              <a:xfrm>
                <a:off x="4542552" y="3248424"/>
                <a:ext cx="3152056" cy="276691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>
                    <a:solidFill>
                      <a:srgbClr val="FFFFFF"/>
                    </a:solidFill>
                  </a:rPr>
                  <a:t>All other features work at parity with Windows </a:t>
                </a:r>
                <a:r>
                  <a:rPr lang="en-US" sz="1400" dirty="0" smtClean="0">
                    <a:solidFill>
                      <a:srgbClr val="FFFFFF"/>
                    </a:solidFill>
                  </a:rPr>
                  <a:t>10, except:</a:t>
                </a:r>
                <a:endParaRPr lang="en-US" sz="1400" dirty="0">
                  <a:solidFill>
                    <a:srgbClr val="FFFFFF"/>
                  </a:solidFill>
                </a:endParaRP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400" dirty="0" smtClean="0">
                  <a:solidFill>
                    <a:srgbClr val="FFFFFF"/>
                  </a:solidFill>
                </a:endParaRP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FFFFFF"/>
                    </a:solidFill>
                  </a:rPr>
                  <a:t>Deploy/Debug/Profile</a:t>
                </a:r>
              </a:p>
              <a:p>
                <a:pPr marL="752121" lvl="1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rgbClr val="FFFFFF"/>
                    </a:solidFill>
                  </a:rPr>
                  <a:t>Mobile Emulators</a:t>
                </a:r>
              </a:p>
              <a:p>
                <a:pPr marL="752121" lvl="1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rgbClr val="FFFFFF"/>
                    </a:solidFill>
                  </a:rPr>
                  <a:t>Remote Machine</a:t>
                </a:r>
              </a:p>
              <a:p>
                <a:pPr marL="752121" lvl="1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rgbClr val="FFFFFF"/>
                    </a:solidFill>
                  </a:rPr>
                  <a:t>Device</a:t>
                </a: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FFFFFF"/>
                    </a:solidFill>
                  </a:rPr>
                  <a:t>XAML Intellisense</a:t>
                </a: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FFFFFF"/>
                    </a:solidFill>
                  </a:rPr>
                  <a:t>No WACK (Server R2)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1400" i="1" dirty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" name="圓角矩形 14"/>
            <p:cNvSpPr/>
            <p:nvPr/>
          </p:nvSpPr>
          <p:spPr>
            <a:xfrm>
              <a:off x="4384473" y="2551006"/>
              <a:ext cx="3199188" cy="55172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Windows 8.1</a:t>
              </a:r>
            </a:p>
            <a:p>
              <a:pPr algn="ctr"/>
              <a:r>
                <a:rPr lang="en-US" altLang="zh-TW" dirty="0" smtClean="0"/>
                <a:t>Windows Server 2012 R2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8122257" y="1825624"/>
            <a:ext cx="3264565" cy="3389811"/>
            <a:chOff x="8594810" y="2562414"/>
            <a:chExt cx="3264565" cy="2980987"/>
          </a:xfrm>
        </p:grpSpPr>
        <p:grpSp>
          <p:nvGrpSpPr>
            <p:cNvPr id="8" name="群組 7"/>
            <p:cNvGrpSpPr/>
            <p:nvPr/>
          </p:nvGrpSpPr>
          <p:grpSpPr>
            <a:xfrm>
              <a:off x="8594810" y="2563953"/>
              <a:ext cx="3264565" cy="2979448"/>
              <a:chOff x="8749964" y="2749919"/>
              <a:chExt cx="3264565" cy="2979448"/>
            </a:xfrm>
          </p:grpSpPr>
          <p:sp>
            <p:nvSpPr>
              <p:cNvPr id="9" name="Freeform 17"/>
              <p:cNvSpPr/>
              <p:nvPr/>
            </p:nvSpPr>
            <p:spPr>
              <a:xfrm rot="16200000">
                <a:off x="8851268" y="2648615"/>
                <a:ext cx="2979448" cy="3182056"/>
              </a:xfrm>
              <a:custGeom>
                <a:avLst/>
                <a:gdLst>
                  <a:gd name="connsiteX0" fmla="*/ 0 w 3037680"/>
                  <a:gd name="connsiteY0" fmla="*/ 151884 h 3645216"/>
                  <a:gd name="connsiteX1" fmla="*/ 151884 w 3037680"/>
                  <a:gd name="connsiteY1" fmla="*/ 0 h 3645216"/>
                  <a:gd name="connsiteX2" fmla="*/ 2885796 w 3037680"/>
                  <a:gd name="connsiteY2" fmla="*/ 0 h 3645216"/>
                  <a:gd name="connsiteX3" fmla="*/ 3037680 w 3037680"/>
                  <a:gd name="connsiteY3" fmla="*/ 151884 h 3645216"/>
                  <a:gd name="connsiteX4" fmla="*/ 3037680 w 3037680"/>
                  <a:gd name="connsiteY4" fmla="*/ 3493332 h 3645216"/>
                  <a:gd name="connsiteX5" fmla="*/ 2885796 w 3037680"/>
                  <a:gd name="connsiteY5" fmla="*/ 3645216 h 3645216"/>
                  <a:gd name="connsiteX6" fmla="*/ 151884 w 3037680"/>
                  <a:gd name="connsiteY6" fmla="*/ 3645216 h 3645216"/>
                  <a:gd name="connsiteX7" fmla="*/ 0 w 3037680"/>
                  <a:gd name="connsiteY7" fmla="*/ 3493332 h 3645216"/>
                  <a:gd name="connsiteX8" fmla="*/ 0 w 3037680"/>
                  <a:gd name="connsiteY8" fmla="*/ 151884 h 364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37680" h="3645216">
                    <a:moveTo>
                      <a:pt x="2911110" y="1"/>
                    </a:moveTo>
                    <a:cubicBezTo>
                      <a:pt x="2981012" y="1"/>
                      <a:pt x="3037680" y="81602"/>
                      <a:pt x="3037680" y="182261"/>
                    </a:cubicBezTo>
                    <a:lnTo>
                      <a:pt x="3037680" y="3462955"/>
                    </a:lnTo>
                    <a:cubicBezTo>
                      <a:pt x="3037680" y="3563614"/>
                      <a:pt x="2981012" y="3645215"/>
                      <a:pt x="2911110" y="3645215"/>
                    </a:cubicBezTo>
                    <a:lnTo>
                      <a:pt x="126570" y="3645215"/>
                    </a:lnTo>
                    <a:cubicBezTo>
                      <a:pt x="56668" y="3645215"/>
                      <a:pt x="0" y="3563614"/>
                      <a:pt x="0" y="3462955"/>
                    </a:cubicBezTo>
                    <a:lnTo>
                      <a:pt x="0" y="182261"/>
                    </a:lnTo>
                    <a:cubicBezTo>
                      <a:pt x="0" y="81602"/>
                      <a:pt x="56668" y="1"/>
                      <a:pt x="126570" y="1"/>
                    </a:cubicBezTo>
                    <a:lnTo>
                      <a:pt x="291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56139" tIns="109727" rIns="142239" bIns="2430145" numCol="1" spcCol="1270" anchor="t" anchorCtr="0">
                <a:noAutofit/>
              </a:bodyPr>
              <a:lstStyle/>
              <a:p>
                <a:pPr algn="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TextBox 28"/>
              <p:cNvSpPr txBox="1"/>
              <p:nvPr/>
            </p:nvSpPr>
            <p:spPr>
              <a:xfrm>
                <a:off x="8905686" y="3476443"/>
                <a:ext cx="3108843" cy="225292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>
                    <a:solidFill>
                      <a:srgbClr val="FFFFFF"/>
                    </a:solidFill>
                  </a:rPr>
                  <a:t>All other features work at parity with Windows 10, except:</a:t>
                </a: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400" dirty="0" smtClean="0">
                  <a:solidFill>
                    <a:srgbClr val="FFFFFF"/>
                  </a:solidFill>
                </a:endParaRP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FFFFFF"/>
                    </a:solidFill>
                  </a:rPr>
                  <a:t>Deploy/Debug/Profile</a:t>
                </a:r>
              </a:p>
              <a:p>
                <a:pPr marL="752121" lvl="1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rgbClr val="FFFFFF"/>
                    </a:solidFill>
                  </a:rPr>
                  <a:t>Remote Machine</a:t>
                </a:r>
              </a:p>
              <a:p>
                <a:pPr marL="752121" lvl="1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solidFill>
                      <a:srgbClr val="FFFFFF"/>
                    </a:solidFill>
                  </a:rPr>
                  <a:t>Device</a:t>
                </a: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FFFFFF"/>
                    </a:solidFill>
                  </a:rPr>
                  <a:t>XAML Intellisense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1400" dirty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圓角矩形 16"/>
            <p:cNvSpPr/>
            <p:nvPr/>
          </p:nvSpPr>
          <p:spPr>
            <a:xfrm>
              <a:off x="8594812" y="2562414"/>
              <a:ext cx="3182056" cy="48307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Windows 7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3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042015"/>
              </p:ext>
            </p:extLst>
          </p:nvPr>
        </p:nvGraphicFramePr>
        <p:xfrm>
          <a:off x="2032000" y="719666"/>
          <a:ext cx="8128000" cy="514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Windows 8 UWA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Windows 10 UWP</a:t>
                      </a:r>
                      <a:endParaRPr lang="zh-TW" altLang="en-US" dirty="0"/>
                    </a:p>
                  </a:txBody>
                  <a:tcPr/>
                </a:tc>
              </a:tr>
              <a:tr h="47754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587" y="1297692"/>
            <a:ext cx="3320530" cy="40848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787" y="1297692"/>
            <a:ext cx="3695814" cy="40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One store, one dev center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683405" y="1874136"/>
            <a:ext cx="2164268" cy="3211761"/>
            <a:chOff x="683405" y="1874136"/>
            <a:chExt cx="2164268" cy="321176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405" y="2455491"/>
              <a:ext cx="2164268" cy="411516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405" y="2983502"/>
              <a:ext cx="2164268" cy="373412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405" y="3473409"/>
              <a:ext cx="2164268" cy="381033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405" y="1874136"/>
              <a:ext cx="2164268" cy="464860"/>
            </a:xfrm>
            <a:prstGeom prst="rect">
              <a:avLst/>
            </a:prstGeom>
          </p:spPr>
        </p:pic>
        <p:sp>
          <p:nvSpPr>
            <p:cNvPr id="9" name="Rectangle 6"/>
            <p:cNvSpPr/>
            <p:nvPr/>
          </p:nvSpPr>
          <p:spPr>
            <a:xfrm>
              <a:off x="683405" y="3970937"/>
              <a:ext cx="2164268" cy="111496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891" tIns="111912" rIns="139891" bIns="11191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573">
                <a:lnSpc>
                  <a:spcPct val="90000"/>
                </a:lnSpc>
              </a:pPr>
              <a:r>
                <a:rPr lang="en-US" altLang="zh-TW" sz="2040" dirty="0" err="1">
                  <a:solidFill>
                    <a:srgbClr val="FFFFFF"/>
                  </a:solidFill>
                  <a:latin typeface="Segoe UI Light"/>
                </a:rPr>
                <a:t>IoT</a:t>
              </a:r>
              <a:endParaRPr lang="en-US" altLang="zh-TW" sz="2040" dirty="0">
                <a:solidFill>
                  <a:srgbClr val="FFFFFF"/>
                </a:solidFill>
                <a:latin typeface="Segoe UI Light"/>
              </a:endParaRPr>
            </a:p>
            <a:p>
              <a:pPr algn="ctr" defTabSz="932573">
                <a:lnSpc>
                  <a:spcPct val="90000"/>
                </a:lnSpc>
              </a:pPr>
              <a:r>
                <a:rPr lang="en-US" altLang="zh-TW" sz="2040" dirty="0" err="1">
                  <a:solidFill>
                    <a:srgbClr val="FFFFFF"/>
                  </a:solidFill>
                  <a:latin typeface="Segoe UI Light"/>
                </a:rPr>
                <a:t>HoloLens</a:t>
              </a:r>
              <a:endParaRPr lang="en-US" altLang="zh-TW" sz="2040" dirty="0">
                <a:solidFill>
                  <a:srgbClr val="FFFFFF"/>
                </a:solidFill>
                <a:latin typeface="Segoe UI Light"/>
              </a:endParaRPr>
            </a:p>
            <a:p>
              <a:pPr algn="ctr" defTabSz="932573">
                <a:lnSpc>
                  <a:spcPct val="90000"/>
                </a:lnSpc>
              </a:pPr>
              <a:r>
                <a:rPr lang="en-US" altLang="zh-TW" sz="2040" dirty="0">
                  <a:solidFill>
                    <a:srgbClr val="FFFFFF"/>
                  </a:solidFill>
                  <a:latin typeface="Segoe UI Light"/>
                </a:rPr>
                <a:t>Surface Hub</a:t>
              </a: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906128" y="2504691"/>
            <a:ext cx="3965183" cy="1055114"/>
            <a:chOff x="6906128" y="2504691"/>
            <a:chExt cx="3965183" cy="1055114"/>
          </a:xfrm>
        </p:grpSpPr>
        <p:grpSp>
          <p:nvGrpSpPr>
            <p:cNvPr id="13" name="群組 12"/>
            <p:cNvGrpSpPr/>
            <p:nvPr/>
          </p:nvGrpSpPr>
          <p:grpSpPr>
            <a:xfrm>
              <a:off x="7664698" y="2504691"/>
              <a:ext cx="3206613" cy="1055114"/>
              <a:chOff x="7528341" y="2504691"/>
              <a:chExt cx="3206613" cy="1055114"/>
            </a:xfrm>
          </p:grpSpPr>
          <p:sp>
            <p:nvSpPr>
              <p:cNvPr id="15" name="Rectangle 27"/>
              <p:cNvSpPr/>
              <p:nvPr/>
            </p:nvSpPr>
            <p:spPr>
              <a:xfrm>
                <a:off x="8620659" y="2766533"/>
                <a:ext cx="2114295" cy="53142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defTabSz="1293239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408"/>
                  </a:spcAft>
                </a:pPr>
                <a:r>
                  <a:rPr lang="en-US" sz="1400" dirty="0" smtClean="0"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ONE </a:t>
                </a:r>
                <a:r>
                  <a:rPr lang="en-US" sz="1400" dirty="0"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APP PLATFORM</a:t>
                </a:r>
              </a:p>
              <a:p>
                <a:pPr defTabSz="1293239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408"/>
                  </a:spcAft>
                </a:pPr>
                <a:r>
                  <a:rPr lang="en-US" sz="1400" dirty="0"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ONE STORE</a:t>
                </a:r>
              </a:p>
            </p:txBody>
          </p:sp>
          <p:pic>
            <p:nvPicPr>
              <p:cNvPr id="1028" name="Picture 4" descr="http://cdn.1001freedownloads.com/icon/thumb/362387/MetroUI-Apps-Windows8-Store-icon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28341" y="2504691"/>
                <a:ext cx="1055114" cy="10551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向右箭號 18"/>
            <p:cNvSpPr/>
            <p:nvPr/>
          </p:nvSpPr>
          <p:spPr>
            <a:xfrm>
              <a:off x="6906128" y="2979397"/>
              <a:ext cx="452936" cy="441162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3429001" y="2534195"/>
            <a:ext cx="2992469" cy="1471362"/>
            <a:chOff x="3429001" y="2534195"/>
            <a:chExt cx="2992469" cy="1471362"/>
          </a:xfrm>
        </p:grpSpPr>
        <p:sp>
          <p:nvSpPr>
            <p:cNvPr id="16" name="向右箭號 15"/>
            <p:cNvSpPr/>
            <p:nvPr/>
          </p:nvSpPr>
          <p:spPr>
            <a:xfrm>
              <a:off x="3429001" y="2979397"/>
              <a:ext cx="485020" cy="441162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C00000"/>
                </a:solidFill>
              </a:endParaRPr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4090901" y="2534195"/>
              <a:ext cx="2330569" cy="1471362"/>
              <a:chOff x="4090901" y="2534195"/>
              <a:chExt cx="2330569" cy="1471362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4090901" y="2534195"/>
                <a:ext cx="2330569" cy="1238251"/>
                <a:chOff x="4912894" y="2364376"/>
                <a:chExt cx="2330569" cy="1238251"/>
              </a:xfrm>
            </p:grpSpPr>
            <p:pic>
              <p:nvPicPr>
                <p:cNvPr id="1026" name="Picture 2" descr="https://lh3.googleusercontent.com/-AbmOz77BJUs/VD2HlEGZ6ZI/AAAAAAAAASw/xh0sYWUJmsc/w1000-h1000/Windows-8-Icon-Color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2894" y="2364376"/>
                  <a:ext cx="1238251" cy="12382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圖片 9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39399" y="2766312"/>
                  <a:ext cx="1204064" cy="434378"/>
                </a:xfrm>
                <a:prstGeom prst="rect">
                  <a:avLst/>
                </a:prstGeom>
              </p:spPr>
            </p:pic>
          </p:grpSp>
          <p:sp>
            <p:nvSpPr>
              <p:cNvPr id="17" name="矩形 16"/>
              <p:cNvSpPr/>
              <p:nvPr/>
            </p:nvSpPr>
            <p:spPr>
              <a:xfrm>
                <a:off x="4432913" y="3663925"/>
                <a:ext cx="1792478" cy="341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93239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408"/>
                  </a:spcAft>
                </a:pPr>
                <a:r>
                  <a:rPr lang="en-US" altLang="zh-TW" dirty="0">
                    <a:latin typeface="Comic Sans MS" panose="030F0702030302020204" pitchFamily="66" charset="0"/>
                    <a:ea typeface="微軟正黑體" panose="020B0604030504040204" pitchFamily="34" charset="-120"/>
                  </a:rPr>
                  <a:t>ONE CORE 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097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a single app package </a:t>
            </a:r>
          </a:p>
          <a:p>
            <a:r>
              <a:rPr lang="en-US" altLang="zh-TW" dirty="0"/>
              <a:t>Unified Developer Platform - </a:t>
            </a:r>
            <a:r>
              <a:rPr lang="zh-TW" altLang="en-US" dirty="0"/>
              <a:t>統一開發</a:t>
            </a:r>
            <a:r>
              <a:rPr lang="zh-TW" altLang="en-US" dirty="0" smtClean="0"/>
              <a:t>平台</a:t>
            </a:r>
            <a:endParaRPr lang="en-US" altLang="zh-TW" dirty="0" smtClean="0"/>
          </a:p>
          <a:p>
            <a:r>
              <a:rPr lang="en-US" altLang="zh-TW" dirty="0" smtClean="0"/>
              <a:t>provides a guaranteed core API layer across devices</a:t>
            </a:r>
          </a:p>
          <a:p>
            <a:r>
              <a:rPr lang="en-US" altLang="zh-TW" dirty="0" smtClean="0"/>
              <a:t>Adaptive Code</a:t>
            </a:r>
          </a:p>
          <a:p>
            <a:r>
              <a:rPr lang="en-US" altLang="zh-TW" dirty="0" smtClean="0"/>
              <a:t>across all device types</a:t>
            </a:r>
            <a:endParaRPr lang="zh-TW" altLang="en-US" dirty="0"/>
          </a:p>
        </p:txBody>
      </p:sp>
      <p:grpSp>
        <p:nvGrpSpPr>
          <p:cNvPr id="5" name="Group 3"/>
          <p:cNvGrpSpPr/>
          <p:nvPr/>
        </p:nvGrpSpPr>
        <p:grpSpPr>
          <a:xfrm>
            <a:off x="7359314" y="3291687"/>
            <a:ext cx="4578895" cy="2644938"/>
            <a:chOff x="5904690" y="3144065"/>
            <a:chExt cx="5885233" cy="3042726"/>
          </a:xfrm>
        </p:grpSpPr>
        <p:sp>
          <p:nvSpPr>
            <p:cNvPr id="6" name="Rectangle 6"/>
            <p:cNvSpPr/>
            <p:nvPr/>
          </p:nvSpPr>
          <p:spPr>
            <a:xfrm>
              <a:off x="7918315" y="5262664"/>
              <a:ext cx="1857983" cy="9241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2000" dirty="0" smtClean="0"/>
                <a:t>Phone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400" dirty="0" smtClean="0"/>
                <a:t>Device</a:t>
              </a:r>
              <a:endParaRPr lang="en-US" sz="2000" dirty="0" smtClean="0"/>
            </a:p>
          </p:txBody>
        </p:sp>
        <p:sp>
          <p:nvSpPr>
            <p:cNvPr id="7" name="Rectangle 7"/>
            <p:cNvSpPr/>
            <p:nvPr/>
          </p:nvSpPr>
          <p:spPr>
            <a:xfrm>
              <a:off x="9931940" y="5262663"/>
              <a:ext cx="1857983" cy="9241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2000" dirty="0" smtClean="0"/>
                <a:t>Xbox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400" dirty="0" smtClean="0"/>
                <a:t>Device</a:t>
              </a:r>
              <a:endParaRPr lang="en-US" sz="2000" dirty="0" smtClean="0"/>
            </a:p>
          </p:txBody>
        </p:sp>
        <p:sp>
          <p:nvSpPr>
            <p:cNvPr id="8" name="Rectangle 8"/>
            <p:cNvSpPr/>
            <p:nvPr/>
          </p:nvSpPr>
          <p:spPr>
            <a:xfrm>
              <a:off x="5904690" y="5262664"/>
              <a:ext cx="1857983" cy="9241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2000" dirty="0" smtClean="0"/>
                <a:t>Desktop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400" dirty="0" smtClean="0"/>
                <a:t>Device</a:t>
              </a:r>
              <a:endParaRPr lang="en-US" sz="2000" dirty="0" smtClean="0"/>
            </a:p>
          </p:txBody>
        </p:sp>
        <p:sp>
          <p:nvSpPr>
            <p:cNvPr id="9" name="Rectangle 9"/>
            <p:cNvSpPr/>
            <p:nvPr/>
          </p:nvSpPr>
          <p:spPr>
            <a:xfrm>
              <a:off x="5904690" y="4202349"/>
              <a:ext cx="5885233" cy="92412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2000" dirty="0" smtClean="0"/>
                <a:t>Windows Core</a:t>
              </a:r>
            </a:p>
          </p:txBody>
        </p:sp>
        <p:sp>
          <p:nvSpPr>
            <p:cNvPr id="10" name="Snip Diagonal Corner Rectangle 13"/>
            <p:cNvSpPr/>
            <p:nvPr/>
          </p:nvSpPr>
          <p:spPr>
            <a:xfrm>
              <a:off x="5904690" y="3144065"/>
              <a:ext cx="5885233" cy="924127"/>
            </a:xfrm>
            <a:prstGeom prst="snip2Diag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2000" dirty="0" smtClean="0"/>
                <a:t>Universal Windows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4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518</Words>
  <Application>Microsoft Office PowerPoint</Application>
  <PresentationFormat>寬螢幕</PresentationFormat>
  <Paragraphs>158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Calibri Light</vt:lpstr>
      <vt:lpstr>Comic Sans MS</vt:lpstr>
      <vt:lpstr>Consolas</vt:lpstr>
      <vt:lpstr>Segoe UI Light</vt:lpstr>
      <vt:lpstr>Office 佈景主題</vt:lpstr>
      <vt:lpstr>Windows 10 for developer</vt:lpstr>
      <vt:lpstr>Who am I ?</vt:lpstr>
      <vt:lpstr>Agenda</vt:lpstr>
      <vt:lpstr>Universal Windows Platform</vt:lpstr>
      <vt:lpstr>PowerPoint 簡報</vt:lpstr>
      <vt:lpstr>開發環境 </vt:lpstr>
      <vt:lpstr>PowerPoint 簡報</vt:lpstr>
      <vt:lpstr>One store, one dev center</vt:lpstr>
      <vt:lpstr>Dev</vt:lpstr>
      <vt:lpstr>Apps don't target Windows 10, apps target the platform</vt:lpstr>
      <vt:lpstr>PowerPoint 簡報</vt:lpstr>
      <vt:lpstr>Adaptive UI</vt:lpstr>
      <vt:lpstr>SplitView -漢堡選單</vt:lpstr>
      <vt:lpstr>Tailored Design</vt:lpstr>
      <vt:lpstr>Adaptive design</vt:lpstr>
      <vt:lpstr>PowerPoint 簡報</vt:lpstr>
      <vt:lpstr>Adaptive Code</vt:lpstr>
      <vt:lpstr>Windows 8.1 Universal</vt:lpstr>
      <vt:lpstr>Compilation directives</vt:lpstr>
      <vt:lpstr>PowerPoint 簡報</vt:lpstr>
      <vt:lpstr>Extensions SDK</vt:lpstr>
      <vt:lpstr>Test capabilities at runtime</vt:lpstr>
      <vt:lpstr>PowerPoint 簡報</vt:lpstr>
      <vt:lpstr>Ref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 Chen</dc:creator>
  <cp:lastModifiedBy>Ian Chen</cp:lastModifiedBy>
  <cp:revision>507</cp:revision>
  <dcterms:created xsi:type="dcterms:W3CDTF">2015-05-30T02:12:57Z</dcterms:created>
  <dcterms:modified xsi:type="dcterms:W3CDTF">2015-08-14T15:48:29Z</dcterms:modified>
</cp:coreProperties>
</file>