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5"/>
  </p:notesMasterIdLst>
  <p:handoutMasterIdLst>
    <p:handoutMasterId r:id="rId36"/>
  </p:handoutMasterIdLst>
  <p:sldIdLst>
    <p:sldId id="283" r:id="rId6"/>
    <p:sldId id="284" r:id="rId7"/>
    <p:sldId id="285" r:id="rId8"/>
    <p:sldId id="286" r:id="rId9"/>
    <p:sldId id="297" r:id="rId10"/>
    <p:sldId id="298" r:id="rId11"/>
    <p:sldId id="299" r:id="rId12"/>
    <p:sldId id="300" r:id="rId13"/>
    <p:sldId id="287" r:id="rId14"/>
    <p:sldId id="288" r:id="rId15"/>
    <p:sldId id="289" r:id="rId16"/>
    <p:sldId id="290" r:id="rId17"/>
    <p:sldId id="291" r:id="rId18"/>
    <p:sldId id="292" r:id="rId19"/>
    <p:sldId id="293" r:id="rId20"/>
    <p:sldId id="294" r:id="rId21"/>
    <p:sldId id="258" r:id="rId22"/>
    <p:sldId id="296" r:id="rId23"/>
    <p:sldId id="261" r:id="rId24"/>
    <p:sldId id="262" r:id="rId25"/>
    <p:sldId id="263" r:id="rId26"/>
    <p:sldId id="265" r:id="rId27"/>
    <p:sldId id="267" r:id="rId28"/>
    <p:sldId id="269" r:id="rId29"/>
    <p:sldId id="270" r:id="rId30"/>
    <p:sldId id="272" r:id="rId31"/>
    <p:sldId id="274" r:id="rId32"/>
    <p:sldId id="277" r:id="rId33"/>
    <p:sldId id="295"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FFFFFF"/>
    <a:srgbClr val="505050"/>
    <a:srgbClr val="107C10"/>
    <a:srgbClr val="000000"/>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3001" autoAdjust="0"/>
  </p:normalViewPr>
  <p:slideViewPr>
    <p:cSldViewPr>
      <p:cViewPr varScale="1">
        <p:scale>
          <a:sx n="112" d="100"/>
          <a:sy n="112" d="100"/>
        </p:scale>
        <p:origin x="462" y="10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5/6/2016 9:55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5/6/2016 9:55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0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5/6/2016 10:22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9730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37956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標題投影片">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10" name="直角三角形 9"/>
          <p:cNvSpPr/>
          <p:nvPr/>
        </p:nvSpPr>
        <p:spPr>
          <a:xfrm>
            <a:off x="-1" y="4756998"/>
            <a:ext cx="124461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48"/>
          </a:p>
        </p:txBody>
      </p:sp>
      <p:sp>
        <p:nvSpPr>
          <p:cNvPr id="9" name="標題 8"/>
          <p:cNvSpPr>
            <a:spLocks noGrp="1"/>
          </p:cNvSpPr>
          <p:nvPr>
            <p:ph type="ctrTitle"/>
          </p:nvPr>
        </p:nvSpPr>
        <p:spPr>
          <a:xfrm>
            <a:off x="2526134" y="2234354"/>
            <a:ext cx="8977606" cy="1419325"/>
          </a:xfrm>
        </p:spPr>
        <p:txBody>
          <a:bodyPr vert="horz" anchor="b">
            <a:normAutofit/>
            <a:scene3d>
              <a:camera prst="orthographicFront"/>
              <a:lightRig rig="soft" dir="t"/>
            </a:scene3d>
            <a:sp3d prstMaterial="softEdge">
              <a:bevelT w="25400" h="25400"/>
            </a:sp3d>
          </a:bodyPr>
          <a:lstStyle>
            <a:lvl1pPr algn="r">
              <a:defRPr sz="6527" b="1">
                <a:solidFill>
                  <a:schemeClr val="tx2"/>
                </a:solidFill>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dirty="0"/>
          </a:p>
        </p:txBody>
      </p:sp>
      <p:sp>
        <p:nvSpPr>
          <p:cNvPr id="17" name="副標題 16"/>
          <p:cNvSpPr>
            <a:spLocks noGrp="1"/>
          </p:cNvSpPr>
          <p:nvPr>
            <p:ph type="subTitle" idx="1"/>
          </p:nvPr>
        </p:nvSpPr>
        <p:spPr>
          <a:xfrm>
            <a:off x="2526134" y="3683505"/>
            <a:ext cx="8977606" cy="738664"/>
          </a:xfrm>
        </p:spPr>
        <p:txBody>
          <a:bodyPr lIns="45720" rIns="45720"/>
          <a:lstStyle>
            <a:lvl1pPr marL="0" marR="87040" indent="0" algn="r">
              <a:buNone/>
              <a:defRPr>
                <a:solidFill>
                  <a:schemeClr val="tx2"/>
                </a:solidFill>
              </a:defRPr>
            </a:lvl1pPr>
            <a:lvl2pPr marL="621716" indent="0" algn="ctr">
              <a:buNone/>
            </a:lvl2pPr>
            <a:lvl3pPr marL="1243431" indent="0" algn="ctr">
              <a:buNone/>
            </a:lvl3pPr>
            <a:lvl4pPr marL="1865146" indent="0" algn="ctr">
              <a:buNone/>
            </a:lvl4pPr>
            <a:lvl5pPr marL="2486862" indent="0" algn="ctr">
              <a:buNone/>
            </a:lvl5pPr>
            <a:lvl6pPr marL="3108578" indent="0" algn="ctr">
              <a:buNone/>
            </a:lvl6pPr>
            <a:lvl7pPr marL="3730293" indent="0" algn="ctr">
              <a:buNone/>
            </a:lvl7pPr>
            <a:lvl8pPr marL="4352008" indent="0" algn="ctr">
              <a:buNone/>
            </a:lvl8pPr>
            <a:lvl9pPr marL="4973724" indent="0" algn="ctr">
              <a:buNone/>
            </a:lvl9pPr>
            <a:extLst/>
          </a:lstStyle>
          <a:p>
            <a:r>
              <a:rPr kumimoji="0" lang="zh-TW" altLang="en-US"/>
              <a:t>按一下以編輯母片副標題樣式</a:t>
            </a:r>
            <a:endParaRPr kumimoji="0" lang="en-US" dirty="0"/>
          </a:p>
        </p:txBody>
      </p:sp>
      <p:sp>
        <p:nvSpPr>
          <p:cNvPr id="30" name="日期版面配置區 29"/>
          <p:cNvSpPr>
            <a:spLocks noGrp="1"/>
          </p:cNvSpPr>
          <p:nvPr>
            <p:ph type="dt" sz="half" idx="10"/>
          </p:nvPr>
        </p:nvSpPr>
        <p:spPr/>
        <p:txBody>
          <a:bodyPr/>
          <a:lstStyle>
            <a:lvl1pPr>
              <a:defRPr>
                <a:solidFill>
                  <a:srgbClr val="FFFFFF"/>
                </a:solidFill>
              </a:defRPr>
            </a:lvl1pPr>
            <a:extLst/>
          </a:lstStyle>
          <a:p>
            <a:fld id="{AE350027-9449-46A0-AEA1-6ECA9D58FDE2}" type="datetimeFigureOut">
              <a:rPr lang="zh-TW" altLang="en-US" smtClean="0"/>
              <a:t>2016/5/6</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8405A238-EB3E-46E1-83E5-BFCEA6DAE595}" type="slidenum">
              <a:rPr lang="zh-TW" altLang="en-US" smtClean="0"/>
              <a:t>‹#›</a:t>
            </a:fld>
            <a:endParaRPr lang="zh-TW" altLang="en-US"/>
          </a:p>
        </p:txBody>
      </p:sp>
    </p:spTree>
    <p:extLst>
      <p:ext uri="{BB962C8B-B14F-4D97-AF65-F5344CB8AC3E}">
        <p14:creationId xmlns:p14="http://schemas.microsoft.com/office/powerpoint/2010/main" val="220323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 id="2147484342"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1.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spnet/Announcements/issues/164" TargetMode="Externa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rojectkudu/KuduScript/blob/master/lib/templates/deploy.batch.aspnet.5.template" TargetMode="Externa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beta.docker.com/" TargetMode="External"/><Relationship Id="rId7"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hyperlink" Target="https://aka.ms/azurecontainerservice" TargetMode="External"/><Relationship Id="rId4" Type="http://schemas.openxmlformats.org/officeDocument/2006/relationships/hyperlink" Target="https://aka.ms/dockertoollsforv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docs.asp.net/" TargetMode="External"/><Relationship Id="rId2" Type="http://schemas.openxmlformats.org/officeDocument/2006/relationships/hyperlink" Target="http://get.asp.net/" TargetMode="External"/><Relationship Id="rId1" Type="http://schemas.openxmlformats.org/officeDocument/2006/relationships/slideLayout" Target="../slideLayouts/slideLayout27.xml"/><Relationship Id="rId4" Type="http://schemas.openxmlformats.org/officeDocument/2006/relationships/hyperlink" Target="https://github.com/aspn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4.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solidFill>
                  <a:srgbClr val="323232"/>
                </a:solidFill>
                <a:latin typeface="+mn-lt"/>
              </a:rPr>
              <a:t>ASP.NET Core &amp; MVC 6</a:t>
            </a:r>
            <a:endParaRPr lang="zh-TW" altLang="en-US" dirty="0">
              <a:solidFill>
                <a:srgbClr val="323232"/>
              </a:solidFill>
              <a:latin typeface="+mn-lt"/>
            </a:endParaRPr>
          </a:p>
        </p:txBody>
      </p:sp>
      <p:sp>
        <p:nvSpPr>
          <p:cNvPr id="3" name="副標題 2"/>
          <p:cNvSpPr>
            <a:spLocks noGrp="1"/>
          </p:cNvSpPr>
          <p:nvPr>
            <p:ph type="subTitle" idx="1"/>
          </p:nvPr>
        </p:nvSpPr>
        <p:spPr/>
        <p:txBody>
          <a:bodyPr/>
          <a:lstStyle/>
          <a:p>
            <a:r>
              <a:rPr lang="zh-TW" altLang="en-US" dirty="0">
                <a:solidFill>
                  <a:schemeClr val="bg1">
                    <a:lumMod val="75000"/>
                  </a:schemeClr>
                </a:solidFill>
              </a:rPr>
              <a:t>小朱</a:t>
            </a:r>
          </a:p>
        </p:txBody>
      </p:sp>
    </p:spTree>
    <p:extLst>
      <p:ext uri="{BB962C8B-B14F-4D97-AF65-F5344CB8AC3E}">
        <p14:creationId xmlns:p14="http://schemas.microsoft.com/office/powerpoint/2010/main" val="223310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6862"/>
            <a:ext cx="11889564" cy="917575"/>
          </a:xfrm>
        </p:spPr>
        <p:txBody>
          <a:bodyPr/>
          <a:lstStyle/>
          <a:p>
            <a:r>
              <a:rPr lang="en-US" dirty="0"/>
              <a:t>ASP.NET Core </a:t>
            </a:r>
            <a:r>
              <a:rPr lang="zh-TW" altLang="en-US" dirty="0"/>
              <a:t>的全貌</a:t>
            </a:r>
            <a:endParaRPr lang="en-US" dirty="0"/>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algn="l" defTabSz="913688"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algn="l" defTabSz="91368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a:t>
            </a:r>
            <a:r>
              <a:rPr kumimoji="0" lang="en-US" sz="28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Core</a:t>
            </a:r>
            <a:r>
              <a:rPr kumimoji="0" lang="en-US" sz="28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 </a:t>
            </a:r>
          </a:p>
        </p:txBody>
      </p:sp>
      <p:pic>
        <p:nvPicPr>
          <p:cNvPr id="24" name="Picture 23"/>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marL="0" marR="0" lvl="0" indent="0" algn="ctr" defTabSz="913736" rtl="0"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latin typeface="Segoe UI"/>
                <a:ea typeface="+mn-ea"/>
                <a:cs typeface="+mn-cs"/>
              </a:rPr>
              <a:t>Full .NET Framework for any scenario and </a:t>
            </a:r>
          </a:p>
          <a:p>
            <a:pPr marL="0" marR="0" lvl="0" indent="0" algn="ctr" defTabSz="913736" rtl="0"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latin typeface="Segoe UI"/>
                <a:ea typeface="+mn-ea"/>
                <a:cs typeface="+mn-cs"/>
              </a:rPr>
              <a:t>library support on Windows</a:t>
            </a: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rtl="0"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latin typeface="Segoe UI"/>
                <a:ea typeface="+mn-ea"/>
                <a:cs typeface="+mn-cs"/>
              </a:rPr>
              <a:t>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1.0</a:t>
            </a: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7317844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zh-TW" altLang="en-US" dirty="0"/>
              <a:t>功能</a:t>
            </a:r>
            <a:endParaRPr lang="en-US" dirty="0"/>
          </a:p>
        </p:txBody>
      </p:sp>
      <p:sp>
        <p:nvSpPr>
          <p:cNvPr id="3" name="Text Placeholder 2"/>
          <p:cNvSpPr>
            <a:spLocks noGrp="1"/>
          </p:cNvSpPr>
          <p:nvPr>
            <p:ph type="body" sz="quarter" idx="10"/>
          </p:nvPr>
        </p:nvSpPr>
        <p:spPr>
          <a:xfrm>
            <a:off x="274638" y="1212850"/>
            <a:ext cx="11887200" cy="5343001"/>
          </a:xfrm>
        </p:spPr>
        <p:txBody>
          <a:bodyPr/>
          <a:lstStyle/>
          <a:p>
            <a:r>
              <a:rPr lang="zh-TW" altLang="en-US" dirty="0"/>
              <a:t>代管功能</a:t>
            </a:r>
            <a:endParaRPr lang="en-US" dirty="0"/>
          </a:p>
          <a:p>
            <a:pPr lvl="1"/>
            <a:r>
              <a:rPr lang="en-US" dirty="0"/>
              <a:t>Kestrel, Startup</a:t>
            </a:r>
          </a:p>
          <a:p>
            <a:r>
              <a:rPr lang="zh-TW" altLang="en-US" dirty="0"/>
              <a:t>中介層 </a:t>
            </a:r>
            <a:r>
              <a:rPr lang="en-US" altLang="zh-TW" dirty="0"/>
              <a:t>(</a:t>
            </a:r>
            <a:r>
              <a:rPr lang="zh-TW" altLang="en-US" dirty="0"/>
              <a:t>程式碼定義功能</a:t>
            </a:r>
            <a:r>
              <a:rPr lang="en-US" altLang="zh-TW" dirty="0"/>
              <a:t>)</a:t>
            </a:r>
            <a:endParaRPr lang="en-US" dirty="0"/>
          </a:p>
          <a:p>
            <a:pPr lvl="1"/>
            <a:r>
              <a:rPr lang="zh-TW" altLang="en-US" dirty="0"/>
              <a:t>路由</a:t>
            </a:r>
            <a:r>
              <a:rPr lang="en-US" dirty="0"/>
              <a:t>, </a:t>
            </a:r>
            <a:r>
              <a:rPr lang="zh-TW" altLang="en-US" dirty="0"/>
              <a:t>驗證</a:t>
            </a:r>
            <a:r>
              <a:rPr lang="en-US" dirty="0"/>
              <a:t>, </a:t>
            </a:r>
            <a:r>
              <a:rPr lang="zh-TW" altLang="en-US" dirty="0"/>
              <a:t>靜態檔案</a:t>
            </a:r>
            <a:r>
              <a:rPr lang="en-US" dirty="0"/>
              <a:t>, </a:t>
            </a:r>
            <a:r>
              <a:rPr lang="zh-TW" altLang="en-US" dirty="0"/>
              <a:t>診斷</a:t>
            </a:r>
            <a:r>
              <a:rPr lang="en-US" dirty="0"/>
              <a:t>, </a:t>
            </a:r>
            <a:r>
              <a:rPr lang="zh-TW" altLang="en-US" dirty="0"/>
              <a:t>錯誤處理</a:t>
            </a:r>
            <a:r>
              <a:rPr lang="en-US" dirty="0"/>
              <a:t>, session, CORS, </a:t>
            </a:r>
            <a:r>
              <a:rPr lang="zh-TW" altLang="en-US" dirty="0"/>
              <a:t>本地化</a:t>
            </a:r>
            <a:r>
              <a:rPr lang="en-US" dirty="0"/>
              <a:t>, </a:t>
            </a:r>
            <a:r>
              <a:rPr lang="zh-TW" altLang="en-US" dirty="0"/>
              <a:t>自訂</a:t>
            </a:r>
            <a:endParaRPr lang="en-US" dirty="0"/>
          </a:p>
          <a:p>
            <a:r>
              <a:rPr lang="zh-TW" altLang="en-US" dirty="0"/>
              <a:t>內建的相依注入</a:t>
            </a:r>
            <a:endParaRPr lang="en-US" dirty="0"/>
          </a:p>
          <a:p>
            <a:r>
              <a:rPr lang="zh-TW" altLang="en-US" dirty="0"/>
              <a:t>組態系統</a:t>
            </a:r>
            <a:endParaRPr lang="en-US" dirty="0"/>
          </a:p>
          <a:p>
            <a:r>
              <a:rPr lang="zh-TW" altLang="en-US" dirty="0"/>
              <a:t>記錄</a:t>
            </a:r>
            <a:endParaRPr lang="en-US" dirty="0"/>
          </a:p>
          <a:p>
            <a:r>
              <a:rPr lang="zh-TW" altLang="en-US" dirty="0"/>
              <a:t>應用程式框架</a:t>
            </a:r>
            <a:endParaRPr lang="en-US" dirty="0"/>
          </a:p>
          <a:p>
            <a:pPr lvl="1"/>
            <a:r>
              <a:rPr lang="en-US" dirty="0"/>
              <a:t>MVC, Identity, </a:t>
            </a:r>
            <a:r>
              <a:rPr lang="en-US" dirty="0" err="1"/>
              <a:t>SignalR</a:t>
            </a:r>
            <a:r>
              <a:rPr lang="en-US" dirty="0"/>
              <a:t> (future)</a:t>
            </a:r>
          </a:p>
        </p:txBody>
      </p:sp>
    </p:spTree>
    <p:extLst>
      <p:ext uri="{BB962C8B-B14F-4D97-AF65-F5344CB8AC3E}">
        <p14:creationId xmlns:p14="http://schemas.microsoft.com/office/powerpoint/2010/main" val="34410186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t>
            </a:r>
            <a:r>
              <a:rPr lang="zh-TW" altLang="en-US" dirty="0"/>
              <a:t>應用框架：類似但不同</a:t>
            </a:r>
            <a:endParaRPr lang="en-US" dirty="0"/>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accent6"/>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2290534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29641075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a:t>
            </a:r>
          </a:p>
        </p:txBody>
      </p:sp>
      <p:sp>
        <p:nvSpPr>
          <p:cNvPr id="3" name="Text Placeholder 2"/>
          <p:cNvSpPr>
            <a:spLocks noGrp="1"/>
          </p:cNvSpPr>
          <p:nvPr>
            <p:ph type="body" sz="quarter" idx="10"/>
          </p:nvPr>
        </p:nvSpPr>
        <p:spPr>
          <a:xfrm>
            <a:off x="274638" y="1212850"/>
            <a:ext cx="11887200" cy="4801314"/>
          </a:xfrm>
        </p:spPr>
        <p:txBody>
          <a:bodyPr/>
          <a:lstStyle/>
          <a:p>
            <a:r>
              <a:rPr lang="zh-TW" altLang="en-US" dirty="0"/>
              <a:t>一個概念的集合：移除重覆性</a:t>
            </a:r>
            <a:endParaRPr lang="en-US" dirty="0"/>
          </a:p>
          <a:p>
            <a:r>
              <a:rPr lang="en-US" dirty="0"/>
              <a:t>Web UI </a:t>
            </a:r>
            <a:r>
              <a:rPr lang="zh-TW" altLang="en-US" dirty="0"/>
              <a:t>與</a:t>
            </a:r>
            <a:r>
              <a:rPr lang="en-US" dirty="0"/>
              <a:t> Web APIs</a:t>
            </a:r>
          </a:p>
          <a:p>
            <a:r>
              <a:rPr lang="zh-TW" altLang="en-US" dirty="0"/>
              <a:t>內建於 </a:t>
            </a:r>
            <a:r>
              <a:rPr lang="en-US" dirty="0"/>
              <a:t>ASP.NET Core</a:t>
            </a:r>
          </a:p>
          <a:p>
            <a:r>
              <a:rPr lang="zh-TW" altLang="en-US" dirty="0"/>
              <a:t>支援</a:t>
            </a:r>
            <a:r>
              <a:rPr lang="en-US" dirty="0"/>
              <a:t> .NET Core</a:t>
            </a:r>
          </a:p>
          <a:p>
            <a:r>
              <a:rPr lang="zh-TW" altLang="en-US" dirty="0"/>
              <a:t>執行於 </a:t>
            </a:r>
            <a:r>
              <a:rPr lang="en-US" altLang="zh-TW" dirty="0"/>
              <a:t>IIS </a:t>
            </a:r>
            <a:r>
              <a:rPr lang="zh-TW" altLang="en-US" dirty="0"/>
              <a:t>或自我代管</a:t>
            </a:r>
            <a:endParaRPr lang="en-US" dirty="0"/>
          </a:p>
          <a:p>
            <a:r>
              <a:rPr lang="en-US" dirty="0"/>
              <a:t>DI </a:t>
            </a:r>
            <a:r>
              <a:rPr lang="zh-TW" altLang="en-US" dirty="0"/>
              <a:t>的深度整合</a:t>
            </a:r>
            <a:endParaRPr lang="en-US" dirty="0"/>
          </a:p>
          <a:p>
            <a:r>
              <a:rPr lang="en-US" b="1" dirty="0"/>
              <a:t>*</a:t>
            </a:r>
            <a:r>
              <a:rPr lang="zh-TW" altLang="en-US" b="1" dirty="0"/>
              <a:t>新</a:t>
            </a:r>
            <a:r>
              <a:rPr lang="en-US" b="1" dirty="0"/>
              <a:t>*</a:t>
            </a:r>
            <a:r>
              <a:rPr lang="en-US" dirty="0"/>
              <a:t> Tag Helpers</a:t>
            </a:r>
          </a:p>
        </p:txBody>
      </p:sp>
    </p:spTree>
    <p:extLst>
      <p:ext uri="{BB962C8B-B14F-4D97-AF65-F5344CB8AC3E}">
        <p14:creationId xmlns:p14="http://schemas.microsoft.com/office/powerpoint/2010/main" val="682281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方才提示的新功能</a:t>
            </a:r>
            <a:endParaRPr lang="en-US" dirty="0"/>
          </a:p>
        </p:txBody>
      </p:sp>
      <p:sp>
        <p:nvSpPr>
          <p:cNvPr id="3" name="Text Placeholder 2"/>
          <p:cNvSpPr>
            <a:spLocks noGrp="1"/>
          </p:cNvSpPr>
          <p:nvPr>
            <p:ph type="body" sz="quarter" idx="10"/>
          </p:nvPr>
        </p:nvSpPr>
        <p:spPr>
          <a:xfrm>
            <a:off x="274639" y="982662"/>
            <a:ext cx="11887200" cy="5490734"/>
          </a:xfrm>
        </p:spPr>
        <p:txBody>
          <a:bodyPr numCol="2"/>
          <a:lstStyle/>
          <a:p>
            <a:r>
              <a:rPr lang="zh-TW" altLang="en-US" dirty="0"/>
              <a:t>內建於 </a:t>
            </a:r>
            <a:r>
              <a:rPr lang="en-US" dirty="0"/>
              <a:t>ASP.NET Core</a:t>
            </a:r>
          </a:p>
          <a:p>
            <a:pPr lvl="1"/>
            <a:r>
              <a:rPr lang="en-US" dirty="0"/>
              <a:t>Self-hosting</a:t>
            </a:r>
          </a:p>
          <a:p>
            <a:r>
              <a:rPr lang="zh-TW" altLang="en-US" dirty="0"/>
              <a:t>路由</a:t>
            </a:r>
            <a:endParaRPr lang="en-US" dirty="0"/>
          </a:p>
          <a:p>
            <a:pPr lvl="1"/>
            <a:r>
              <a:rPr lang="zh-TW" altLang="en-US" dirty="0"/>
              <a:t>預設屬性路由</a:t>
            </a:r>
            <a:endParaRPr lang="en-US" dirty="0"/>
          </a:p>
          <a:p>
            <a:pPr lvl="1"/>
            <a:r>
              <a:rPr lang="zh-TW" altLang="en-US" dirty="0"/>
              <a:t>行內預設值、選項與限制</a:t>
            </a:r>
            <a:endParaRPr lang="en-US" dirty="0"/>
          </a:p>
          <a:p>
            <a:pPr lvl="1"/>
            <a:r>
              <a:rPr lang="en-US" dirty="0"/>
              <a:t>Routes fall through</a:t>
            </a:r>
          </a:p>
          <a:p>
            <a:r>
              <a:rPr lang="en-US" dirty="0"/>
              <a:t>Razor </a:t>
            </a:r>
            <a:r>
              <a:rPr lang="zh-TW" altLang="en-US" dirty="0"/>
              <a:t>強化</a:t>
            </a:r>
            <a:endParaRPr lang="en-US" dirty="0"/>
          </a:p>
          <a:p>
            <a:pPr lvl="1"/>
            <a:r>
              <a:rPr lang="en-US" dirty="0" err="1"/>
              <a:t>Async</a:t>
            </a:r>
            <a:r>
              <a:rPr lang="en-US" dirty="0"/>
              <a:t>, @await</a:t>
            </a:r>
          </a:p>
          <a:p>
            <a:pPr lvl="1"/>
            <a:r>
              <a:rPr lang="en-US" dirty="0"/>
              <a:t>Flush points</a:t>
            </a:r>
          </a:p>
          <a:p>
            <a:pPr lvl="1"/>
            <a:r>
              <a:rPr lang="en-US" dirty="0"/>
              <a:t>C# 6 support</a:t>
            </a:r>
          </a:p>
          <a:p>
            <a:pPr lvl="1"/>
            <a:r>
              <a:rPr lang="en-US" dirty="0"/>
              <a:t>@using</a:t>
            </a:r>
          </a:p>
          <a:p>
            <a:r>
              <a:rPr lang="zh-TW" altLang="en-US" dirty="0"/>
              <a:t>相依注入</a:t>
            </a:r>
            <a:endParaRPr lang="en-US" dirty="0"/>
          </a:p>
          <a:p>
            <a:pPr lvl="1"/>
            <a:r>
              <a:rPr lang="en-US" dirty="0"/>
              <a:t>Controllers</a:t>
            </a:r>
          </a:p>
          <a:p>
            <a:pPr lvl="1"/>
            <a:r>
              <a:rPr lang="en-US" dirty="0"/>
              <a:t>Views via @inject</a:t>
            </a:r>
          </a:p>
          <a:p>
            <a:r>
              <a:rPr lang="en-US" dirty="0"/>
              <a:t>Tag Helpers</a:t>
            </a:r>
          </a:p>
          <a:p>
            <a:pPr lvl="1"/>
            <a:r>
              <a:rPr lang="zh-TW" altLang="en-US" dirty="0"/>
              <a:t>內建與自訂的 </a:t>
            </a:r>
            <a:r>
              <a:rPr lang="en-US" altLang="zh-TW" dirty="0"/>
              <a:t>Tag Helpers</a:t>
            </a:r>
            <a:endParaRPr lang="en-US" dirty="0"/>
          </a:p>
          <a:p>
            <a:pPr lvl="1"/>
            <a:r>
              <a:rPr lang="zh-TW" altLang="en-US" dirty="0"/>
              <a:t>編輯器 </a:t>
            </a:r>
            <a:r>
              <a:rPr lang="en-US" dirty="0" err="1"/>
              <a:t>intellisense</a:t>
            </a:r>
            <a:endParaRPr lang="en-US" dirty="0"/>
          </a:p>
          <a:p>
            <a:r>
              <a:rPr lang="en-US" dirty="0"/>
              <a:t>Web API</a:t>
            </a:r>
          </a:p>
          <a:p>
            <a:pPr lvl="1"/>
            <a:r>
              <a:rPr lang="zh-TW" altLang="en-US" dirty="0"/>
              <a:t>沒有 </a:t>
            </a:r>
            <a:r>
              <a:rPr lang="en-US" altLang="zh-TW" dirty="0"/>
              <a:t>View </a:t>
            </a:r>
            <a:r>
              <a:rPr lang="zh-TW" altLang="en-US" dirty="0"/>
              <a:t>的核心</a:t>
            </a:r>
            <a:endParaRPr lang="en-US" dirty="0"/>
          </a:p>
          <a:p>
            <a:pPr lvl="1"/>
            <a:r>
              <a:rPr lang="zh-TW" altLang="en-US" dirty="0"/>
              <a:t>內容協商</a:t>
            </a:r>
            <a:endParaRPr lang="en-US" dirty="0"/>
          </a:p>
          <a:p>
            <a:pPr lvl="1"/>
            <a:r>
              <a:rPr lang="en-US" dirty="0"/>
              <a:t>Swagger via </a:t>
            </a:r>
            <a:r>
              <a:rPr lang="en-US" dirty="0" err="1"/>
              <a:t>Swashbuckle</a:t>
            </a:r>
            <a:endParaRPr lang="en-US" dirty="0"/>
          </a:p>
        </p:txBody>
      </p:sp>
    </p:spTree>
    <p:extLst>
      <p:ext uri="{BB962C8B-B14F-4D97-AF65-F5344CB8AC3E}">
        <p14:creationId xmlns:p14="http://schemas.microsoft.com/office/powerpoint/2010/main" val="28470550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更多新功能</a:t>
            </a:r>
            <a:endParaRPr lang="en-US" dirty="0"/>
          </a:p>
        </p:txBody>
      </p:sp>
      <p:sp>
        <p:nvSpPr>
          <p:cNvPr id="3" name="Text Placeholder 2"/>
          <p:cNvSpPr>
            <a:spLocks noGrp="1"/>
          </p:cNvSpPr>
          <p:nvPr>
            <p:ph type="body" sz="quarter" idx="10"/>
          </p:nvPr>
        </p:nvSpPr>
        <p:spPr>
          <a:xfrm>
            <a:off x="274638" y="1212850"/>
            <a:ext cx="11887200" cy="4124206"/>
          </a:xfrm>
        </p:spPr>
        <p:txBody>
          <a:bodyPr/>
          <a:lstStyle/>
          <a:p>
            <a:r>
              <a:rPr lang="en-US" dirty="0"/>
              <a:t>CORS</a:t>
            </a:r>
          </a:p>
          <a:p>
            <a:r>
              <a:rPr lang="en-US" dirty="0" err="1"/>
              <a:t>JsonPatch</a:t>
            </a:r>
            <a:endParaRPr lang="en-US" dirty="0"/>
          </a:p>
          <a:p>
            <a:r>
              <a:rPr lang="en-US" dirty="0" err="1"/>
              <a:t>AntiRequestForgery</a:t>
            </a:r>
            <a:endParaRPr lang="en-US" dirty="0"/>
          </a:p>
          <a:p>
            <a:r>
              <a:rPr lang="en-US" dirty="0"/>
              <a:t>Logging </a:t>
            </a:r>
          </a:p>
          <a:p>
            <a:r>
              <a:rPr lang="en-US" dirty="0"/>
              <a:t>Localization</a:t>
            </a:r>
          </a:p>
          <a:p>
            <a:r>
              <a:rPr lang="en-US" dirty="0"/>
              <a:t>Performance</a:t>
            </a:r>
          </a:p>
        </p:txBody>
      </p:sp>
    </p:spTree>
    <p:extLst>
      <p:ext uri="{BB962C8B-B14F-4D97-AF65-F5344CB8AC3E}">
        <p14:creationId xmlns:p14="http://schemas.microsoft.com/office/powerpoint/2010/main" val="15978552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TW" altLang="en-US" dirty="0"/>
              <a:t>由開發到部署</a:t>
            </a:r>
            <a:endParaRPr lang="en-US" dirty="0"/>
          </a:p>
        </p:txBody>
      </p:sp>
      <p:sp>
        <p:nvSpPr>
          <p:cNvPr id="7" name="Oval 6"/>
          <p:cNvSpPr/>
          <p:nvPr/>
        </p:nvSpPr>
        <p:spPr bwMode="auto">
          <a:xfrm>
            <a:off x="2713037" y="5630862"/>
            <a:ext cx="304800" cy="304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extBox 8"/>
          <p:cNvSpPr txBox="1"/>
          <p:nvPr/>
        </p:nvSpPr>
        <p:spPr>
          <a:xfrm>
            <a:off x="2065218" y="5002998"/>
            <a:ext cx="1600438"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zh-TW" altLang="en-US" sz="2400" b="0" i="0" u="none" strike="noStrike" kern="1200" cap="none" spc="0" normalizeH="0" baseline="0" noProof="0" dirty="0">
                <a:ln>
                  <a:noFill/>
                </a:ln>
                <a:solidFill>
                  <a:srgbClr val="00BCF2"/>
                </a:solidFill>
                <a:effectLst/>
                <a:uLnTx/>
                <a:uFillTx/>
                <a:latin typeface="Segoe UI"/>
                <a:ea typeface="+mn-ea"/>
                <a:cs typeface="+mn-cs"/>
              </a:rPr>
              <a:t>開發環境</a:t>
            </a:r>
            <a:endParaRPr kumimoji="0" lang="en-US" sz="2400" b="0" i="0" u="none" strike="noStrike" kern="1200" cap="none" spc="0" normalizeH="0" baseline="0" noProof="0" dirty="0">
              <a:ln>
                <a:noFill/>
              </a:ln>
              <a:solidFill>
                <a:srgbClr val="00BCF2"/>
              </a:solidFill>
              <a:effectLst/>
              <a:uLnTx/>
              <a:uFillTx/>
              <a:latin typeface="Segoe UI"/>
              <a:ea typeface="+mn-ea"/>
              <a:cs typeface="+mn-cs"/>
            </a:endParaRPr>
          </a:p>
        </p:txBody>
      </p:sp>
      <p:sp>
        <p:nvSpPr>
          <p:cNvPr id="10" name="TextBox 9"/>
          <p:cNvSpPr txBox="1"/>
          <p:nvPr/>
        </p:nvSpPr>
        <p:spPr>
          <a:xfrm>
            <a:off x="8251449" y="1516062"/>
            <a:ext cx="1600438"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zh-TW" altLang="en-US" sz="2400" b="0" i="0" u="none" strike="noStrike" kern="1200" cap="none" spc="0" normalizeH="0" baseline="0" noProof="0" dirty="0">
                <a:ln>
                  <a:noFill/>
                </a:ln>
                <a:solidFill>
                  <a:srgbClr val="00BCF2"/>
                </a:solidFill>
                <a:effectLst/>
                <a:uLnTx/>
                <a:uFillTx/>
                <a:latin typeface="Segoe UI"/>
                <a:ea typeface="+mn-ea"/>
                <a:cs typeface="+mn-cs"/>
              </a:rPr>
              <a:t>生產環境</a:t>
            </a:r>
            <a:endParaRPr kumimoji="0" lang="en-US" sz="2400" b="0" i="0" u="none" strike="noStrike" kern="1200" cap="none" spc="0" normalizeH="0" baseline="0" noProof="0" dirty="0">
              <a:ln>
                <a:noFill/>
              </a:ln>
              <a:solidFill>
                <a:srgbClr val="00BCF2"/>
              </a:solidFill>
              <a:effectLst/>
              <a:uLnTx/>
              <a:uFillTx/>
              <a:latin typeface="Segoe UI"/>
              <a:ea typeface="+mn-ea"/>
              <a:cs typeface="+mn-cs"/>
            </a:endParaRPr>
          </a:p>
        </p:txBody>
      </p:sp>
      <p:sp>
        <p:nvSpPr>
          <p:cNvPr id="19" name="Cross 18"/>
          <p:cNvSpPr/>
          <p:nvPr/>
        </p:nvSpPr>
        <p:spPr bwMode="auto">
          <a:xfrm rot="2700000">
            <a:off x="8772339" y="2012764"/>
            <a:ext cx="558658" cy="558658"/>
          </a:xfrm>
          <a:prstGeom prst="plus">
            <a:avLst>
              <a:gd name="adj" fmla="val 3753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143724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zh-TW" altLang="en-US" dirty="0"/>
              <a:t>部署三步驟：</a:t>
            </a:r>
            <a:endParaRPr lang="en-US" dirty="0"/>
          </a:p>
        </p:txBody>
      </p:sp>
      <p:sp>
        <p:nvSpPr>
          <p:cNvPr id="3" name="Text Placeholder 2"/>
          <p:cNvSpPr>
            <a:spLocks noGrp="1"/>
          </p:cNvSpPr>
          <p:nvPr>
            <p:ph type="body" sz="quarter" idx="10"/>
          </p:nvPr>
        </p:nvSpPr>
        <p:spPr>
          <a:xfrm>
            <a:off x="274638" y="1212850"/>
            <a:ext cx="11887200" cy="2769989"/>
          </a:xfrm>
        </p:spPr>
        <p:txBody>
          <a:bodyPr/>
          <a:lstStyle/>
          <a:p>
            <a:pPr marL="742950" indent="-742950">
              <a:buAutoNum type="arabicPeriod"/>
            </a:pPr>
            <a:r>
              <a:rPr lang="zh-TW" altLang="en-US" dirty="0"/>
              <a:t>還原套件相依性</a:t>
            </a:r>
            <a:endParaRPr lang="en-US" dirty="0"/>
          </a:p>
          <a:p>
            <a:pPr marL="742950" indent="-742950">
              <a:buAutoNum type="arabicPeriod"/>
            </a:pPr>
            <a:r>
              <a:rPr lang="zh-TW" altLang="en-US" dirty="0"/>
              <a:t>發行應用程式</a:t>
            </a:r>
            <a:endParaRPr lang="en-US" dirty="0"/>
          </a:p>
          <a:p>
            <a:pPr marL="742950" indent="-742950">
              <a:buAutoNum type="arabicPeriod"/>
            </a:pPr>
            <a:r>
              <a:rPr lang="zh-TW" altLang="en-US" dirty="0"/>
              <a:t>部署到生產環境</a:t>
            </a:r>
            <a:endParaRPr lang="en-US" dirty="0"/>
          </a:p>
          <a:p>
            <a:pPr marL="742950" indent="-742950">
              <a:buAutoNum type="arabicPeriod"/>
            </a:pPr>
            <a:endParaRPr lang="en-US" dirty="0"/>
          </a:p>
        </p:txBody>
      </p:sp>
    </p:spTree>
    <p:extLst>
      <p:ext uri="{BB962C8B-B14F-4D97-AF65-F5344CB8AC3E}">
        <p14:creationId xmlns:p14="http://schemas.microsoft.com/office/powerpoint/2010/main" val="28484412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zh-TW" altLang="en-US" dirty="0"/>
              <a:t>開發時期</a:t>
            </a:r>
            <a:endParaRPr lang="en-US" dirty="0"/>
          </a:p>
        </p:txBody>
      </p:sp>
      <p:sp>
        <p:nvSpPr>
          <p:cNvPr id="3" name="Text Placeholder 2"/>
          <p:cNvSpPr>
            <a:spLocks noGrp="1"/>
          </p:cNvSpPr>
          <p:nvPr>
            <p:ph type="body" sz="quarter" idx="10"/>
          </p:nvPr>
        </p:nvSpPr>
        <p:spPr>
          <a:xfrm>
            <a:off x="274638" y="1212850"/>
            <a:ext cx="11887200" cy="5613845"/>
          </a:xfrm>
        </p:spPr>
        <p:txBody>
          <a:bodyPr/>
          <a:lstStyle/>
          <a:p>
            <a:r>
              <a:rPr lang="en-US" dirty="0"/>
              <a:t>.NET Core SDK</a:t>
            </a:r>
          </a:p>
          <a:p>
            <a:pPr lvl="1"/>
            <a:r>
              <a:rPr lang="zh-TW" altLang="en-US" dirty="0"/>
              <a:t>包含建置所需的 </a:t>
            </a:r>
            <a:r>
              <a:rPr lang="en-US" altLang="zh-TW" dirty="0"/>
              <a:t>.NET Core CLR </a:t>
            </a:r>
            <a:r>
              <a:rPr lang="zh-TW" altLang="en-US" dirty="0"/>
              <a:t>及工具</a:t>
            </a:r>
            <a:endParaRPr lang="en-US" dirty="0"/>
          </a:p>
          <a:p>
            <a:pPr lvl="1"/>
            <a:r>
              <a:rPr lang="zh-TW" altLang="en-US" dirty="0"/>
              <a:t>安裝在共用的位置</a:t>
            </a:r>
            <a:r>
              <a:rPr lang="en-US" dirty="0"/>
              <a:t> </a:t>
            </a:r>
          </a:p>
          <a:p>
            <a:pPr lvl="1"/>
            <a:endParaRPr lang="en-US" dirty="0"/>
          </a:p>
          <a:p>
            <a:r>
              <a:rPr lang="zh-TW" altLang="en-US" dirty="0"/>
              <a:t>專案原始碼</a:t>
            </a:r>
            <a:endParaRPr lang="en-US" dirty="0"/>
          </a:p>
          <a:p>
            <a:pPr lvl="1"/>
            <a:r>
              <a:rPr lang="en-US" dirty="0" err="1"/>
              <a:t>Project.json</a:t>
            </a:r>
            <a:r>
              <a:rPr lang="en-US" dirty="0"/>
              <a:t>, </a:t>
            </a:r>
            <a:r>
              <a:rPr lang="zh-TW" altLang="en-US" dirty="0"/>
              <a:t>程式碼</a:t>
            </a:r>
            <a:r>
              <a:rPr lang="en-US" dirty="0"/>
              <a:t>, </a:t>
            </a:r>
            <a:r>
              <a:rPr lang="zh-TW" altLang="en-US" dirty="0"/>
              <a:t>靜態內容</a:t>
            </a:r>
            <a:r>
              <a:rPr lang="en-US" dirty="0"/>
              <a:t>, </a:t>
            </a:r>
            <a:r>
              <a:rPr lang="zh-TW" altLang="en-US" dirty="0"/>
              <a:t>動態檢視</a:t>
            </a:r>
            <a:r>
              <a:rPr lang="en-US" dirty="0"/>
              <a:t>, </a:t>
            </a:r>
            <a:r>
              <a:rPr lang="zh-TW" altLang="en-US" dirty="0"/>
              <a:t>組態</a:t>
            </a:r>
            <a:endParaRPr lang="en-US" dirty="0"/>
          </a:p>
          <a:p>
            <a:pPr lvl="1"/>
            <a:endParaRPr lang="en-US" dirty="0"/>
          </a:p>
          <a:p>
            <a:r>
              <a:rPr lang="zh-TW" altLang="en-US" dirty="0"/>
              <a:t>套件相依性</a:t>
            </a:r>
            <a:endParaRPr lang="en-US" altLang="zh-TW" dirty="0"/>
          </a:p>
          <a:p>
            <a:pPr lvl="1"/>
            <a:r>
              <a:rPr lang="zh-TW" altLang="en-US" dirty="0"/>
              <a:t>於你的使用者設定檔集中安裝 </a:t>
            </a:r>
            <a:r>
              <a:rPr lang="en-US" dirty="0"/>
              <a:t>(</a:t>
            </a:r>
            <a:r>
              <a:rPr lang="zh-TW" altLang="en-US" dirty="0"/>
              <a:t>使用</a:t>
            </a:r>
            <a:r>
              <a:rPr lang="en-US" dirty="0"/>
              <a:t> </a:t>
            </a:r>
            <a:r>
              <a:rPr lang="en-US" dirty="0" err="1">
                <a:latin typeface="Consolas" panose="020B0609020204030204" pitchFamily="49" charset="0"/>
              </a:rPr>
              <a:t>dotnet</a:t>
            </a:r>
            <a:r>
              <a:rPr lang="en-US" dirty="0">
                <a:latin typeface="Consolas" panose="020B0609020204030204" pitchFamily="49" charset="0"/>
              </a:rPr>
              <a:t> restore</a:t>
            </a:r>
            <a:r>
              <a:rPr lang="en-US" dirty="0"/>
              <a:t>)</a:t>
            </a:r>
          </a:p>
          <a:p>
            <a:pPr lvl="1"/>
            <a:endParaRPr lang="en-US" dirty="0"/>
          </a:p>
          <a:p>
            <a:endParaRPr lang="en-US" dirty="0"/>
          </a:p>
        </p:txBody>
      </p:sp>
    </p:spTree>
    <p:extLst>
      <p:ext uri="{BB962C8B-B14F-4D97-AF65-F5344CB8AC3E}">
        <p14:creationId xmlns:p14="http://schemas.microsoft.com/office/powerpoint/2010/main" val="27579113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a:t>
            </a:r>
            <a:r>
              <a:rPr lang="en-US" dirty="0">
                <a:solidFill>
                  <a:schemeClr val="accent6">
                    <a:lumMod val="50000"/>
                    <a:lumOff val="50000"/>
                  </a:schemeClr>
                </a:solidFill>
              </a:rPr>
              <a:t>(</a:t>
            </a:r>
            <a:r>
              <a:rPr lang="zh-TW" altLang="en-US" dirty="0">
                <a:solidFill>
                  <a:schemeClr val="accent6">
                    <a:lumMod val="50000"/>
                    <a:lumOff val="50000"/>
                  </a:schemeClr>
                </a:solidFill>
              </a:rPr>
              <a:t>之前的 </a:t>
            </a:r>
            <a:r>
              <a:rPr lang="en-US" altLang="zh-TW" dirty="0">
                <a:solidFill>
                  <a:schemeClr val="accent6">
                    <a:lumMod val="50000"/>
                    <a:lumOff val="50000"/>
                  </a:schemeClr>
                </a:solidFill>
              </a:rPr>
              <a:t>ASP.NET 5</a:t>
            </a:r>
            <a:r>
              <a:rPr lang="en-US" dirty="0">
                <a:solidFill>
                  <a:schemeClr val="accent6">
                    <a:lumMod val="50000"/>
                    <a:lumOff val="50000"/>
                  </a:schemeClr>
                </a:solidFill>
              </a:rPr>
              <a:t>)</a:t>
            </a:r>
          </a:p>
        </p:txBody>
      </p:sp>
      <p:sp>
        <p:nvSpPr>
          <p:cNvPr id="5" name="Text Placeholder 4"/>
          <p:cNvSpPr>
            <a:spLocks noGrp="1"/>
          </p:cNvSpPr>
          <p:nvPr>
            <p:ph type="body" sz="quarter" idx="10"/>
          </p:nvPr>
        </p:nvSpPr>
        <p:spPr>
          <a:xfrm>
            <a:off x="731837" y="2565003"/>
            <a:ext cx="10820401" cy="1292662"/>
          </a:xfrm>
        </p:spPr>
        <p:txBody>
          <a:bodyPr/>
          <a:lstStyle/>
          <a:p>
            <a:pPr algn="ctr"/>
            <a:r>
              <a:rPr lang="zh-TW" altLang="en-US" dirty="0"/>
              <a:t>一套利用 </a:t>
            </a:r>
            <a:r>
              <a:rPr lang="en-US" altLang="zh-TW" dirty="0"/>
              <a:t>.NET </a:t>
            </a:r>
            <a:r>
              <a:rPr lang="zh-TW" altLang="en-US" dirty="0"/>
              <a:t>建造現代化以雲端為主的 </a:t>
            </a:r>
            <a:r>
              <a:rPr lang="en-US" altLang="zh-TW" dirty="0"/>
              <a:t>Web </a:t>
            </a:r>
            <a:r>
              <a:rPr lang="zh-TW" altLang="en-US" dirty="0"/>
              <a:t>應用程式，</a:t>
            </a:r>
            <a:r>
              <a:rPr lang="zh-TW" altLang="en-US" b="1" dirty="0">
                <a:solidFill>
                  <a:srgbClr val="FFFF00"/>
                </a:solidFill>
              </a:rPr>
              <a:t>開源又跨平台</a:t>
            </a:r>
            <a:r>
              <a:rPr lang="zh-TW" altLang="en-US" dirty="0"/>
              <a:t>的框架。</a:t>
            </a:r>
            <a:endParaRPr lang="en-US" b="1" dirty="0"/>
          </a:p>
        </p:txBody>
      </p:sp>
    </p:spTree>
    <p:extLst>
      <p:ext uri="{BB962C8B-B14F-4D97-AF65-F5344CB8AC3E}">
        <p14:creationId xmlns:p14="http://schemas.microsoft.com/office/powerpoint/2010/main" val="32816758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zh-TW" altLang="en-US" dirty="0"/>
              <a:t>生產環境</a:t>
            </a:r>
            <a:endParaRPr lang="en-US" dirty="0"/>
          </a:p>
        </p:txBody>
      </p:sp>
      <p:sp>
        <p:nvSpPr>
          <p:cNvPr id="3" name="Text Placeholder 2"/>
          <p:cNvSpPr>
            <a:spLocks noGrp="1"/>
          </p:cNvSpPr>
          <p:nvPr>
            <p:ph type="body" sz="quarter" idx="10"/>
          </p:nvPr>
        </p:nvSpPr>
        <p:spPr>
          <a:xfrm>
            <a:off x="274638" y="1212850"/>
            <a:ext cx="11887200" cy="2634567"/>
          </a:xfrm>
        </p:spPr>
        <p:txBody>
          <a:bodyPr/>
          <a:lstStyle/>
          <a:p>
            <a:r>
              <a:rPr lang="en-US" dirty="0"/>
              <a:t>.NET Core</a:t>
            </a:r>
          </a:p>
          <a:p>
            <a:pPr lvl="1"/>
            <a:r>
              <a:rPr lang="zh-TW" altLang="en-US" dirty="0"/>
              <a:t>集中式安裝</a:t>
            </a:r>
            <a:r>
              <a:rPr lang="en-US" altLang="zh-TW" dirty="0"/>
              <a:t>-</a:t>
            </a:r>
            <a:r>
              <a:rPr lang="zh-TW" altLang="en-US" dirty="0"/>
              <a:t>只會安裝應用程式所需</a:t>
            </a:r>
            <a:endParaRPr lang="en-US" dirty="0"/>
          </a:p>
          <a:p>
            <a:pPr lvl="1"/>
            <a:endParaRPr lang="en-US" dirty="0"/>
          </a:p>
          <a:p>
            <a:r>
              <a:rPr lang="zh-TW" altLang="en-US" dirty="0"/>
              <a:t>發行應用程式</a:t>
            </a:r>
            <a:endParaRPr lang="en-US" dirty="0"/>
          </a:p>
          <a:p>
            <a:pPr lvl="1"/>
            <a:r>
              <a:rPr lang="zh-TW" altLang="en-US" dirty="0"/>
              <a:t>包含執行所需要的任何東西：已建置的二進位檔、相依性等。</a:t>
            </a:r>
            <a:endParaRPr lang="en-US" dirty="0"/>
          </a:p>
        </p:txBody>
      </p:sp>
    </p:spTree>
    <p:extLst>
      <p:ext uri="{BB962C8B-B14F-4D97-AF65-F5344CB8AC3E}">
        <p14:creationId xmlns:p14="http://schemas.microsoft.com/office/powerpoint/2010/main" val="41759055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發行</a:t>
            </a:r>
            <a:r>
              <a:rPr lang="en-US" dirty="0"/>
              <a:t> – </a:t>
            </a:r>
            <a:r>
              <a:rPr lang="zh-TW" altLang="en-US" dirty="0"/>
              <a:t>準備部署應用程式</a:t>
            </a:r>
            <a:endParaRPr lang="en-US" dirty="0"/>
          </a:p>
        </p:txBody>
      </p:sp>
      <p:sp>
        <p:nvSpPr>
          <p:cNvPr id="3" name="Text Placeholder 2"/>
          <p:cNvSpPr>
            <a:spLocks noGrp="1"/>
          </p:cNvSpPr>
          <p:nvPr>
            <p:ph type="body" sz="quarter" idx="10"/>
          </p:nvPr>
        </p:nvSpPr>
        <p:spPr>
          <a:xfrm>
            <a:off x="274637" y="1212850"/>
            <a:ext cx="12161837" cy="4124206"/>
          </a:xfrm>
        </p:spPr>
        <p:txBody>
          <a:bodyPr/>
          <a:lstStyle/>
          <a:p>
            <a:r>
              <a:rPr lang="zh-TW" altLang="en-US" dirty="0"/>
              <a:t>執行</a:t>
            </a:r>
            <a:r>
              <a:rPr lang="en-US" dirty="0"/>
              <a:t> </a:t>
            </a:r>
            <a:r>
              <a:rPr lang="en-US" dirty="0" err="1">
                <a:latin typeface="Consolas" panose="020B0609020204030204" pitchFamily="49" charset="0"/>
              </a:rPr>
              <a:t>dotnet</a:t>
            </a:r>
            <a:r>
              <a:rPr lang="en-US" dirty="0">
                <a:latin typeface="Consolas" panose="020B0609020204030204" pitchFamily="49" charset="0"/>
              </a:rPr>
              <a:t> restore</a:t>
            </a:r>
            <a:endParaRPr lang="en-US" dirty="0"/>
          </a:p>
          <a:p>
            <a:pPr lvl="1"/>
            <a:r>
              <a:rPr lang="zh-TW" altLang="en-US" dirty="0">
                <a:latin typeface="Consolas" panose="020B0609020204030204" pitchFamily="49" charset="0"/>
              </a:rPr>
              <a:t>安裝相依套件。</a:t>
            </a:r>
            <a:endParaRPr lang="en-US" dirty="0">
              <a:latin typeface="Consolas" panose="020B0609020204030204" pitchFamily="49" charset="0"/>
            </a:endParaRPr>
          </a:p>
          <a:p>
            <a:pPr lvl="1"/>
            <a:endParaRPr lang="en-US" dirty="0"/>
          </a:p>
          <a:p>
            <a:r>
              <a:rPr lang="zh-TW" altLang="en-US" dirty="0"/>
              <a:t>執行 </a:t>
            </a:r>
            <a:r>
              <a:rPr lang="en-US" dirty="0" err="1">
                <a:latin typeface="Consolas" panose="020B0609020204030204" pitchFamily="49" charset="0"/>
              </a:rPr>
              <a:t>dotnet</a:t>
            </a:r>
            <a:r>
              <a:rPr lang="en-US" dirty="0">
                <a:latin typeface="Consolas" panose="020B0609020204030204" pitchFamily="49" charset="0"/>
              </a:rPr>
              <a:t> publish</a:t>
            </a:r>
            <a:endParaRPr lang="en-US" dirty="0"/>
          </a:p>
          <a:p>
            <a:pPr lvl="1"/>
            <a:r>
              <a:rPr lang="zh-TW" altLang="en-US" dirty="0"/>
              <a:t>收集應用程式與其相依性到單一容器目錄結構。</a:t>
            </a:r>
            <a:endParaRPr lang="en-US" dirty="0"/>
          </a:p>
          <a:p>
            <a:pPr lvl="1"/>
            <a:endParaRPr lang="en-US" dirty="0"/>
          </a:p>
          <a:p>
            <a:r>
              <a:rPr lang="zh-TW" altLang="en-US" dirty="0"/>
              <a:t>執行 </a:t>
            </a:r>
            <a:r>
              <a:rPr lang="en-US" dirty="0" err="1">
                <a:latin typeface="Consolas" panose="020B0609020204030204" pitchFamily="49" charset="0"/>
              </a:rPr>
              <a:t>dotnet</a:t>
            </a:r>
            <a:r>
              <a:rPr lang="en-US" dirty="0">
                <a:latin typeface="Consolas" panose="020B0609020204030204" pitchFamily="49" charset="0"/>
              </a:rPr>
              <a:t> &lt;app-assembly&gt;.</a:t>
            </a:r>
            <a:r>
              <a:rPr lang="en-US" dirty="0" err="1">
                <a:latin typeface="Consolas" panose="020B0609020204030204" pitchFamily="49" charset="0"/>
              </a:rPr>
              <a:t>dll</a:t>
            </a:r>
            <a:r>
              <a:rPr lang="en-US" dirty="0">
                <a:latin typeface="Consolas" panose="020B0609020204030204" pitchFamily="49" charset="0"/>
              </a:rPr>
              <a:t> </a:t>
            </a:r>
            <a:r>
              <a:rPr lang="zh-TW" altLang="en-US" dirty="0"/>
              <a:t>執行你的 </a:t>
            </a:r>
            <a:r>
              <a:rPr lang="en-US" altLang="zh-TW" dirty="0"/>
              <a:t>App</a:t>
            </a:r>
            <a:endParaRPr lang="en-US" dirty="0"/>
          </a:p>
          <a:p>
            <a:pPr lvl="1"/>
            <a:r>
              <a:rPr lang="en-US" dirty="0" err="1">
                <a:latin typeface="Consolas" panose="020B0609020204030204" pitchFamily="49" charset="0"/>
              </a:rPr>
              <a:t>dotnet</a:t>
            </a:r>
            <a:r>
              <a:rPr lang="en-US" dirty="0"/>
              <a:t> </a:t>
            </a:r>
            <a:r>
              <a:rPr lang="zh-TW" altLang="en-US" dirty="0"/>
              <a:t>指令 </a:t>
            </a:r>
            <a:r>
              <a:rPr lang="en-US" altLang="zh-TW" dirty="0"/>
              <a:t>(</a:t>
            </a:r>
            <a:r>
              <a:rPr lang="zh-TW" altLang="en-US" dirty="0"/>
              <a:t>於 </a:t>
            </a:r>
            <a:r>
              <a:rPr lang="en-US" altLang="zh-TW" dirty="0"/>
              <a:t>.NET Core </a:t>
            </a:r>
            <a:r>
              <a:rPr lang="zh-TW" altLang="en-US" dirty="0"/>
              <a:t>安裝</a:t>
            </a:r>
            <a:r>
              <a:rPr lang="en-US" altLang="zh-TW" dirty="0"/>
              <a:t>) </a:t>
            </a:r>
            <a:r>
              <a:rPr lang="zh-TW" altLang="en-US" dirty="0"/>
              <a:t>應該可以在應用程式路徑內找到。</a:t>
            </a:r>
            <a:endParaRPr lang="en-US" dirty="0"/>
          </a:p>
        </p:txBody>
      </p:sp>
    </p:spTree>
    <p:extLst>
      <p:ext uri="{BB962C8B-B14F-4D97-AF65-F5344CB8AC3E}">
        <p14:creationId xmlns:p14="http://schemas.microsoft.com/office/powerpoint/2010/main" val="24258590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自我包容的應用</a:t>
            </a:r>
            <a:endParaRPr lang="en-US" dirty="0"/>
          </a:p>
        </p:txBody>
      </p:sp>
      <p:sp>
        <p:nvSpPr>
          <p:cNvPr id="3" name="Text Placeholder 2"/>
          <p:cNvSpPr>
            <a:spLocks noGrp="1"/>
          </p:cNvSpPr>
          <p:nvPr>
            <p:ph type="body" sz="quarter" idx="10"/>
          </p:nvPr>
        </p:nvSpPr>
        <p:spPr>
          <a:xfrm>
            <a:off x="274638" y="1212850"/>
            <a:ext cx="11887200" cy="5355312"/>
          </a:xfrm>
        </p:spPr>
        <p:txBody>
          <a:bodyPr/>
          <a:lstStyle/>
          <a:p>
            <a:r>
              <a:rPr lang="en-US" dirty="0"/>
              <a:t>App </a:t>
            </a:r>
            <a:r>
              <a:rPr lang="zh-TW" altLang="en-US" dirty="0"/>
              <a:t>搭載了它所需的任何資源</a:t>
            </a:r>
            <a:endParaRPr lang="en-US" dirty="0"/>
          </a:p>
          <a:p>
            <a:pPr lvl="1"/>
            <a:r>
              <a:rPr lang="en-US" dirty="0"/>
              <a:t>.NET Core </a:t>
            </a:r>
            <a:r>
              <a:rPr lang="zh-TW" altLang="en-US" dirty="0"/>
              <a:t>不需預先安裝</a:t>
            </a:r>
            <a:endParaRPr lang="en-US" dirty="0"/>
          </a:p>
          <a:p>
            <a:pPr lvl="1"/>
            <a:r>
              <a:rPr lang="zh-TW" altLang="en-US" dirty="0"/>
              <a:t>用於受限環境</a:t>
            </a:r>
            <a:endParaRPr lang="en-US" dirty="0"/>
          </a:p>
          <a:p>
            <a:pPr lvl="1"/>
            <a:endParaRPr lang="en-US" dirty="0"/>
          </a:p>
          <a:p>
            <a:r>
              <a:rPr lang="zh-TW" altLang="en-US" dirty="0"/>
              <a:t>就像執行一般原生程式</a:t>
            </a:r>
            <a:endParaRPr lang="en-US" dirty="0"/>
          </a:p>
          <a:p>
            <a:pPr lvl="1"/>
            <a:r>
              <a:rPr lang="zh-TW" altLang="en-US" dirty="0"/>
              <a:t>為指定的平台執行期所建 </a:t>
            </a:r>
            <a:r>
              <a:rPr lang="en-US" dirty="0"/>
              <a:t>(Windows, Linux distro, etc.)</a:t>
            </a:r>
          </a:p>
          <a:p>
            <a:pPr lvl="1"/>
            <a:endParaRPr lang="en-US" dirty="0"/>
          </a:p>
          <a:p>
            <a:r>
              <a:rPr lang="en-US" i="1" dirty="0"/>
              <a:t>Note</a:t>
            </a:r>
            <a:r>
              <a:rPr lang="en-US" dirty="0"/>
              <a:t>: </a:t>
            </a:r>
            <a:r>
              <a:rPr lang="zh-TW" altLang="en-US" dirty="0"/>
              <a:t>自我包含應用會明顯的大，且啟動會比 </a:t>
            </a:r>
            <a:r>
              <a:rPr lang="en-US" altLang="zh-TW" dirty="0"/>
              <a:t>JIT Time </a:t>
            </a:r>
            <a:r>
              <a:rPr lang="zh-TW" altLang="en-US" dirty="0"/>
              <a:t>要來得慢。</a:t>
            </a:r>
            <a:endParaRPr lang="en-US" dirty="0"/>
          </a:p>
          <a:p>
            <a:endParaRPr lang="en-US" dirty="0"/>
          </a:p>
        </p:txBody>
      </p:sp>
    </p:spTree>
    <p:extLst>
      <p:ext uri="{BB962C8B-B14F-4D97-AF65-F5344CB8AC3E}">
        <p14:creationId xmlns:p14="http://schemas.microsoft.com/office/powerpoint/2010/main" val="17943624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a:t>發行至完整的</a:t>
            </a:r>
            <a:r>
              <a:rPr lang="en-US" dirty="0"/>
              <a:t> .NET Framework</a:t>
            </a:r>
          </a:p>
        </p:txBody>
      </p:sp>
      <p:sp>
        <p:nvSpPr>
          <p:cNvPr id="5" name="Text Placeholder 4"/>
          <p:cNvSpPr>
            <a:spLocks noGrp="1"/>
          </p:cNvSpPr>
          <p:nvPr>
            <p:ph type="body" sz="quarter" idx="10"/>
          </p:nvPr>
        </p:nvSpPr>
        <p:spPr>
          <a:xfrm>
            <a:off x="274638" y="1212850"/>
            <a:ext cx="11887200" cy="2905411"/>
          </a:xfrm>
        </p:spPr>
        <p:txBody>
          <a:bodyPr/>
          <a:lstStyle/>
          <a:p>
            <a:r>
              <a:rPr lang="zh-TW" altLang="en-US" dirty="0"/>
              <a:t>指向完整的</a:t>
            </a:r>
            <a:r>
              <a:rPr lang="en-US" dirty="0"/>
              <a:t>.NET Framework (net4xx)</a:t>
            </a:r>
          </a:p>
          <a:p>
            <a:pPr lvl="1"/>
            <a:endParaRPr lang="en-US" dirty="0"/>
          </a:p>
          <a:p>
            <a:r>
              <a:rPr lang="zh-TW" altLang="en-US" dirty="0"/>
              <a:t>執行如同原生的 </a:t>
            </a:r>
            <a:r>
              <a:rPr lang="en-US" altLang="zh-TW" dirty="0"/>
              <a:t>exe</a:t>
            </a:r>
            <a:endParaRPr lang="en-US" dirty="0"/>
          </a:p>
          <a:p>
            <a:pPr lvl="1"/>
            <a:endParaRPr lang="en-US" dirty="0"/>
          </a:p>
          <a:p>
            <a:r>
              <a:rPr lang="zh-TW" altLang="en-US" dirty="0"/>
              <a:t>所有現在的 </a:t>
            </a:r>
            <a:r>
              <a:rPr lang="en-US" altLang="zh-TW" dirty="0"/>
              <a:t>.NET </a:t>
            </a:r>
            <a:r>
              <a:rPr lang="zh-TW" altLang="en-US" dirty="0"/>
              <a:t>相依性都能用</a:t>
            </a:r>
            <a:endParaRPr lang="en-US" dirty="0"/>
          </a:p>
        </p:txBody>
      </p:sp>
    </p:spTree>
    <p:extLst>
      <p:ext uri="{BB962C8B-B14F-4D97-AF65-F5344CB8AC3E}">
        <p14:creationId xmlns:p14="http://schemas.microsoft.com/office/powerpoint/2010/main" val="34999241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於生產環境掛載</a:t>
            </a:r>
            <a:endParaRPr lang="en-US" dirty="0"/>
          </a:p>
        </p:txBody>
      </p:sp>
      <p:sp>
        <p:nvSpPr>
          <p:cNvPr id="3" name="Text Placeholder 2"/>
          <p:cNvSpPr>
            <a:spLocks noGrp="1"/>
          </p:cNvSpPr>
          <p:nvPr>
            <p:ph type="body" sz="quarter" idx="10"/>
          </p:nvPr>
        </p:nvSpPr>
        <p:spPr>
          <a:xfrm>
            <a:off x="274638" y="1212850"/>
            <a:ext cx="11887200" cy="3176254"/>
          </a:xfrm>
        </p:spPr>
        <p:txBody>
          <a:bodyPr/>
          <a:lstStyle/>
          <a:p>
            <a:r>
              <a:rPr lang="zh-TW" altLang="en-US" dirty="0"/>
              <a:t>內建的</a:t>
            </a:r>
            <a:r>
              <a:rPr lang="en-US" dirty="0"/>
              <a:t> web server (kestrel)</a:t>
            </a:r>
          </a:p>
          <a:p>
            <a:r>
              <a:rPr lang="zh-TW" altLang="en-US" dirty="0"/>
              <a:t>不直接面對 </a:t>
            </a:r>
            <a:r>
              <a:rPr lang="en-US" altLang="zh-TW" dirty="0"/>
              <a:t>Internet </a:t>
            </a:r>
            <a:r>
              <a:rPr lang="zh-TW" altLang="en-US" dirty="0"/>
              <a:t>流量</a:t>
            </a:r>
            <a:r>
              <a:rPr lang="en-US" dirty="0"/>
              <a:t> – </a:t>
            </a:r>
            <a:r>
              <a:rPr lang="zh-TW" altLang="en-US" dirty="0"/>
              <a:t>使用 </a:t>
            </a:r>
            <a:r>
              <a:rPr lang="en-US" altLang="zh-TW" dirty="0"/>
              <a:t>Proxy</a:t>
            </a:r>
            <a:r>
              <a:rPr lang="en-US" dirty="0"/>
              <a:t> </a:t>
            </a:r>
          </a:p>
          <a:p>
            <a:pPr lvl="1"/>
            <a:r>
              <a:rPr lang="en-US" dirty="0"/>
              <a:t>IIS, Nginx,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199138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發行到 </a:t>
            </a:r>
            <a:r>
              <a:rPr lang="en-US" altLang="zh-TW" dirty="0"/>
              <a:t>IIS</a:t>
            </a:r>
            <a:endParaRPr lang="en-US" dirty="0"/>
          </a:p>
        </p:txBody>
      </p:sp>
      <p:sp>
        <p:nvSpPr>
          <p:cNvPr id="3" name="Text Placeholder 2"/>
          <p:cNvSpPr>
            <a:spLocks noGrp="1"/>
          </p:cNvSpPr>
          <p:nvPr>
            <p:ph type="body" sz="quarter" idx="10"/>
          </p:nvPr>
        </p:nvSpPr>
        <p:spPr>
          <a:xfrm>
            <a:off x="274638" y="1212850"/>
            <a:ext cx="11887200" cy="4936736"/>
          </a:xfrm>
        </p:spPr>
        <p:txBody>
          <a:bodyPr/>
          <a:lstStyle/>
          <a:p>
            <a:r>
              <a:rPr lang="en-US" dirty="0"/>
              <a:t>ASP.NET Core Module</a:t>
            </a:r>
          </a:p>
          <a:p>
            <a:pPr lvl="1"/>
            <a:r>
              <a:rPr lang="en-US" dirty="0">
                <a:hlinkClick r:id="rId2"/>
              </a:rPr>
              <a:t>https://github.com/aspnet/Announcements/issues/164</a:t>
            </a:r>
            <a:r>
              <a:rPr lang="en-US" dirty="0"/>
              <a:t> </a:t>
            </a:r>
          </a:p>
          <a:p>
            <a:pPr lvl="1"/>
            <a:r>
              <a:rPr lang="zh-TW" altLang="en-US" dirty="0"/>
              <a:t>原生的 </a:t>
            </a:r>
            <a:r>
              <a:rPr lang="en-US" altLang="zh-TW" dirty="0"/>
              <a:t>IIS </a:t>
            </a:r>
            <a:r>
              <a:rPr lang="zh-TW" altLang="en-US" dirty="0"/>
              <a:t>模組，由 </a:t>
            </a:r>
            <a:r>
              <a:rPr lang="en-US" altLang="zh-TW" dirty="0"/>
              <a:t>IIS Platform Handler </a:t>
            </a:r>
            <a:r>
              <a:rPr lang="zh-TW" altLang="en-US" dirty="0"/>
              <a:t>發展。</a:t>
            </a:r>
            <a:endParaRPr lang="en-US" altLang="zh-TW" dirty="0"/>
          </a:p>
          <a:p>
            <a:pPr lvl="1"/>
            <a:r>
              <a:rPr lang="zh-TW" altLang="en-US" dirty="0"/>
              <a:t>轉向要求到你的應用程式。</a:t>
            </a:r>
            <a:endParaRPr lang="en-US" altLang="zh-TW" dirty="0"/>
          </a:p>
          <a:p>
            <a:pPr lvl="1"/>
            <a:r>
              <a:rPr lang="zh-TW" altLang="en-US" dirty="0"/>
              <a:t>支援應用程式離線、轉換用戶端憑證、</a:t>
            </a:r>
            <a:r>
              <a:rPr lang="en-US" altLang="zh-TW" dirty="0"/>
              <a:t>IIS </a:t>
            </a:r>
            <a:r>
              <a:rPr lang="zh-TW" altLang="en-US" dirty="0"/>
              <a:t>子應用程式與解鎖組態。</a:t>
            </a:r>
            <a:endParaRPr lang="en-US" dirty="0"/>
          </a:p>
          <a:p>
            <a:pPr lvl="1"/>
            <a:endParaRPr lang="en-US" dirty="0"/>
          </a:p>
          <a:p>
            <a:r>
              <a:rPr lang="zh-TW" altLang="en-US" dirty="0"/>
              <a:t>於 </a:t>
            </a:r>
            <a:r>
              <a:rPr lang="en-US" dirty="0" err="1"/>
              <a:t>web.config</a:t>
            </a:r>
            <a:r>
              <a:rPr lang="en-US" dirty="0"/>
              <a:t> </a:t>
            </a:r>
            <a:r>
              <a:rPr lang="zh-TW" altLang="en-US" dirty="0"/>
              <a:t>設定模組</a:t>
            </a:r>
            <a:endParaRPr lang="en-US" dirty="0"/>
          </a:p>
          <a:p>
            <a:pPr lvl="1"/>
            <a:r>
              <a:rPr lang="zh-TW" altLang="en-US" dirty="0"/>
              <a:t>新的</a:t>
            </a:r>
            <a:r>
              <a:rPr lang="en-US" dirty="0"/>
              <a:t> </a:t>
            </a:r>
            <a:r>
              <a:rPr lang="en-US" dirty="0" err="1"/>
              <a:t>iis</a:t>
            </a:r>
            <a:r>
              <a:rPr lang="en-US" dirty="0"/>
              <a:t>-publish </a:t>
            </a:r>
            <a:r>
              <a:rPr lang="zh-TW" altLang="en-US" dirty="0"/>
              <a:t>工具將幫你處理這塊</a:t>
            </a:r>
            <a:endParaRPr lang="en-US" dirty="0"/>
          </a:p>
          <a:p>
            <a:pPr lvl="1"/>
            <a:endParaRPr lang="en-US" dirty="0"/>
          </a:p>
          <a:p>
            <a:r>
              <a:rPr lang="zh-TW" altLang="en-US" dirty="0"/>
              <a:t>指向 </a:t>
            </a:r>
            <a:r>
              <a:rPr lang="en-US" altLang="zh-TW" dirty="0"/>
              <a:t>IIS </a:t>
            </a:r>
            <a:r>
              <a:rPr lang="zh-TW" altLang="en-US" dirty="0"/>
              <a:t>到 </a:t>
            </a:r>
            <a:r>
              <a:rPr lang="en-US" altLang="zh-TW" dirty="0"/>
              <a:t>Web </a:t>
            </a:r>
            <a:r>
              <a:rPr lang="zh-TW" altLang="en-US" dirty="0"/>
              <a:t>應用程式的根資料夾 </a:t>
            </a:r>
            <a:r>
              <a:rPr lang="en-US" altLang="zh-TW" dirty="0"/>
              <a:t>(</a:t>
            </a:r>
            <a:r>
              <a:rPr lang="en-US" altLang="zh-TW" dirty="0" err="1"/>
              <a:t>wwwroot</a:t>
            </a:r>
            <a:r>
              <a:rPr lang="en-US" altLang="zh-TW" dirty="0"/>
              <a:t>)</a:t>
            </a:r>
            <a:endParaRPr lang="en-US" dirty="0"/>
          </a:p>
        </p:txBody>
      </p:sp>
    </p:spTree>
    <p:extLst>
      <p:ext uri="{BB962C8B-B14F-4D97-AF65-F5344CB8AC3E}">
        <p14:creationId xmlns:p14="http://schemas.microsoft.com/office/powerpoint/2010/main" val="20927852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a:t>發行到 </a:t>
            </a:r>
            <a:r>
              <a:rPr lang="en-US" altLang="zh-TW" dirty="0"/>
              <a:t>Azure</a:t>
            </a:r>
            <a:endParaRPr lang="en-US" dirty="0"/>
          </a:p>
        </p:txBody>
      </p:sp>
      <p:sp>
        <p:nvSpPr>
          <p:cNvPr id="5" name="Text Placeholder 4"/>
          <p:cNvSpPr>
            <a:spLocks noGrp="1"/>
          </p:cNvSpPr>
          <p:nvPr>
            <p:ph type="body" sz="quarter" idx="10"/>
          </p:nvPr>
        </p:nvSpPr>
        <p:spPr>
          <a:xfrm>
            <a:off x="274638" y="1212850"/>
            <a:ext cx="11887200" cy="3040832"/>
          </a:xfrm>
        </p:spPr>
        <p:txBody>
          <a:bodyPr/>
          <a:lstStyle/>
          <a:p>
            <a:r>
              <a:rPr lang="en-US" dirty="0"/>
              <a:t>Publish directly to Azure from Visual Studio</a:t>
            </a:r>
          </a:p>
          <a:p>
            <a:pPr lvl="1"/>
            <a:r>
              <a:rPr lang="en-US" dirty="0"/>
              <a:t>Uses </a:t>
            </a:r>
            <a:r>
              <a:rPr lang="en-US" dirty="0" err="1"/>
              <a:t>WebDeploy</a:t>
            </a:r>
            <a:endParaRPr lang="en-US" dirty="0"/>
          </a:p>
          <a:p>
            <a:pPr lvl="1"/>
            <a:r>
              <a:rPr lang="en-US" dirty="0"/>
              <a:t>Automate deployments using generated scripts</a:t>
            </a:r>
          </a:p>
          <a:p>
            <a:pPr lvl="1"/>
            <a:endParaRPr lang="en-US" dirty="0"/>
          </a:p>
          <a:p>
            <a:r>
              <a:rPr lang="en-US" dirty="0"/>
              <a:t>Use Kudu/VSTS to do continuous deployment</a:t>
            </a:r>
          </a:p>
          <a:p>
            <a:pPr lvl="1"/>
            <a:r>
              <a:rPr lang="en-US" dirty="0"/>
              <a:t>Kudu </a:t>
            </a:r>
            <a:r>
              <a:rPr lang="en-US" dirty="0">
                <a:hlinkClick r:id="rId2"/>
              </a:rPr>
              <a:t>deploy script </a:t>
            </a:r>
            <a:r>
              <a:rPr lang="en-US" dirty="0"/>
              <a:t>in place for ASP.NET 5 RC1</a:t>
            </a:r>
          </a:p>
        </p:txBody>
      </p:sp>
    </p:spTree>
    <p:extLst>
      <p:ext uri="{BB962C8B-B14F-4D97-AF65-F5344CB8AC3E}">
        <p14:creationId xmlns:p14="http://schemas.microsoft.com/office/powerpoint/2010/main" val="11659141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a:t>發行到 </a:t>
            </a:r>
            <a:r>
              <a:rPr lang="en-US" altLang="zh-TW" dirty="0"/>
              <a:t>Docker </a:t>
            </a:r>
            <a:r>
              <a:rPr lang="zh-TW" altLang="en-US" dirty="0"/>
              <a:t>上的 </a:t>
            </a:r>
            <a:r>
              <a:rPr lang="en-US" altLang="zh-TW" dirty="0"/>
              <a:t>Linux VM</a:t>
            </a:r>
            <a:endParaRPr lang="en-US" dirty="0"/>
          </a:p>
        </p:txBody>
      </p:sp>
      <p:sp>
        <p:nvSpPr>
          <p:cNvPr id="5" name="Text Placeholder 4"/>
          <p:cNvSpPr>
            <a:spLocks noGrp="1"/>
          </p:cNvSpPr>
          <p:nvPr>
            <p:ph type="body" sz="quarter" idx="10"/>
          </p:nvPr>
        </p:nvSpPr>
        <p:spPr>
          <a:xfrm>
            <a:off x="274638" y="1212850"/>
            <a:ext cx="11887200" cy="5706177"/>
          </a:xfrm>
        </p:spPr>
        <p:txBody>
          <a:bodyPr/>
          <a:lstStyle/>
          <a:p>
            <a:r>
              <a:rPr lang="en-US" sz="3200" dirty="0"/>
              <a:t>Docker Hub </a:t>
            </a:r>
            <a:r>
              <a:rPr lang="zh-TW" altLang="en-US" sz="3200" dirty="0"/>
              <a:t>上有 </a:t>
            </a:r>
            <a:r>
              <a:rPr lang="en-US" altLang="zh-TW" sz="3200" dirty="0"/>
              <a:t>ASP.NET Core </a:t>
            </a:r>
            <a:r>
              <a:rPr lang="zh-TW" altLang="en-US" sz="3200" dirty="0"/>
              <a:t>映像</a:t>
            </a:r>
            <a:endParaRPr lang="en-US" sz="3200" dirty="0"/>
          </a:p>
          <a:p>
            <a:pPr lvl="1"/>
            <a:r>
              <a:rPr lang="en-US" sz="1800" dirty="0"/>
              <a:t>.NET Core </a:t>
            </a:r>
            <a:r>
              <a:rPr lang="zh-TW" altLang="en-US" sz="1800" dirty="0"/>
              <a:t>映像即將推出</a:t>
            </a:r>
            <a:endParaRPr lang="en-US" sz="1800" dirty="0"/>
          </a:p>
          <a:p>
            <a:pPr lvl="1"/>
            <a:endParaRPr lang="en-US" sz="1800" dirty="0"/>
          </a:p>
          <a:p>
            <a:r>
              <a:rPr lang="en-US" sz="3200" dirty="0"/>
              <a:t>Docker for Windows/Mac Beta</a:t>
            </a:r>
          </a:p>
          <a:p>
            <a:pPr lvl="1"/>
            <a:r>
              <a:rPr lang="zh-TW" altLang="en-US" sz="1800" dirty="0"/>
              <a:t>容易建立、組織與部署 </a:t>
            </a:r>
            <a:r>
              <a:rPr lang="en-US" altLang="zh-TW" sz="1800" dirty="0"/>
              <a:t>Docker apps</a:t>
            </a:r>
            <a:endParaRPr lang="en-US" sz="1800" dirty="0"/>
          </a:p>
          <a:p>
            <a:pPr lvl="1"/>
            <a:r>
              <a:rPr lang="en-US" sz="1800" dirty="0">
                <a:hlinkClick r:id="rId3"/>
              </a:rPr>
              <a:t>beta.docker.com</a:t>
            </a:r>
            <a:endParaRPr lang="en-US" sz="1800" dirty="0"/>
          </a:p>
          <a:p>
            <a:pPr lvl="1"/>
            <a:endParaRPr lang="en-US" sz="1800" dirty="0"/>
          </a:p>
          <a:p>
            <a:r>
              <a:rPr lang="en-US" sz="3200" dirty="0"/>
              <a:t>Visual Studio Tools for Docker – Preview</a:t>
            </a:r>
          </a:p>
          <a:p>
            <a:pPr lvl="1"/>
            <a:r>
              <a:rPr lang="zh-TW" altLang="en-US" sz="1800" dirty="0"/>
              <a:t>容易建立映像以部署到 </a:t>
            </a:r>
            <a:r>
              <a:rPr lang="en-US" altLang="zh-TW" sz="1800" dirty="0"/>
              <a:t>Docker Hub</a:t>
            </a:r>
            <a:endParaRPr lang="en-US" sz="1800" dirty="0"/>
          </a:p>
          <a:p>
            <a:pPr lvl="1"/>
            <a:r>
              <a:rPr lang="en-US" sz="1800" dirty="0">
                <a:hlinkClick r:id="rId4"/>
              </a:rPr>
              <a:t>https://aka.ms/dockertoollsforvs</a:t>
            </a:r>
            <a:r>
              <a:rPr lang="en-US" sz="1800" dirty="0"/>
              <a:t> </a:t>
            </a:r>
          </a:p>
          <a:p>
            <a:pPr lvl="1"/>
            <a:endParaRPr lang="en-US" sz="1800" kern="0" dirty="0">
              <a:solidFill>
                <a:sysClr val="windowText" lastClr="000000"/>
              </a:solidFill>
              <a:latin typeface="Segoe UI Light" panose="020B0502040204020203" pitchFamily="34" charset="0"/>
              <a:cs typeface="Segoe UI Light" panose="020B0502040204020203" pitchFamily="34" charset="0"/>
            </a:endParaRPr>
          </a:p>
          <a:p>
            <a:r>
              <a:rPr lang="zh-TW" altLang="en-US" sz="3200" dirty="0"/>
              <a:t>部署到 </a:t>
            </a:r>
            <a:r>
              <a:rPr lang="en-US" sz="3200" dirty="0"/>
              <a:t>Azure Container Service </a:t>
            </a:r>
          </a:p>
          <a:p>
            <a:pPr lvl="1"/>
            <a:r>
              <a:rPr lang="zh-TW" altLang="en-US" sz="1800" dirty="0"/>
              <a:t>使用</a:t>
            </a:r>
            <a:r>
              <a:rPr lang="en-US" sz="1800" dirty="0"/>
              <a:t> Apache </a:t>
            </a:r>
            <a:r>
              <a:rPr lang="en-US" sz="1800" dirty="0" err="1"/>
              <a:t>Mesos</a:t>
            </a:r>
            <a:r>
              <a:rPr lang="en-US" sz="1800" dirty="0"/>
              <a:t> </a:t>
            </a:r>
            <a:r>
              <a:rPr lang="zh-TW" altLang="en-US" sz="1800" dirty="0"/>
              <a:t>或</a:t>
            </a:r>
            <a:r>
              <a:rPr lang="en-US" sz="1800" dirty="0"/>
              <a:t> Docker Swarm </a:t>
            </a:r>
            <a:r>
              <a:rPr lang="zh-TW" altLang="en-US" sz="1800" dirty="0"/>
              <a:t>建立容器代管服務</a:t>
            </a:r>
            <a:endParaRPr lang="en-US" sz="1800" dirty="0"/>
          </a:p>
          <a:p>
            <a:pPr lvl="1"/>
            <a:r>
              <a:rPr lang="en-US" sz="1800" dirty="0">
                <a:hlinkClick r:id="rId5"/>
              </a:rPr>
              <a:t>https://aka.ms/azurecontainerservice</a:t>
            </a:r>
            <a:r>
              <a:rPr lang="en-US" sz="1800" dirty="0"/>
              <a:t> </a:t>
            </a:r>
          </a:p>
          <a:p>
            <a:pPr lvl="1"/>
            <a:endParaRPr lang="en-US" sz="2000" dirty="0"/>
          </a:p>
        </p:txBody>
      </p:sp>
      <p:pic>
        <p:nvPicPr>
          <p:cNvPr id="6" name="Picture 4" descr="http://a3ab771892fd198a96736e50.javacodegeeks.netdna-cdn.com/wp-content/uploads/2015/11/docker-toolbox-logo.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86" b="94286" l="4889" r="94889">
                        <a14:foregroundMark x1="24889" y1="32000" x2="36667" y2="50571"/>
                        <a14:foregroundMark x1="45111" y1="44286" x2="46444" y2="52857"/>
                        <a14:foregroundMark x1="12222" y1="45429" x2="13556" y2="43429"/>
                        <a14:foregroundMark x1="10000" y1="47143" x2="10667" y2="44857"/>
                        <a14:foregroundMark x1="17111" y1="48000" x2="17556" y2="46857"/>
                        <a14:foregroundMark x1="12222" y1="47714" x2="12667" y2="48286"/>
                        <a14:foregroundMark x1="14222" y1="46571" x2="16222" y2="44857"/>
                        <a14:foregroundMark x1="17556" y1="45143" x2="18667" y2="44571"/>
                        <a14:foregroundMark x1="16889" y1="48000" x2="17778" y2="47714"/>
                        <a14:backgroundMark x1="79556" y1="51143" x2="80444" y2="53429"/>
                        <a14:backgroundMark x1="11556" y1="46286" x2="11556" y2="47143"/>
                        <a14:backgroundMark x1="16000" y1="42857" x2="15556" y2="43143"/>
                        <a14:backgroundMark x1="11333" y1="47714" x2="12000" y2="49143"/>
                        <a14:backgroundMark x1="18444" y1="46000" x2="18889" y2="47714"/>
                        <a14:backgroundMark x1="13556" y1="48000" x2="14222" y2="48571"/>
                        <a14:backgroundMark x1="13333" y1="46286" x2="15333" y2="43429"/>
                        <a14:backgroundMark x1="15778" y1="47714" x2="16444" y2="47143"/>
                        <a14:backgroundMark x1="19556" y1="48000" x2="21111" y2="49429"/>
                        <a14:backgroundMark x1="16889" y1="49143" x2="17556" y2="48571"/>
                        <a14:backgroundMark x1="18222" y1="52000" x2="18222" y2="51714"/>
                        <a14:backgroundMark x1="16222" y1="53143" x2="16667" y2="52857"/>
                        <a14:backgroundMark x1="11333" y1="45429" x2="11111" y2="42857"/>
                        <a14:backgroundMark x1="16444" y1="42286" x2="17111" y2="42000"/>
                        <a14:backgroundMark x1="20222" y1="41143" x2="20667" y2="41143"/>
                        <a14:backgroundMark x1="16667" y1="46857" x2="17778" y2="46000"/>
                        <a14:backgroundMark x1="19556" y1="45143" x2="19111" y2="45714"/>
                        <a14:backgroundMark x1="21333" y1="50571" x2="21111" y2="49714"/>
                      </a14:backgroundRemoval>
                    </a14:imgEffect>
                  </a14:imgLayer>
                </a14:imgProps>
              </a:ext>
              <a:ext uri="{28A0092B-C50C-407E-A947-70E740481C1C}">
                <a14:useLocalDpi xmlns:a14="http://schemas.microsoft.com/office/drawing/2010/main" val="0"/>
              </a:ext>
            </a:extLst>
          </a:blip>
          <a:srcRect/>
          <a:stretch>
            <a:fillRect/>
          </a:stretch>
        </p:blipFill>
        <p:spPr bwMode="auto">
          <a:xfrm>
            <a:off x="7675478" y="144462"/>
            <a:ext cx="4778459" cy="371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1735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zh-TW" altLang="en-US" dirty="0"/>
              <a:t>部署三步驟：</a:t>
            </a:r>
            <a:endParaRPr lang="en-US" dirty="0"/>
          </a:p>
        </p:txBody>
      </p:sp>
      <p:sp>
        <p:nvSpPr>
          <p:cNvPr id="3" name="Text Placeholder 2"/>
          <p:cNvSpPr>
            <a:spLocks noGrp="1"/>
          </p:cNvSpPr>
          <p:nvPr>
            <p:ph type="body" sz="quarter" idx="10"/>
          </p:nvPr>
        </p:nvSpPr>
        <p:spPr>
          <a:xfrm>
            <a:off x="274638" y="1212850"/>
            <a:ext cx="11887200" cy="2769989"/>
          </a:xfrm>
        </p:spPr>
        <p:txBody>
          <a:bodyPr/>
          <a:lstStyle/>
          <a:p>
            <a:pPr marL="742950" indent="-742950">
              <a:buAutoNum type="arabicPeriod"/>
            </a:pPr>
            <a:r>
              <a:rPr lang="zh-TW" altLang="en-US" dirty="0"/>
              <a:t>還原套件相依性</a:t>
            </a:r>
            <a:endParaRPr lang="en-US" dirty="0"/>
          </a:p>
          <a:p>
            <a:pPr marL="742950" indent="-742950">
              <a:buAutoNum type="arabicPeriod"/>
            </a:pPr>
            <a:r>
              <a:rPr lang="zh-TW" altLang="en-US" dirty="0"/>
              <a:t>發行應用程式</a:t>
            </a:r>
            <a:endParaRPr lang="en-US" dirty="0"/>
          </a:p>
          <a:p>
            <a:pPr marL="742950" indent="-742950">
              <a:buAutoNum type="arabicPeriod"/>
            </a:pPr>
            <a:r>
              <a:rPr lang="zh-TW" altLang="en-US" dirty="0"/>
              <a:t>部署到生產環境</a:t>
            </a:r>
            <a:endParaRPr lang="en-US" dirty="0"/>
          </a:p>
          <a:p>
            <a:pPr marL="742950" indent="-742950">
              <a:buAutoNum type="arabicPeriod"/>
            </a:pPr>
            <a:endParaRPr lang="en-US" dirty="0"/>
          </a:p>
        </p:txBody>
      </p:sp>
    </p:spTree>
    <p:extLst>
      <p:ext uri="{BB962C8B-B14F-4D97-AF65-F5344CB8AC3E}">
        <p14:creationId xmlns:p14="http://schemas.microsoft.com/office/powerpoint/2010/main" val="27940395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949047"/>
          </a:xfrm>
        </p:spPr>
        <p:txBody>
          <a:bodyPr/>
          <a:lstStyle/>
          <a:p>
            <a:r>
              <a:rPr lang="en-US" altLang="zh-TW" dirty="0"/>
              <a:t>ASP.NET Core </a:t>
            </a:r>
            <a:r>
              <a:rPr lang="zh-TW" altLang="en-US" dirty="0"/>
              <a:t>是跨平台的 </a:t>
            </a:r>
            <a:r>
              <a:rPr lang="en-US" altLang="zh-TW" dirty="0"/>
              <a:t>Web Application Framework</a:t>
            </a:r>
            <a:r>
              <a:rPr lang="zh-TW" altLang="en-US" dirty="0"/>
              <a:t>。</a:t>
            </a:r>
            <a:endParaRPr lang="en-US" altLang="zh-TW" dirty="0"/>
          </a:p>
          <a:p>
            <a:endParaRPr lang="en-US" altLang="zh-TW" dirty="0"/>
          </a:p>
          <a:p>
            <a:r>
              <a:rPr lang="en-US" altLang="zh-TW" dirty="0"/>
              <a:t>MVC 6 = Web Pages + MVC + Web API</a:t>
            </a:r>
            <a:r>
              <a:rPr lang="zh-TW" altLang="en-US" dirty="0"/>
              <a:t>。</a:t>
            </a:r>
            <a:endParaRPr lang="en-US" altLang="zh-TW" dirty="0"/>
          </a:p>
          <a:p>
            <a:pPr lvl="1"/>
            <a:r>
              <a:rPr lang="en-US" altLang="zh-TW" dirty="0"/>
              <a:t>Tag Helper</a:t>
            </a:r>
          </a:p>
          <a:p>
            <a:pPr lvl="1"/>
            <a:r>
              <a:rPr lang="en-US" altLang="zh-TW" dirty="0"/>
              <a:t>View Component</a:t>
            </a:r>
          </a:p>
          <a:p>
            <a:pPr lvl="1"/>
            <a:r>
              <a:rPr lang="en-US" altLang="zh-TW" dirty="0"/>
              <a:t>Hosting</a:t>
            </a:r>
          </a:p>
          <a:p>
            <a:pPr lvl="1"/>
            <a:endParaRPr lang="en-US" altLang="zh-TW" dirty="0"/>
          </a:p>
          <a:p>
            <a:r>
              <a:rPr lang="zh-TW" altLang="en-US" dirty="0"/>
              <a:t>部署 </a:t>
            </a:r>
            <a:r>
              <a:rPr lang="en-US" altLang="zh-TW" dirty="0"/>
              <a:t>ASP.NET Core </a:t>
            </a:r>
            <a:r>
              <a:rPr lang="zh-TW" altLang="en-US" dirty="0"/>
              <a:t>應用程式</a:t>
            </a:r>
          </a:p>
        </p:txBody>
      </p:sp>
      <p:sp>
        <p:nvSpPr>
          <p:cNvPr id="3" name="標題 2"/>
          <p:cNvSpPr>
            <a:spLocks noGrp="1"/>
          </p:cNvSpPr>
          <p:nvPr>
            <p:ph type="title"/>
          </p:nvPr>
        </p:nvSpPr>
        <p:spPr/>
        <p:txBody>
          <a:bodyPr/>
          <a:lstStyle/>
          <a:p>
            <a:r>
              <a:rPr lang="zh-TW" altLang="en-US" dirty="0"/>
              <a:t>結語</a:t>
            </a:r>
          </a:p>
        </p:txBody>
      </p:sp>
    </p:spTree>
    <p:extLst>
      <p:ext uri="{BB962C8B-B14F-4D97-AF65-F5344CB8AC3E}">
        <p14:creationId xmlns:p14="http://schemas.microsoft.com/office/powerpoint/2010/main" val="676691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t>
            </a:r>
            <a:r>
              <a:rPr lang="zh-TW" altLang="en-US" dirty="0"/>
              <a:t>與現代化 </a:t>
            </a:r>
            <a:r>
              <a:rPr lang="en-US" altLang="zh-TW" dirty="0"/>
              <a:t>Web</a:t>
            </a:r>
            <a:endParaRPr lang="en-US" dirty="0"/>
          </a:p>
        </p:txBody>
      </p:sp>
      <p:sp>
        <p:nvSpPr>
          <p:cNvPr id="4" name="Rectangle 3"/>
          <p:cNvSpPr/>
          <p:nvPr/>
        </p:nvSpPr>
        <p:spPr>
          <a:xfrm>
            <a:off x="7810727" y="3141479"/>
            <a:ext cx="4493538"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rgbClr val="FFFFFF"/>
                </a:solidFill>
                <a:effectLst/>
                <a:uLnTx/>
                <a:uFillTx/>
                <a:latin typeface="Segoe UI"/>
                <a:ea typeface="+mn-ea"/>
                <a:cs typeface="+mn-cs"/>
              </a:rPr>
              <a:t>選擇你喜歡的工具或編輯器</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1950875" y="4501799"/>
            <a:ext cx="2698175"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rgbClr val="FFFFFF"/>
                </a:solidFill>
                <a:effectLst/>
                <a:uLnTx/>
                <a:uFillTx/>
                <a:latin typeface="Segoe UI"/>
                <a:ea typeface="+mn-ea"/>
                <a:cs typeface="+mn-cs"/>
              </a:rPr>
              <a:t>持續貢獻的開源</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a:xfrm>
            <a:off x="7754278" y="4558665"/>
            <a:ext cx="1261884"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rgbClr val="FFFFFF"/>
                </a:solidFill>
                <a:effectLst/>
                <a:uLnTx/>
                <a:uFillTx/>
                <a:latin typeface="Segoe UI"/>
                <a:ea typeface="+mn-ea"/>
                <a:cs typeface="+mn-cs"/>
              </a:rPr>
              <a:t>跨平台</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7" name="Group 6"/>
          <p:cNvGrpSpPr/>
          <p:nvPr/>
        </p:nvGrpSpPr>
        <p:grpSpPr>
          <a:xfrm>
            <a:off x="6785010" y="4365398"/>
            <a:ext cx="906342" cy="867556"/>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14" name="Group 13"/>
          <p:cNvGrpSpPr/>
          <p:nvPr/>
        </p:nvGrpSpPr>
        <p:grpSpPr>
          <a:xfrm>
            <a:off x="6794824" y="2974475"/>
            <a:ext cx="906342" cy="867556"/>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p:cNvGrpSpPr/>
          <p:nvPr/>
        </p:nvGrpSpPr>
        <p:grpSpPr>
          <a:xfrm>
            <a:off x="940880" y="4353855"/>
            <a:ext cx="906342" cy="867556"/>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OSS</a:t>
              </a:r>
            </a:p>
          </p:txBody>
        </p:sp>
      </p:grpSp>
      <p:sp>
        <p:nvSpPr>
          <p:cNvPr id="20" name="Rectangle 19"/>
          <p:cNvSpPr/>
          <p:nvPr/>
        </p:nvSpPr>
        <p:spPr>
          <a:xfrm>
            <a:off x="1897478" y="3181008"/>
            <a:ext cx="4134465"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rgbClr val="FFFFFF"/>
                </a:solidFill>
                <a:effectLst/>
                <a:uLnTx/>
                <a:uFillTx/>
                <a:latin typeface="Segoe UI"/>
                <a:ea typeface="+mn-ea"/>
                <a:cs typeface="+mn-cs"/>
              </a:rPr>
              <a:t>由地端到雲端的無縫轉移</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Freeform 13"/>
          <p:cNvSpPr>
            <a:spLocks noChangeAspect="1" noEditPoints="1"/>
          </p:cNvSpPr>
          <p:nvPr/>
        </p:nvSpPr>
        <p:spPr bwMode="auto">
          <a:xfrm>
            <a:off x="937268" y="2982371"/>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Rectangle 21"/>
          <p:cNvSpPr/>
          <p:nvPr/>
        </p:nvSpPr>
        <p:spPr>
          <a:xfrm>
            <a:off x="7754278" y="1926447"/>
            <a:ext cx="341632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rgbClr val="FFFFFF"/>
                </a:solidFill>
                <a:effectLst/>
                <a:uLnTx/>
                <a:uFillTx/>
                <a:latin typeface="Segoe UI"/>
                <a:ea typeface="+mn-ea"/>
                <a:cs typeface="+mn-cs"/>
              </a:rPr>
              <a:t>較快的開發生命週期</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Rectangle 22"/>
          <p:cNvSpPr/>
          <p:nvPr/>
        </p:nvSpPr>
        <p:spPr>
          <a:xfrm>
            <a:off x="1897478" y="1913581"/>
            <a:ext cx="1980029"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rgbClr val="FFFFFF"/>
                </a:solidFill>
                <a:effectLst/>
                <a:uLnTx/>
                <a:uFillTx/>
                <a:latin typeface="Segoe UI"/>
                <a:ea typeface="+mn-ea"/>
                <a:cs typeface="+mn-cs"/>
              </a:rPr>
              <a:t>完全模組化</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4" name="Group 23"/>
          <p:cNvGrpSpPr/>
          <p:nvPr/>
        </p:nvGrpSpPr>
        <p:grpSpPr>
          <a:xfrm>
            <a:off x="6795969" y="1744662"/>
            <a:ext cx="888298" cy="850284"/>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p:cNvGrpSpPr/>
          <p:nvPr/>
        </p:nvGrpSpPr>
        <p:grpSpPr>
          <a:xfrm>
            <a:off x="951466" y="1757628"/>
            <a:ext cx="888298" cy="850284"/>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0" name="Freeform 5"/>
          <p:cNvSpPr>
            <a:spLocks noEditPoints="1"/>
          </p:cNvSpPr>
          <p:nvPr/>
        </p:nvSpPr>
        <p:spPr bwMode="auto">
          <a:xfrm>
            <a:off x="4784301" y="5612437"/>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Freeform 35"/>
          <p:cNvSpPr>
            <a:spLocks/>
          </p:cNvSpPr>
          <p:nvPr/>
        </p:nvSpPr>
        <p:spPr bwMode="black">
          <a:xfrm>
            <a:off x="4940154" y="5747520"/>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Rectangle 31"/>
          <p:cNvSpPr/>
          <p:nvPr/>
        </p:nvSpPr>
        <p:spPr>
          <a:xfrm>
            <a:off x="5765191" y="5647148"/>
            <a:ext cx="1313180" cy="769441"/>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dirty="0">
                <a:ln>
                  <a:noFill/>
                </a:ln>
                <a:solidFill>
                  <a:srgbClr val="FFFFFF"/>
                </a:solidFill>
                <a:effectLst/>
                <a:uLnTx/>
                <a:uFillTx/>
                <a:latin typeface="Segoe UI"/>
                <a:ea typeface="+mn-ea"/>
                <a:cs typeface="+mn-cs"/>
              </a:rPr>
              <a:t>快速</a:t>
            </a:r>
            <a:endParaRPr kumimoji="0" lang="en-US" sz="44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931888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由 </a:t>
            </a:r>
            <a:r>
              <a:rPr lang="en-US" altLang="zh-TW" dirty="0"/>
              <a:t>ASP.NET Core RC1 </a:t>
            </a:r>
            <a:r>
              <a:rPr lang="zh-TW" altLang="en-US" dirty="0"/>
              <a:t>入門的話</a:t>
            </a:r>
            <a:r>
              <a:rPr lang="en-US" altLang="zh-TW" dirty="0"/>
              <a:t>…</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zh-TW" altLang="en-US" dirty="0"/>
              <a:t>入口：</a:t>
            </a:r>
            <a:r>
              <a:rPr lang="en-US" dirty="0">
                <a:hlinkClick r:id="rId2"/>
              </a:rPr>
              <a:t>http://get.asp.net</a:t>
            </a:r>
            <a:endParaRPr lang="en-US" dirty="0"/>
          </a:p>
          <a:p>
            <a:r>
              <a:rPr lang="zh-TW" altLang="en-US" dirty="0"/>
              <a:t>文件：</a:t>
            </a:r>
            <a:r>
              <a:rPr lang="en-US" dirty="0">
                <a:hlinkClick r:id="rId3"/>
              </a:rPr>
              <a:t>https://docs.asp.net</a:t>
            </a:r>
            <a:endParaRPr lang="en-US" dirty="0"/>
          </a:p>
          <a:p>
            <a:r>
              <a:rPr lang="zh-TW" altLang="en-US" dirty="0"/>
              <a:t>範例與原始碼：</a:t>
            </a:r>
            <a:r>
              <a:rPr lang="en-US" dirty="0">
                <a:hlinkClick r:id="rId4"/>
              </a:rPr>
              <a:t>https://github.com/aspnet</a:t>
            </a:r>
            <a:r>
              <a:rPr lang="en-US" dirty="0"/>
              <a:t> </a:t>
            </a:r>
          </a:p>
        </p:txBody>
      </p:sp>
    </p:spTree>
    <p:extLst>
      <p:ext uri="{BB962C8B-B14F-4D97-AF65-F5344CB8AC3E}">
        <p14:creationId xmlns:p14="http://schemas.microsoft.com/office/powerpoint/2010/main" val="5540677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由 </a:t>
            </a:r>
            <a:r>
              <a:rPr lang="en-US" altLang="zh-TW" dirty="0"/>
              <a:t>ASP.NET Core 1.0 RC2 </a:t>
            </a:r>
            <a:r>
              <a:rPr lang="zh-TW" altLang="en-US" dirty="0"/>
              <a:t>入門</a:t>
            </a:r>
          </a:p>
        </p:txBody>
      </p:sp>
      <p:sp>
        <p:nvSpPr>
          <p:cNvPr id="3" name="文字版面配置區 2"/>
          <p:cNvSpPr>
            <a:spLocks noGrp="1"/>
          </p:cNvSpPr>
          <p:nvPr>
            <p:ph type="body" sz="quarter" idx="10"/>
          </p:nvPr>
        </p:nvSpPr>
        <p:spPr>
          <a:xfrm>
            <a:off x="274638" y="1212850"/>
            <a:ext cx="11887200" cy="1415772"/>
          </a:xfrm>
        </p:spPr>
        <p:txBody>
          <a:bodyPr/>
          <a:lstStyle/>
          <a:p>
            <a:r>
              <a:rPr lang="zh-TW" altLang="en-US" dirty="0"/>
              <a:t>在還沒有正式發行時，都要由 </a:t>
            </a:r>
            <a:r>
              <a:rPr lang="en-US" altLang="zh-TW" dirty="0"/>
              <a:t>MyGet.org </a:t>
            </a:r>
            <a:r>
              <a:rPr lang="zh-TW" altLang="en-US" dirty="0"/>
              <a:t>取得套件。</a:t>
            </a: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2103437" y="2354262"/>
            <a:ext cx="8044682" cy="3886200"/>
          </a:xfrm>
          <a:prstGeom prst="rect">
            <a:avLst/>
          </a:prstGeom>
        </p:spPr>
      </p:pic>
    </p:spTree>
    <p:extLst>
      <p:ext uri="{BB962C8B-B14F-4D97-AF65-F5344CB8AC3E}">
        <p14:creationId xmlns:p14="http://schemas.microsoft.com/office/powerpoint/2010/main" val="3825880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 </a:t>
            </a:r>
            <a:r>
              <a:rPr lang="en-US" altLang="zh-TW" dirty="0"/>
              <a:t>RC2</a:t>
            </a:r>
            <a:endParaRPr lang="zh-TW" altLang="en-US" dirty="0"/>
          </a:p>
        </p:txBody>
      </p:sp>
      <p:sp>
        <p:nvSpPr>
          <p:cNvPr id="3" name="文字版面配置區 2"/>
          <p:cNvSpPr>
            <a:spLocks noGrp="1"/>
          </p:cNvSpPr>
          <p:nvPr>
            <p:ph type="body" sz="quarter" idx="10"/>
          </p:nvPr>
        </p:nvSpPr>
        <p:spPr>
          <a:xfrm>
            <a:off x="274638" y="1212850"/>
            <a:ext cx="11887200" cy="1415772"/>
          </a:xfrm>
        </p:spPr>
        <p:txBody>
          <a:bodyPr/>
          <a:lstStyle/>
          <a:p>
            <a:r>
              <a:rPr lang="zh-TW" altLang="en-US" dirty="0"/>
              <a:t>在專案資料夾新增一個 </a:t>
            </a:r>
            <a:r>
              <a:rPr lang="en-US" altLang="zh-TW" dirty="0" err="1"/>
              <a:t>NuGet.config</a:t>
            </a:r>
            <a:endParaRPr lang="en-US" altLang="zh-TW" dirty="0"/>
          </a:p>
          <a:p>
            <a:r>
              <a:rPr lang="zh-TW" altLang="en-US" dirty="0"/>
              <a:t>設定使用 </a:t>
            </a:r>
            <a:r>
              <a:rPr lang="en-US" altLang="zh-TW" dirty="0" err="1"/>
              <a:t>aspnetrelease</a:t>
            </a:r>
            <a:r>
              <a:rPr lang="en-US" altLang="zh-TW" dirty="0"/>
              <a:t> </a:t>
            </a:r>
            <a:r>
              <a:rPr lang="zh-TW" altLang="en-US" dirty="0"/>
              <a:t>的 </a:t>
            </a:r>
            <a:r>
              <a:rPr lang="en-US" altLang="zh-TW" dirty="0" err="1"/>
              <a:t>MyGet</a:t>
            </a:r>
            <a:r>
              <a:rPr lang="en-US" altLang="zh-TW" dirty="0"/>
              <a:t> </a:t>
            </a:r>
            <a:r>
              <a:rPr lang="zh-TW" altLang="en-US" dirty="0"/>
              <a:t>路徑。</a:t>
            </a:r>
          </a:p>
        </p:txBody>
      </p:sp>
      <p:sp>
        <p:nvSpPr>
          <p:cNvPr id="4" name="矩形 3"/>
          <p:cNvSpPr/>
          <p:nvPr/>
        </p:nvSpPr>
        <p:spPr>
          <a:xfrm>
            <a:off x="274638" y="3192462"/>
            <a:ext cx="11887199" cy="2585323"/>
          </a:xfrm>
          <a:prstGeom prst="rect">
            <a:avLst/>
          </a:prstGeom>
          <a:solidFill>
            <a:schemeClr val="tx1"/>
          </a:solidFill>
          <a:ln>
            <a:solidFill>
              <a:schemeClr val="bg1"/>
            </a:solidFill>
          </a:ln>
        </p:spPr>
        <p:txBody>
          <a:bodyPr wrap="square">
            <a:spAutoFit/>
          </a:bodyPr>
          <a:lstStyle/>
          <a:p>
            <a:r>
              <a:rPr lang="zh-TW" altLang="en-US" dirty="0">
                <a:solidFill>
                  <a:srgbClr val="323232"/>
                </a:solidFill>
              </a:rPr>
              <a:t>&lt;?xml version="1.0" encoding="utf-8"?&gt;</a:t>
            </a:r>
          </a:p>
          <a:p>
            <a:r>
              <a:rPr lang="zh-TW" altLang="en-US" dirty="0">
                <a:solidFill>
                  <a:srgbClr val="323232"/>
                </a:solidFill>
              </a:rPr>
              <a:t>&lt;configuration&gt;</a:t>
            </a:r>
          </a:p>
          <a:p>
            <a:r>
              <a:rPr lang="zh-TW" altLang="en-US" dirty="0">
                <a:solidFill>
                  <a:srgbClr val="323232"/>
                </a:solidFill>
              </a:rPr>
              <a:t>  &lt;packageSources&gt;</a:t>
            </a:r>
          </a:p>
          <a:p>
            <a:r>
              <a:rPr lang="zh-TW" altLang="en-US" dirty="0">
                <a:solidFill>
                  <a:srgbClr val="323232"/>
                </a:solidFill>
              </a:rPr>
              <a:t>    &lt;add key="MyGet" value="https://www.myget.org/F/</a:t>
            </a:r>
            <a:r>
              <a:rPr lang="zh-TW" altLang="en-US" b="1" dirty="0">
                <a:solidFill>
                  <a:srgbClr val="FF0000"/>
                </a:solidFill>
              </a:rPr>
              <a:t>aspnet</a:t>
            </a:r>
            <a:r>
              <a:rPr lang="en-US" altLang="zh-TW" b="1" dirty="0">
                <a:solidFill>
                  <a:srgbClr val="FF0000"/>
                </a:solidFill>
              </a:rPr>
              <a:t>release</a:t>
            </a:r>
            <a:r>
              <a:rPr lang="zh-TW" altLang="en-US" dirty="0">
                <a:solidFill>
                  <a:srgbClr val="323232"/>
                </a:solidFill>
              </a:rPr>
              <a:t>/api/v3/index.json" protocolVersion="3" /&gt;</a:t>
            </a:r>
          </a:p>
          <a:p>
            <a:r>
              <a:rPr lang="zh-TW" altLang="en-US" dirty="0">
                <a:solidFill>
                  <a:srgbClr val="323232"/>
                </a:solidFill>
              </a:rPr>
              <a:t>  &lt;/packageSources&gt;</a:t>
            </a:r>
          </a:p>
          <a:p>
            <a:r>
              <a:rPr lang="zh-TW" altLang="en-US" dirty="0">
                <a:solidFill>
                  <a:srgbClr val="323232"/>
                </a:solidFill>
              </a:rPr>
              <a:t>  &lt;disabledPackageSources&gt;</a:t>
            </a:r>
          </a:p>
          <a:p>
            <a:r>
              <a:rPr lang="zh-TW" altLang="en-US" dirty="0">
                <a:solidFill>
                  <a:srgbClr val="323232"/>
                </a:solidFill>
              </a:rPr>
              <a:t>    &lt;add key="Microsoft and .NET" value="true" /&gt;</a:t>
            </a:r>
          </a:p>
          <a:p>
            <a:r>
              <a:rPr lang="zh-TW" altLang="en-US" dirty="0">
                <a:solidFill>
                  <a:srgbClr val="323232"/>
                </a:solidFill>
              </a:rPr>
              <a:t>  &lt;/disabledPackageSources&gt;</a:t>
            </a:r>
          </a:p>
          <a:p>
            <a:r>
              <a:rPr lang="zh-TW" altLang="en-US" dirty="0">
                <a:solidFill>
                  <a:srgbClr val="323232"/>
                </a:solidFill>
              </a:rPr>
              <a:t>&lt;/configuration&gt;</a:t>
            </a:r>
          </a:p>
        </p:txBody>
      </p:sp>
    </p:spTree>
    <p:extLst>
      <p:ext uri="{BB962C8B-B14F-4D97-AF65-F5344CB8AC3E}">
        <p14:creationId xmlns:p14="http://schemas.microsoft.com/office/powerpoint/2010/main" val="2566612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 </a:t>
            </a:r>
            <a:r>
              <a:rPr lang="en-US" altLang="zh-TW" dirty="0"/>
              <a:t>RC3 </a:t>
            </a:r>
            <a:r>
              <a:rPr lang="zh-TW" altLang="en-US" dirty="0"/>
              <a:t>或未來的最新套件</a:t>
            </a:r>
          </a:p>
        </p:txBody>
      </p:sp>
      <p:sp>
        <p:nvSpPr>
          <p:cNvPr id="3" name="文字版面配置區 2"/>
          <p:cNvSpPr>
            <a:spLocks noGrp="1"/>
          </p:cNvSpPr>
          <p:nvPr>
            <p:ph type="body" sz="quarter" idx="10"/>
          </p:nvPr>
        </p:nvSpPr>
        <p:spPr>
          <a:xfrm>
            <a:off x="274638" y="1212850"/>
            <a:ext cx="11887200" cy="1415772"/>
          </a:xfrm>
        </p:spPr>
        <p:txBody>
          <a:bodyPr/>
          <a:lstStyle/>
          <a:p>
            <a:r>
              <a:rPr lang="zh-TW" altLang="en-US" dirty="0"/>
              <a:t>在專案資料夾新增一個 </a:t>
            </a:r>
            <a:r>
              <a:rPr lang="en-US" altLang="zh-TW" dirty="0" err="1"/>
              <a:t>NuGet.config</a:t>
            </a:r>
            <a:endParaRPr lang="en-US" altLang="zh-TW" dirty="0"/>
          </a:p>
          <a:p>
            <a:r>
              <a:rPr lang="zh-TW" altLang="en-US" dirty="0"/>
              <a:t>設定使用 </a:t>
            </a:r>
            <a:r>
              <a:rPr lang="en-US" altLang="zh-TW" dirty="0" err="1"/>
              <a:t>aspnetvnext</a:t>
            </a:r>
            <a:r>
              <a:rPr lang="en-US" altLang="zh-TW" dirty="0"/>
              <a:t> </a:t>
            </a:r>
            <a:r>
              <a:rPr lang="zh-TW" altLang="en-US" dirty="0"/>
              <a:t>的 </a:t>
            </a:r>
            <a:r>
              <a:rPr lang="en-US" altLang="zh-TW" dirty="0" err="1"/>
              <a:t>MyGet</a:t>
            </a:r>
            <a:r>
              <a:rPr lang="en-US" altLang="zh-TW" dirty="0"/>
              <a:t> </a:t>
            </a:r>
            <a:r>
              <a:rPr lang="zh-TW" altLang="en-US" dirty="0"/>
              <a:t>路徑。</a:t>
            </a:r>
          </a:p>
        </p:txBody>
      </p:sp>
      <p:sp>
        <p:nvSpPr>
          <p:cNvPr id="4" name="矩形 3"/>
          <p:cNvSpPr/>
          <p:nvPr/>
        </p:nvSpPr>
        <p:spPr>
          <a:xfrm>
            <a:off x="274638" y="3192462"/>
            <a:ext cx="11887199" cy="2585323"/>
          </a:xfrm>
          <a:prstGeom prst="rect">
            <a:avLst/>
          </a:prstGeom>
          <a:solidFill>
            <a:schemeClr val="tx1"/>
          </a:solidFill>
          <a:ln>
            <a:solidFill>
              <a:schemeClr val="bg1"/>
            </a:solidFill>
          </a:ln>
        </p:spPr>
        <p:txBody>
          <a:bodyPr wrap="square">
            <a:spAutoFit/>
          </a:bodyPr>
          <a:lstStyle/>
          <a:p>
            <a:r>
              <a:rPr lang="zh-TW" altLang="en-US" dirty="0">
                <a:solidFill>
                  <a:srgbClr val="323232"/>
                </a:solidFill>
              </a:rPr>
              <a:t>&lt;?xml version="1.0" encoding="utf-8"?&gt;</a:t>
            </a:r>
          </a:p>
          <a:p>
            <a:r>
              <a:rPr lang="zh-TW" altLang="en-US" dirty="0">
                <a:solidFill>
                  <a:srgbClr val="323232"/>
                </a:solidFill>
              </a:rPr>
              <a:t>&lt;configuration&gt;</a:t>
            </a:r>
          </a:p>
          <a:p>
            <a:r>
              <a:rPr lang="zh-TW" altLang="en-US" dirty="0">
                <a:solidFill>
                  <a:srgbClr val="323232"/>
                </a:solidFill>
              </a:rPr>
              <a:t>  &lt;packageSources&gt;</a:t>
            </a:r>
          </a:p>
          <a:p>
            <a:r>
              <a:rPr lang="zh-TW" altLang="en-US" dirty="0">
                <a:solidFill>
                  <a:srgbClr val="323232"/>
                </a:solidFill>
              </a:rPr>
              <a:t>    &lt;add key="MyGet" value="https://www.myget.org/F/</a:t>
            </a:r>
            <a:r>
              <a:rPr lang="zh-TW" altLang="en-US" b="1" dirty="0">
                <a:solidFill>
                  <a:srgbClr val="FF0000"/>
                </a:solidFill>
              </a:rPr>
              <a:t>aspnet</a:t>
            </a:r>
            <a:r>
              <a:rPr lang="en-US" altLang="zh-TW" b="1" dirty="0" err="1">
                <a:solidFill>
                  <a:srgbClr val="FF0000"/>
                </a:solidFill>
              </a:rPr>
              <a:t>vnext</a:t>
            </a:r>
            <a:r>
              <a:rPr lang="zh-TW" altLang="en-US" dirty="0">
                <a:solidFill>
                  <a:srgbClr val="323232"/>
                </a:solidFill>
              </a:rPr>
              <a:t>/api/v3/index.json" protocolVersion="3" /&gt;</a:t>
            </a:r>
          </a:p>
          <a:p>
            <a:r>
              <a:rPr lang="zh-TW" altLang="en-US" dirty="0">
                <a:solidFill>
                  <a:srgbClr val="323232"/>
                </a:solidFill>
              </a:rPr>
              <a:t>  &lt;/packageSources&gt;</a:t>
            </a:r>
          </a:p>
          <a:p>
            <a:r>
              <a:rPr lang="zh-TW" altLang="en-US" dirty="0">
                <a:solidFill>
                  <a:srgbClr val="323232"/>
                </a:solidFill>
              </a:rPr>
              <a:t>  &lt;disabledPackageSources&gt;</a:t>
            </a:r>
          </a:p>
          <a:p>
            <a:r>
              <a:rPr lang="zh-TW" altLang="en-US" dirty="0">
                <a:solidFill>
                  <a:srgbClr val="323232"/>
                </a:solidFill>
              </a:rPr>
              <a:t>    &lt;add key="Microsoft and .NET" value="true" /&gt;</a:t>
            </a:r>
          </a:p>
          <a:p>
            <a:r>
              <a:rPr lang="zh-TW" altLang="en-US" dirty="0">
                <a:solidFill>
                  <a:srgbClr val="323232"/>
                </a:solidFill>
              </a:rPr>
              <a:t>  &lt;/disabledPackageSources&gt;</a:t>
            </a:r>
          </a:p>
          <a:p>
            <a:r>
              <a:rPr lang="zh-TW" altLang="en-US" dirty="0">
                <a:solidFill>
                  <a:srgbClr val="323232"/>
                </a:solidFill>
              </a:rPr>
              <a:t>&lt;/configuration&gt;</a:t>
            </a:r>
          </a:p>
        </p:txBody>
      </p:sp>
    </p:spTree>
    <p:extLst>
      <p:ext uri="{BB962C8B-B14F-4D97-AF65-F5344CB8AC3E}">
        <p14:creationId xmlns:p14="http://schemas.microsoft.com/office/powerpoint/2010/main" val="14563942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 </a:t>
            </a:r>
            <a:r>
              <a:rPr lang="en-US" altLang="zh-TW" dirty="0"/>
              <a:t>nightly build </a:t>
            </a:r>
            <a:r>
              <a:rPr lang="zh-TW" altLang="en-US" dirty="0"/>
              <a:t>套件</a:t>
            </a:r>
          </a:p>
        </p:txBody>
      </p:sp>
      <p:sp>
        <p:nvSpPr>
          <p:cNvPr id="3" name="文字版面配置區 2"/>
          <p:cNvSpPr>
            <a:spLocks noGrp="1"/>
          </p:cNvSpPr>
          <p:nvPr>
            <p:ph type="body" sz="quarter" idx="10"/>
          </p:nvPr>
        </p:nvSpPr>
        <p:spPr>
          <a:xfrm>
            <a:off x="274638" y="1212850"/>
            <a:ext cx="11887200" cy="2646878"/>
          </a:xfrm>
        </p:spPr>
        <p:txBody>
          <a:bodyPr/>
          <a:lstStyle/>
          <a:p>
            <a:r>
              <a:rPr lang="zh-TW" altLang="en-US" dirty="0"/>
              <a:t>在專案資料夾新增一個 </a:t>
            </a:r>
            <a:r>
              <a:rPr lang="en-US" altLang="zh-TW" dirty="0" err="1"/>
              <a:t>NuGet.config</a:t>
            </a:r>
            <a:endParaRPr lang="en-US" altLang="zh-TW" dirty="0"/>
          </a:p>
          <a:p>
            <a:r>
              <a:rPr lang="zh-TW" altLang="en-US" dirty="0"/>
              <a:t>設定使用 </a:t>
            </a:r>
            <a:r>
              <a:rPr lang="en-US" altLang="zh-TW" dirty="0" err="1"/>
              <a:t>aspnetvolatiledev</a:t>
            </a:r>
            <a:r>
              <a:rPr lang="en-US" altLang="zh-TW" dirty="0"/>
              <a:t> </a:t>
            </a:r>
            <a:r>
              <a:rPr lang="zh-TW" altLang="en-US" dirty="0"/>
              <a:t>的 </a:t>
            </a:r>
            <a:r>
              <a:rPr lang="en-US" altLang="zh-TW" dirty="0" err="1"/>
              <a:t>MyGet</a:t>
            </a:r>
            <a:r>
              <a:rPr lang="en-US" altLang="zh-TW" dirty="0"/>
              <a:t> </a:t>
            </a:r>
            <a:r>
              <a:rPr lang="zh-TW" altLang="en-US" dirty="0"/>
              <a:t>路徑。</a:t>
            </a:r>
            <a:endParaRPr lang="en-US" altLang="zh-TW" dirty="0"/>
          </a:p>
          <a:p>
            <a:r>
              <a:rPr lang="en-US" altLang="zh-TW" dirty="0"/>
              <a:t>Nightly Build </a:t>
            </a:r>
            <a:r>
              <a:rPr lang="zh-TW" altLang="en-US" dirty="0"/>
              <a:t>是最新但未測試過的套件，使用時出現不明問題實乃家常便飯 </a:t>
            </a:r>
            <a:r>
              <a:rPr lang="en-US" altLang="zh-TW" dirty="0">
                <a:sym typeface="Wingdings" panose="05000000000000000000" pitchFamily="2" charset="2"/>
              </a:rPr>
              <a:t></a:t>
            </a:r>
            <a:r>
              <a:rPr lang="zh-TW" altLang="en-US" dirty="0"/>
              <a:t>。</a:t>
            </a:r>
          </a:p>
        </p:txBody>
      </p:sp>
      <p:sp>
        <p:nvSpPr>
          <p:cNvPr id="4" name="矩形 3"/>
          <p:cNvSpPr/>
          <p:nvPr/>
        </p:nvSpPr>
        <p:spPr>
          <a:xfrm>
            <a:off x="274639" y="3859728"/>
            <a:ext cx="11887199" cy="2585323"/>
          </a:xfrm>
          <a:prstGeom prst="rect">
            <a:avLst/>
          </a:prstGeom>
          <a:solidFill>
            <a:schemeClr val="tx1"/>
          </a:solidFill>
          <a:ln>
            <a:solidFill>
              <a:schemeClr val="bg1"/>
            </a:solidFill>
          </a:ln>
        </p:spPr>
        <p:txBody>
          <a:bodyPr wrap="square">
            <a:spAutoFit/>
          </a:bodyPr>
          <a:lstStyle/>
          <a:p>
            <a:r>
              <a:rPr lang="zh-TW" altLang="en-US" dirty="0">
                <a:solidFill>
                  <a:srgbClr val="323232"/>
                </a:solidFill>
              </a:rPr>
              <a:t>&lt;?xml version="1.0" encoding="utf-8"?&gt;</a:t>
            </a:r>
          </a:p>
          <a:p>
            <a:r>
              <a:rPr lang="zh-TW" altLang="en-US" dirty="0">
                <a:solidFill>
                  <a:srgbClr val="323232"/>
                </a:solidFill>
              </a:rPr>
              <a:t>&lt;configuration&gt;</a:t>
            </a:r>
          </a:p>
          <a:p>
            <a:r>
              <a:rPr lang="zh-TW" altLang="en-US" dirty="0">
                <a:solidFill>
                  <a:srgbClr val="323232"/>
                </a:solidFill>
              </a:rPr>
              <a:t>  &lt;packageSources&gt;</a:t>
            </a:r>
          </a:p>
          <a:p>
            <a:r>
              <a:rPr lang="zh-TW" altLang="en-US" dirty="0">
                <a:solidFill>
                  <a:srgbClr val="323232"/>
                </a:solidFill>
              </a:rPr>
              <a:t>    &lt;add key=“</a:t>
            </a:r>
            <a:r>
              <a:rPr lang="en-US" altLang="zh-TW" dirty="0">
                <a:solidFill>
                  <a:srgbClr val="323232"/>
                </a:solidFill>
              </a:rPr>
              <a:t>dev</a:t>
            </a:r>
            <a:r>
              <a:rPr lang="zh-TW" altLang="en-US" dirty="0">
                <a:solidFill>
                  <a:srgbClr val="323232"/>
                </a:solidFill>
              </a:rPr>
              <a:t>" value="https://www.myget.org/F/</a:t>
            </a:r>
            <a:r>
              <a:rPr lang="en-US" altLang="zh-TW" b="1" dirty="0" err="1">
                <a:solidFill>
                  <a:srgbClr val="FF0000"/>
                </a:solidFill>
              </a:rPr>
              <a:t>aspnetvolatiledev</a:t>
            </a:r>
            <a:r>
              <a:rPr lang="zh-TW" altLang="en-US" dirty="0">
                <a:solidFill>
                  <a:srgbClr val="323232"/>
                </a:solidFill>
              </a:rPr>
              <a:t>/api/v3/index.json" protocolVersion="3" /&gt;</a:t>
            </a:r>
          </a:p>
          <a:p>
            <a:r>
              <a:rPr lang="zh-TW" altLang="en-US" dirty="0">
                <a:solidFill>
                  <a:srgbClr val="323232"/>
                </a:solidFill>
              </a:rPr>
              <a:t>  &lt;/packageSources&gt;</a:t>
            </a:r>
          </a:p>
          <a:p>
            <a:r>
              <a:rPr lang="zh-TW" altLang="en-US" dirty="0">
                <a:solidFill>
                  <a:srgbClr val="323232"/>
                </a:solidFill>
              </a:rPr>
              <a:t>  &lt;disabledPackageSources&gt;</a:t>
            </a:r>
          </a:p>
          <a:p>
            <a:r>
              <a:rPr lang="zh-TW" altLang="en-US" dirty="0">
                <a:solidFill>
                  <a:srgbClr val="323232"/>
                </a:solidFill>
              </a:rPr>
              <a:t>    &lt;add key="Microsoft and .NET" value="true" /&gt;</a:t>
            </a:r>
          </a:p>
          <a:p>
            <a:r>
              <a:rPr lang="zh-TW" altLang="en-US" dirty="0">
                <a:solidFill>
                  <a:srgbClr val="323232"/>
                </a:solidFill>
              </a:rPr>
              <a:t>  &lt;/disabledPackageSources&gt;</a:t>
            </a:r>
          </a:p>
          <a:p>
            <a:r>
              <a:rPr lang="zh-TW" altLang="en-US" dirty="0">
                <a:solidFill>
                  <a:srgbClr val="323232"/>
                </a:solidFill>
              </a:rPr>
              <a:t>&lt;/configuration&gt;</a:t>
            </a:r>
          </a:p>
        </p:txBody>
      </p:sp>
    </p:spTree>
    <p:extLst>
      <p:ext uri="{BB962C8B-B14F-4D97-AF65-F5344CB8AC3E}">
        <p14:creationId xmlns:p14="http://schemas.microsoft.com/office/powerpoint/2010/main" val="33266917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5</a:t>
            </a:r>
            <a:r>
              <a:rPr lang="zh-TW" altLang="en-US" dirty="0"/>
              <a:t> 時的全貌</a:t>
            </a:r>
            <a:endParaRPr lang="en-US" dirty="0"/>
          </a:p>
        </p:txBody>
      </p:sp>
      <p:sp>
        <p:nvSpPr>
          <p:cNvPr id="16" name="Rectangle 15"/>
          <p:cNvSpPr/>
          <p:nvPr/>
        </p:nvSpPr>
        <p:spPr bwMode="auto">
          <a:xfrm>
            <a:off x="5252720" y="1744662"/>
            <a:ext cx="5868748" cy="77285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 6</a:t>
            </a:r>
          </a:p>
        </p:txBody>
      </p:sp>
      <p:sp>
        <p:nvSpPr>
          <p:cNvPr id="20" name="Rectangle 19"/>
          <p:cNvSpPr/>
          <p:nvPr/>
        </p:nvSpPr>
        <p:spPr bwMode="auto">
          <a:xfrm>
            <a:off x="5252720" y="2582861"/>
            <a:ext cx="5868748" cy="54074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5</a:t>
            </a:r>
          </a:p>
        </p:txBody>
      </p:sp>
      <p:sp>
        <p:nvSpPr>
          <p:cNvPr id="26" name="Rectangle 25"/>
          <p:cNvSpPr/>
          <p:nvPr/>
        </p:nvSpPr>
        <p:spPr bwMode="auto">
          <a:xfrm>
            <a:off x="5252720" y="3178110"/>
            <a:ext cx="5879548" cy="51599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 Execution Environment (DNX)</a:t>
            </a:r>
          </a:p>
        </p:txBody>
      </p:sp>
      <p:sp>
        <p:nvSpPr>
          <p:cNvPr id="28" name="Rectangle 27"/>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29" name="Rectangle 28"/>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0" name="Rectangle 29"/>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1" name="Rectangle 30"/>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
        <p:nvSpPr>
          <p:cNvPr id="32" name="Rectangle 31"/>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algn="l" defTabSz="913688"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endParaRPr>
          </a:p>
        </p:txBody>
      </p:sp>
      <p:sp>
        <p:nvSpPr>
          <p:cNvPr id="33" name="Rectangle 32"/>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algn="l" defTabSz="91368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4" name="TextBox 33"/>
          <p:cNvSpPr txBox="1"/>
          <p:nvPr/>
        </p:nvSpPr>
        <p:spPr>
          <a:xfrm>
            <a:off x="1280603" y="4269080"/>
            <a:ext cx="5173526" cy="531737"/>
          </a:xfrm>
          <a:prstGeom prst="rect">
            <a:avLst/>
          </a:prstGeom>
          <a:noFill/>
        </p:spPr>
        <p:txBody>
          <a:bodyPr wrap="square" rtlCol="0">
            <a:spAutoFit/>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sp>
        <p:nvSpPr>
          <p:cNvPr id="35" name="TextBox 34"/>
          <p:cNvSpPr txBox="1"/>
          <p:nvPr/>
        </p:nvSpPr>
        <p:spPr>
          <a:xfrm>
            <a:off x="6592653" y="4280755"/>
            <a:ext cx="4424508" cy="531737"/>
          </a:xfrm>
          <a:prstGeom prst="rect">
            <a:avLst/>
          </a:prstGeom>
          <a:noFill/>
        </p:spPr>
        <p:txBody>
          <a:bodyPr wrap="square" rtlCol="0">
            <a:spAutoFit/>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a:t>
            </a:r>
            <a:r>
              <a:rPr kumimoji="0" lang="en-US" sz="28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Core</a:t>
            </a:r>
            <a:r>
              <a:rPr kumimoji="0" lang="en-US" sz="28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 </a:t>
            </a:r>
          </a:p>
        </p:txBody>
      </p:sp>
      <p:pic>
        <p:nvPicPr>
          <p:cNvPr id="36" name="Picture 3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37"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602661" y="4777266"/>
            <a:ext cx="4817610" cy="584436"/>
          </a:xfrm>
          <a:prstGeom prst="rect">
            <a:avLst/>
          </a:prstGeom>
        </p:spPr>
        <p:txBody>
          <a:bodyPr wrap="square">
            <a:spAutoFit/>
          </a:bodyPr>
          <a:lstStyle/>
          <a:p>
            <a:pPr marL="0" marR="0" lvl="0" indent="0" algn="ctr" defTabSz="913736" rtl="0"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latin typeface="Segoe UI"/>
                <a:ea typeface="+mn-ea"/>
                <a:cs typeface="+mn-cs"/>
              </a:rPr>
              <a:t>Full .NET Framework for any scenario and </a:t>
            </a:r>
          </a:p>
          <a:p>
            <a:pPr marL="0" marR="0" lvl="0" indent="0" algn="ctr" defTabSz="913736" rtl="0"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latin typeface="Segoe UI"/>
                <a:ea typeface="+mn-ea"/>
                <a:cs typeface="+mn-cs"/>
              </a:rPr>
              <a:t>library support on Windows</a:t>
            </a:r>
          </a:p>
        </p:txBody>
      </p:sp>
      <p:sp>
        <p:nvSpPr>
          <p:cNvPr id="41" name="Rectangle 40"/>
          <p:cNvSpPr/>
          <p:nvPr/>
        </p:nvSpPr>
        <p:spPr>
          <a:xfrm>
            <a:off x="6672974" y="4726053"/>
            <a:ext cx="4276112" cy="584436"/>
          </a:xfrm>
          <a:prstGeom prst="rect">
            <a:avLst/>
          </a:prstGeom>
        </p:spPr>
        <p:txBody>
          <a:bodyPr wrap="square">
            <a:spAutoFit/>
          </a:bodyPr>
          <a:lstStyle/>
          <a:p>
            <a:pPr marL="0" marR="0" lvl="0" indent="0" algn="ctr" defTabSz="913736" rtl="0"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latin typeface="Segoe UI"/>
                <a:ea typeface="+mn-ea"/>
                <a:cs typeface="+mn-cs"/>
              </a:rPr>
              <a:t>Modular libraries &amp; runtime optimized for server and cloud workloads</a:t>
            </a:r>
          </a:p>
        </p:txBody>
      </p:sp>
    </p:spTree>
    <p:extLst>
      <p:ext uri="{BB962C8B-B14F-4D97-AF65-F5344CB8AC3E}">
        <p14:creationId xmlns:p14="http://schemas.microsoft.com/office/powerpoint/2010/main" val="2923922571"/>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Daniel Roth</External_x0020_Speaker>
    <m6878b9dd7994da4ba144f95347d99c6 xmlns="01c77077-aee4-4b5f-bd4e-9cd40a6fff29">
      <Terms xmlns="http://schemas.microsoft.com/office/infopath/2007/PartnerControls"/>
    </m6878b9dd7994da4ba144f95347d99c6>
    <Presentation_x0020_Date xmlns="01c77077-aee4-4b5f-bd4e-9cd40a6fff29">2016-04-01T07:00:00+00:00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B811</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01c77077-aee4-4b5f-bd4e-9cd40a6fff29"/>
    <ds:schemaRef ds:uri="8ff673fc-3231-4e3a-893b-6d7f7cd32766"/>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microsoft.com/sharepoint/v3"/>
    <ds:schemaRef ds:uri="230e9df3-be65-4c73-a93b-d1236ebd677e"/>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227</TotalTime>
  <Words>1624</Words>
  <Application>Microsoft Office PowerPoint</Application>
  <PresentationFormat>自訂</PresentationFormat>
  <Paragraphs>262</Paragraphs>
  <Slides>29</Slides>
  <Notes>2</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29</vt:i4>
      </vt:variant>
    </vt:vector>
  </HeadingPairs>
  <TitlesOfParts>
    <vt:vector size="37" baseType="lpstr">
      <vt:lpstr>Arial</vt:lpstr>
      <vt:lpstr>Consolas</vt:lpstr>
      <vt:lpstr>Segoe UI</vt:lpstr>
      <vt:lpstr>Segoe UI Light</vt:lpstr>
      <vt:lpstr>Segoe UI Semibold</vt:lpstr>
      <vt:lpstr>Wingdings</vt:lpstr>
      <vt:lpstr>5-30721_Build_2016_Template_Light</vt:lpstr>
      <vt:lpstr>5-30721_Build_2016_Template_Dark</vt:lpstr>
      <vt:lpstr>ASP.NET Core &amp; MVC 6</vt:lpstr>
      <vt:lpstr>ASP.NET Core (之前的 ASP.NET 5)</vt:lpstr>
      <vt:lpstr>ASP.NET Core 與現代化 Web</vt:lpstr>
      <vt:lpstr>由 ASP.NET Core RC1 入門的話…</vt:lpstr>
      <vt:lpstr>由 ASP.NET Core 1.0 RC2 入門</vt:lpstr>
      <vt:lpstr>使用 RC2</vt:lpstr>
      <vt:lpstr>使用 RC3 或未來的最新套件</vt:lpstr>
      <vt:lpstr>使用 nightly build 套件</vt:lpstr>
      <vt:lpstr>ASP.NET 5 時的全貌</vt:lpstr>
      <vt:lpstr>ASP.NET Core 的全貌</vt:lpstr>
      <vt:lpstr>ASP.NET Core 功能</vt:lpstr>
      <vt:lpstr>ASP.NET 應用框架：類似但不同</vt:lpstr>
      <vt:lpstr>PowerPoint 簡報</vt:lpstr>
      <vt:lpstr>ASP.NET Core MVC </vt:lpstr>
      <vt:lpstr>方才提示的新功能</vt:lpstr>
      <vt:lpstr>更多新功能</vt:lpstr>
      <vt:lpstr>由開發到部署</vt:lpstr>
      <vt:lpstr>ASP.NET Core 部署三步驟：</vt:lpstr>
      <vt:lpstr>ASP.NET Core 開發時期</vt:lpstr>
      <vt:lpstr>ASP.NET Core 生產環境</vt:lpstr>
      <vt:lpstr>發行 – 準備部署應用程式</vt:lpstr>
      <vt:lpstr>自我包容的應用</vt:lpstr>
      <vt:lpstr>發行至完整的 .NET Framework</vt:lpstr>
      <vt:lpstr>於生產環境掛載</vt:lpstr>
      <vt:lpstr>發行到 IIS</vt:lpstr>
      <vt:lpstr>發行到 Azure</vt:lpstr>
      <vt:lpstr>發行到 Docker 上的 Linux VM</vt:lpstr>
      <vt:lpstr>ASP.NET Core 部署三步驟：</vt:lpstr>
      <vt:lpstr>結語</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Core Applications</dc:title>
  <dc:subject>&lt;Speech title here&gt;</dc:subject>
  <dc:creator>Shows</dc:creator>
  <cp:keywords>Microsoft Build 2016</cp:keywords>
  <dc:description>Template: Mitchell Derrey, Silver Fox Productions
Formatting: 
Audience Type:</dc:description>
  <cp:lastModifiedBy>小朱...</cp:lastModifiedBy>
  <cp:revision>13</cp:revision>
  <dcterms:created xsi:type="dcterms:W3CDTF">2016-04-01T15:36:42Z</dcterms:created>
  <dcterms:modified xsi:type="dcterms:W3CDTF">2016-05-06T05:27:01Z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