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12534899" y="9309100"/>
            <a:ext cx="312015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536220" y="9309100"/>
            <a:ext cx="312015" cy="3123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ouesartisanales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riogrande.co.jp/catalog/term/242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基礎プロジェクト最終発表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t>西村弘平</a:t>
            </a:r>
          </a:p>
          <a:p>
            <a:pPr algn="r"/>
            <a:r>
              <a:t>(03-160946)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まとめ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469900" y="2019300"/>
            <a:ext cx="114300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タイヤ部分(三角形)の近似は良くなかった</a:t>
            </a:r>
            <a:br/>
            <a:r>
              <a:t>→揚角が大きくなるにつれディープリムの空気抵抗は小さくなる</a:t>
            </a:r>
            <a:r>
              <a:rPr sz="2500"/>
              <a:t>(参考文献1)</a:t>
            </a:r>
          </a:p>
          <a:p>
            <a:pPr>
              <a:buBlip>
                <a:blip r:embed="rId2"/>
              </a:buBlip>
            </a:pPr>
            <a:r>
              <a:t>流れのシミュレーションがうまくいかなかった</a:t>
            </a:r>
            <a:br/>
            <a:r>
              <a:t>→ディープリムはホイールの後ろの乱流を防ぐ役割を果たす</a:t>
            </a:r>
            <a:r>
              <a:rPr sz="2500"/>
              <a:t>(参考文献2)</a:t>
            </a:r>
          </a:p>
        </p:txBody>
      </p:sp>
      <p:sp>
        <p:nvSpPr>
          <p:cNvPr id="159" name="Shape 159"/>
          <p:cNvSpPr/>
          <p:nvPr/>
        </p:nvSpPr>
        <p:spPr>
          <a:xfrm>
            <a:off x="5181600" y="7798544"/>
            <a:ext cx="11430000" cy="18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500"/>
            </a:pPr>
            <a:r>
              <a:t>参考文献</a:t>
            </a:r>
          </a:p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500"/>
            </a:pPr>
            <a:r>
              <a:t>Aerodynamics of High Performance Race Bicycle Wheels(Jurgen Knupe, David Farmer)</a:t>
            </a:r>
          </a:p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1500"/>
            </a:pPr>
            <a:r>
              <a:rPr u="sng">
                <a:hlinkClick r:id="rId3"/>
              </a:rPr>
              <a:t>rouesartisanales.com</a:t>
            </a:r>
            <a:r>
              <a:t> - Great wheel test 2008 - Part1 - Aerodynamics 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44241" y="3657600"/>
            <a:ext cx="13058566" cy="2438400"/>
          </a:xfrm>
        </p:spPr>
        <p:txBody>
          <a:bodyPr/>
          <a:lstStyle/>
          <a:p>
            <a:r>
              <a:rPr kumimoji="1" lang="ja-JP" altLang="EN-US" sz="6600"/>
              <a:t>ご静聴ありがとうございました。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242725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目的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xfrm>
            <a:off x="520700" y="2233711"/>
            <a:ext cx="10337652" cy="136038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リムハイトの差による空気抵抗の変化</a:t>
            </a:r>
          </a:p>
        </p:txBody>
      </p:sp>
      <p:pic>
        <p:nvPicPr>
          <p:cNvPr id="123" name="wheelpic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330" y="3851548"/>
            <a:ext cx="6132122" cy="5127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wheel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7928" y="3851548"/>
            <a:ext cx="5353941" cy="512707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6543230" y="9007474"/>
            <a:ext cx="5430140" cy="798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/>
            </a:pPr>
            <a:r>
              <a:t>カワシマサイクルサプライ-フルクラムページより</a:t>
            </a:r>
            <a:br/>
            <a:r>
              <a:rPr u="sng">
                <a:hlinkClick r:id="rId5"/>
              </a:rPr>
              <a:t>http://www.riogrande.co.jp/catalog/term/242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43457" y="254000"/>
            <a:ext cx="12917886" cy="2438400"/>
          </a:xfrm>
          <a:prstGeom prst="rect">
            <a:avLst/>
          </a:prstGeom>
        </p:spPr>
        <p:txBody>
          <a:bodyPr/>
          <a:lstStyle/>
          <a:p>
            <a:pPr lvl="1">
              <a:defRPr sz="6400"/>
            </a:pPr>
            <a:r>
              <a:t>シミュレーション概要     ホイール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053862" cy="5715000"/>
          </a:xfrm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blurRad="39624" dist="29717" dir="5400000" rotWithShape="0">
                    <a:srgbClr val="000000"/>
                  </a:outerShdw>
                </a:effectLst>
              </a:defRPr>
            </a:pPr>
            <a:r>
              <a:t>半径:700mm</a:t>
            </a:r>
          </a:p>
          <a:p>
            <a:pPr marL="34670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blurRad="39624" dist="29717" dir="5400000" rotWithShape="0">
                    <a:srgbClr val="000000"/>
                  </a:outerShdw>
                </a:effectLst>
              </a:defRPr>
            </a:pPr>
            <a:r>
              <a:t>ハブの半径:25mm</a:t>
            </a:r>
          </a:p>
          <a:p>
            <a:pPr marL="34670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blurRad="39624" dist="29717" dir="5400000" rotWithShape="0">
                    <a:srgbClr val="000000"/>
                  </a:outerShdw>
                </a:effectLst>
              </a:defRPr>
            </a:pPr>
            <a:r>
              <a:t>スポーク本数:16本</a:t>
            </a:r>
          </a:p>
          <a:p>
            <a:pPr marL="34670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blurRad="39624" dist="29717" dir="5400000" rotWithShape="0">
                    <a:srgbClr val="000000"/>
                  </a:outerShdw>
                </a:effectLst>
              </a:defRPr>
            </a:pPr>
            <a:r>
              <a:t>スポーク断面:5mm×0.5mmの長方形</a:t>
            </a:r>
          </a:p>
          <a:p>
            <a:pPr marL="34670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blurRad="39624" dist="29717" dir="5400000" rotWithShape="0">
                    <a:srgbClr val="000000"/>
                  </a:outerShdw>
                </a:effectLst>
              </a:defRPr>
            </a:pPr>
            <a:r>
              <a:t>タイヤ幅:23mm</a:t>
            </a:r>
          </a:p>
          <a:p>
            <a:pPr marL="346709" indent="-346709" defTabSz="455675">
              <a:spcBef>
                <a:spcPts val="2800"/>
              </a:spcBef>
              <a:buBlip>
                <a:blip r:embed="rId2"/>
              </a:buBlip>
              <a:defRPr sz="2807">
                <a:effectLst>
                  <a:outerShdw blurRad="39624" dist="29717" dir="5400000" rotWithShape="0">
                    <a:srgbClr val="000000"/>
                  </a:outerShdw>
                </a:effectLst>
              </a:defRPr>
            </a:pPr>
            <a:r>
              <a:t>ハブの周りに底辺:23mm,高さ=リムハイトの三角形を1回転させた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-22225" y="254000"/>
            <a:ext cx="13004800" cy="24384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シミュレーション概要　ホイール</a:t>
            </a:r>
          </a:p>
        </p:txBody>
      </p:sp>
      <p:pic>
        <p:nvPicPr>
          <p:cNvPr id="131" name="23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08" y="3042988"/>
            <a:ext cx="6380115" cy="481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80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4395" y="3042260"/>
            <a:ext cx="6380114" cy="4811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シミュレーション環境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xfrm>
            <a:off x="701476" y="2603500"/>
            <a:ext cx="6918524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ホイールを覆う箱</a:t>
            </a:r>
          </a:p>
          <a:p>
            <a:pPr>
              <a:buBlip>
                <a:blip r:embed="rId2"/>
              </a:buBlip>
            </a:pPr>
            <a:r>
              <a:t>流入境界(x=0)</a:t>
            </a:r>
          </a:p>
          <a:p>
            <a:pPr>
              <a:buBlip>
                <a:blip r:embed="rId2"/>
              </a:buBlip>
            </a:pPr>
            <a:r>
              <a:t>流出境界(x=3)</a:t>
            </a:r>
          </a:p>
          <a:p>
            <a:pPr>
              <a:buBlip>
                <a:blip r:embed="rId2"/>
              </a:buBlip>
            </a:pPr>
            <a:r>
              <a:t>滑りなし壁境界(y=0)</a:t>
            </a:r>
          </a:p>
          <a:p>
            <a:pPr>
              <a:buBlip>
                <a:blip r:embed="rId2"/>
              </a:buBlip>
            </a:pPr>
            <a:r>
              <a:t>滑りあり壁境界(その他)</a:t>
            </a:r>
          </a:p>
        </p:txBody>
      </p:sp>
      <p:pic>
        <p:nvPicPr>
          <p:cNvPr id="136" name="bo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1184" y="3136032"/>
            <a:ext cx="6221016" cy="4649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シミュレーション環境　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密度:1.205kg/㎥</a:t>
            </a:r>
          </a:p>
          <a:p>
            <a:pPr>
              <a:buBlip>
                <a:blip r:embed="rId2"/>
              </a:buBlip>
            </a:pPr>
            <a:r>
              <a:t>粘度:1.512Pa・s</a:t>
            </a:r>
          </a:p>
          <a:p>
            <a:pPr>
              <a:buBlip>
                <a:blip r:embed="rId2"/>
              </a:buBlip>
            </a:pPr>
            <a:r>
              <a:t>imax = 500</a:t>
            </a:r>
          </a:p>
          <a:p>
            <a:pPr>
              <a:buBlip>
                <a:blip r:embed="rId2"/>
              </a:buBlip>
            </a:pPr>
            <a:r>
              <a:t>dt = 0.01</a:t>
            </a:r>
          </a:p>
          <a:p>
            <a:pPr>
              <a:buBlip>
                <a:blip r:embed="rId2"/>
              </a:buBlip>
            </a:pPr>
            <a:r>
              <a:t>nintpo = 1</a:t>
            </a:r>
          </a:p>
        </p:txBody>
      </p:sp>
      <p:sp>
        <p:nvSpPr>
          <p:cNvPr id="140" name="Shape 140"/>
          <p:cNvSpPr/>
          <p:nvPr/>
        </p:nvSpPr>
        <p:spPr>
          <a:xfrm>
            <a:off x="6604000" y="2882900"/>
            <a:ext cx="54229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pPr>
            <a:r>
              <a:t>自転車の速度が30km/h、40km/hの状態をシミュレーション</a:t>
            </a:r>
          </a:p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pPr>
            <a:r>
              <a:t>風とホイールの角度は10°,20°,45°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結果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57200" y="2286000"/>
            <a:ext cx="5422900" cy="2438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x=1.5 z=0.25 y=0~1.4上の速度を計測</a:t>
            </a:r>
          </a:p>
        </p:txBody>
      </p:sp>
      <p:pic>
        <p:nvPicPr>
          <p:cNvPr id="144" name="math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1650" y="2679700"/>
            <a:ext cx="4800600" cy="203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chart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842" y="5810811"/>
            <a:ext cx="12281316" cy="2322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考察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リムハイトが高い方が空気抵抗は小さい!</a:t>
            </a:r>
          </a:p>
          <a:p>
            <a:pPr>
              <a:buBlip>
                <a:blip r:embed="rId2"/>
              </a:buBlip>
            </a:pPr>
            <a:r>
              <a:t>速度が速い方が空気抵抗の差が大きい。</a:t>
            </a:r>
            <a:br/>
            <a:r>
              <a:t>→30km/巡行できるくらいではないと買う意味ない？</a:t>
            </a:r>
          </a:p>
          <a:p>
            <a:pPr>
              <a:buBlip>
                <a:blip r:embed="rId2"/>
              </a:buBlip>
            </a:pPr>
            <a:r>
              <a:t>角度が大きくなると空気抵抗の差が小さい</a:t>
            </a:r>
            <a:br/>
            <a:r>
              <a:t>→リムハイトが高いと横風に弱い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考察2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114300" y="2146300"/>
            <a:ext cx="11430000" cy="20829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どれだけのエネルギーを蓄えることができるのか</a:t>
            </a:r>
          </a:p>
        </p:txBody>
      </p:sp>
      <p:sp>
        <p:nvSpPr>
          <p:cNvPr id="152" name="Shape 152"/>
          <p:cNvSpPr/>
          <p:nvPr/>
        </p:nvSpPr>
        <p:spPr>
          <a:xfrm>
            <a:off x="57521" y="3073350"/>
            <a:ext cx="12889757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3600"/>
              </a:spcBef>
              <a:defRPr sz="3600"/>
            </a:pPr>
            <a:endParaRPr/>
          </a:p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pPr>
            <a:r>
              <a:t>38.87km,1時間24分、平均速度27.6km/h、消費カロリー1068kcal</a:t>
            </a:r>
          </a:p>
        </p:txBody>
      </p:sp>
      <p:sp>
        <p:nvSpPr>
          <p:cNvPr id="153" name="Shape 153"/>
          <p:cNvSpPr/>
          <p:nvPr/>
        </p:nvSpPr>
        <p:spPr>
          <a:xfrm>
            <a:off x="-12700" y="5598634"/>
            <a:ext cx="11430000" cy="1248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lvl1pPr>
          </a:lstStyle>
          <a:p>
            <a:r>
              <a:t>消費したエネルギー=1068 × 4.184 ×10^3 J</a:t>
            </a:r>
          </a:p>
        </p:txBody>
      </p:sp>
      <p:sp>
        <p:nvSpPr>
          <p:cNvPr id="154" name="Shape 154"/>
          <p:cNvSpPr/>
          <p:nvPr/>
        </p:nvSpPr>
        <p:spPr>
          <a:xfrm>
            <a:off x="-12700" y="6604000"/>
            <a:ext cx="11430000" cy="228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pPr>
            <a:r>
              <a:t>ホイール交換で削減できるエネルギー</a:t>
            </a:r>
            <a:br/>
            <a:r>
              <a:t>＝0.42 × 38.87 × 10^3 J</a:t>
            </a:r>
          </a:p>
        </p:txBody>
      </p:sp>
      <p:sp>
        <p:nvSpPr>
          <p:cNvPr id="155" name="Shape 155"/>
          <p:cNvSpPr/>
          <p:nvPr/>
        </p:nvSpPr>
        <p:spPr>
          <a:xfrm>
            <a:off x="114300" y="8216900"/>
            <a:ext cx="11430000" cy="228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lvl1pPr>
          </a:lstStyle>
          <a:p>
            <a:r>
              <a:t>すなわち、0.359%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uild="p" bldLvl="5" animBg="1" advAuto="0"/>
      <p:bldP spid="152" grpId="2" build="p" bldLvl="5" animBg="1" advAuto="0"/>
      <p:bldP spid="153" grpId="3" build="p" bldLvl="5" animBg="1" advAuto="0"/>
      <p:bldP spid="154" grpId="4" build="p" bldLvl="5" animBg="1" advAuto="0"/>
      <p:bldP spid="155" grpId="5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ユーザー設定</PresentationFormat>
  <Slides>11</Slides>
  <Notes>1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Industrial</vt:lpstr>
      <vt:lpstr>基礎プロジェクト最終発表</vt:lpstr>
      <vt:lpstr>目的</vt:lpstr>
      <vt:lpstr>シミュレーション概要     ホイール</vt:lpstr>
      <vt:lpstr>シミュレーション概要　ホイール</vt:lpstr>
      <vt:lpstr>シミュレーション環境</vt:lpstr>
      <vt:lpstr>シミュレーション環境　</vt:lpstr>
      <vt:lpstr>結果</vt:lpstr>
      <vt:lpstr>考察</vt:lpstr>
      <vt:lpstr>考察2</vt:lpstr>
      <vt:lpstr>まとめ</vt:lpstr>
      <vt:lpstr>ご静聴ありがとうございました。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基礎プロジェクト最終発表</dc:title>
  <cp:revision>2</cp:revision>
  <dcterms:modified xsi:type="dcterms:W3CDTF">2016-05-18T02:46:24Z</dcterms:modified>
</cp:coreProperties>
</file>