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61" r:id="rId5"/>
    <p:sldId id="259" r:id="rId6"/>
    <p:sldId id="262"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7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758D67-4F3F-4A17-81DB-D9AED5DC31EE}" type="datetimeFigureOut">
              <a:rPr lang="en-US" altLang="ja-JP"/>
              <a:t>2016/5/16</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B12D2-34E3-4D5E-AB8A-E905C3FA2396}" type="slidenum">
              <a:rPr lang="en-US" altLang="ja-JP"/>
              <a:t>‹#›</a:t>
            </a:fld>
            <a:endParaRPr lang="ja-JP" altLang="en-US"/>
          </a:p>
        </p:txBody>
      </p:sp>
    </p:spTree>
    <p:extLst>
      <p:ext uri="{BB962C8B-B14F-4D97-AF65-F5344CB8AC3E}">
        <p14:creationId xmlns:p14="http://schemas.microsoft.com/office/powerpoint/2010/main" val="6372310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10"/>
          </p:nvPr>
        </p:nvSpPr>
        <p:spPr/>
        <p:txBody>
          <a:bodyPr/>
          <a:lstStyle/>
          <a:p>
            <a:fld id="{384B12D2-34E3-4D5E-AB8A-E905C3FA2396}" type="slidenum">
              <a:rPr lang="en-US" altLang="ja-JP"/>
              <a:t>‹#›</a:t>
            </a:fld>
            <a:endParaRPr lang="ja-JP" altLang="en-US"/>
          </a:p>
        </p:txBody>
      </p:sp>
    </p:spTree>
    <p:extLst>
      <p:ext uri="{BB962C8B-B14F-4D97-AF65-F5344CB8AC3E}">
        <p14:creationId xmlns:p14="http://schemas.microsoft.com/office/powerpoint/2010/main" val="3053890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5/16/2016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5/16/2016</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5/16/2016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99258" y="2404534"/>
            <a:ext cx="8974745" cy="1646302"/>
          </a:xfrm>
        </p:spPr>
        <p:txBody>
          <a:bodyPr/>
          <a:lstStyle/>
          <a:p>
            <a:r>
              <a:rPr kumimoji="1" lang="ja-JP" altLang="en-US" dirty="0"/>
              <a:t>システム工学基礎　</a:t>
            </a:r>
            <a:br>
              <a:rPr kumimoji="1" lang="en-US" altLang="ja-JP" dirty="0"/>
            </a:br>
            <a:r>
              <a:rPr kumimoji="1" lang="ja-JP" altLang="en-US" dirty="0"/>
              <a:t>レポート課題</a:t>
            </a:r>
            <a:r>
              <a:rPr lang="en-US" altLang="ja-JP" dirty="0"/>
              <a:t>(</a:t>
            </a:r>
            <a:r>
              <a:rPr lang="ja-JP" altLang="en-US" dirty="0"/>
              <a:t>その</a:t>
            </a:r>
            <a:r>
              <a:rPr lang="en-US" altLang="ja-JP" dirty="0"/>
              <a:t>1)</a:t>
            </a:r>
            <a:endParaRPr kumimoji="1" lang="ja-JP" altLang="en-US" dirty="0"/>
          </a:p>
        </p:txBody>
      </p:sp>
      <p:sp>
        <p:nvSpPr>
          <p:cNvPr id="3" name="サブタイトル 2"/>
          <p:cNvSpPr>
            <a:spLocks noGrp="1"/>
          </p:cNvSpPr>
          <p:nvPr>
            <p:ph type="subTitle" idx="1"/>
          </p:nvPr>
        </p:nvSpPr>
        <p:spPr/>
        <p:txBody>
          <a:bodyPr>
            <a:normAutofit lnSpcReduction="10000"/>
          </a:bodyPr>
          <a:lstStyle/>
          <a:p>
            <a:r>
              <a:rPr kumimoji="1" lang="ja-JP" altLang="en-US" dirty="0"/>
              <a:t>システム</a:t>
            </a:r>
            <a:r>
              <a:rPr lang="ja-JP" altLang="en-US" dirty="0"/>
              <a:t>創成学科</a:t>
            </a:r>
            <a:r>
              <a:rPr lang="en-US" altLang="ja-JP" dirty="0"/>
              <a:t>SDM</a:t>
            </a:r>
            <a:r>
              <a:rPr lang="ja-JP" altLang="en-US" dirty="0"/>
              <a:t>コース</a:t>
            </a:r>
            <a:endParaRPr lang="en-US" altLang="ja-JP" dirty="0"/>
          </a:p>
          <a:p>
            <a:r>
              <a:rPr lang="ja-JP" altLang="en-US" dirty="0"/>
              <a:t>担当教員</a:t>
            </a:r>
            <a:r>
              <a:rPr lang="en-US" altLang="ja-JP" dirty="0"/>
              <a:t>:</a:t>
            </a:r>
            <a:r>
              <a:rPr lang="ja-JP" altLang="en-US" dirty="0"/>
              <a:t>青山和浩</a:t>
            </a:r>
            <a:endParaRPr lang="en-US" altLang="ja-JP" dirty="0"/>
          </a:p>
          <a:p>
            <a:r>
              <a:rPr lang="ja-JP" altLang="en-US" dirty="0"/>
              <a:t>氏名</a:t>
            </a:r>
            <a:r>
              <a:rPr lang="en-US" altLang="ja-JP" dirty="0"/>
              <a:t>:</a:t>
            </a:r>
            <a:r>
              <a:rPr lang="ja-JP" altLang="en-US" dirty="0"/>
              <a:t>西村弘平</a:t>
            </a:r>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1448017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・問題</a:t>
            </a:r>
            <a:r>
              <a:rPr lang="en-US" altLang="ja-JP" dirty="0"/>
              <a:t>	</a:t>
            </a:r>
            <a:endParaRPr kumimoji="1" lang="ja-JP" altLang="en-US" dirty="0"/>
          </a:p>
        </p:txBody>
      </p:sp>
      <p:sp>
        <p:nvSpPr>
          <p:cNvPr id="3" name="コンテンツ プレースホルダー 2"/>
          <p:cNvSpPr>
            <a:spLocks noGrp="1"/>
          </p:cNvSpPr>
          <p:nvPr>
            <p:ph idx="1"/>
          </p:nvPr>
        </p:nvSpPr>
        <p:spPr>
          <a:xfrm>
            <a:off x="677334" y="1130531"/>
            <a:ext cx="8596668" cy="4910831"/>
          </a:xfrm>
        </p:spPr>
        <p:txBody>
          <a:bodyPr>
            <a:normAutofit/>
          </a:bodyPr>
          <a:lstStyle/>
          <a:p>
            <a:pPr marL="0" indent="0">
              <a:buNone/>
            </a:pPr>
            <a:r>
              <a:rPr kumimoji="1" lang="ja-JP" altLang="en-US" dirty="0"/>
              <a:t>大学生が一人暮らしの家を選ぶ際にすみよい家を選ぶ判断基準の関係性を示す。</a:t>
            </a:r>
            <a:endParaRPr kumimoji="1" lang="en-US" altLang="ja-JP" dirty="0"/>
          </a:p>
          <a:p>
            <a:pPr marL="0" indent="0">
              <a:buNone/>
            </a:pPr>
            <a:r>
              <a:rPr lang="ja-JP" altLang="en-US" dirty="0"/>
              <a:t>選んだ要素は</a:t>
            </a:r>
            <a:endParaRPr lang="en-US" altLang="ja-JP" dirty="0"/>
          </a:p>
          <a:p>
            <a:pPr marL="0" indent="0">
              <a:buNone/>
            </a:pPr>
            <a:r>
              <a:rPr kumimoji="1" lang="ja-JP" altLang="en-US" dirty="0"/>
              <a:t>・築年数                               </a:t>
            </a:r>
            <a:r>
              <a:rPr lang="ja-JP" altLang="en-US" dirty="0"/>
              <a:t>・安全性</a:t>
            </a:r>
            <a:r>
              <a:rPr lang="en-US" altLang="ja-JP" dirty="0"/>
              <a:t>(</a:t>
            </a:r>
            <a:r>
              <a:rPr lang="ja-JP" altLang="en-US" dirty="0"/>
              <a:t>対災害含</a:t>
            </a:r>
            <a:r>
              <a:rPr lang="en-US" altLang="ja-JP" dirty="0"/>
              <a:t>)</a:t>
            </a:r>
            <a:endParaRPr kumimoji="1" lang="en-US" altLang="ja-JP" dirty="0"/>
          </a:p>
          <a:p>
            <a:pPr marL="0" indent="0">
              <a:buNone/>
            </a:pPr>
            <a:r>
              <a:rPr lang="ja-JP" altLang="en-US" dirty="0"/>
              <a:t>・家の材質                            ・利便性</a:t>
            </a:r>
            <a:r>
              <a:rPr lang="en-US" altLang="ja-JP" dirty="0"/>
              <a:t>(</a:t>
            </a:r>
            <a:r>
              <a:rPr lang="ja-JP" altLang="en-US" dirty="0"/>
              <a:t>交通面</a:t>
            </a:r>
            <a:r>
              <a:rPr lang="en-US" altLang="ja-JP" dirty="0"/>
              <a:t>)</a:t>
            </a:r>
          </a:p>
          <a:p>
            <a:pPr marL="0" indent="0">
              <a:buNone/>
            </a:pPr>
            <a:r>
              <a:rPr kumimoji="1" lang="ja-JP" altLang="en-US" dirty="0"/>
              <a:t>・ユニットバス                     </a:t>
            </a:r>
            <a:r>
              <a:rPr lang="ja-JP" altLang="en-US" dirty="0"/>
              <a:t>・利便性</a:t>
            </a:r>
            <a:r>
              <a:rPr lang="en-US" altLang="ja-JP" dirty="0"/>
              <a:t>(</a:t>
            </a:r>
            <a:r>
              <a:rPr lang="ja-JP" altLang="en-US" dirty="0"/>
              <a:t>飲食面</a:t>
            </a:r>
            <a:r>
              <a:rPr lang="en-US" altLang="ja-JP" dirty="0"/>
              <a:t>)</a:t>
            </a:r>
            <a:endParaRPr kumimoji="1" lang="en-US" altLang="ja-JP" dirty="0"/>
          </a:p>
          <a:p>
            <a:pPr marL="0" indent="0">
              <a:buNone/>
            </a:pPr>
            <a:r>
              <a:rPr lang="ja-JP" altLang="en-US" dirty="0"/>
              <a:t>・独立洗面台                        ・窓の向き</a:t>
            </a:r>
            <a:endParaRPr lang="en-US" altLang="ja-JP" dirty="0"/>
          </a:p>
          <a:p>
            <a:pPr marL="0" indent="0">
              <a:buNone/>
            </a:pPr>
            <a:r>
              <a:rPr kumimoji="1" lang="ja-JP" altLang="en-US" dirty="0"/>
              <a:t>・家具付き                           ・地域の騒音</a:t>
            </a:r>
            <a:endParaRPr kumimoji="1" lang="en-US" altLang="ja-JP" dirty="0"/>
          </a:p>
          <a:p>
            <a:pPr marL="0" indent="0">
              <a:buNone/>
            </a:pPr>
            <a:r>
              <a:rPr lang="ja-JP" altLang="en-US" dirty="0"/>
              <a:t>・部屋の広さ</a:t>
            </a:r>
            <a:r>
              <a:rPr lang="en-US" altLang="ja-JP" dirty="0"/>
              <a:t>			    </a:t>
            </a:r>
            <a:r>
              <a:rPr lang="ja-JP" altLang="en-US" dirty="0"/>
              <a:t>・管理会社</a:t>
            </a:r>
            <a:endParaRPr lang="en-US" altLang="ja-JP" dirty="0"/>
          </a:p>
          <a:p>
            <a:pPr marL="0" indent="0">
              <a:buNone/>
            </a:pPr>
            <a:r>
              <a:rPr kumimoji="1" lang="ja-JP" altLang="en-US" dirty="0"/>
              <a:t>・収納スペースの広さ           ・暮らしやすさ</a:t>
            </a:r>
            <a:endParaRPr kumimoji="1" lang="en-US" altLang="ja-JP" dirty="0"/>
          </a:p>
          <a:p>
            <a:pPr marL="0" indent="0">
              <a:buNone/>
            </a:pPr>
            <a:r>
              <a:rPr lang="ja-JP" altLang="en-US" dirty="0"/>
              <a:t>・部屋の階                            ・人の呼びやすさ</a:t>
            </a:r>
            <a:endParaRPr lang="en-US" altLang="ja-JP" dirty="0"/>
          </a:p>
          <a:p>
            <a:pPr marL="0" indent="0">
              <a:buNone/>
            </a:pPr>
            <a:r>
              <a:rPr lang="ja-JP" altLang="en-US" dirty="0"/>
              <a:t>・オートロック</a:t>
            </a:r>
            <a:endParaRPr lang="en-US" altLang="ja-JP" dirty="0"/>
          </a:p>
          <a:p>
            <a:pPr marL="0" indent="0">
              <a:buNone/>
            </a:pPr>
            <a:r>
              <a:rPr kumimoji="1" lang="ja-JP" altLang="en-US" dirty="0"/>
              <a:t>・家賃</a:t>
            </a:r>
          </a:p>
        </p:txBody>
      </p:sp>
    </p:spTree>
    <p:extLst>
      <p:ext uri="{BB962C8B-B14F-4D97-AF65-F5344CB8AC3E}">
        <p14:creationId xmlns:p14="http://schemas.microsoft.com/office/powerpoint/2010/main" val="216200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各要素の関係</a:t>
            </a:r>
          </a:p>
        </p:txBody>
      </p:sp>
      <p:sp>
        <p:nvSpPr>
          <p:cNvPr id="3" name="コンテンツ プレースホルダー 2"/>
          <p:cNvSpPr>
            <a:spLocks noGrp="1"/>
          </p:cNvSpPr>
          <p:nvPr>
            <p:ph idx="1"/>
          </p:nvPr>
        </p:nvSpPr>
        <p:spPr>
          <a:xfrm>
            <a:off x="677334" y="1343025"/>
            <a:ext cx="8596668" cy="4698337"/>
          </a:xfrm>
        </p:spPr>
        <p:txBody>
          <a:bodyPr/>
          <a:lstStyle/>
          <a:p>
            <a:r>
              <a:rPr kumimoji="1" lang="ja-JP" altLang="en-US" dirty="0"/>
              <a:t>家内</a:t>
            </a:r>
            <a:r>
              <a:rPr lang="ja-JP" altLang="en-US" dirty="0"/>
              <a:t>の</a:t>
            </a:r>
            <a:r>
              <a:rPr kumimoji="1" lang="ja-JP" altLang="en-US" dirty="0"/>
              <a:t>物理的要素</a:t>
            </a:r>
            <a:r>
              <a:rPr kumimoji="1" lang="en-US" altLang="ja-JP" dirty="0"/>
              <a:t>(</a:t>
            </a:r>
            <a:r>
              <a:rPr kumimoji="1" lang="ja-JP" altLang="en-US" dirty="0"/>
              <a:t>家賃</a:t>
            </a:r>
            <a:r>
              <a:rPr lang="ja-JP" altLang="en-US" dirty="0"/>
              <a:t>に影響</a:t>
            </a:r>
            <a:r>
              <a:rPr lang="en-US" altLang="ja-JP" dirty="0"/>
              <a:t>)</a:t>
            </a:r>
          </a:p>
          <a:p>
            <a:pPr marL="0" indent="0">
              <a:buNone/>
            </a:pPr>
            <a:r>
              <a:rPr lang="ja-JP" altLang="en-US" dirty="0"/>
              <a:t>・築年数</a:t>
            </a:r>
            <a:r>
              <a:rPr lang="en-US" altLang="ja-JP" dirty="0"/>
              <a:t>	</a:t>
            </a:r>
            <a:r>
              <a:rPr lang="ja-JP" altLang="en-US" dirty="0"/>
              <a:t>・家の材質</a:t>
            </a:r>
            <a:r>
              <a:rPr lang="en-US" altLang="ja-JP" dirty="0"/>
              <a:t>	</a:t>
            </a:r>
            <a:r>
              <a:rPr lang="ja-JP" altLang="en-US" dirty="0"/>
              <a:t>・ユニットバス</a:t>
            </a:r>
            <a:r>
              <a:rPr lang="en-US" altLang="ja-JP" dirty="0"/>
              <a:t>	</a:t>
            </a:r>
            <a:r>
              <a:rPr lang="ja-JP" altLang="en-US" dirty="0"/>
              <a:t>・独立洗面台</a:t>
            </a:r>
            <a:r>
              <a:rPr lang="en-US" altLang="ja-JP" dirty="0"/>
              <a:t>	</a:t>
            </a:r>
            <a:r>
              <a:rPr lang="ja-JP" altLang="en-US" dirty="0"/>
              <a:t>・家具付き</a:t>
            </a:r>
            <a:endParaRPr lang="en-US" altLang="ja-JP" dirty="0"/>
          </a:p>
          <a:p>
            <a:pPr marL="0" indent="0">
              <a:buNone/>
            </a:pPr>
            <a:r>
              <a:rPr lang="ja-JP" altLang="en-US" dirty="0"/>
              <a:t>・部屋の広さ</a:t>
            </a:r>
            <a:r>
              <a:rPr lang="en-US" altLang="ja-JP" dirty="0"/>
              <a:t>	</a:t>
            </a:r>
            <a:r>
              <a:rPr lang="ja-JP" altLang="en-US" dirty="0"/>
              <a:t>・収納スペースの広さ</a:t>
            </a:r>
            <a:r>
              <a:rPr lang="en-US" altLang="ja-JP" dirty="0"/>
              <a:t>	</a:t>
            </a:r>
            <a:r>
              <a:rPr lang="ja-JP" altLang="en-US" dirty="0"/>
              <a:t>・部屋の階</a:t>
            </a:r>
            <a:r>
              <a:rPr lang="en-US" altLang="ja-JP" dirty="0"/>
              <a:t>	</a:t>
            </a:r>
            <a:r>
              <a:rPr lang="ja-JP" altLang="en-US" dirty="0"/>
              <a:t>・オートロック</a:t>
            </a:r>
            <a:endParaRPr lang="en-US" altLang="ja-JP" dirty="0"/>
          </a:p>
          <a:p>
            <a:pPr marL="0" indent="0">
              <a:buNone/>
            </a:pPr>
            <a:r>
              <a:rPr lang="ja-JP" altLang="en-US" dirty="0"/>
              <a:t>・窓の向き</a:t>
            </a:r>
            <a:r>
              <a:rPr lang="en-US" altLang="ja-JP" dirty="0"/>
              <a:t>	</a:t>
            </a:r>
          </a:p>
          <a:p>
            <a:pPr marL="0" indent="0">
              <a:buNone/>
            </a:pPr>
            <a:endParaRPr lang="en-US" altLang="ja-JP" dirty="0"/>
          </a:p>
          <a:p>
            <a:r>
              <a:rPr lang="ja-JP" altLang="en-US" dirty="0"/>
              <a:t>生活上の要素</a:t>
            </a:r>
            <a:r>
              <a:rPr lang="en-US" altLang="ja-JP" dirty="0"/>
              <a:t>(</a:t>
            </a:r>
            <a:r>
              <a:rPr lang="ja-JP" altLang="en-US" dirty="0"/>
              <a:t>暮らしやすさに影響</a:t>
            </a:r>
            <a:r>
              <a:rPr lang="en-US" altLang="ja-JP" dirty="0"/>
              <a:t>)</a:t>
            </a:r>
          </a:p>
          <a:p>
            <a:pPr marL="0" indent="0">
              <a:buNone/>
            </a:pPr>
            <a:r>
              <a:rPr lang="ja-JP" altLang="en-US" dirty="0"/>
              <a:t>・安全性</a:t>
            </a:r>
            <a:r>
              <a:rPr lang="en-US" altLang="ja-JP" dirty="0"/>
              <a:t>(</a:t>
            </a:r>
            <a:r>
              <a:rPr lang="ja-JP" altLang="en-US" dirty="0"/>
              <a:t>対災害含</a:t>
            </a:r>
            <a:r>
              <a:rPr lang="en-US" altLang="ja-JP" dirty="0"/>
              <a:t>)	</a:t>
            </a:r>
            <a:r>
              <a:rPr lang="ja-JP" altLang="en-US" dirty="0"/>
              <a:t>・利便性</a:t>
            </a:r>
            <a:r>
              <a:rPr lang="en-US" altLang="ja-JP" dirty="0"/>
              <a:t>(</a:t>
            </a:r>
            <a:r>
              <a:rPr lang="ja-JP" altLang="en-US" dirty="0"/>
              <a:t>交通面</a:t>
            </a:r>
            <a:r>
              <a:rPr lang="en-US" altLang="ja-JP" dirty="0"/>
              <a:t>)		</a:t>
            </a:r>
            <a:r>
              <a:rPr lang="ja-JP" altLang="en-US" dirty="0"/>
              <a:t>・利便性</a:t>
            </a:r>
            <a:r>
              <a:rPr lang="en-US" altLang="ja-JP" dirty="0"/>
              <a:t>(</a:t>
            </a:r>
            <a:r>
              <a:rPr lang="ja-JP" altLang="en-US" dirty="0"/>
              <a:t>飲食面</a:t>
            </a:r>
            <a:r>
              <a:rPr lang="en-US" altLang="ja-JP" dirty="0"/>
              <a:t>)		</a:t>
            </a:r>
            <a:r>
              <a:rPr lang="ja-JP" altLang="en-US" dirty="0"/>
              <a:t>・地域の騒音</a:t>
            </a:r>
            <a:endParaRPr lang="en-US" altLang="ja-JP" dirty="0"/>
          </a:p>
          <a:p>
            <a:pPr marL="0" indent="0">
              <a:buNone/>
            </a:pPr>
            <a:r>
              <a:rPr lang="ja-JP" altLang="en-US" dirty="0"/>
              <a:t>・管理会社</a:t>
            </a:r>
            <a:r>
              <a:rPr lang="en-US" altLang="ja-JP" dirty="0"/>
              <a:t>	</a:t>
            </a:r>
            <a:r>
              <a:rPr lang="ja-JP" altLang="en-US" dirty="0"/>
              <a:t>・暮らしやすさ</a:t>
            </a:r>
            <a:r>
              <a:rPr lang="en-US" altLang="ja-JP" dirty="0"/>
              <a:t>	</a:t>
            </a:r>
            <a:r>
              <a:rPr lang="ja-JP" altLang="en-US" dirty="0"/>
              <a:t>・人の呼びやすさ</a:t>
            </a:r>
            <a:endParaRPr lang="en-US" altLang="ja-JP" dirty="0"/>
          </a:p>
        </p:txBody>
      </p:sp>
    </p:spTree>
    <p:extLst>
      <p:ext uri="{BB962C8B-B14F-4D97-AF65-F5344CB8AC3E}">
        <p14:creationId xmlns:p14="http://schemas.microsoft.com/office/powerpoint/2010/main" val="110957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各要素の関係</a:t>
            </a:r>
            <a:r>
              <a:rPr kumimoji="1" lang="en-US" altLang="ja-JP" dirty="0"/>
              <a:t>(</a:t>
            </a:r>
            <a:r>
              <a:rPr lang="ja-JP" altLang="en-US" dirty="0"/>
              <a:t>行列表示</a:t>
            </a:r>
            <a:r>
              <a:rPr lang="en-US" altLang="ja-JP" dirty="0"/>
              <a:t>)</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965663394"/>
              </p:ext>
            </p:extLst>
          </p:nvPr>
        </p:nvGraphicFramePr>
        <p:xfrm>
          <a:off x="971550" y="1485897"/>
          <a:ext cx="7786684" cy="5172076"/>
        </p:xfrm>
        <a:graphic>
          <a:graphicData uri="http://schemas.openxmlformats.org/drawingml/2006/table">
            <a:tbl>
              <a:tblPr>
                <a:tableStyleId>{5C22544A-7EE6-4342-B048-85BDC9FD1C3A}</a:tableStyleId>
              </a:tblPr>
              <a:tblGrid>
                <a:gridCol w="1707862">
                  <a:extLst>
                    <a:ext uri="{9D8B030D-6E8A-4147-A177-3AD203B41FA5}">
                      <a16:colId xmlns:a16="http://schemas.microsoft.com/office/drawing/2014/main" val="1841610866"/>
                    </a:ext>
                  </a:extLst>
                </a:gridCol>
                <a:gridCol w="347361">
                  <a:extLst>
                    <a:ext uri="{9D8B030D-6E8A-4147-A177-3AD203B41FA5}">
                      <a16:colId xmlns:a16="http://schemas.microsoft.com/office/drawing/2014/main" val="48102694"/>
                    </a:ext>
                  </a:extLst>
                </a:gridCol>
                <a:gridCol w="289468">
                  <a:extLst>
                    <a:ext uri="{9D8B030D-6E8A-4147-A177-3AD203B41FA5}">
                      <a16:colId xmlns:a16="http://schemas.microsoft.com/office/drawing/2014/main" val="3998568111"/>
                    </a:ext>
                  </a:extLst>
                </a:gridCol>
                <a:gridCol w="289468">
                  <a:extLst>
                    <a:ext uri="{9D8B030D-6E8A-4147-A177-3AD203B41FA5}">
                      <a16:colId xmlns:a16="http://schemas.microsoft.com/office/drawing/2014/main" val="2887049870"/>
                    </a:ext>
                  </a:extLst>
                </a:gridCol>
                <a:gridCol w="289468">
                  <a:extLst>
                    <a:ext uri="{9D8B030D-6E8A-4147-A177-3AD203B41FA5}">
                      <a16:colId xmlns:a16="http://schemas.microsoft.com/office/drawing/2014/main" val="4174587206"/>
                    </a:ext>
                  </a:extLst>
                </a:gridCol>
                <a:gridCol w="289468">
                  <a:extLst>
                    <a:ext uri="{9D8B030D-6E8A-4147-A177-3AD203B41FA5}">
                      <a16:colId xmlns:a16="http://schemas.microsoft.com/office/drawing/2014/main" val="1259832508"/>
                    </a:ext>
                  </a:extLst>
                </a:gridCol>
                <a:gridCol w="289468">
                  <a:extLst>
                    <a:ext uri="{9D8B030D-6E8A-4147-A177-3AD203B41FA5}">
                      <a16:colId xmlns:a16="http://schemas.microsoft.com/office/drawing/2014/main" val="154122390"/>
                    </a:ext>
                  </a:extLst>
                </a:gridCol>
                <a:gridCol w="289468">
                  <a:extLst>
                    <a:ext uri="{9D8B030D-6E8A-4147-A177-3AD203B41FA5}">
                      <a16:colId xmlns:a16="http://schemas.microsoft.com/office/drawing/2014/main" val="1135020025"/>
                    </a:ext>
                  </a:extLst>
                </a:gridCol>
                <a:gridCol w="289468">
                  <a:extLst>
                    <a:ext uri="{9D8B030D-6E8A-4147-A177-3AD203B41FA5}">
                      <a16:colId xmlns:a16="http://schemas.microsoft.com/office/drawing/2014/main" val="2962389643"/>
                    </a:ext>
                  </a:extLst>
                </a:gridCol>
                <a:gridCol w="289468">
                  <a:extLst>
                    <a:ext uri="{9D8B030D-6E8A-4147-A177-3AD203B41FA5}">
                      <a16:colId xmlns:a16="http://schemas.microsoft.com/office/drawing/2014/main" val="119946305"/>
                    </a:ext>
                  </a:extLst>
                </a:gridCol>
                <a:gridCol w="289468">
                  <a:extLst>
                    <a:ext uri="{9D8B030D-6E8A-4147-A177-3AD203B41FA5}">
                      <a16:colId xmlns:a16="http://schemas.microsoft.com/office/drawing/2014/main" val="3167015901"/>
                    </a:ext>
                  </a:extLst>
                </a:gridCol>
                <a:gridCol w="347361">
                  <a:extLst>
                    <a:ext uri="{9D8B030D-6E8A-4147-A177-3AD203B41FA5}">
                      <a16:colId xmlns:a16="http://schemas.microsoft.com/office/drawing/2014/main" val="4222172683"/>
                    </a:ext>
                  </a:extLst>
                </a:gridCol>
                <a:gridCol w="347361">
                  <a:extLst>
                    <a:ext uri="{9D8B030D-6E8A-4147-A177-3AD203B41FA5}">
                      <a16:colId xmlns:a16="http://schemas.microsoft.com/office/drawing/2014/main" val="2043298634"/>
                    </a:ext>
                  </a:extLst>
                </a:gridCol>
                <a:gridCol w="347361">
                  <a:extLst>
                    <a:ext uri="{9D8B030D-6E8A-4147-A177-3AD203B41FA5}">
                      <a16:colId xmlns:a16="http://schemas.microsoft.com/office/drawing/2014/main" val="4056528218"/>
                    </a:ext>
                  </a:extLst>
                </a:gridCol>
                <a:gridCol w="347361">
                  <a:extLst>
                    <a:ext uri="{9D8B030D-6E8A-4147-A177-3AD203B41FA5}">
                      <a16:colId xmlns:a16="http://schemas.microsoft.com/office/drawing/2014/main" val="2921989080"/>
                    </a:ext>
                  </a:extLst>
                </a:gridCol>
                <a:gridCol w="347361">
                  <a:extLst>
                    <a:ext uri="{9D8B030D-6E8A-4147-A177-3AD203B41FA5}">
                      <a16:colId xmlns:a16="http://schemas.microsoft.com/office/drawing/2014/main" val="1588243711"/>
                    </a:ext>
                  </a:extLst>
                </a:gridCol>
                <a:gridCol w="347361">
                  <a:extLst>
                    <a:ext uri="{9D8B030D-6E8A-4147-A177-3AD203B41FA5}">
                      <a16:colId xmlns:a16="http://schemas.microsoft.com/office/drawing/2014/main" val="2057416553"/>
                    </a:ext>
                  </a:extLst>
                </a:gridCol>
                <a:gridCol w="347361">
                  <a:extLst>
                    <a:ext uri="{9D8B030D-6E8A-4147-A177-3AD203B41FA5}">
                      <a16:colId xmlns:a16="http://schemas.microsoft.com/office/drawing/2014/main" val="577040725"/>
                    </a:ext>
                  </a:extLst>
                </a:gridCol>
                <a:gridCol w="347361">
                  <a:extLst>
                    <a:ext uri="{9D8B030D-6E8A-4147-A177-3AD203B41FA5}">
                      <a16:colId xmlns:a16="http://schemas.microsoft.com/office/drawing/2014/main" val="4001425556"/>
                    </a:ext>
                  </a:extLst>
                </a:gridCol>
                <a:gridCol w="347361">
                  <a:extLst>
                    <a:ext uri="{9D8B030D-6E8A-4147-A177-3AD203B41FA5}">
                      <a16:colId xmlns:a16="http://schemas.microsoft.com/office/drawing/2014/main" val="4096895735"/>
                    </a:ext>
                  </a:extLst>
                </a:gridCol>
              </a:tblGrid>
              <a:tr h="1565515">
                <a:tc>
                  <a:txBody>
                    <a:bodyPr/>
                    <a:lstStyle/>
                    <a:p>
                      <a:pPr algn="r" fontAlgn="ct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b"/>
                      <a:r>
                        <a:rPr lang="ja-JP" altLang="en-US" sz="900" u="none" strike="noStrike">
                          <a:effectLst/>
                        </a:rPr>
                        <a:t>築年数</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vert="vert270" anchor="b"/>
                </a:tc>
                <a:tc>
                  <a:txBody>
                    <a:bodyPr/>
                    <a:lstStyle/>
                    <a:p>
                      <a:pPr algn="l" fontAlgn="b"/>
                      <a:r>
                        <a:rPr lang="ja-JP" altLang="en-US" sz="900" u="none" strike="noStrike">
                          <a:effectLst/>
                        </a:rPr>
                        <a:t>家の材質</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vert="vert270" anchor="b"/>
                </a:tc>
                <a:tc>
                  <a:txBody>
                    <a:bodyPr/>
                    <a:lstStyle/>
                    <a:p>
                      <a:pPr algn="l" fontAlgn="b"/>
                      <a:r>
                        <a:rPr lang="ja-JP" altLang="en-US" sz="900" u="none" strike="noStrike">
                          <a:effectLst/>
                        </a:rPr>
                        <a:t>ユニットバス</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vert="vert270" anchor="b"/>
                </a:tc>
                <a:tc>
                  <a:txBody>
                    <a:bodyPr/>
                    <a:lstStyle/>
                    <a:p>
                      <a:pPr algn="l" fontAlgn="b"/>
                      <a:r>
                        <a:rPr lang="ja-JP" altLang="en-US" sz="900" u="none" strike="noStrike">
                          <a:effectLst/>
                        </a:rPr>
                        <a:t>独立洗面台</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vert="vert270" anchor="b"/>
                </a:tc>
                <a:tc>
                  <a:txBody>
                    <a:bodyPr/>
                    <a:lstStyle/>
                    <a:p>
                      <a:pPr algn="l" fontAlgn="b"/>
                      <a:r>
                        <a:rPr lang="ja-JP" altLang="en-US" sz="900" u="none" strike="noStrike">
                          <a:effectLst/>
                        </a:rPr>
                        <a:t>家具付き</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vert="vert270" anchor="b"/>
                </a:tc>
                <a:tc>
                  <a:txBody>
                    <a:bodyPr/>
                    <a:lstStyle/>
                    <a:p>
                      <a:pPr algn="l" fontAlgn="b"/>
                      <a:r>
                        <a:rPr lang="ja-JP" altLang="en-US" sz="900" u="none" strike="noStrike">
                          <a:effectLst/>
                        </a:rPr>
                        <a:t>部屋の広さ</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vert="vert270" anchor="b"/>
                </a:tc>
                <a:tc>
                  <a:txBody>
                    <a:bodyPr/>
                    <a:lstStyle/>
                    <a:p>
                      <a:pPr algn="l" fontAlgn="b"/>
                      <a:r>
                        <a:rPr lang="ja-JP" altLang="en-US" sz="900" u="none" strike="noStrike">
                          <a:effectLst/>
                        </a:rPr>
                        <a:t>収納スペースの広さ</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vert="vert270" anchor="b"/>
                </a:tc>
                <a:tc>
                  <a:txBody>
                    <a:bodyPr/>
                    <a:lstStyle/>
                    <a:p>
                      <a:pPr algn="l" fontAlgn="b"/>
                      <a:r>
                        <a:rPr lang="ja-JP" altLang="en-US" sz="900" u="none" strike="noStrike">
                          <a:effectLst/>
                        </a:rPr>
                        <a:t>部屋の階</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vert="vert270" anchor="b"/>
                </a:tc>
                <a:tc>
                  <a:txBody>
                    <a:bodyPr/>
                    <a:lstStyle/>
                    <a:p>
                      <a:pPr algn="l" fontAlgn="b"/>
                      <a:r>
                        <a:rPr lang="ja-JP" altLang="en-US" sz="900" u="none" strike="noStrike">
                          <a:effectLst/>
                        </a:rPr>
                        <a:t>オートロック</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vert="vert270" anchor="b"/>
                </a:tc>
                <a:tc>
                  <a:txBody>
                    <a:bodyPr/>
                    <a:lstStyle/>
                    <a:p>
                      <a:pPr algn="l" fontAlgn="b"/>
                      <a:r>
                        <a:rPr lang="ja-JP" altLang="en-US" sz="900" u="none" strike="noStrike">
                          <a:effectLst/>
                        </a:rPr>
                        <a:t>家賃</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vert="vert270" anchor="b"/>
                </a:tc>
                <a:tc>
                  <a:txBody>
                    <a:bodyPr/>
                    <a:lstStyle/>
                    <a:p>
                      <a:pPr algn="l" fontAlgn="b"/>
                      <a:r>
                        <a:rPr lang="zh-TW" altLang="en-US" sz="900" u="none" strike="noStrike">
                          <a:effectLst/>
                        </a:rPr>
                        <a:t>安全性</a:t>
                      </a:r>
                      <a:r>
                        <a:rPr lang="en-US" altLang="zh-TW" sz="900" u="none" strike="noStrike">
                          <a:effectLst/>
                        </a:rPr>
                        <a:t>(</a:t>
                      </a:r>
                      <a:r>
                        <a:rPr lang="zh-TW" altLang="en-US" sz="900" u="none" strike="noStrike">
                          <a:effectLst/>
                        </a:rPr>
                        <a:t>対災害</a:t>
                      </a:r>
                      <a:r>
                        <a:rPr lang="en-US" altLang="zh-TW" sz="900" u="none" strike="noStrike">
                          <a:effectLst/>
                        </a:rPr>
                        <a:t>)</a:t>
                      </a:r>
                      <a:endParaRPr lang="en-US" altLang="zh-TW"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vert="vert270" anchor="b"/>
                </a:tc>
                <a:tc>
                  <a:txBody>
                    <a:bodyPr/>
                    <a:lstStyle/>
                    <a:p>
                      <a:pPr algn="l" fontAlgn="b"/>
                      <a:r>
                        <a:rPr lang="ja-JP" altLang="en-US" sz="900" u="none" strike="noStrike">
                          <a:effectLst/>
                        </a:rPr>
                        <a:t>利便性</a:t>
                      </a:r>
                      <a:r>
                        <a:rPr lang="en-US" altLang="ja-JP" sz="900" u="none" strike="noStrike">
                          <a:effectLst/>
                        </a:rPr>
                        <a:t>(</a:t>
                      </a:r>
                      <a:r>
                        <a:rPr lang="ja-JP" altLang="en-US" sz="900" u="none" strike="noStrike">
                          <a:effectLst/>
                        </a:rPr>
                        <a:t>交通面</a:t>
                      </a:r>
                      <a:r>
                        <a:rPr lang="en-US" altLang="ja-JP" sz="900" u="none" strike="noStrike">
                          <a:effectLst/>
                        </a:rPr>
                        <a:t>)</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vert="vert270" anchor="b"/>
                </a:tc>
                <a:tc>
                  <a:txBody>
                    <a:bodyPr/>
                    <a:lstStyle/>
                    <a:p>
                      <a:pPr algn="l" fontAlgn="b"/>
                      <a:r>
                        <a:rPr lang="zh-TW" altLang="en-US" sz="900" u="none" strike="noStrike">
                          <a:effectLst/>
                        </a:rPr>
                        <a:t>利便性</a:t>
                      </a:r>
                      <a:r>
                        <a:rPr lang="en-US" altLang="zh-TW" sz="900" u="none" strike="noStrike">
                          <a:effectLst/>
                        </a:rPr>
                        <a:t>(</a:t>
                      </a:r>
                      <a:r>
                        <a:rPr lang="zh-TW" altLang="en-US" sz="900" u="none" strike="noStrike">
                          <a:effectLst/>
                        </a:rPr>
                        <a:t>飲食面</a:t>
                      </a:r>
                      <a:r>
                        <a:rPr lang="en-US" altLang="zh-TW" sz="900" u="none" strike="noStrike">
                          <a:effectLst/>
                        </a:rPr>
                        <a:t>)</a:t>
                      </a:r>
                      <a:endParaRPr lang="en-US" altLang="zh-TW"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vert="vert270" anchor="b"/>
                </a:tc>
                <a:tc>
                  <a:txBody>
                    <a:bodyPr/>
                    <a:lstStyle/>
                    <a:p>
                      <a:pPr algn="l" fontAlgn="b"/>
                      <a:r>
                        <a:rPr lang="ja-JP" altLang="en-US" sz="900" u="none" strike="noStrike">
                          <a:effectLst/>
                        </a:rPr>
                        <a:t>窓の向き</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vert="vert270" anchor="b"/>
                </a:tc>
                <a:tc>
                  <a:txBody>
                    <a:bodyPr/>
                    <a:lstStyle/>
                    <a:p>
                      <a:pPr algn="l" fontAlgn="b"/>
                      <a:r>
                        <a:rPr lang="ja-JP" altLang="en-US" sz="900" u="none" strike="noStrike">
                          <a:effectLst/>
                        </a:rPr>
                        <a:t>地域の騒音</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vert="vert270" anchor="b"/>
                </a:tc>
                <a:tc>
                  <a:txBody>
                    <a:bodyPr/>
                    <a:lstStyle/>
                    <a:p>
                      <a:pPr algn="l" fontAlgn="b"/>
                      <a:r>
                        <a:rPr lang="ja-JP" altLang="en-US" sz="900" u="none" strike="noStrike">
                          <a:effectLst/>
                        </a:rPr>
                        <a:t>管理会社</a:t>
                      </a:r>
                      <a:r>
                        <a:rPr lang="en-US" altLang="ja-JP" sz="900" u="none" strike="noStrike">
                          <a:effectLst/>
                        </a:rPr>
                        <a:t>(</a:t>
                      </a:r>
                      <a:r>
                        <a:rPr lang="ja-JP" altLang="en-US" sz="900" u="none" strike="noStrike">
                          <a:effectLst/>
                        </a:rPr>
                        <a:t>サービス</a:t>
                      </a:r>
                      <a:r>
                        <a:rPr lang="en-US" altLang="ja-JP" sz="900" u="none" strike="noStrike">
                          <a:effectLst/>
                        </a:rPr>
                        <a:t>)</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vert="vert270" anchor="b"/>
                </a:tc>
                <a:tc>
                  <a:txBody>
                    <a:bodyPr/>
                    <a:lstStyle/>
                    <a:p>
                      <a:pPr algn="l" fontAlgn="b"/>
                      <a:r>
                        <a:rPr lang="ja-JP" altLang="en-US" sz="900" u="none" strike="noStrike">
                          <a:effectLst/>
                        </a:rPr>
                        <a:t>暮らしやすさ</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vert="vert270" anchor="b"/>
                </a:tc>
                <a:tc>
                  <a:txBody>
                    <a:bodyPr/>
                    <a:lstStyle/>
                    <a:p>
                      <a:pPr algn="l" fontAlgn="b"/>
                      <a:r>
                        <a:rPr lang="ja-JP" altLang="en-US" sz="900" u="none" strike="noStrike">
                          <a:effectLst/>
                        </a:rPr>
                        <a:t>人の呼びやすさ</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vert="vert270" anchor="b"/>
                </a:tc>
                <a:extLst>
                  <a:ext uri="{0D108BD9-81ED-4DB2-BD59-A6C34878D82A}">
                    <a16:rowId xmlns:a16="http://schemas.microsoft.com/office/drawing/2014/main" val="2093993036"/>
                  </a:ext>
                </a:extLst>
              </a:tr>
              <a:tr h="189819">
                <a:tc>
                  <a:txBody>
                    <a:bodyPr/>
                    <a:lstStyle/>
                    <a:p>
                      <a:pPr algn="r" fontAlgn="ct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2</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3</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4</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5</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6</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7</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8</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9</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10</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11</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12</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13</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14</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15</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16</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17</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18</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extLst>
                  <a:ext uri="{0D108BD9-81ED-4DB2-BD59-A6C34878D82A}">
                    <a16:rowId xmlns:a16="http://schemas.microsoft.com/office/drawing/2014/main" val="727629385"/>
                  </a:ext>
                </a:extLst>
              </a:tr>
              <a:tr h="189819">
                <a:tc>
                  <a:txBody>
                    <a:bodyPr/>
                    <a:lstStyle/>
                    <a:p>
                      <a:pPr algn="r" fontAlgn="ctr"/>
                      <a:r>
                        <a:rPr lang="ja-JP" altLang="en-US" sz="900" u="none" strike="noStrike">
                          <a:effectLst/>
                        </a:rPr>
                        <a:t>築年数</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extLst>
                  <a:ext uri="{0D108BD9-81ED-4DB2-BD59-A6C34878D82A}">
                    <a16:rowId xmlns:a16="http://schemas.microsoft.com/office/drawing/2014/main" val="1866630654"/>
                  </a:ext>
                </a:extLst>
              </a:tr>
              <a:tr h="189819">
                <a:tc>
                  <a:txBody>
                    <a:bodyPr/>
                    <a:lstStyle/>
                    <a:p>
                      <a:pPr algn="r" fontAlgn="ctr"/>
                      <a:r>
                        <a:rPr lang="ja-JP" altLang="en-US" sz="900" u="none" strike="noStrike">
                          <a:effectLst/>
                        </a:rPr>
                        <a:t>家の材質</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2</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extLst>
                  <a:ext uri="{0D108BD9-81ED-4DB2-BD59-A6C34878D82A}">
                    <a16:rowId xmlns:a16="http://schemas.microsoft.com/office/drawing/2014/main" val="1004708301"/>
                  </a:ext>
                </a:extLst>
              </a:tr>
              <a:tr h="189819">
                <a:tc>
                  <a:txBody>
                    <a:bodyPr/>
                    <a:lstStyle/>
                    <a:p>
                      <a:pPr algn="r" fontAlgn="ctr"/>
                      <a:r>
                        <a:rPr lang="ja-JP" altLang="en-US" sz="900" u="none" strike="noStrike">
                          <a:effectLst/>
                        </a:rPr>
                        <a:t>ユニットバス</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3</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extLst>
                  <a:ext uri="{0D108BD9-81ED-4DB2-BD59-A6C34878D82A}">
                    <a16:rowId xmlns:a16="http://schemas.microsoft.com/office/drawing/2014/main" val="2764939976"/>
                  </a:ext>
                </a:extLst>
              </a:tr>
              <a:tr h="189819">
                <a:tc>
                  <a:txBody>
                    <a:bodyPr/>
                    <a:lstStyle/>
                    <a:p>
                      <a:pPr algn="r" fontAlgn="ctr"/>
                      <a:r>
                        <a:rPr lang="ja-JP" altLang="en-US" sz="900" u="none" strike="noStrike">
                          <a:effectLst/>
                        </a:rPr>
                        <a:t>独立洗面台</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4</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extLst>
                  <a:ext uri="{0D108BD9-81ED-4DB2-BD59-A6C34878D82A}">
                    <a16:rowId xmlns:a16="http://schemas.microsoft.com/office/drawing/2014/main" val="300129610"/>
                  </a:ext>
                </a:extLst>
              </a:tr>
              <a:tr h="189819">
                <a:tc>
                  <a:txBody>
                    <a:bodyPr/>
                    <a:lstStyle/>
                    <a:p>
                      <a:pPr algn="r" fontAlgn="ctr"/>
                      <a:r>
                        <a:rPr lang="ja-JP" altLang="en-US" sz="900" u="none" strike="noStrike">
                          <a:effectLst/>
                        </a:rPr>
                        <a:t>家具付き</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5</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extLst>
                  <a:ext uri="{0D108BD9-81ED-4DB2-BD59-A6C34878D82A}">
                    <a16:rowId xmlns:a16="http://schemas.microsoft.com/office/drawing/2014/main" val="797101054"/>
                  </a:ext>
                </a:extLst>
              </a:tr>
              <a:tr h="189819">
                <a:tc>
                  <a:txBody>
                    <a:bodyPr/>
                    <a:lstStyle/>
                    <a:p>
                      <a:pPr algn="r" fontAlgn="ctr"/>
                      <a:r>
                        <a:rPr lang="ja-JP" altLang="en-US" sz="900" u="none" strike="noStrike">
                          <a:effectLst/>
                        </a:rPr>
                        <a:t>部屋の広さ</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6</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extLst>
                  <a:ext uri="{0D108BD9-81ED-4DB2-BD59-A6C34878D82A}">
                    <a16:rowId xmlns:a16="http://schemas.microsoft.com/office/drawing/2014/main" val="3352062700"/>
                  </a:ext>
                </a:extLst>
              </a:tr>
              <a:tr h="189819">
                <a:tc>
                  <a:txBody>
                    <a:bodyPr/>
                    <a:lstStyle/>
                    <a:p>
                      <a:pPr algn="r" fontAlgn="ctr"/>
                      <a:r>
                        <a:rPr lang="ja-JP" altLang="en-US" sz="900" u="none" strike="noStrike">
                          <a:effectLst/>
                        </a:rPr>
                        <a:t>収納スペースの広さ</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7</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extLst>
                  <a:ext uri="{0D108BD9-81ED-4DB2-BD59-A6C34878D82A}">
                    <a16:rowId xmlns:a16="http://schemas.microsoft.com/office/drawing/2014/main" val="1620030924"/>
                  </a:ext>
                </a:extLst>
              </a:tr>
              <a:tr h="189819">
                <a:tc>
                  <a:txBody>
                    <a:bodyPr/>
                    <a:lstStyle/>
                    <a:p>
                      <a:pPr algn="r" fontAlgn="ctr"/>
                      <a:r>
                        <a:rPr lang="ja-JP" altLang="en-US" sz="900" u="none" strike="noStrike">
                          <a:effectLst/>
                        </a:rPr>
                        <a:t>部屋の階</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8</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extLst>
                  <a:ext uri="{0D108BD9-81ED-4DB2-BD59-A6C34878D82A}">
                    <a16:rowId xmlns:a16="http://schemas.microsoft.com/office/drawing/2014/main" val="936555456"/>
                  </a:ext>
                </a:extLst>
              </a:tr>
              <a:tr h="189819">
                <a:tc>
                  <a:txBody>
                    <a:bodyPr/>
                    <a:lstStyle/>
                    <a:p>
                      <a:pPr algn="r" fontAlgn="ctr"/>
                      <a:r>
                        <a:rPr lang="ja-JP" altLang="en-US" sz="900" u="none" strike="noStrike">
                          <a:effectLst/>
                        </a:rPr>
                        <a:t>オートロック</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9</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extLst>
                  <a:ext uri="{0D108BD9-81ED-4DB2-BD59-A6C34878D82A}">
                    <a16:rowId xmlns:a16="http://schemas.microsoft.com/office/drawing/2014/main" val="2088187758"/>
                  </a:ext>
                </a:extLst>
              </a:tr>
              <a:tr h="189819">
                <a:tc>
                  <a:txBody>
                    <a:bodyPr/>
                    <a:lstStyle/>
                    <a:p>
                      <a:pPr algn="r" fontAlgn="ctr"/>
                      <a:r>
                        <a:rPr lang="ja-JP" altLang="en-US" sz="900" u="none" strike="noStrike">
                          <a:effectLst/>
                        </a:rPr>
                        <a:t>家賃</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10</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extLst>
                  <a:ext uri="{0D108BD9-81ED-4DB2-BD59-A6C34878D82A}">
                    <a16:rowId xmlns:a16="http://schemas.microsoft.com/office/drawing/2014/main" val="3857405162"/>
                  </a:ext>
                </a:extLst>
              </a:tr>
              <a:tr h="189819">
                <a:tc>
                  <a:txBody>
                    <a:bodyPr/>
                    <a:lstStyle/>
                    <a:p>
                      <a:pPr algn="r" fontAlgn="ctr"/>
                      <a:r>
                        <a:rPr lang="zh-TW" altLang="en-US" sz="900" u="none" strike="noStrike">
                          <a:effectLst/>
                        </a:rPr>
                        <a:t>安全性</a:t>
                      </a:r>
                      <a:r>
                        <a:rPr lang="en-US" altLang="zh-TW" sz="900" u="none" strike="noStrike">
                          <a:effectLst/>
                        </a:rPr>
                        <a:t>(</a:t>
                      </a:r>
                      <a:r>
                        <a:rPr lang="zh-TW" altLang="en-US" sz="900" u="none" strike="noStrike">
                          <a:effectLst/>
                        </a:rPr>
                        <a:t>対災害</a:t>
                      </a:r>
                      <a:r>
                        <a:rPr lang="en-US" altLang="zh-TW" sz="900" u="none" strike="noStrike">
                          <a:effectLst/>
                        </a:rPr>
                        <a:t>)</a:t>
                      </a:r>
                      <a:endParaRPr lang="en-US" altLang="zh-TW"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11</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extLst>
                  <a:ext uri="{0D108BD9-81ED-4DB2-BD59-A6C34878D82A}">
                    <a16:rowId xmlns:a16="http://schemas.microsoft.com/office/drawing/2014/main" val="2194347555"/>
                  </a:ext>
                </a:extLst>
              </a:tr>
              <a:tr h="189819">
                <a:tc>
                  <a:txBody>
                    <a:bodyPr/>
                    <a:lstStyle/>
                    <a:p>
                      <a:pPr algn="r" fontAlgn="ctr"/>
                      <a:r>
                        <a:rPr lang="ja-JP" altLang="en-US" sz="900" u="none" strike="noStrike">
                          <a:effectLst/>
                        </a:rPr>
                        <a:t>利便性</a:t>
                      </a:r>
                      <a:r>
                        <a:rPr lang="en-US" altLang="ja-JP" sz="900" u="none" strike="noStrike">
                          <a:effectLst/>
                        </a:rPr>
                        <a:t>(</a:t>
                      </a:r>
                      <a:r>
                        <a:rPr lang="ja-JP" altLang="en-US" sz="900" u="none" strike="noStrike">
                          <a:effectLst/>
                        </a:rPr>
                        <a:t>交通面</a:t>
                      </a:r>
                      <a:r>
                        <a:rPr lang="en-US" altLang="ja-JP" sz="900" u="none" strike="noStrike">
                          <a:effectLst/>
                        </a:rPr>
                        <a:t>)</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12</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extLst>
                  <a:ext uri="{0D108BD9-81ED-4DB2-BD59-A6C34878D82A}">
                    <a16:rowId xmlns:a16="http://schemas.microsoft.com/office/drawing/2014/main" val="2747379259"/>
                  </a:ext>
                </a:extLst>
              </a:tr>
              <a:tr h="189819">
                <a:tc>
                  <a:txBody>
                    <a:bodyPr/>
                    <a:lstStyle/>
                    <a:p>
                      <a:pPr algn="r" fontAlgn="ctr"/>
                      <a:r>
                        <a:rPr lang="zh-TW" altLang="en-US" sz="900" u="none" strike="noStrike">
                          <a:effectLst/>
                        </a:rPr>
                        <a:t>利便性</a:t>
                      </a:r>
                      <a:r>
                        <a:rPr lang="en-US" altLang="zh-TW" sz="900" u="none" strike="noStrike">
                          <a:effectLst/>
                        </a:rPr>
                        <a:t>(</a:t>
                      </a:r>
                      <a:r>
                        <a:rPr lang="zh-TW" altLang="en-US" sz="900" u="none" strike="noStrike">
                          <a:effectLst/>
                        </a:rPr>
                        <a:t>飲食面</a:t>
                      </a:r>
                      <a:r>
                        <a:rPr lang="en-US" altLang="zh-TW" sz="900" u="none" strike="noStrike">
                          <a:effectLst/>
                        </a:rPr>
                        <a:t>)</a:t>
                      </a:r>
                      <a:endParaRPr lang="en-US" altLang="zh-TW"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13</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extLst>
                  <a:ext uri="{0D108BD9-81ED-4DB2-BD59-A6C34878D82A}">
                    <a16:rowId xmlns:a16="http://schemas.microsoft.com/office/drawing/2014/main" val="3635799626"/>
                  </a:ext>
                </a:extLst>
              </a:tr>
              <a:tr h="189819">
                <a:tc>
                  <a:txBody>
                    <a:bodyPr/>
                    <a:lstStyle/>
                    <a:p>
                      <a:pPr algn="r" fontAlgn="ctr"/>
                      <a:r>
                        <a:rPr lang="ja-JP" altLang="en-US" sz="900" u="none" strike="noStrike">
                          <a:effectLst/>
                        </a:rPr>
                        <a:t>窓の向き</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14</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extLst>
                  <a:ext uri="{0D108BD9-81ED-4DB2-BD59-A6C34878D82A}">
                    <a16:rowId xmlns:a16="http://schemas.microsoft.com/office/drawing/2014/main" val="3212334402"/>
                  </a:ext>
                </a:extLst>
              </a:tr>
              <a:tr h="189819">
                <a:tc>
                  <a:txBody>
                    <a:bodyPr/>
                    <a:lstStyle/>
                    <a:p>
                      <a:pPr algn="r" fontAlgn="ctr"/>
                      <a:r>
                        <a:rPr lang="ja-JP" altLang="en-US" sz="900" u="none" strike="noStrike">
                          <a:effectLst/>
                        </a:rPr>
                        <a:t>地域の騒音</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15</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extLst>
                  <a:ext uri="{0D108BD9-81ED-4DB2-BD59-A6C34878D82A}">
                    <a16:rowId xmlns:a16="http://schemas.microsoft.com/office/drawing/2014/main" val="468096860"/>
                  </a:ext>
                </a:extLst>
              </a:tr>
              <a:tr h="189819">
                <a:tc>
                  <a:txBody>
                    <a:bodyPr/>
                    <a:lstStyle/>
                    <a:p>
                      <a:pPr algn="r" fontAlgn="ctr"/>
                      <a:r>
                        <a:rPr lang="ja-JP" altLang="en-US" sz="900" u="none" strike="noStrike">
                          <a:effectLst/>
                        </a:rPr>
                        <a:t>管理会社</a:t>
                      </a:r>
                      <a:r>
                        <a:rPr lang="en-US" altLang="ja-JP" sz="900" u="none" strike="noStrike">
                          <a:effectLst/>
                        </a:rPr>
                        <a:t>(</a:t>
                      </a:r>
                      <a:r>
                        <a:rPr lang="ja-JP" altLang="en-US" sz="900" u="none" strike="noStrike">
                          <a:effectLst/>
                        </a:rPr>
                        <a:t>サービス</a:t>
                      </a:r>
                      <a:r>
                        <a:rPr lang="en-US" altLang="ja-JP" sz="900" u="none" strike="noStrike">
                          <a:effectLst/>
                        </a:rPr>
                        <a:t>)</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16</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a:t>
                      </a:r>
                      <a:endParaRPr lang="en-US" altLang="ja-JP"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extLst>
                  <a:ext uri="{0D108BD9-81ED-4DB2-BD59-A6C34878D82A}">
                    <a16:rowId xmlns:a16="http://schemas.microsoft.com/office/drawing/2014/main" val="4004022431"/>
                  </a:ext>
                </a:extLst>
              </a:tr>
              <a:tr h="189819">
                <a:tc>
                  <a:txBody>
                    <a:bodyPr/>
                    <a:lstStyle/>
                    <a:p>
                      <a:pPr algn="r" fontAlgn="ctr"/>
                      <a:r>
                        <a:rPr lang="ja-JP" altLang="en-US" sz="900" u="none" strike="noStrike">
                          <a:effectLst/>
                        </a:rPr>
                        <a:t>暮らしやすさ</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17</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extLst>
                  <a:ext uri="{0D108BD9-81ED-4DB2-BD59-A6C34878D82A}">
                    <a16:rowId xmlns:a16="http://schemas.microsoft.com/office/drawing/2014/main" val="3444253190"/>
                  </a:ext>
                </a:extLst>
              </a:tr>
              <a:tr h="189819">
                <a:tc>
                  <a:txBody>
                    <a:bodyPr/>
                    <a:lstStyle/>
                    <a:p>
                      <a:pPr algn="r" fontAlgn="ctr"/>
                      <a:r>
                        <a:rPr lang="ja-JP" altLang="en-US" sz="900" u="none" strike="noStrike">
                          <a:effectLst/>
                        </a:rPr>
                        <a:t>人の呼びやすさ</a:t>
                      </a:r>
                      <a:endParaRPr lang="ja-JP" altLang="en-US"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r" fontAlgn="ctr"/>
                      <a:r>
                        <a:rPr lang="en-US" altLang="ja-JP" sz="900" u="none" strike="noStrike">
                          <a:effectLst/>
                        </a:rPr>
                        <a:t>18</a:t>
                      </a:r>
                      <a:endParaRPr lang="en-US" altLang="ja-JP" sz="900" b="1"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a:effectLst/>
                        </a:rPr>
                        <a:t>　</a:t>
                      </a:r>
                      <a:endParaRPr lang="ja-JP" altLang="en-US" sz="900" b="0" i="0" u="none" strike="noStrike">
                        <a:effectLst/>
                        <a:latin typeface="ＭＳ Ｐゴシック" panose="020B0600070205080204" pitchFamily="50" charset="-128"/>
                        <a:ea typeface="ＭＳ Ｐゴシック" panose="020B0600070205080204" pitchFamily="50" charset="-128"/>
                      </a:endParaRPr>
                    </a:p>
                  </a:txBody>
                  <a:tcPr marL="7605" marR="7605" marT="7605" marB="0" anchor="ctr"/>
                </a:tc>
                <a:tc>
                  <a:txBody>
                    <a:bodyPr/>
                    <a:lstStyle/>
                    <a:p>
                      <a:pPr algn="l" fontAlgn="ctr"/>
                      <a:r>
                        <a:rPr lang="ja-JP" altLang="en-US" sz="900" u="none" strike="noStrike" dirty="0">
                          <a:effectLst/>
                        </a:rPr>
                        <a:t>　</a:t>
                      </a:r>
                      <a:endParaRPr lang="ja-JP" altLang="en-US" sz="900" b="0" i="0" u="none" strike="noStrike" dirty="0">
                        <a:effectLst/>
                        <a:latin typeface="ＭＳ Ｐゴシック" panose="020B0600070205080204" pitchFamily="50" charset="-128"/>
                        <a:ea typeface="ＭＳ Ｐゴシック" panose="020B0600070205080204" pitchFamily="50" charset="-128"/>
                      </a:endParaRPr>
                    </a:p>
                  </a:txBody>
                  <a:tcPr marL="7605" marR="7605" marT="7605" marB="0" anchor="ctr"/>
                </a:tc>
                <a:extLst>
                  <a:ext uri="{0D108BD9-81ED-4DB2-BD59-A6C34878D82A}">
                    <a16:rowId xmlns:a16="http://schemas.microsoft.com/office/drawing/2014/main" val="610918884"/>
                  </a:ext>
                </a:extLst>
              </a:tr>
            </a:tbl>
          </a:graphicData>
        </a:graphic>
      </p:graphicFrame>
    </p:spTree>
    <p:extLst>
      <p:ext uri="{BB962C8B-B14F-4D97-AF65-F5344CB8AC3E}">
        <p14:creationId xmlns:p14="http://schemas.microsoft.com/office/powerpoint/2010/main" val="3774643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要因の構造化</a:t>
            </a:r>
            <a:endParaRPr kumimoji="1" lang="ja-JP" altLang="en-US" dirty="0"/>
          </a:p>
        </p:txBody>
      </p:sp>
      <p:sp>
        <p:nvSpPr>
          <p:cNvPr id="3" name="コンテンツ プレースホルダー 2"/>
          <p:cNvSpPr>
            <a:spLocks noGrp="1"/>
          </p:cNvSpPr>
          <p:nvPr>
            <p:ph idx="1"/>
          </p:nvPr>
        </p:nvSpPr>
        <p:spPr>
          <a:xfrm>
            <a:off x="677334" y="1100139"/>
            <a:ext cx="8596668" cy="4941224"/>
          </a:xfrm>
        </p:spPr>
        <p:txBody>
          <a:bodyPr/>
          <a:lstStyle/>
          <a:p>
            <a:r>
              <a:rPr kumimoji="1" lang="en-US" altLang="ja-JP" dirty="0"/>
              <a:t>ISM</a:t>
            </a:r>
            <a:r>
              <a:rPr kumimoji="1" lang="ja-JP" altLang="en-US" dirty="0"/>
              <a:t>法を用いて構造化すると以下の可到達行列が得られる。</a:t>
            </a:r>
            <a:endParaRPr kumimoji="1" lang="en-US" altLang="ja-JP" dirty="0"/>
          </a:p>
          <a:p>
            <a:pPr marL="0" indent="0">
              <a:buNone/>
            </a:pPr>
            <a:endParaRPr lang="en-US" altLang="ja-JP" dirty="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3367463088"/>
              </p:ext>
            </p:extLst>
          </p:nvPr>
        </p:nvGraphicFramePr>
        <p:xfrm>
          <a:off x="1257304" y="1851026"/>
          <a:ext cx="7058022" cy="3886203"/>
        </p:xfrm>
        <a:graphic>
          <a:graphicData uri="http://schemas.openxmlformats.org/drawingml/2006/table">
            <a:tbl>
              <a:tblPr>
                <a:tableStyleId>{5C22544A-7EE6-4342-B048-85BDC9FD1C3A}</a:tableStyleId>
              </a:tblPr>
              <a:tblGrid>
                <a:gridCol w="1548042">
                  <a:extLst>
                    <a:ext uri="{9D8B030D-6E8A-4147-A177-3AD203B41FA5}">
                      <a16:colId xmlns:a16="http://schemas.microsoft.com/office/drawing/2014/main" val="3376521726"/>
                    </a:ext>
                  </a:extLst>
                </a:gridCol>
                <a:gridCol w="314856">
                  <a:extLst>
                    <a:ext uri="{9D8B030D-6E8A-4147-A177-3AD203B41FA5}">
                      <a16:colId xmlns:a16="http://schemas.microsoft.com/office/drawing/2014/main" val="1549297315"/>
                    </a:ext>
                  </a:extLst>
                </a:gridCol>
                <a:gridCol w="262380">
                  <a:extLst>
                    <a:ext uri="{9D8B030D-6E8A-4147-A177-3AD203B41FA5}">
                      <a16:colId xmlns:a16="http://schemas.microsoft.com/office/drawing/2014/main" val="2853361340"/>
                    </a:ext>
                  </a:extLst>
                </a:gridCol>
                <a:gridCol w="262380">
                  <a:extLst>
                    <a:ext uri="{9D8B030D-6E8A-4147-A177-3AD203B41FA5}">
                      <a16:colId xmlns:a16="http://schemas.microsoft.com/office/drawing/2014/main" val="4210237926"/>
                    </a:ext>
                  </a:extLst>
                </a:gridCol>
                <a:gridCol w="262380">
                  <a:extLst>
                    <a:ext uri="{9D8B030D-6E8A-4147-A177-3AD203B41FA5}">
                      <a16:colId xmlns:a16="http://schemas.microsoft.com/office/drawing/2014/main" val="3045884206"/>
                    </a:ext>
                  </a:extLst>
                </a:gridCol>
                <a:gridCol w="262380">
                  <a:extLst>
                    <a:ext uri="{9D8B030D-6E8A-4147-A177-3AD203B41FA5}">
                      <a16:colId xmlns:a16="http://schemas.microsoft.com/office/drawing/2014/main" val="4059446620"/>
                    </a:ext>
                  </a:extLst>
                </a:gridCol>
                <a:gridCol w="262380">
                  <a:extLst>
                    <a:ext uri="{9D8B030D-6E8A-4147-A177-3AD203B41FA5}">
                      <a16:colId xmlns:a16="http://schemas.microsoft.com/office/drawing/2014/main" val="4220032842"/>
                    </a:ext>
                  </a:extLst>
                </a:gridCol>
                <a:gridCol w="262380">
                  <a:extLst>
                    <a:ext uri="{9D8B030D-6E8A-4147-A177-3AD203B41FA5}">
                      <a16:colId xmlns:a16="http://schemas.microsoft.com/office/drawing/2014/main" val="1072961010"/>
                    </a:ext>
                  </a:extLst>
                </a:gridCol>
                <a:gridCol w="262380">
                  <a:extLst>
                    <a:ext uri="{9D8B030D-6E8A-4147-A177-3AD203B41FA5}">
                      <a16:colId xmlns:a16="http://schemas.microsoft.com/office/drawing/2014/main" val="3297361204"/>
                    </a:ext>
                  </a:extLst>
                </a:gridCol>
                <a:gridCol w="262380">
                  <a:extLst>
                    <a:ext uri="{9D8B030D-6E8A-4147-A177-3AD203B41FA5}">
                      <a16:colId xmlns:a16="http://schemas.microsoft.com/office/drawing/2014/main" val="1138884168"/>
                    </a:ext>
                  </a:extLst>
                </a:gridCol>
                <a:gridCol w="262380">
                  <a:extLst>
                    <a:ext uri="{9D8B030D-6E8A-4147-A177-3AD203B41FA5}">
                      <a16:colId xmlns:a16="http://schemas.microsoft.com/office/drawing/2014/main" val="4291748451"/>
                    </a:ext>
                  </a:extLst>
                </a:gridCol>
                <a:gridCol w="314856">
                  <a:extLst>
                    <a:ext uri="{9D8B030D-6E8A-4147-A177-3AD203B41FA5}">
                      <a16:colId xmlns:a16="http://schemas.microsoft.com/office/drawing/2014/main" val="2268978423"/>
                    </a:ext>
                  </a:extLst>
                </a:gridCol>
                <a:gridCol w="314856">
                  <a:extLst>
                    <a:ext uri="{9D8B030D-6E8A-4147-A177-3AD203B41FA5}">
                      <a16:colId xmlns:a16="http://schemas.microsoft.com/office/drawing/2014/main" val="1296266683"/>
                    </a:ext>
                  </a:extLst>
                </a:gridCol>
                <a:gridCol w="314856">
                  <a:extLst>
                    <a:ext uri="{9D8B030D-6E8A-4147-A177-3AD203B41FA5}">
                      <a16:colId xmlns:a16="http://schemas.microsoft.com/office/drawing/2014/main" val="3328766070"/>
                    </a:ext>
                  </a:extLst>
                </a:gridCol>
                <a:gridCol w="314856">
                  <a:extLst>
                    <a:ext uri="{9D8B030D-6E8A-4147-A177-3AD203B41FA5}">
                      <a16:colId xmlns:a16="http://schemas.microsoft.com/office/drawing/2014/main" val="805068096"/>
                    </a:ext>
                  </a:extLst>
                </a:gridCol>
                <a:gridCol w="314856">
                  <a:extLst>
                    <a:ext uri="{9D8B030D-6E8A-4147-A177-3AD203B41FA5}">
                      <a16:colId xmlns:a16="http://schemas.microsoft.com/office/drawing/2014/main" val="3689861526"/>
                    </a:ext>
                  </a:extLst>
                </a:gridCol>
                <a:gridCol w="314856">
                  <a:extLst>
                    <a:ext uri="{9D8B030D-6E8A-4147-A177-3AD203B41FA5}">
                      <a16:colId xmlns:a16="http://schemas.microsoft.com/office/drawing/2014/main" val="3172020954"/>
                    </a:ext>
                  </a:extLst>
                </a:gridCol>
                <a:gridCol w="314856">
                  <a:extLst>
                    <a:ext uri="{9D8B030D-6E8A-4147-A177-3AD203B41FA5}">
                      <a16:colId xmlns:a16="http://schemas.microsoft.com/office/drawing/2014/main" val="2857014677"/>
                    </a:ext>
                  </a:extLst>
                </a:gridCol>
                <a:gridCol w="314856">
                  <a:extLst>
                    <a:ext uri="{9D8B030D-6E8A-4147-A177-3AD203B41FA5}">
                      <a16:colId xmlns:a16="http://schemas.microsoft.com/office/drawing/2014/main" val="1306233879"/>
                    </a:ext>
                  </a:extLst>
                </a:gridCol>
                <a:gridCol w="314856">
                  <a:extLst>
                    <a:ext uri="{9D8B030D-6E8A-4147-A177-3AD203B41FA5}">
                      <a16:colId xmlns:a16="http://schemas.microsoft.com/office/drawing/2014/main" val="465725423"/>
                    </a:ext>
                  </a:extLst>
                </a:gridCol>
              </a:tblGrid>
              <a:tr h="204537">
                <a:tc>
                  <a:txBody>
                    <a:bodyPr/>
                    <a:lstStyle/>
                    <a:p>
                      <a:pPr algn="r" fontAlgn="ctr"/>
                      <a:r>
                        <a:rPr lang="ja-JP" altLang="en-US" sz="1100" u="none" strike="noStrike">
                          <a:effectLst/>
                        </a:rPr>
                        <a:t>可到達行列</a:t>
                      </a: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l" fontAlgn="ct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2</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3</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4</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5</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6</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7</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8</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9</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10</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11</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12</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13</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14</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15</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16</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17</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18</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014237588"/>
                  </a:ext>
                </a:extLst>
              </a:tr>
              <a:tr h="204537">
                <a:tc>
                  <a:txBody>
                    <a:bodyPr/>
                    <a:lstStyle/>
                    <a:p>
                      <a:pPr algn="r" fontAlgn="ct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550951987"/>
                  </a:ext>
                </a:extLst>
              </a:tr>
              <a:tr h="204537">
                <a:tc>
                  <a:txBody>
                    <a:bodyPr/>
                    <a:lstStyle/>
                    <a:p>
                      <a:pPr algn="r" fontAlgn="ct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2</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074171086"/>
                  </a:ext>
                </a:extLst>
              </a:tr>
              <a:tr h="204537">
                <a:tc>
                  <a:txBody>
                    <a:bodyPr/>
                    <a:lstStyle/>
                    <a:p>
                      <a:pPr algn="r" fontAlgn="ct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3</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350434846"/>
                  </a:ext>
                </a:extLst>
              </a:tr>
              <a:tr h="204537">
                <a:tc>
                  <a:txBody>
                    <a:bodyPr/>
                    <a:lstStyle/>
                    <a:p>
                      <a:pPr algn="r" fontAlgn="ct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4</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4130376492"/>
                  </a:ext>
                </a:extLst>
              </a:tr>
              <a:tr h="204537">
                <a:tc>
                  <a:txBody>
                    <a:bodyPr/>
                    <a:lstStyle/>
                    <a:p>
                      <a:pPr algn="r" fontAlgn="ct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5</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519386202"/>
                  </a:ext>
                </a:extLst>
              </a:tr>
              <a:tr h="204537">
                <a:tc>
                  <a:txBody>
                    <a:bodyPr/>
                    <a:lstStyle/>
                    <a:p>
                      <a:pPr algn="r" fontAlgn="ct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6</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dirty="0">
                          <a:effectLst/>
                        </a:rPr>
                        <a:t>1</a:t>
                      </a:r>
                      <a:endParaRPr lang="en-US" altLang="ja-JP" sz="1100" b="0" i="0" u="none" strike="noStrike" dirty="0">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578563974"/>
                  </a:ext>
                </a:extLst>
              </a:tr>
              <a:tr h="204537">
                <a:tc>
                  <a:txBody>
                    <a:bodyPr/>
                    <a:lstStyle/>
                    <a:p>
                      <a:pPr algn="r" fontAlgn="ct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7</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4272203459"/>
                  </a:ext>
                </a:extLst>
              </a:tr>
              <a:tr h="204537">
                <a:tc>
                  <a:txBody>
                    <a:bodyPr/>
                    <a:lstStyle/>
                    <a:p>
                      <a:pPr algn="r" fontAlgn="ct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8</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4239364437"/>
                  </a:ext>
                </a:extLst>
              </a:tr>
              <a:tr h="204537">
                <a:tc>
                  <a:txBody>
                    <a:bodyPr/>
                    <a:lstStyle/>
                    <a:p>
                      <a:pPr algn="r" fontAlgn="ct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9</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04652154"/>
                  </a:ext>
                </a:extLst>
              </a:tr>
              <a:tr h="204537">
                <a:tc>
                  <a:txBody>
                    <a:bodyPr/>
                    <a:lstStyle/>
                    <a:p>
                      <a:pPr algn="r" fontAlgn="ct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10</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772784201"/>
                  </a:ext>
                </a:extLst>
              </a:tr>
              <a:tr h="204537">
                <a:tc>
                  <a:txBody>
                    <a:bodyPr/>
                    <a:lstStyle/>
                    <a:p>
                      <a:pPr algn="r" fontAlgn="ct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11</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011454416"/>
                  </a:ext>
                </a:extLst>
              </a:tr>
              <a:tr h="204537">
                <a:tc>
                  <a:txBody>
                    <a:bodyPr/>
                    <a:lstStyle/>
                    <a:p>
                      <a:pPr algn="r" fontAlgn="ct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12</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1612212983"/>
                  </a:ext>
                </a:extLst>
              </a:tr>
              <a:tr h="204537">
                <a:tc>
                  <a:txBody>
                    <a:bodyPr/>
                    <a:lstStyle/>
                    <a:p>
                      <a:pPr algn="r" fontAlgn="ct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13</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07760485"/>
                  </a:ext>
                </a:extLst>
              </a:tr>
              <a:tr h="204537">
                <a:tc>
                  <a:txBody>
                    <a:bodyPr/>
                    <a:lstStyle/>
                    <a:p>
                      <a:pPr algn="r" fontAlgn="ct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14</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596547485"/>
                  </a:ext>
                </a:extLst>
              </a:tr>
              <a:tr h="204537">
                <a:tc>
                  <a:txBody>
                    <a:bodyPr/>
                    <a:lstStyle/>
                    <a:p>
                      <a:pPr algn="r" fontAlgn="ct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15</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851275187"/>
                  </a:ext>
                </a:extLst>
              </a:tr>
              <a:tr h="204537">
                <a:tc>
                  <a:txBody>
                    <a:bodyPr/>
                    <a:lstStyle/>
                    <a:p>
                      <a:pPr algn="r" fontAlgn="ct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16</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676294530"/>
                  </a:ext>
                </a:extLst>
              </a:tr>
              <a:tr h="204537">
                <a:tc>
                  <a:txBody>
                    <a:bodyPr/>
                    <a:lstStyle/>
                    <a:p>
                      <a:pPr algn="r" fontAlgn="ct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17</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3825924098"/>
                  </a:ext>
                </a:extLst>
              </a:tr>
              <a:tr h="204537">
                <a:tc>
                  <a:txBody>
                    <a:bodyPr/>
                    <a:lstStyle/>
                    <a:p>
                      <a:pPr algn="r" fontAlgn="ctr"/>
                      <a:endParaRPr lang="ja-JP" altLang="en-US"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18</a:t>
                      </a:r>
                      <a:endParaRPr lang="en-US" altLang="ja-JP" sz="1100" b="1"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ctr"/>
                      <a:r>
                        <a:rPr lang="en-US" altLang="ja-JP" sz="1100" u="none" strike="noStrike" dirty="0">
                          <a:effectLst/>
                        </a:rPr>
                        <a:t>1</a:t>
                      </a:r>
                      <a:endParaRPr lang="en-US" altLang="ja-JP" sz="1100" b="0" i="0" u="none" strike="noStrike" dirty="0">
                        <a:effectLst/>
                        <a:latin typeface="ＭＳ Ｐゴシック" panose="020B0600070205080204" pitchFamily="50" charset="-128"/>
                        <a:ea typeface="ＭＳ Ｐゴシック" panose="020B0600070205080204" pitchFamily="50" charset="-128"/>
                      </a:endParaRPr>
                    </a:p>
                  </a:txBody>
                  <a:tcPr marL="9525" marR="9525" marT="9525" marB="0" anchor="ctr"/>
                </a:tc>
                <a:extLst>
                  <a:ext uri="{0D108BD9-81ED-4DB2-BD59-A6C34878D82A}">
                    <a16:rowId xmlns:a16="http://schemas.microsoft.com/office/drawing/2014/main" val="2320441005"/>
                  </a:ext>
                </a:extLst>
              </a:tr>
            </a:tbl>
          </a:graphicData>
        </a:graphic>
      </p:graphicFrame>
    </p:spTree>
    <p:extLst>
      <p:ext uri="{BB962C8B-B14F-4D97-AF65-F5344CB8AC3E}">
        <p14:creationId xmlns:p14="http://schemas.microsoft.com/office/powerpoint/2010/main" val="50178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項目間の関係図示</a:t>
            </a:r>
            <a:br>
              <a:rPr lang="en-US" altLang="ja-JP" dirty="0"/>
            </a:b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31133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53057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lang="ja-JP" altLang="en-US"/>
          </a:p>
        </p:txBody>
      </p:sp>
      <p:sp>
        <p:nvSpPr>
          <p:cNvPr id="3" name="テキスト プレースホルダー 2"/>
          <p:cNvSpPr>
            <a:spLocks noGrp="1"/>
          </p:cNvSpPr>
          <p:nvPr>
            <p:ph type="body" idx="1"/>
          </p:nvPr>
        </p:nvSpPr>
        <p:spPr/>
        <p:txBody>
          <a:bodyPr/>
          <a:lstStyle/>
          <a:p>
            <a:endParaRPr lang="ja-JP" altLang="en-US"/>
          </a:p>
        </p:txBody>
      </p:sp>
      <p:sp>
        <p:nvSpPr>
          <p:cNvPr id="4" name="コンテンツ プレースホルダー 3"/>
          <p:cNvSpPr>
            <a:spLocks noGrp="1"/>
          </p:cNvSpPr>
          <p:nvPr>
            <p:ph sz="half" idx="2"/>
          </p:nvPr>
        </p:nvSpPr>
        <p:spPr/>
        <p:txBody>
          <a:bodyPr/>
          <a:lstStyle/>
          <a:p>
            <a:endParaRPr lang="ja-JP" altLang="en-US"/>
          </a:p>
        </p:txBody>
      </p:sp>
      <p:sp>
        <p:nvSpPr>
          <p:cNvPr id="5" name="テキスト プレースホルダー 4"/>
          <p:cNvSpPr>
            <a:spLocks noGrp="1"/>
          </p:cNvSpPr>
          <p:nvPr>
            <p:ph type="body" sz="quarter" idx="3"/>
          </p:nvPr>
        </p:nvSpPr>
        <p:spPr/>
        <p:txBody>
          <a:bodyPr/>
          <a:lstStyle/>
          <a:p>
            <a:endParaRPr lang="ja-JP" altLang="en-US"/>
          </a:p>
        </p:txBody>
      </p:sp>
      <p:sp>
        <p:nvSpPr>
          <p:cNvPr id="6" name="コンテンツ プレースホルダー 5"/>
          <p:cNvSpPr>
            <a:spLocks noGrp="1"/>
          </p:cNvSpPr>
          <p:nvPr>
            <p:ph sz="quarter" idx="4"/>
          </p:nvPr>
        </p:nvSpPr>
        <p:spPr/>
        <p:txBody>
          <a:bodyPr/>
          <a:lstStyle/>
          <a:p>
            <a:endParaRPr lang="ja-JP" altLang="en-US"/>
          </a:p>
        </p:txBody>
      </p:sp>
    </p:spTree>
    <p:extLst>
      <p:ext uri="{BB962C8B-B14F-4D97-AF65-F5344CB8AC3E}">
        <p14:creationId xmlns:p14="http://schemas.microsoft.com/office/powerpoint/2010/main" val="4200341301"/>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TotalTime>
  <Words>661</Words>
  <Application>Microsoft Office PowerPoint</Application>
  <PresentationFormat>ワイド画面</PresentationFormat>
  <Paragraphs>560</Paragraphs>
  <Slides>8</Slides>
  <Notes>1</Notes>
  <HiddenSlides>0</HiddenSlides>
  <MMClips>0</MMClip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ファセット</vt:lpstr>
      <vt:lpstr>システム工学基礎　 レポート課題(その1)</vt:lpstr>
      <vt:lpstr>・問題 </vt:lpstr>
      <vt:lpstr>各要素の関係</vt:lpstr>
      <vt:lpstr>各要素の関係(行列表示)</vt:lpstr>
      <vt:lpstr>要因の構造化</vt:lpstr>
      <vt:lpstr>項目間の関係図示 </vt:lpstr>
      <vt:lpstr>まとめ</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システム工学基礎　 レポート課題(その1)</dc:title>
  <dc:creator>東京大学情報基盤センター</dc:creator>
  <cp:lastModifiedBy>東京大学情報基盤センター</cp:lastModifiedBy>
  <cp:revision>7</cp:revision>
  <dcterms:created xsi:type="dcterms:W3CDTF">2016-05-04T08:43:20Z</dcterms:created>
  <dcterms:modified xsi:type="dcterms:W3CDTF">2016-05-16T07:22:24Z</dcterms:modified>
</cp:coreProperties>
</file>