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66" r:id="rId5"/>
    <p:sldId id="263" r:id="rId6"/>
    <p:sldId id="283" r:id="rId7"/>
    <p:sldId id="284" r:id="rId8"/>
    <p:sldId id="285" r:id="rId9"/>
    <p:sldId id="287" r:id="rId10"/>
    <p:sldId id="288" r:id="rId11"/>
    <p:sldId id="296" r:id="rId12"/>
    <p:sldId id="292" r:id="rId13"/>
    <p:sldId id="289" r:id="rId14"/>
    <p:sldId id="291" r:id="rId15"/>
    <p:sldId id="293" r:id="rId16"/>
    <p:sldId id="295" r:id="rId17"/>
    <p:sldId id="294" r:id="rId18"/>
    <p:sldId id="290" r:id="rId19"/>
    <p:sldId id="286" r:id="rId20"/>
    <p:sldId id="260" r:id="rId21"/>
    <p:sldId id="268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7" y="2767280"/>
            <a:ext cx="1150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2"/>
                </a:solidFill>
              </a:rPr>
              <a:t>Software Engineering </a:t>
            </a:r>
            <a:r>
              <a:rPr lang="ko-KR" altLang="en-US" sz="5400" b="1" dirty="0">
                <a:solidFill>
                  <a:schemeClr val="bg2"/>
                </a:solidFill>
              </a:rPr>
              <a:t>떡잎마을방범대</a:t>
            </a:r>
            <a:r>
              <a:rPr lang="en-US" altLang="ko-KR" sz="5400" b="1" dirty="0">
                <a:solidFill>
                  <a:schemeClr val="bg2"/>
                </a:solidFill>
              </a:rPr>
              <a:t> </a:t>
            </a:r>
            <a:endParaRPr lang="ko-KR" altLang="en-US" sz="5400" b="1" dirty="0">
              <a:solidFill>
                <a:schemeClr val="bg2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8489439" y="4928841"/>
            <a:ext cx="320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</a:rPr>
              <a:t>권오윤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강윤진</a:t>
            </a:r>
            <a:r>
              <a:rPr lang="ko-KR" altLang="en-US" sz="2400" dirty="0">
                <a:solidFill>
                  <a:schemeClr val="bg1"/>
                </a:solidFill>
              </a:rPr>
              <a:t> 박종현 송주혜 정성욱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56BC5E-2743-01E6-F297-BF463194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99" y="58706"/>
            <a:ext cx="5279222" cy="283687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3309BE-9832-23DE-729A-321DC22C4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5013"/>
              </p:ext>
            </p:extLst>
          </p:nvPr>
        </p:nvGraphicFramePr>
        <p:xfrm>
          <a:off x="363448" y="1320287"/>
          <a:ext cx="5138036" cy="58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8">
                  <a:extLst>
                    <a:ext uri="{9D8B030D-6E8A-4147-A177-3AD203B41FA5}">
                      <a16:colId xmlns:a16="http://schemas.microsoft.com/office/drawing/2014/main" val="2594699120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1755432268"/>
                    </a:ext>
                  </a:extLst>
                </a:gridCol>
              </a:tblGrid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작업을 생성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삭제하고 완료상태를 표시한다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작업을 확인한다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53745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EAD94F06-E0A7-9B21-1504-7D5E1341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3" y="1959877"/>
            <a:ext cx="2025912" cy="456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그림 4">
            <a:extLst>
              <a:ext uri="{FF2B5EF4-FFF2-40B4-BE49-F238E27FC236}">
                <a16:creationId xmlns:a16="http://schemas.microsoft.com/office/drawing/2014/main" id="{8E46D68A-49E8-C1C6-E735-669580AE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18" y="1979213"/>
            <a:ext cx="1982788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EA84C-C507-83AD-F14A-2AFBBE0B8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199" y="2374693"/>
            <a:ext cx="6115163" cy="24757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E9F6E6-53AD-9EE0-0178-E3BEFF1BB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199" y="3924377"/>
            <a:ext cx="6448301" cy="2933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1D182B-65FD-18C9-3D13-15348F54B7E3}"/>
              </a:ext>
            </a:extLst>
          </p:cNvPr>
          <p:cNvSpPr txBox="1"/>
          <p:nvPr/>
        </p:nvSpPr>
        <p:spPr>
          <a:xfrm>
            <a:off x="3575765" y="6468322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작업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F6AF8-D072-D96F-BBBB-38D658CE1716}"/>
              </a:ext>
            </a:extLst>
          </p:cNvPr>
          <p:cNvSpPr txBox="1"/>
          <p:nvPr/>
        </p:nvSpPr>
        <p:spPr>
          <a:xfrm>
            <a:off x="1127110" y="6482942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작업목록확인</a:t>
            </a:r>
          </a:p>
        </p:txBody>
      </p:sp>
    </p:spTree>
    <p:extLst>
      <p:ext uri="{BB962C8B-B14F-4D97-AF65-F5344CB8AC3E}">
        <p14:creationId xmlns:p14="http://schemas.microsoft.com/office/powerpoint/2010/main" val="27555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3309BE-9832-23DE-729A-321DC22C4473}"/>
              </a:ext>
            </a:extLst>
          </p:cNvPr>
          <p:cNvGraphicFramePr>
            <a:graphicFrameLocks noGrp="1"/>
          </p:cNvGraphicFramePr>
          <p:nvPr/>
        </p:nvGraphicFramePr>
        <p:xfrm>
          <a:off x="363448" y="1320287"/>
          <a:ext cx="5138036" cy="58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8">
                  <a:extLst>
                    <a:ext uri="{9D8B030D-6E8A-4147-A177-3AD203B41FA5}">
                      <a16:colId xmlns:a16="http://schemas.microsoft.com/office/drawing/2014/main" val="2594699120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1755432268"/>
                    </a:ext>
                  </a:extLst>
                </a:gridCol>
              </a:tblGrid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작업을 생성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삭제하고 완료상태를 표시한다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53745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BF21F4EF-FBBD-4A7B-E5D5-E94F90700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79" y="2133201"/>
            <a:ext cx="1944688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2">
            <a:extLst>
              <a:ext uri="{FF2B5EF4-FFF2-40B4-BE49-F238E27FC236}">
                <a16:creationId xmlns:a16="http://schemas.microsoft.com/office/drawing/2014/main" id="{05002444-F8A9-1A48-BC7C-4FA3FE08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1" y="2133201"/>
            <a:ext cx="1901786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E914C5-602E-C620-9A2F-73E4B3EDB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958" y="241477"/>
            <a:ext cx="6305042" cy="2157619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C6FA8A72-AA04-93F4-404D-0C26FC23D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9699" y="2125327"/>
            <a:ext cx="2084279" cy="430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99579A-3FE2-E6A2-8848-020B2F15B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086" y="2738726"/>
            <a:ext cx="5509805" cy="3687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C8AE4C-9DB9-ED08-6A23-D1E44003DE79}"/>
              </a:ext>
            </a:extLst>
          </p:cNvPr>
          <p:cNvSpPr txBox="1"/>
          <p:nvPr/>
        </p:nvSpPr>
        <p:spPr>
          <a:xfrm>
            <a:off x="804855" y="6383361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작업 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BDE4E-B074-EF51-6E1F-561608D134F2}"/>
              </a:ext>
            </a:extLst>
          </p:cNvPr>
          <p:cNvSpPr txBox="1"/>
          <p:nvPr/>
        </p:nvSpPr>
        <p:spPr>
          <a:xfrm>
            <a:off x="2932466" y="6406452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작업 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2F7C5-F59E-C490-6E4A-B66807ADB461}"/>
              </a:ext>
            </a:extLst>
          </p:cNvPr>
          <p:cNvSpPr txBox="1"/>
          <p:nvPr/>
        </p:nvSpPr>
        <p:spPr>
          <a:xfrm>
            <a:off x="4867966" y="6425800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작업상세보기</a:t>
            </a:r>
          </a:p>
        </p:txBody>
      </p:sp>
    </p:spTree>
    <p:extLst>
      <p:ext uri="{BB962C8B-B14F-4D97-AF65-F5344CB8AC3E}">
        <p14:creationId xmlns:p14="http://schemas.microsoft.com/office/powerpoint/2010/main" val="193432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CF6CA2B-FF6F-E5F1-0A34-1C09FF50E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75532"/>
              </p:ext>
            </p:extLst>
          </p:nvPr>
        </p:nvGraphicFramePr>
        <p:xfrm>
          <a:off x="363448" y="1195705"/>
          <a:ext cx="5510027" cy="59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073">
                  <a:extLst>
                    <a:ext uri="{9D8B030D-6E8A-4147-A177-3AD203B41FA5}">
                      <a16:colId xmlns:a16="http://schemas.microsoft.com/office/drawing/2014/main" val="2839682864"/>
                    </a:ext>
                  </a:extLst>
                </a:gridCol>
                <a:gridCol w="3357954">
                  <a:extLst>
                    <a:ext uri="{9D8B030D-6E8A-4147-A177-3AD203B41FA5}">
                      <a16:colId xmlns:a16="http://schemas.microsoft.com/office/drawing/2014/main" val="440388596"/>
                    </a:ext>
                  </a:extLst>
                </a:gridCol>
              </a:tblGrid>
              <a:tr h="59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작성된 작업들의 완료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미완료 비율을 분석하여 그래프로 </a:t>
                      </a:r>
                      <a:r>
                        <a:rPr lang="ko-KR" alt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시각화한다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704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9A6808-0F93-DD76-5657-A395BE912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28385"/>
              </p:ext>
            </p:extLst>
          </p:nvPr>
        </p:nvGraphicFramePr>
        <p:xfrm>
          <a:off x="363448" y="1791234"/>
          <a:ext cx="5510027" cy="58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073">
                  <a:extLst>
                    <a:ext uri="{9D8B030D-6E8A-4147-A177-3AD203B41FA5}">
                      <a16:colId xmlns:a16="http://schemas.microsoft.com/office/drawing/2014/main" val="100367829"/>
                    </a:ext>
                  </a:extLst>
                </a:gridCol>
                <a:gridCol w="3357954">
                  <a:extLst>
                    <a:ext uri="{9D8B030D-6E8A-4147-A177-3AD203B41FA5}">
                      <a16:colId xmlns:a16="http://schemas.microsoft.com/office/drawing/2014/main" val="1383132057"/>
                    </a:ext>
                  </a:extLst>
                </a:gridCol>
              </a:tblGrid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단어를 </a:t>
                      </a:r>
                      <a:r>
                        <a:rPr lang="ko-KR" alt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입력받고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해당단어가 </a:t>
                      </a:r>
                      <a:r>
                        <a:rPr lang="ko-KR" alt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포함되어있는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작업을 조회한다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9919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415CCF8-FCDA-926F-B51E-F8521B255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3"/>
          <a:stretch/>
        </p:blipFill>
        <p:spPr>
          <a:xfrm>
            <a:off x="6076659" y="566194"/>
            <a:ext cx="2680045" cy="6031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D03EE-EA0D-DB6E-1333-E5E728085526}"/>
              </a:ext>
            </a:extLst>
          </p:cNvPr>
          <p:cNvSpPr txBox="1"/>
          <p:nvPr/>
        </p:nvSpPr>
        <p:spPr>
          <a:xfrm>
            <a:off x="7013435" y="6595280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사용자분석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FDAAA-7F8A-D6FB-031A-C461135CA6B3}"/>
              </a:ext>
            </a:extLst>
          </p:cNvPr>
          <p:cNvSpPr txBox="1"/>
          <p:nvPr/>
        </p:nvSpPr>
        <p:spPr>
          <a:xfrm>
            <a:off x="9942473" y="6595280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작업 검색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BD4A2C-94F8-F964-B3EF-ADF0CD03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543" y="566194"/>
            <a:ext cx="2690457" cy="599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5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72286D-DA89-9281-70F0-F2A010130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72707"/>
              </p:ext>
            </p:extLst>
          </p:nvPr>
        </p:nvGraphicFramePr>
        <p:xfrm>
          <a:off x="550415" y="1227782"/>
          <a:ext cx="5138036" cy="58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8">
                  <a:extLst>
                    <a:ext uri="{9D8B030D-6E8A-4147-A177-3AD203B41FA5}">
                      <a16:colId xmlns:a16="http://schemas.microsoft.com/office/drawing/2014/main" val="2432812104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1560562282"/>
                    </a:ext>
                  </a:extLst>
                </a:gridCol>
              </a:tblGrid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초기화 및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이메일인증으로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비밀번호를 초기화 비밀번호를 수정한다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4367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9C8AB13-2565-4CFB-5572-58548B146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08012"/>
              </p:ext>
            </p:extLst>
          </p:nvPr>
        </p:nvGraphicFramePr>
        <p:xfrm>
          <a:off x="6521448" y="1231791"/>
          <a:ext cx="5138036" cy="58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8">
                  <a:extLst>
                    <a:ext uri="{9D8B030D-6E8A-4147-A177-3AD203B41FA5}">
                      <a16:colId xmlns:a16="http://schemas.microsoft.com/office/drawing/2014/main" val="1079631582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2308312896"/>
                    </a:ext>
                  </a:extLst>
                </a:gridCol>
              </a:tblGrid>
              <a:tr h="584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캘린더 확인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작성한 작업들을 캘린더 형식으로 확인한다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099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1E9C78D-584F-55C1-8824-3E277990D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" t="8053" r="1035" b="12709"/>
          <a:stretch/>
        </p:blipFill>
        <p:spPr>
          <a:xfrm>
            <a:off x="8236944" y="1962276"/>
            <a:ext cx="2477238" cy="46107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0E43AC-585C-D7B2-6EE5-B4CDC801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9" y="2134421"/>
            <a:ext cx="2002362" cy="44608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379C63-6801-D37E-D5E4-D74AB4170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0" t="1040" r="5526"/>
          <a:stretch/>
        </p:blipFill>
        <p:spPr>
          <a:xfrm>
            <a:off x="2560589" y="2124068"/>
            <a:ext cx="1906878" cy="4422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FF7182-2C45-ED72-5439-C88E6C9FA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875" y="2124068"/>
            <a:ext cx="1982573" cy="44220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B1044-5147-FF32-FFEB-F75E6755BC78}"/>
              </a:ext>
            </a:extLst>
          </p:cNvPr>
          <p:cNvSpPr txBox="1"/>
          <p:nvPr/>
        </p:nvSpPr>
        <p:spPr>
          <a:xfrm>
            <a:off x="1013693" y="6517572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비밀번호 초기화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D4955-4462-1896-D60E-BAB1DBBE67A0}"/>
              </a:ext>
            </a:extLst>
          </p:cNvPr>
          <p:cNvSpPr txBox="1"/>
          <p:nvPr/>
        </p:nvSpPr>
        <p:spPr>
          <a:xfrm>
            <a:off x="3064867" y="6517572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인증메일발송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A3CFA-E303-A72B-089C-10921B7A964C}"/>
              </a:ext>
            </a:extLst>
          </p:cNvPr>
          <p:cNvSpPr txBox="1"/>
          <p:nvPr/>
        </p:nvSpPr>
        <p:spPr>
          <a:xfrm>
            <a:off x="5041272" y="6517572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비밀번호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9629B-4677-58E6-750E-D2F9089B03EB}"/>
              </a:ext>
            </a:extLst>
          </p:cNvPr>
          <p:cNvSpPr txBox="1"/>
          <p:nvPr/>
        </p:nvSpPr>
        <p:spPr>
          <a:xfrm>
            <a:off x="9137170" y="6527510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캘린더 확인</a:t>
            </a:r>
          </a:p>
        </p:txBody>
      </p:sp>
    </p:spTree>
    <p:extLst>
      <p:ext uri="{BB962C8B-B14F-4D97-AF65-F5344CB8AC3E}">
        <p14:creationId xmlns:p14="http://schemas.microsoft.com/office/powerpoint/2010/main" val="38974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93D0FD-4898-1A29-C065-EB30FDA1A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22815"/>
              </p:ext>
            </p:extLst>
          </p:nvPr>
        </p:nvGraphicFramePr>
        <p:xfrm>
          <a:off x="462280" y="1087639"/>
          <a:ext cx="5138036" cy="58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8">
                  <a:extLst>
                    <a:ext uri="{9D8B030D-6E8A-4147-A177-3AD203B41FA5}">
                      <a16:colId xmlns:a16="http://schemas.microsoft.com/office/drawing/2014/main" val="4242224488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1189486048"/>
                    </a:ext>
                  </a:extLst>
                </a:gridCol>
              </a:tblGrid>
              <a:tr h="584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폴더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폴더를 생성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삭제하고 폴더별로 작업을 구분한다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8001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E63DB1B-F684-FF17-3349-8604FD63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78" y="1820084"/>
            <a:ext cx="2129134" cy="47240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BB86A0-CA3C-96E6-FD3E-9EA6086B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87" y="1830191"/>
            <a:ext cx="2129135" cy="46924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6CEA94-C4F1-8052-9444-E65509865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44" y="1846280"/>
            <a:ext cx="2105194" cy="46763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DE6772-2543-7620-DEC4-DCEEC5257C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70"/>
          <a:stretch/>
        </p:blipFill>
        <p:spPr>
          <a:xfrm>
            <a:off x="9200115" y="1820084"/>
            <a:ext cx="2105194" cy="4676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1D330C-7E78-35FE-4339-8622297D053D}"/>
              </a:ext>
            </a:extLst>
          </p:cNvPr>
          <p:cNvSpPr txBox="1"/>
          <p:nvPr/>
        </p:nvSpPr>
        <p:spPr>
          <a:xfrm>
            <a:off x="1269528" y="6533742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폴더관리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7FF91-27FC-8236-AB19-462B3F8C88E5}"/>
              </a:ext>
            </a:extLst>
          </p:cNvPr>
          <p:cNvSpPr txBox="1"/>
          <p:nvPr/>
        </p:nvSpPr>
        <p:spPr>
          <a:xfrm>
            <a:off x="3899037" y="6522638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폴더분류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48C02-77D4-48EF-B8FB-E457B21145A3}"/>
              </a:ext>
            </a:extLst>
          </p:cNvPr>
          <p:cNvSpPr txBox="1"/>
          <p:nvPr/>
        </p:nvSpPr>
        <p:spPr>
          <a:xfrm>
            <a:off x="6745132" y="6503707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폴더수정 </a:t>
            </a:r>
            <a:r>
              <a:rPr lang="en-US" altLang="ko-KR" sz="1050" i="1" dirty="0"/>
              <a:t>&amp;</a:t>
            </a:r>
            <a:r>
              <a:rPr lang="ko-KR" altLang="en-US" sz="1050" i="1" dirty="0"/>
              <a:t>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E6A1E-62A3-CBCD-E794-A183620DF5DD}"/>
              </a:ext>
            </a:extLst>
          </p:cNvPr>
          <p:cNvSpPr txBox="1"/>
          <p:nvPr/>
        </p:nvSpPr>
        <p:spPr>
          <a:xfrm>
            <a:off x="9898846" y="6468322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폴더추가</a:t>
            </a:r>
          </a:p>
        </p:txBody>
      </p:sp>
    </p:spTree>
    <p:extLst>
      <p:ext uri="{BB962C8B-B14F-4D97-AF65-F5344CB8AC3E}">
        <p14:creationId xmlns:p14="http://schemas.microsoft.com/office/powerpoint/2010/main" val="422933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B50CF5-2FBA-8EB2-0B75-9C3528C6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84098"/>
              </p:ext>
            </p:extLst>
          </p:nvPr>
        </p:nvGraphicFramePr>
        <p:xfrm>
          <a:off x="363448" y="1578391"/>
          <a:ext cx="5510027" cy="58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349">
                  <a:extLst>
                    <a:ext uri="{9D8B030D-6E8A-4147-A177-3AD203B41FA5}">
                      <a16:colId xmlns:a16="http://schemas.microsoft.com/office/drawing/2014/main" val="97644571"/>
                    </a:ext>
                  </a:extLst>
                </a:gridCol>
                <a:gridCol w="3549678">
                  <a:extLst>
                    <a:ext uri="{9D8B030D-6E8A-4147-A177-3AD203B41FA5}">
                      <a16:colId xmlns:a16="http://schemas.microsoft.com/office/drawing/2014/main" val="1575943934"/>
                    </a:ext>
                  </a:extLst>
                </a:gridCol>
              </a:tblGrid>
              <a:tr h="584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친구 추가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다른 사용자의 작업을 보기위해 친구로 추가하고  삭제한다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714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8932DC6-E712-8868-1BF7-D467FF37B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9"/>
          <a:stretch/>
        </p:blipFill>
        <p:spPr>
          <a:xfrm>
            <a:off x="7246362" y="1015883"/>
            <a:ext cx="2373554" cy="50974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81B7EE-062C-3606-6178-59170F191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6" r="939" b="1638"/>
          <a:stretch/>
        </p:blipFill>
        <p:spPr>
          <a:xfrm>
            <a:off x="9721085" y="1015884"/>
            <a:ext cx="2373554" cy="50974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5219EA-0F77-34E1-29F1-6A8DAB38B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0"/>
          <a:stretch/>
        </p:blipFill>
        <p:spPr>
          <a:xfrm>
            <a:off x="97361" y="2926154"/>
            <a:ext cx="7107004" cy="31387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93770D-474B-B863-4050-5700B94DEBFE}"/>
              </a:ext>
            </a:extLst>
          </p:cNvPr>
          <p:cNvSpPr txBox="1"/>
          <p:nvPr/>
        </p:nvSpPr>
        <p:spPr>
          <a:xfrm>
            <a:off x="7999983" y="6113371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친구목록 확인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7DA0B-1E9D-7190-3448-E142A04859C7}"/>
              </a:ext>
            </a:extLst>
          </p:cNvPr>
          <p:cNvSpPr txBox="1"/>
          <p:nvPr/>
        </p:nvSpPr>
        <p:spPr>
          <a:xfrm>
            <a:off x="10521510" y="6113371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친구 추가</a:t>
            </a:r>
          </a:p>
        </p:txBody>
      </p:sp>
    </p:spTree>
    <p:extLst>
      <p:ext uri="{BB962C8B-B14F-4D97-AF65-F5344CB8AC3E}">
        <p14:creationId xmlns:p14="http://schemas.microsoft.com/office/powerpoint/2010/main" val="179860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BB7250-0CF6-DD0D-4A8C-1C7A6866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6" y="3063741"/>
            <a:ext cx="7013042" cy="289593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AE8D88-ACDE-5F82-ACED-78B08F227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3"/>
          <a:stretch/>
        </p:blipFill>
        <p:spPr>
          <a:xfrm>
            <a:off x="9498842" y="1026373"/>
            <a:ext cx="2334270" cy="53061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DE81A9-5037-0F4E-9C83-97F64699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001" y="1083393"/>
            <a:ext cx="2444181" cy="5249168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9AC01BA-1252-4EF2-BAC2-ECC8D41C8CC8}"/>
              </a:ext>
            </a:extLst>
          </p:cNvPr>
          <p:cNvGraphicFramePr>
            <a:graphicFrameLocks noGrp="1"/>
          </p:cNvGraphicFramePr>
          <p:nvPr/>
        </p:nvGraphicFramePr>
        <p:xfrm>
          <a:off x="468951" y="1582847"/>
          <a:ext cx="5510027" cy="58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12">
                  <a:extLst>
                    <a:ext uri="{9D8B030D-6E8A-4147-A177-3AD203B41FA5}">
                      <a16:colId xmlns:a16="http://schemas.microsoft.com/office/drawing/2014/main" val="3981465980"/>
                    </a:ext>
                  </a:extLst>
                </a:gridCol>
                <a:gridCol w="3546015">
                  <a:extLst>
                    <a:ext uri="{9D8B030D-6E8A-4147-A177-3AD203B41FA5}">
                      <a16:colId xmlns:a16="http://schemas.microsoft.com/office/drawing/2014/main" val="1941175649"/>
                    </a:ext>
                  </a:extLst>
                </a:gridCol>
              </a:tblGrid>
              <a:tr h="584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친구 동기화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친구상태인 다른 사용자의 작업을 확인한다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954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AB941A-F873-85F1-83A2-27FB2BB586E1}"/>
              </a:ext>
            </a:extLst>
          </p:cNvPr>
          <p:cNvSpPr txBox="1"/>
          <p:nvPr/>
        </p:nvSpPr>
        <p:spPr>
          <a:xfrm>
            <a:off x="7580241" y="6341364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친구 작업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FC70E-4D2C-EECE-D82A-B98B9176668E}"/>
              </a:ext>
            </a:extLst>
          </p:cNvPr>
          <p:cNvSpPr txBox="1"/>
          <p:nvPr/>
        </p:nvSpPr>
        <p:spPr>
          <a:xfrm>
            <a:off x="10003809" y="6341363"/>
            <a:ext cx="1420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친구 작업 상세확인</a:t>
            </a:r>
          </a:p>
        </p:txBody>
      </p:sp>
    </p:spTree>
    <p:extLst>
      <p:ext uri="{BB962C8B-B14F-4D97-AF65-F5344CB8AC3E}">
        <p14:creationId xmlns:p14="http://schemas.microsoft.com/office/powerpoint/2010/main" val="309905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73B4424-ACE4-D1D3-0FD8-3CE47CDB9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73543"/>
              </p:ext>
            </p:extLst>
          </p:nvPr>
        </p:nvGraphicFramePr>
        <p:xfrm>
          <a:off x="456323" y="1598973"/>
          <a:ext cx="5510027" cy="58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073">
                  <a:extLst>
                    <a:ext uri="{9D8B030D-6E8A-4147-A177-3AD203B41FA5}">
                      <a16:colId xmlns:a16="http://schemas.microsoft.com/office/drawing/2014/main" val="3870576486"/>
                    </a:ext>
                  </a:extLst>
                </a:gridCol>
                <a:gridCol w="3357954">
                  <a:extLst>
                    <a:ext uri="{9D8B030D-6E8A-4147-A177-3AD203B41FA5}">
                      <a16:colId xmlns:a16="http://schemas.microsoft.com/office/drawing/2014/main" val="812541623"/>
                    </a:ext>
                  </a:extLst>
                </a:gridCol>
              </a:tblGrid>
              <a:tr h="584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작성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친구관계인 </a:t>
                      </a:r>
                      <a:r>
                        <a:rPr lang="ko-KR" alt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다른사용자의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작업에 댓글을 작성하고 삭제한다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4363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64D87586-25C1-E31C-D869-EFFAFCF2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306" y="775166"/>
            <a:ext cx="2577382" cy="574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7A9C94B-4F96-21BA-AD18-94CAA01F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08" y="775166"/>
            <a:ext cx="2668840" cy="574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7CCD40-6D5D-41AD-8D4C-EEBABC7314E4}"/>
              </a:ext>
            </a:extLst>
          </p:cNvPr>
          <p:cNvSpPr txBox="1"/>
          <p:nvPr/>
        </p:nvSpPr>
        <p:spPr>
          <a:xfrm>
            <a:off x="7270488" y="6518893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댓글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2C5B2-92E1-E46F-CAC0-A81684A43F4F}"/>
              </a:ext>
            </a:extLst>
          </p:cNvPr>
          <p:cNvSpPr txBox="1"/>
          <p:nvPr/>
        </p:nvSpPr>
        <p:spPr>
          <a:xfrm>
            <a:off x="10136064" y="6518284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댓글 삭제</a:t>
            </a:r>
          </a:p>
        </p:txBody>
      </p:sp>
    </p:spTree>
    <p:extLst>
      <p:ext uri="{BB962C8B-B14F-4D97-AF65-F5344CB8AC3E}">
        <p14:creationId xmlns:p14="http://schemas.microsoft.com/office/powerpoint/2010/main" val="111725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49EF947-5FD2-8489-CD75-D9B5FCA6D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4" t="-183" r="3122" b="4494"/>
          <a:stretch/>
        </p:blipFill>
        <p:spPr>
          <a:xfrm>
            <a:off x="5127005" y="1400686"/>
            <a:ext cx="2234378" cy="519459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B55732-C850-C1B9-44AC-7CEDBA85B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87914"/>
              </p:ext>
            </p:extLst>
          </p:nvPr>
        </p:nvGraphicFramePr>
        <p:xfrm>
          <a:off x="7721599" y="2780528"/>
          <a:ext cx="4053841" cy="243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81">
                  <a:extLst>
                    <a:ext uri="{9D8B030D-6E8A-4147-A177-3AD203B41FA5}">
                      <a16:colId xmlns:a16="http://schemas.microsoft.com/office/drawing/2014/main" val="3760388489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847456013"/>
                    </a:ext>
                  </a:extLst>
                </a:gridCol>
              </a:tblGrid>
              <a:tr h="880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회원정보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19541"/>
                  </a:ext>
                </a:extLst>
              </a:tr>
              <a:tr h="871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사용자의 회원 정보를 읽거나 수정 및 가이드라인 위반 시 컨텐츠를 삭제한다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사용자의 회원정보를 읽거나 수정하고 가이드라인 위반시 사용자를 </a:t>
                      </a:r>
                      <a:r>
                        <a:rPr lang="ko-KR" altLang="en-US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탈퇴시킨다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4290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A7F0987-BBDE-B493-42F0-1439574C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13" y="1400686"/>
            <a:ext cx="2330687" cy="5194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043C9A-A51D-CC16-4A29-B3E5790C3FE4}"/>
              </a:ext>
            </a:extLst>
          </p:cNvPr>
          <p:cNvSpPr txBox="1"/>
          <p:nvPr/>
        </p:nvSpPr>
        <p:spPr>
          <a:xfrm>
            <a:off x="1047937" y="6522638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/>
              <a:t>관리자페이지</a:t>
            </a:r>
            <a:endParaRPr lang="ko-KR" altLang="en-US" sz="105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DDF75-AD20-44EF-D5B7-19274EF498AE}"/>
              </a:ext>
            </a:extLst>
          </p:cNvPr>
          <p:cNvSpPr txBox="1"/>
          <p:nvPr/>
        </p:nvSpPr>
        <p:spPr>
          <a:xfrm>
            <a:off x="3456886" y="6522638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컨텐츠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0C0AB-26AC-5EC8-2DC8-3C3CD2957663}"/>
              </a:ext>
            </a:extLst>
          </p:cNvPr>
          <p:cNvSpPr txBox="1"/>
          <p:nvPr/>
        </p:nvSpPr>
        <p:spPr>
          <a:xfrm>
            <a:off x="5779880" y="6522638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회원정보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3A787-517C-EA3B-D8F8-678B19FE141C}"/>
              </a:ext>
            </a:extLst>
          </p:cNvPr>
          <p:cNvSpPr txBox="1"/>
          <p:nvPr/>
        </p:nvSpPr>
        <p:spPr>
          <a:xfrm>
            <a:off x="9193797" y="2317640"/>
            <a:ext cx="110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</a:t>
            </a:r>
          </a:p>
        </p:txBody>
      </p:sp>
      <p:pic>
        <p:nvPicPr>
          <p:cNvPr id="5122" name="그림 5">
            <a:extLst>
              <a:ext uri="{FF2B5EF4-FFF2-40B4-BE49-F238E27FC236}">
                <a16:creationId xmlns:a16="http://schemas.microsoft.com/office/drawing/2014/main" id="{4F6C598F-5364-3183-858E-30493B62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56" y="1400685"/>
            <a:ext cx="2350316" cy="519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10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B61E01-1363-2B7A-367E-AF553B856948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 descr="텍스트, 도표, 영수증, 평면도이(가) 표시된 사진&#10;&#10;자동 생성된 설명">
            <a:extLst>
              <a:ext uri="{FF2B5EF4-FFF2-40B4-BE49-F238E27FC236}">
                <a16:creationId xmlns:a16="http://schemas.microsoft.com/office/drawing/2014/main" id="{050776F4-853E-3772-6536-B952B46BCA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1325383"/>
            <a:ext cx="9742122" cy="51972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AAF79F-872B-3E84-F5D9-1A5514E0AFF4}"/>
              </a:ext>
            </a:extLst>
          </p:cNvPr>
          <p:cNvSpPr txBox="1"/>
          <p:nvPr/>
        </p:nvSpPr>
        <p:spPr>
          <a:xfrm>
            <a:off x="5319309" y="814865"/>
            <a:ext cx="180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Class </a:t>
            </a:r>
            <a:r>
              <a:rPr lang="ko-KR" altLang="en-US" sz="2000" b="1" dirty="0"/>
              <a:t>설계서</a:t>
            </a:r>
          </a:p>
        </p:txBody>
      </p:sp>
    </p:spTree>
    <p:extLst>
      <p:ext uri="{BB962C8B-B14F-4D97-AF65-F5344CB8AC3E}">
        <p14:creationId xmlns:p14="http://schemas.microsoft.com/office/powerpoint/2010/main" val="65294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11532989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634577" y="1871175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프로그램 소개</a:t>
            </a:r>
            <a:endParaRPr lang="ko-KR" altLang="en-US" sz="3200" spc="-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672380" y="3042050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요구 사항 명세서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19124" y="433603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829225" y="42129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148050" y="557529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tudy Icon 1900679">
            <a:extLst>
              <a:ext uri="{FF2B5EF4-FFF2-40B4-BE49-F238E27FC236}">
                <a16:creationId xmlns:a16="http://schemas.microsoft.com/office/drawing/2014/main" id="{C5B84538-48CB-2088-94B2-794CD841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81" y="154696"/>
            <a:ext cx="6431485" cy="64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178994" y="3044279"/>
            <a:ext cx="6059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part3    </a:t>
            </a:r>
            <a:r>
              <a:rPr lang="ko-KR" altLang="en-US" sz="4400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FB29A-F29B-2A03-3C8E-5BABD222B0B5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446459" y="188314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pic>
        <p:nvPicPr>
          <p:cNvPr id="2" name="소공">
            <a:hlinkClick r:id="" action="ppaction://media"/>
            <a:extLst>
              <a:ext uri="{FF2B5EF4-FFF2-40B4-BE49-F238E27FC236}">
                <a16:creationId xmlns:a16="http://schemas.microsoft.com/office/drawing/2014/main" id="{B4A55757-A206-7AA8-FFC2-B6A288A269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55251" y="643499"/>
            <a:ext cx="2798907" cy="5875966"/>
          </a:xfrm>
          <a:prstGeom prst="rect">
            <a:avLst/>
          </a:prstGeom>
        </p:spPr>
      </p:pic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19ABC351-FD92-5403-28BE-C63BADB32D34}"/>
              </a:ext>
            </a:extLst>
          </p:cNvPr>
          <p:cNvSpPr/>
          <p:nvPr/>
        </p:nvSpPr>
        <p:spPr>
          <a:xfrm>
            <a:off x="1297145" y="2042613"/>
            <a:ext cx="9597709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7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8750" y="3107472"/>
            <a:ext cx="2394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Thank you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-9939" y="40987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2156915" y="3044278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3083368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     프로그램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프로그램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2" y="375058"/>
            <a:ext cx="74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2D5F07-2C92-535B-00DD-23BD565CE9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860" y="1190168"/>
            <a:ext cx="4909817" cy="5332470"/>
          </a:xfrm>
          <a:prstGeom prst="rect">
            <a:avLst/>
          </a:prstGeom>
        </p:spPr>
      </p:pic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B10FB714-BF0B-1509-C7F5-E84ADDE373E6}"/>
              </a:ext>
            </a:extLst>
          </p:cNvPr>
          <p:cNvSpPr/>
          <p:nvPr/>
        </p:nvSpPr>
        <p:spPr>
          <a:xfrm>
            <a:off x="6096000" y="2176459"/>
            <a:ext cx="5828145" cy="3817942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60B64-86B7-FF8C-9F85-B52054CEFB1A}"/>
              </a:ext>
            </a:extLst>
          </p:cNvPr>
          <p:cNvSpPr txBox="1"/>
          <p:nvPr/>
        </p:nvSpPr>
        <p:spPr>
          <a:xfrm>
            <a:off x="7725598" y="1536188"/>
            <a:ext cx="272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Arial Rounded MT Bold" panose="020F0704030504030204" pitchFamily="34" charset="0"/>
              </a:rPr>
              <a:t>내일 </a:t>
            </a:r>
            <a:r>
              <a:rPr lang="ko-KR" altLang="en-US" sz="4000" b="1" dirty="0" err="1">
                <a:latin typeface="Arial Rounded MT Bold" panose="020F0704030504030204" pitchFamily="34" charset="0"/>
              </a:rPr>
              <a:t>할래</a:t>
            </a:r>
            <a:r>
              <a:rPr lang="en-US" altLang="ko-KR" sz="4000" b="1" dirty="0">
                <a:latin typeface="Arial Rounded MT Bold" panose="020F0704030504030204" pitchFamily="34" charset="0"/>
              </a:rPr>
              <a:t>?</a:t>
            </a:r>
            <a:endParaRPr lang="ko-KR" alt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58059-A21D-DBD5-7ACE-A05EF2952ABD}"/>
              </a:ext>
            </a:extLst>
          </p:cNvPr>
          <p:cNvSpPr txBox="1"/>
          <p:nvPr/>
        </p:nvSpPr>
        <p:spPr>
          <a:xfrm>
            <a:off x="6266005" y="2470162"/>
            <a:ext cx="5488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내일 </a:t>
            </a:r>
            <a:r>
              <a:rPr lang="ko-KR" altLang="en-US" dirty="0" err="1"/>
              <a:t>할래</a:t>
            </a:r>
            <a:r>
              <a:rPr lang="en-US" altLang="ko-KR" dirty="0"/>
              <a:t>? </a:t>
            </a:r>
            <a:r>
              <a:rPr lang="ko-KR" altLang="en-US" dirty="0"/>
              <a:t>는 사용자가 수행해야 할 작업들을 정리하여 잊지 않고 완료 할 수 있도록 </a:t>
            </a:r>
            <a:endParaRPr lang="en-US" altLang="ko-KR" dirty="0"/>
          </a:p>
          <a:p>
            <a:pPr algn="ctr"/>
            <a:r>
              <a:rPr lang="ko-KR" altLang="en-US" dirty="0"/>
              <a:t>작업추가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기능 등을 제공하며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한 눈에 보기 위해 캘린더에서의 작업 보기 </a:t>
            </a:r>
            <a:endParaRPr lang="en-US" altLang="ko-KR" dirty="0"/>
          </a:p>
          <a:p>
            <a:pPr algn="ctr"/>
            <a:r>
              <a:rPr lang="ko-KR" altLang="en-US" dirty="0"/>
              <a:t>기능을 제공한다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또한 자신의 작업 뿐만 아니라 친구 관계인 다른 사용자의 작업을 확인하고 댓글을 남길 수 있다는 점에서 기존시스템과 차별점이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내일 </a:t>
            </a:r>
            <a:r>
              <a:rPr lang="ko-KR" altLang="en-US" dirty="0" err="1"/>
              <a:t>할래</a:t>
            </a:r>
            <a:r>
              <a:rPr lang="en-US" altLang="ko-KR" dirty="0"/>
              <a:t>? </a:t>
            </a:r>
            <a:r>
              <a:rPr lang="ko-KR" altLang="en-US" dirty="0"/>
              <a:t>는 사용자가  평상시 생각만 하며 잊어버려 완료하지 못했던 작업들을 잊지 않고 완료할 수 있도록 도와줄 수 있다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54BAB8-B9B7-3052-9D35-048192B52120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939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1695098" y="3044277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242859" y="3061850"/>
            <a:ext cx="585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026" name="그림 1" descr="도표, 라인, 종이접기, 패턴이(가) 표시된 사진&#10;&#10;&#10;&#10;&#10;&#10;&#10;&#10;자동 생성된 설명">
            <a:extLst>
              <a:ext uri="{FF2B5EF4-FFF2-40B4-BE49-F238E27FC236}">
                <a16:creationId xmlns:a16="http://schemas.microsoft.com/office/drawing/2014/main" id="{68AC3C0D-FE92-1B0C-9548-D319FA09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73" y="1319833"/>
            <a:ext cx="9348084" cy="492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F584C-37C1-8D26-D4F3-6E85ABE7BFF8}"/>
              </a:ext>
            </a:extLst>
          </p:cNvPr>
          <p:cNvSpPr txBox="1"/>
          <p:nvPr/>
        </p:nvSpPr>
        <p:spPr>
          <a:xfrm>
            <a:off x="8037631" y="491699"/>
            <a:ext cx="415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관리자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30</a:t>
            </a:r>
            <a:r>
              <a:rPr lang="ko-KR" altLang="en-US" dirty="0"/>
              <a:t>개의 </a:t>
            </a:r>
            <a:r>
              <a:rPr lang="ko-KR" altLang="en-US" dirty="0" err="1"/>
              <a:t>유스케이스</a:t>
            </a:r>
            <a:r>
              <a:rPr lang="ko-KR" altLang="en-US" dirty="0"/>
              <a:t>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A794DF-E5D3-EC9A-549D-9FDDA90B9A3D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9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B4D7EAE-71BD-9259-6598-776A9053F7EE}"/>
              </a:ext>
            </a:extLst>
          </p:cNvPr>
          <p:cNvSpPr/>
          <p:nvPr/>
        </p:nvSpPr>
        <p:spPr>
          <a:xfrm>
            <a:off x="9498842" y="6332560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158D5E1-1555-E59A-ED56-3C94C5404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9764"/>
              </p:ext>
            </p:extLst>
          </p:nvPr>
        </p:nvGraphicFramePr>
        <p:xfrm>
          <a:off x="939491" y="1584239"/>
          <a:ext cx="10648063" cy="5011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215207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357954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기능 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기능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9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탈퇴를 한다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작성된 작업들의 완료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미완료 비율을 분석하여 그래프로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시각화한다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가입한 정보를 기반으로  로그인과 로그아웃을 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단어를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입력받고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해당단어가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포함되어있는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작업을 조회한다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초기화 및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이메일인증으로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비밀번호를 초기화하고 비밀번호를 수정한다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 정렬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작업상태를 완료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미완료 기준으로 재배치한다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작업을 생성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삭제하고 완료상태를 표시한다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사용자의 회원 정보를 읽거나 수정 및 가이드라인 위반 시 컨텐츠를 삭제한다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4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폴더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폴더를 생성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삭제하고 폴더별로 작업을 구분한다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회원정보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사용자의 회원정보를 읽거나 수정하고 가이드라인 위반시 사용자를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탈퇴시킨다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  <a:tr h="584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친구 동기화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친구상태인 다른 사용자의 작업을 확인한다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친구 추가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다른사용자의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작업을 보기위해 친구로 추가하고  삭제한다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22209"/>
                  </a:ext>
                </a:extLst>
              </a:tr>
              <a:tr h="584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캘린더 확인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작성한 작업들을 캘린더 형식으로 확인한다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작성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친구관계인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다른사용자의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작업에 댓글을 작성하고 삭제한다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281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A91E4C-C199-7672-6B89-128E7EA853CB}"/>
              </a:ext>
            </a:extLst>
          </p:cNvPr>
          <p:cNvSpPr txBox="1"/>
          <p:nvPr/>
        </p:nvSpPr>
        <p:spPr>
          <a:xfrm>
            <a:off x="4696503" y="741770"/>
            <a:ext cx="252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주요 기능 소개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C35E3D21-9C49-6ED4-FCED-9F2FCCE526FE}"/>
              </a:ext>
            </a:extLst>
          </p:cNvPr>
          <p:cNvSpPr/>
          <p:nvPr/>
        </p:nvSpPr>
        <p:spPr>
          <a:xfrm>
            <a:off x="4225435" y="685241"/>
            <a:ext cx="3464037" cy="6362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5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44467C-C48C-7CC0-022F-CE600AE21100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9656E7-BFC0-CA54-4DCD-78EC8461E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9646"/>
              </p:ext>
            </p:extLst>
          </p:nvPr>
        </p:nvGraphicFramePr>
        <p:xfrm>
          <a:off x="363448" y="1633120"/>
          <a:ext cx="5138036" cy="59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8">
                  <a:extLst>
                    <a:ext uri="{9D8B030D-6E8A-4147-A177-3AD203B41FA5}">
                      <a16:colId xmlns:a16="http://schemas.microsoft.com/office/drawing/2014/main" val="923963475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3999295151"/>
                    </a:ext>
                  </a:extLst>
                </a:gridCol>
              </a:tblGrid>
              <a:tr h="59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탈퇴를 한다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3851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6EDA708-D703-7ABF-CAE9-F705CE09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8" y="3292980"/>
            <a:ext cx="6297765" cy="23280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B189EC-1DFC-DCA4-129D-2A2A6D94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85" y="814865"/>
            <a:ext cx="2509823" cy="55773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495F41-650D-1F41-1784-5646F1F10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896" y="805158"/>
            <a:ext cx="2464677" cy="55176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AFF9E-E4DF-80D9-CA3F-A0492C830F44}"/>
              </a:ext>
            </a:extLst>
          </p:cNvPr>
          <p:cNvSpPr txBox="1"/>
          <p:nvPr/>
        </p:nvSpPr>
        <p:spPr>
          <a:xfrm>
            <a:off x="7566731" y="6341364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94AAC-B3BB-055E-4754-23E2CB2B47D3}"/>
              </a:ext>
            </a:extLst>
          </p:cNvPr>
          <p:cNvSpPr txBox="1"/>
          <p:nvPr/>
        </p:nvSpPr>
        <p:spPr>
          <a:xfrm>
            <a:off x="10406909" y="6279577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66403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9656E7-BFC0-CA54-4DCD-78EC8461E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6092"/>
              </p:ext>
            </p:extLst>
          </p:nvPr>
        </p:nvGraphicFramePr>
        <p:xfrm>
          <a:off x="363448" y="1262076"/>
          <a:ext cx="5138036" cy="58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8">
                  <a:extLst>
                    <a:ext uri="{9D8B030D-6E8A-4147-A177-3AD203B41FA5}">
                      <a16:colId xmlns:a16="http://schemas.microsoft.com/office/drawing/2014/main" val="923963475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3999295151"/>
                    </a:ext>
                  </a:extLst>
                </a:gridCol>
              </a:tblGrid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가입한 정보를 기반으로  로그인과 로그아웃을 한다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8081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D82428A-2D3F-ECCC-5920-39B3DD23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6" y="2292957"/>
            <a:ext cx="5755644" cy="4327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B50893-77AA-4F59-5781-DC15BCF97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0"/>
          <a:stretch/>
        </p:blipFill>
        <p:spPr>
          <a:xfrm>
            <a:off x="6324931" y="797027"/>
            <a:ext cx="2579396" cy="55355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C5E1CD-59AB-49DA-930B-9A2E78948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434" y="814865"/>
            <a:ext cx="2435045" cy="54865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B65B8-33B9-C73B-A41C-D509CDB7CD32}"/>
              </a:ext>
            </a:extLst>
          </p:cNvPr>
          <p:cNvSpPr/>
          <p:nvPr/>
        </p:nvSpPr>
        <p:spPr>
          <a:xfrm>
            <a:off x="9498842" y="6332561"/>
            <a:ext cx="2693158" cy="525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2BDBB-6DC3-1615-998B-D6257FF7A1BE}"/>
              </a:ext>
            </a:extLst>
          </p:cNvPr>
          <p:cNvSpPr txBox="1"/>
          <p:nvPr/>
        </p:nvSpPr>
        <p:spPr>
          <a:xfrm>
            <a:off x="10127201" y="6301423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로그아웃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43B88-8750-208B-D3B4-C73255555CDA}"/>
              </a:ext>
            </a:extLst>
          </p:cNvPr>
          <p:cNvSpPr txBox="1"/>
          <p:nvPr/>
        </p:nvSpPr>
        <p:spPr>
          <a:xfrm>
            <a:off x="7318874" y="6321044"/>
            <a:ext cx="1176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65063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568</Words>
  <Application>Microsoft Office PowerPoint</Application>
  <PresentationFormat>와이드스크린</PresentationFormat>
  <Paragraphs>155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Pretendard</vt:lpstr>
      <vt:lpstr>Pretendard ExtraBold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송 주혜</cp:lastModifiedBy>
  <cp:revision>70</cp:revision>
  <dcterms:created xsi:type="dcterms:W3CDTF">2022-05-10T00:06:31Z</dcterms:created>
  <dcterms:modified xsi:type="dcterms:W3CDTF">2023-06-18T08:50:22Z</dcterms:modified>
</cp:coreProperties>
</file>