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73" r:id="rId5"/>
    <p:sldId id="263" r:id="rId6"/>
    <p:sldId id="258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302" r:id="rId20"/>
    <p:sldId id="297" r:id="rId21"/>
    <p:sldId id="298" r:id="rId22"/>
    <p:sldId id="301" r:id="rId23"/>
    <p:sldId id="299" r:id="rId24"/>
    <p:sldId id="300" r:id="rId25"/>
    <p:sldId id="28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5172" autoAdjust="0"/>
  </p:normalViewPr>
  <p:slideViewPr>
    <p:cSldViewPr>
      <p:cViewPr varScale="1">
        <p:scale>
          <a:sx n="59" d="100"/>
          <a:sy n="59" d="100"/>
        </p:scale>
        <p:origin x="180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42F2B-4A1C-4416-AD02-B2B560E1A3D7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E5676-17F3-4B35-B6B5-71CB989D82C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5676-17F3-4B35-B6B5-71CB989D82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00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F597-6695-8677-3553-E1190BB8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60AFB-5290-68F0-1E10-E9AEFD445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FB676-E36C-237B-B347-D1830A676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4FEFB-76F2-3CC6-4BC3-F39D82834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5676-17F3-4B35-B6B5-71CB989D82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7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9DC9-B995-D937-C41D-2E53B7644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7F1E3-68F5-1281-B256-636326BF9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45D57-BF74-CE57-FFB2-33E2D6B8E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2B96-602B-341D-2EE7-7C0A1A1B2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5676-17F3-4B35-B6B5-71CB989D82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3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58D5-CBF4-F9B8-A807-CE1B2DF8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47E897-3D9A-25A4-51C4-A99E84A87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A0550-81EE-734E-5343-BF8CE88D3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411E-73E8-DEB3-6735-88D9672E3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E5676-17F3-4B35-B6B5-71CB989D82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22BB-3B54-4E51-9CC8-12A55CFFFF69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D732-B986-43DD-8A07-834854392668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F6627-B3DD-4687-A98D-CC52B5E37573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367C7-C6B2-4346-A617-D2A0CAA00D9C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F096-84DB-4496-8CEC-1D6B90FD59A8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00599-C189-47C6-B493-9AB8618B2F5B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1AF92-0444-4AA1-8A7F-29D69A22932A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EFCA-1F3E-4FFA-881A-FFAFB1E02C5B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2B0FB-5184-4B26-A654-66DD617BAD8B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95D1E-AEBF-4E82-813F-521084545D46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6CDB-8D56-4AEC-88E9-B29DAEE71040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EDEF-2BEE-41DB-A5AC-1360E95F34BF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72007-6F25-4A7B-857C-3F36C61403A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94C3C2D5-BFFC-7DAB-E91B-936F28B1C5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" y="152400"/>
            <a:ext cx="1520394" cy="138597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0A6AD92B-72A1-F7E6-A5D1-35DE12B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16AAEC-705D-E4ED-128C-48F1BE73B3B3}"/>
              </a:ext>
            </a:extLst>
          </p:cNvPr>
          <p:cNvSpPr txBox="1">
            <a:spLocks/>
          </p:cNvSpPr>
          <p:nvPr/>
        </p:nvSpPr>
        <p:spPr>
          <a:xfrm>
            <a:off x="457200" y="2590800"/>
            <a:ext cx="8382000" cy="1828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DEEP LEARNING – BASED HAND GESTURE RECOGNITION FOR DIVERSE SIGN LANGUAGES USING GRAPH NETWORKS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F476EB9-A5E1-3D87-AA8E-4699D177DAF4}"/>
              </a:ext>
            </a:extLst>
          </p:cNvPr>
          <p:cNvSpPr txBox="1">
            <a:spLocks/>
          </p:cNvSpPr>
          <p:nvPr/>
        </p:nvSpPr>
        <p:spPr>
          <a:xfrm>
            <a:off x="609600" y="4572000"/>
            <a:ext cx="3962400" cy="144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Name of the Students: </a:t>
            </a:r>
          </a:p>
          <a:p>
            <a:pPr>
              <a:buNone/>
            </a:pPr>
            <a:r>
              <a:rPr lang="en-IN" sz="2000" b="1" dirty="0"/>
              <a:t>510321205001</a:t>
            </a:r>
            <a:r>
              <a:rPr lang="en-US" sz="2000" b="1" dirty="0"/>
              <a:t>	- </a:t>
            </a:r>
            <a:r>
              <a:rPr lang="en-IN" sz="2000" b="1" dirty="0"/>
              <a:t>DHARMA DEVI K</a:t>
            </a:r>
            <a:endParaRPr lang="en-US" sz="2000" b="1" dirty="0"/>
          </a:p>
          <a:p>
            <a:pPr>
              <a:buNone/>
            </a:pPr>
            <a:r>
              <a:rPr lang="en-US" sz="2000" b="1" dirty="0"/>
              <a:t>510321205004	- PERUMAL K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A22E7C1-EF0F-0E9D-1F42-7A8B9D8983EE}"/>
              </a:ext>
            </a:extLst>
          </p:cNvPr>
          <p:cNvSpPr txBox="1">
            <a:spLocks/>
          </p:cNvSpPr>
          <p:nvPr/>
        </p:nvSpPr>
        <p:spPr>
          <a:xfrm>
            <a:off x="381000" y="2057400"/>
            <a:ext cx="8438686" cy="45879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u="sng" dirty="0">
                <a:latin typeface="Arial Black" pitchFamily="34" charset="0"/>
              </a:rPr>
              <a:t>PROJECT Presentation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F476EB9-A5E1-3D87-AA8E-4699D177DAF4}"/>
              </a:ext>
            </a:extLst>
          </p:cNvPr>
          <p:cNvSpPr txBox="1">
            <a:spLocks/>
          </p:cNvSpPr>
          <p:nvPr/>
        </p:nvSpPr>
        <p:spPr>
          <a:xfrm>
            <a:off x="4876800" y="4648200"/>
            <a:ext cx="4038600" cy="1371600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500" dirty="0">
                <a:latin typeface="Arial" pitchFamily="34" charset="0"/>
                <a:cs typeface="Arial" pitchFamily="34" charset="0"/>
              </a:rPr>
              <a:t>Name of the Guide: </a:t>
            </a:r>
          </a:p>
          <a:p>
            <a:pPr marL="0" indent="0">
              <a:buNone/>
            </a:pPr>
            <a:r>
              <a:rPr lang="en-US" sz="2300" b="1" dirty="0">
                <a:latin typeface="Arial" pitchFamily="34" charset="0"/>
                <a:cs typeface="Arial" pitchFamily="34" charset="0"/>
              </a:rPr>
              <a:t>R.SOORIASELVAM,</a:t>
            </a:r>
          </a:p>
          <a:p>
            <a:pPr marL="0" indent="0">
              <a:buNone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Assistant Professor, </a:t>
            </a:r>
          </a:p>
          <a:p>
            <a:pPr marL="0" indent="0">
              <a:buNone/>
            </a:pPr>
            <a:r>
              <a:rPr lang="en-US" sz="2200" b="1" dirty="0">
                <a:latin typeface="Arial" pitchFamily="34" charset="0"/>
                <a:cs typeface="Arial" pitchFamily="34" charset="0"/>
              </a:rPr>
              <a:t>Department of Information Technology, </a:t>
            </a:r>
          </a:p>
          <a:p>
            <a:pPr marL="0" indent="0">
              <a:buNone/>
            </a:pPr>
            <a:r>
              <a:rPr lang="en-US" sz="2200" b="1" dirty="0" err="1">
                <a:latin typeface="Arial" pitchFamily="34" charset="0"/>
                <a:cs typeface="Arial" pitchFamily="34" charset="0"/>
              </a:rPr>
              <a:t>Arulmigu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>
                <a:latin typeface="Arial" pitchFamily="34" charset="0"/>
                <a:cs typeface="Arial" pitchFamily="34" charset="0"/>
              </a:rPr>
              <a:t>Meenakshi</a:t>
            </a:r>
            <a:r>
              <a:rPr lang="en-US" sz="2200" b="1" dirty="0">
                <a:latin typeface="Arial" pitchFamily="34" charset="0"/>
                <a:cs typeface="Arial" pitchFamily="34" charset="0"/>
              </a:rPr>
              <a:t> Amman College of Engineering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146811" y="1244025"/>
            <a:ext cx="50159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>
                <a:latin typeface="Arial Black" pitchFamily="34" charset="0"/>
              </a:rPr>
              <a:t>B.TECH. INFORMATION TECHNOLOGY</a:t>
            </a:r>
          </a:p>
          <a:p>
            <a:pPr algn="ctr"/>
            <a:r>
              <a:rPr lang="en-US" sz="1400" b="1" dirty="0">
                <a:latin typeface="Arial Black" pitchFamily="34" charset="0"/>
              </a:rPr>
              <a:t>(Semester – VIII)</a:t>
            </a:r>
            <a:endParaRPr lang="en-US" sz="14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A22E7C1-EF0F-0E9D-1F42-7A8B9D8983EE}"/>
              </a:ext>
            </a:extLst>
          </p:cNvPr>
          <p:cNvSpPr txBox="1">
            <a:spLocks/>
          </p:cNvSpPr>
          <p:nvPr/>
        </p:nvSpPr>
        <p:spPr>
          <a:xfrm>
            <a:off x="1752600" y="381000"/>
            <a:ext cx="5867400" cy="60960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ARULMIGU MEENAKSHI AMMAN COLLEGE OF ENGINEERING</a:t>
            </a:r>
          </a:p>
          <a:p>
            <a:pPr marL="0" indent="0" algn="ctr">
              <a:buNone/>
            </a:pPr>
            <a:r>
              <a:rPr lang="en-US" sz="1400" b="1" dirty="0" err="1">
                <a:latin typeface="Times New Roman" pitchFamily="18" charset="0"/>
                <a:cs typeface="Times New Roman" pitchFamily="18" charset="0"/>
              </a:rPr>
              <a:t>Vadamavandal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– 604 410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6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704C8-6521-349F-93E0-F9E9C36E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C43739-9470-4E85-DEB7-5EF960A6D107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84D1D90D-F238-BECA-E63F-BF185FFB0AF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0A7E070-AC7B-CD44-A993-AAD11B575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66DB5-5F90-F150-5663-7AC34D86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Real-Time Sign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A148-06B9-4D9D-5847-879447614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Integrated with </a:t>
            </a:r>
            <a:r>
              <a:rPr lang="en-US" dirty="0" err="1"/>
              <a:t>MediaPipe</a:t>
            </a:r>
            <a:r>
              <a:rPr lang="en-US" dirty="0"/>
              <a:t> for hand landmark detection</a:t>
            </a:r>
          </a:p>
          <a:p>
            <a:r>
              <a:rPr lang="en-US" dirty="0"/>
              <a:t>ROI extracted and passed to model</a:t>
            </a:r>
          </a:p>
          <a:p>
            <a:r>
              <a:rPr lang="en-US" dirty="0"/>
              <a:t>Output spoken via text-to-speech</a:t>
            </a:r>
          </a:p>
          <a:p>
            <a:r>
              <a:rPr lang="en-US" dirty="0"/>
              <a:t>Display of predicted text and sentence history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C992-8E32-1A2B-3553-6CCED3E0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8393-EEC5-6375-CCB5-2E2E978FC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1A3985E-75A2-457C-CDAC-DE47600F5AF7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E514DA85-882A-E6F7-5A5A-15DEDEE93F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F2337973-0735-D6CE-25AE-B8E7E879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74D576-9B76-7E34-C0C9-6F2BDA9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Voice-to-Sign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6532-CE34-46D1-68A9-36753FCE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Speech input via Google Speech API</a:t>
            </a:r>
          </a:p>
          <a:p>
            <a:r>
              <a:rPr lang="en-US" dirty="0"/>
              <a:t>Phrase matching and word-level matching</a:t>
            </a:r>
          </a:p>
          <a:p>
            <a:r>
              <a:rPr lang="en-US" dirty="0"/>
              <a:t>Corresponding </a:t>
            </a:r>
            <a:r>
              <a:rPr lang="en-US" dirty="0" err="1"/>
              <a:t>cartoonized</a:t>
            </a:r>
            <a:r>
              <a:rPr lang="en-US" dirty="0"/>
              <a:t> video playback</a:t>
            </a:r>
          </a:p>
          <a:p>
            <a:r>
              <a:rPr lang="en-US" dirty="0"/>
              <a:t>Helps non-signers understand sign language visually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BAB89-A0E6-BAE3-FF11-4619753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70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9EFB-6701-601C-DD77-2BB6FD8D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243985-A79C-B9D9-19A6-95343A682573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2423F10F-6ABB-9A37-FC41-43E4E0EB685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A1CB57AD-1C94-482D-80B2-D017A7721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FDF39-435A-06AE-736B-A9B1FE05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464F-5141-7703-305F-3220BFAFF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1. Voice/Text Input</a:t>
            </a:r>
          </a:p>
          <a:p>
            <a:r>
              <a:rPr lang="en-US" dirty="0"/>
              <a:t>2. Speech Recognition</a:t>
            </a:r>
          </a:p>
          <a:p>
            <a:r>
              <a:rPr lang="en-US" dirty="0"/>
              <a:t>3. Phrase Matching</a:t>
            </a:r>
          </a:p>
          <a:p>
            <a:r>
              <a:rPr lang="en-US" dirty="0"/>
              <a:t>4. Cartoon Sign Video Player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075C-7D2E-37DC-E45E-9F7904B5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02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5DBF-CA8E-A853-1610-A8572FBB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12119D-9831-25F5-4ADD-29F255ED511F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B42F76F9-B177-5D9B-B1CE-1C38EF88790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5F7F5AB-8DCF-D7DA-3065-D50915FC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12EAEF-1A11-8478-62D7-BEB9AB43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Video Playback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6529-3F84-6D05-44CB-EF60D5EC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OpenCV-based video reading</a:t>
            </a:r>
          </a:p>
          <a:p>
            <a:r>
              <a:rPr lang="en-US" dirty="0"/>
              <a:t>Frame-by-frame cartoon rendering</a:t>
            </a:r>
          </a:p>
          <a:p>
            <a:r>
              <a:rPr lang="en-US" dirty="0"/>
              <a:t>Real-time playback with user interrupt (q to quit)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73BB4-6DB1-7A0F-F8E2-BF1D800A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5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DEA3-3D4B-05F5-52B7-E14D92286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FA5BB34-68E1-6723-D5DC-41DB70B50A84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C9CF98A8-9624-CE9A-7E07-C03919605CD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C98D2161-709B-F8FF-633E-D7A21BF89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BECF99-B0AB-BCEF-D3D4-9FCD40F3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Text to Sign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C24E-DDCF-1F1F-D0A6-01A7E5C55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Checks for custom phrase matches</a:t>
            </a:r>
          </a:p>
          <a:p>
            <a:r>
              <a:rPr lang="en-US" dirty="0"/>
              <a:t>Matches individual words to .mp4 files</a:t>
            </a:r>
          </a:p>
          <a:p>
            <a:r>
              <a:rPr lang="en-US" dirty="0"/>
              <a:t>Notifies if video is missing</a:t>
            </a:r>
          </a:p>
          <a:p>
            <a:r>
              <a:rPr lang="en-US" dirty="0"/>
              <a:t>Adds delay between plays for realism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21D63-FF1E-9266-03A8-CAE2F625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1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5DF0-1D19-AFD8-F5AD-12B0FB09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00663C-6A4E-17B8-1280-88DACFE7C4C2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0FCC4843-9359-4405-B5CB-5CAF35F157F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6B9CCD5-B3ED-07B4-7D80-34BAF2812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9143D-941A-E3BB-A14B-CF3EC487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Menu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8E54-000E-89A2-6782-E99338377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CLI-based menu with 3 options:</a:t>
            </a:r>
          </a:p>
          <a:p>
            <a:r>
              <a:rPr lang="en-US" dirty="0"/>
              <a:t>1. Sign to Voice (calls external script)</a:t>
            </a:r>
          </a:p>
          <a:p>
            <a:r>
              <a:rPr lang="en-US" dirty="0"/>
              <a:t>2. Voice to Sign</a:t>
            </a:r>
          </a:p>
          <a:p>
            <a:r>
              <a:rPr lang="en-US" dirty="0"/>
              <a:t>3. Exit</a:t>
            </a:r>
          </a:p>
          <a:p>
            <a:r>
              <a:rPr lang="en-US" dirty="0"/>
              <a:t>Supports manual fallback input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FD8A-D95F-35E6-FB9B-3C78EA69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2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001-5005-1B72-E30C-1B00DC89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F4D3C9-8800-2C39-2858-8ECE8585613A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AD36F9A9-09DA-6BDE-A2F7-041D835CC6C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0C308A1-9B9D-6B9B-1B68-A01B0845A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4EB25B-665F-BA25-4C03-CBD3A808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Sample 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4C0-D7C5-E669-6E98-134CD3DBB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User selects option 1</a:t>
            </a:r>
          </a:p>
          <a:p>
            <a:r>
              <a:rPr lang="en-US" dirty="0"/>
              <a:t>Sign to voice</a:t>
            </a:r>
          </a:p>
          <a:p>
            <a:r>
              <a:rPr lang="en-US" dirty="0"/>
              <a:t>System recognizes Hand Gesture</a:t>
            </a:r>
          </a:p>
          <a:p>
            <a:r>
              <a:rPr lang="en-US" dirty="0"/>
              <a:t>Shows Gesture of Hand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836E8-C385-1AAE-F2C0-D65EFB0E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4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3A3A0-A0C1-B338-5564-DF205408D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E9CBE-C483-D5A3-0DF6-B2413686AD76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2ECCEB68-C473-631A-B7EE-392637907B1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D68E4604-B96B-9002-5722-AFDD5DD0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DF9ED9-3724-B07F-7D81-B7D33320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Sample 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DDAB1-8EBD-15F3-0583-4CCF5325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User selects option 2</a:t>
            </a:r>
          </a:p>
          <a:p>
            <a:r>
              <a:rPr lang="en-US" dirty="0"/>
              <a:t>Speaks into mic</a:t>
            </a:r>
          </a:p>
          <a:p>
            <a:r>
              <a:rPr lang="en-US" dirty="0"/>
              <a:t>System recognizes sentence</a:t>
            </a:r>
          </a:p>
          <a:p>
            <a:r>
              <a:rPr lang="en-US" dirty="0"/>
              <a:t>Plays cartoon sign video sequence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3AD7F-25C1-8015-0024-3719DDDE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41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38BEE-FF08-3E99-13A3-2705806E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4B30DB-361B-3B98-4CCF-0E0AD57DCB4D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879925C8-25BD-6936-7BF8-81B94540957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DDAC3305-3BC7-1598-3E40-C1E83E3CB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0B88DF-EE33-2863-3FB9-495C8758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C809-2BF6-0CDD-337F-53E5D84C4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Real-time sign classification</a:t>
            </a:r>
          </a:p>
          <a:p>
            <a:r>
              <a:rPr lang="en-US" dirty="0"/>
              <a:t>User-friendly interface for both deaf and normal users</a:t>
            </a:r>
          </a:p>
          <a:p>
            <a:r>
              <a:rPr lang="en-US" dirty="0"/>
              <a:t>Seamless bidirectional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EDE00-BBE9-E525-E17A-F330F249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BA37-7D00-99FD-6DDC-71D992775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EFF6A1-6878-C70D-79AC-F30F57AA83C7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7DFAF81C-0A8F-D916-AC2B-E0206AC98A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D1F31DCE-9BF5-5640-504E-6D8FA841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F9028E-6E72-1F2F-0994-402B3849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78D5-0654-F9A6-7C54-309942F2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Add dynamic signs and phrases (continuous SL)</a:t>
            </a:r>
          </a:p>
          <a:p>
            <a:r>
              <a:rPr lang="en-US" dirty="0"/>
              <a:t>Multilingual voice-to-sign system</a:t>
            </a:r>
          </a:p>
          <a:p>
            <a:r>
              <a:rPr lang="en-US" dirty="0"/>
              <a:t>Mobile app deployment</a:t>
            </a:r>
          </a:p>
          <a:p>
            <a:r>
              <a:rPr lang="en-US" dirty="0"/>
              <a:t>Real-time gesture correction suggestions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3509-EF0F-2F31-C2C3-83F99D08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3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184D-3639-4046-8CF4-4EF152D91975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94C3C2D5-BFFC-7DAB-E91B-936F28B1C5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0A6AD92B-72A1-F7E6-A5D1-35DE12B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C29D9-5F4A-F46D-C6C5-097F7653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9812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2A59-568E-CBCF-932D-91D9C360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4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Communication barrier exists between hearing-impaired and non-disabled individuals.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communication gap between hearing-impaired and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speech input to animated sign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cartoon effects for better visual appeal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with Python, OpenCV, and Google Speech API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F057A-3C06-B20E-F6F9-38FD01EF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770453-6C8B-E689-EDEA-42E4B5D3AF51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F816DDAF-9097-E981-F28F-262BFD61CC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E7CD1E78-D7EA-2770-3EC8-0A91FE6B0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196CD-79E2-6AB5-A22D-9BC48A7D5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0B97-220B-2320-B90E-F67CF2B8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Effective tool for speech-impaired communication</a:t>
            </a:r>
          </a:p>
          <a:p>
            <a:r>
              <a:rPr lang="en-US" dirty="0"/>
              <a:t>Combines AI, vision, and audio processing</a:t>
            </a:r>
          </a:p>
          <a:p>
            <a:r>
              <a:rPr lang="en-US" dirty="0"/>
              <a:t>Can be enhanced with GUI/mobile support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AF831-4E7E-8ECC-6FF6-0D337ABC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1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5C90C-0F03-BF65-4AE2-052888B36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B5A6CE-E05A-EC92-A1EE-90CF6AB8D57A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FCE3C6DA-2781-D5EA-B911-D0EA75DFC0D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35972147-3FC1-AC1F-69E0-52885B71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3684B-1F41-B903-AABF-07635C66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DFBDC-F996-19C0-AD74-88FEE715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IN" sz="2500" dirty="0"/>
              <a:t>[1] Apoorv, S., Bhowmick, S. K., &amp; Prabha, R. S. (2020, June). Indian sign language interpreter using image processing and machine learning. In IOP Conference Series: Materials Science and Engineering (Vol. 872, No. 1, p. 012026). IOP Publishing. </a:t>
            </a:r>
          </a:p>
          <a:p>
            <a:r>
              <a:rPr lang="en-US" sz="2500" dirty="0"/>
              <a:t>[2] Vijayalakshmi, P., &amp; Aarthi, M. (2016, April). Sign language to speech conversion. In 2016 International Conference on Recent Trends in Information Technology (ICRTIT) (pp. 1-6). IEEE.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EAF4-044F-B24E-0DD9-ACEFA0C4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2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05184D-3639-4046-8CF4-4EF152D91975}"/>
              </a:ext>
            </a:extLst>
          </p:cNvPr>
          <p:cNvSpPr txBox="1">
            <a:spLocks/>
          </p:cNvSpPr>
          <p:nvPr/>
        </p:nvSpPr>
        <p:spPr>
          <a:xfrm>
            <a:off x="1752600" y="2895600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5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94C3C2D5-BFFC-7DAB-E91B-936F28B1C5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6" name="Picture 5" descr="Text&#10;&#10;Description automatically generated with low confidence">
            <a:extLst>
              <a:ext uri="{FF2B5EF4-FFF2-40B4-BE49-F238E27FC236}">
                <a16:creationId xmlns:a16="http://schemas.microsoft.com/office/drawing/2014/main" id="{0A6AD92B-72A1-F7E6-A5D1-35DE12B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184D-3639-4046-8CF4-4EF152D9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6863" y="147139"/>
            <a:ext cx="5821846" cy="73137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Arial Black" pitchFamily="34" charset="0"/>
              </a:rPr>
              <a:t>Literature Survey</a:t>
            </a:r>
            <a:endParaRPr lang="en-US" sz="1800" dirty="0">
              <a:latin typeface="Arial Black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380580"/>
              </p:ext>
            </p:extLst>
          </p:nvPr>
        </p:nvGraphicFramePr>
        <p:xfrm>
          <a:off x="228600" y="2260459"/>
          <a:ext cx="8686800" cy="4483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8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100" b="1" kern="1200" dirty="0">
                        <a:solidFill>
                          <a:schemeClr val="lt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kern="1200" dirty="0">
                          <a:solidFill>
                            <a:schemeClr val="lt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REF NO</a:t>
                      </a:r>
                      <a:endParaRPr lang="en-US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TITLE OF THE PAPER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SOURCE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DATASET USED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CONTRIBUTIONS</a:t>
                      </a:r>
                      <a:endParaRPr lang="en-US" sz="1100" dirty="0"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1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[1]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/>
                        <a:t>Hand Gesture Recognition for Multi-Culture Sign Language Using Graph and General Deep Learning Network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+mn-lt"/>
                          <a:ea typeface="Calibri"/>
                          <a:cs typeface="Times New Roman"/>
                        </a:rPr>
                        <a:t>Self-collected and processed using OpenCV and </a:t>
                      </a:r>
                      <a:r>
                        <a:rPr lang="en-US" sz="1500" dirty="0" err="1">
                          <a:latin typeface="+mn-lt"/>
                          <a:ea typeface="Calibri"/>
                          <a:cs typeface="Times New Roman"/>
                        </a:rPr>
                        <a:t>MediaPipe</a:t>
                      </a:r>
                      <a:endParaRPr lang="en-US" sz="15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500" b="1" dirty="0"/>
                        <a:t>Custom Hand Gesture Dataset</a:t>
                      </a:r>
                      <a:r>
                        <a:rPr lang="en-US" sz="1500" dirty="0"/>
                        <a:t>:</a:t>
                      </a:r>
                    </a:p>
                    <a:p>
                      <a:r>
                        <a:rPr lang="en-US" sz="1500" dirty="0"/>
                        <a:t>28 classes: A-Z, 'Nothing', 'Space'</a:t>
                      </a:r>
                    </a:p>
                    <a:p>
                      <a:r>
                        <a:rPr lang="en-US" sz="1500" dirty="0"/>
                        <a:t>100 images per class captured using webcam</a:t>
                      </a:r>
                    </a:p>
                    <a:p>
                      <a:r>
                        <a:rPr lang="en-US" sz="1500" dirty="0"/>
                        <a:t>Image resolution: 224x224 pixels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/>
                        <a:t>DHARMA DEVI K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B. Tech Information Technology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Arulmigu Meenakshi Amman College of Engineering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Register No: 510321205001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500" b="1" dirty="0"/>
                        <a:t>PERUMAL K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B. Tech Information Technology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Arulmigu Meenakshi Amman College of Engineering</a:t>
                      </a:r>
                      <a:br>
                        <a:rPr lang="en-IN" sz="1500" dirty="0"/>
                      </a:br>
                      <a:r>
                        <a:rPr lang="en-IN" sz="1500" dirty="0"/>
                        <a:t>Register No: 510321205004</a:t>
                      </a: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IN" sz="15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94C3C2D5-BFFC-7DAB-E91B-936F28B1C50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0A6AD92B-72A1-F7E6-A5D1-35DE12B42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5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B10B6-ABB5-F71D-FB3B-BEACD0211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468196-449E-F45C-CA8E-080B9AAEFBB7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49627362-505F-64FF-3E25-CA7359B9093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749E94A-B96A-20EE-BB5F-AA802A49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3A0F7-333E-6980-962D-6B2A4726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752600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1BDA-C766-C76C-086C-6828A38E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4"/>
          </a:xfrm>
        </p:spPr>
        <p:txBody>
          <a:bodyPr>
            <a:normAutofit/>
          </a:bodyPr>
          <a:lstStyle/>
          <a:p>
            <a:r>
              <a:rPr lang="en-US" dirty="0"/>
              <a:t>Lack of real-time communication tools for hearing impaired</a:t>
            </a:r>
          </a:p>
          <a:p>
            <a:r>
              <a:rPr lang="en-US" dirty="0"/>
              <a:t>Normal people often don’t understand sign language</a:t>
            </a:r>
          </a:p>
          <a:p>
            <a:r>
              <a:rPr lang="en-US" dirty="0"/>
              <a:t>Existing tools lack engaging or interactive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A44E-6218-2EB8-5683-B70E6B99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1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D1E00-D325-87FD-D333-F6831BF9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ED3C82-ADFA-6C5E-F4CE-E4CACFAFAF20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186F03CF-1C26-6CAB-B967-1353C9763DD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AD7757D3-1626-860A-56EC-7D37655C3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8D2BCA-9EDE-4B51-BD8A-23354EA1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US" b="1" dirty="0"/>
              <a:t>OBJECTIVES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C072-FBCC-008D-C624-10C4AE4D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Convert speech to text using Google Speech API</a:t>
            </a:r>
          </a:p>
          <a:p>
            <a:r>
              <a:rPr lang="en-US" dirty="0"/>
              <a:t>Match words/phrases to pre-recorded sign videos</a:t>
            </a:r>
          </a:p>
          <a:p>
            <a:r>
              <a:rPr lang="en-US" dirty="0"/>
              <a:t>Apply cartoon effect for engaging presentation</a:t>
            </a:r>
          </a:p>
          <a:p>
            <a:r>
              <a:rPr lang="en-US" dirty="0"/>
              <a:t>Display sign animations sequentially for full sentence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29FE8-A6E1-269E-64B5-6B8CE113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6D545-AAFE-8FF5-06D8-F7483C8F5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AF93FE-DB87-B333-B5AF-01F013E860CF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3EEEDF43-C616-B635-8DD3-CCCB437A3A1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34DB67E-7EAE-CAA6-E9A3-E0E58F19D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869E49-6511-5317-AE3B-EEFAF092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US" b="1" dirty="0"/>
              <a:t>EXISTING SYSTEM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D667-D11A-60D0-55B6-125DAA32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Gesture to text systems using static models</a:t>
            </a:r>
          </a:p>
          <a:p>
            <a:r>
              <a:rPr lang="en-US" dirty="0"/>
              <a:t>Basic speech-to-text with no sign translation</a:t>
            </a:r>
          </a:p>
          <a:p>
            <a:r>
              <a:rPr lang="en-US" dirty="0"/>
              <a:t>No real-time video output for gestures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148E8-6075-EA40-4B5A-0A469343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7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F1D7F-7D8E-A9FD-2A4F-72031DC5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39E10B-13C9-EA92-2320-E5D255FA642A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932BCB48-0F34-0F65-0FF9-732651B794B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2834891F-C44F-48A2-0541-722C665A3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8B1FD8-B84A-ECBC-2B39-A5218402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b="1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873B-5E74-8B96-E00C-CC02B9CC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Python, OpenCV, TensorFlow/Keras</a:t>
            </a:r>
          </a:p>
          <a:p>
            <a:r>
              <a:rPr lang="en-US" dirty="0" err="1"/>
              <a:t>MediaPipe</a:t>
            </a:r>
            <a:r>
              <a:rPr lang="en-US" dirty="0"/>
              <a:t> for hand tracking</a:t>
            </a:r>
          </a:p>
          <a:p>
            <a:r>
              <a:rPr lang="en-US" dirty="0"/>
              <a:t>pyttsx3 for voice feedback</a:t>
            </a:r>
          </a:p>
          <a:p>
            <a:r>
              <a:rPr lang="en-US" dirty="0"/>
              <a:t>Custom Dataset using webcam capture</a:t>
            </a:r>
          </a:p>
          <a:p>
            <a:r>
              <a:rPr lang="en-US" dirty="0"/>
              <a:t>Cartoon Sign Videos for voice-to-sign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A0966-CB62-8D02-DEBA-396F6903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8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ECCA-FBB7-737E-06E6-E54265D74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4CC479-98BB-E86A-2237-F1805C2163D7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4BA9894A-C294-5C6A-BB05-06E61A140A9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1855FDD0-22AF-A93B-4DD3-8298A9425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801378-898D-831E-6384-B3264E63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b="1" dirty="0"/>
              <a:t>Dataset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05D1-8EA0-81A8-D83A-D15E025F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28 classes: A-Z + 'space' + 'nothing’</a:t>
            </a:r>
          </a:p>
          <a:p>
            <a:r>
              <a:rPr lang="en-US" dirty="0"/>
              <a:t>Captured 100 images per class using </a:t>
            </a:r>
            <a:r>
              <a:rPr lang="en-US" dirty="0" err="1"/>
              <a:t>webcam.Preprocessed</a:t>
            </a:r>
            <a:r>
              <a:rPr lang="en-US" dirty="0"/>
              <a:t> to 224x224 resolution</a:t>
            </a:r>
          </a:p>
          <a:p>
            <a:r>
              <a:rPr lang="en-US" dirty="0"/>
              <a:t>Split into training and validation sets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4C9CA-7837-345B-E335-E104A1CE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3061E-F8B8-3240-6164-7B57B20A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71E3EC-8E33-8018-11B0-9FD78997A67D}"/>
              </a:ext>
            </a:extLst>
          </p:cNvPr>
          <p:cNvSpPr txBox="1">
            <a:spLocks/>
          </p:cNvSpPr>
          <p:nvPr/>
        </p:nvSpPr>
        <p:spPr>
          <a:xfrm>
            <a:off x="1736863" y="106821"/>
            <a:ext cx="5821846" cy="73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10" name="圖片 9" descr="Logo, company name&#10;&#10;Description automatically generated">
            <a:extLst>
              <a:ext uri="{FF2B5EF4-FFF2-40B4-BE49-F238E27FC236}">
                <a16:creationId xmlns:a16="http://schemas.microsoft.com/office/drawing/2014/main" id="{1AE51872-7702-521B-6F3C-D4674D45BF7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81000" y="152400"/>
            <a:ext cx="1520394" cy="1385975"/>
          </a:xfrm>
          <a:prstGeom prst="rect">
            <a:avLst/>
          </a:prstGeom>
        </p:spPr>
      </p:pic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A2E4A1F7-1F1F-A3C1-E806-1F8E8347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24" y="228600"/>
            <a:ext cx="1358411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F4340-F67E-422C-405F-4AFA21C0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399"/>
            <a:ext cx="8229600" cy="2057399"/>
          </a:xfrm>
        </p:spPr>
        <p:txBody>
          <a:bodyPr>
            <a:normAutofit/>
          </a:bodyPr>
          <a:lstStyle/>
          <a:p>
            <a:r>
              <a:rPr lang="en-IN" b="1" dirty="0"/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199C-C264-488E-8929-78A3D1169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4"/>
          </a:xfrm>
        </p:spPr>
        <p:txBody>
          <a:bodyPr>
            <a:normAutofit/>
          </a:bodyPr>
          <a:lstStyle/>
          <a:p>
            <a:r>
              <a:rPr lang="en-US" dirty="0"/>
              <a:t>Transfer learning with MobileNetV2</a:t>
            </a:r>
          </a:p>
          <a:p>
            <a:r>
              <a:rPr lang="en-US" dirty="0"/>
              <a:t>Data augmentation: rotation, zoom, flip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Loss Function: Categorical Cross Entropy</a:t>
            </a:r>
          </a:p>
          <a:p>
            <a:r>
              <a:rPr lang="en-US" dirty="0"/>
              <a:t>Trained over 30 epochs with &gt;90% accuracy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83821-A436-E726-3AE5-AA1BA138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72007-6F25-4A7B-857C-3F36C61403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95DEB14DE56F4EAF32387C355D6C86" ma:contentTypeVersion="5" ma:contentTypeDescription="Create a new document." ma:contentTypeScope="" ma:versionID="9789f5037dd3160fee88c06ee2f93f02">
  <xsd:schema xmlns:xsd="http://www.w3.org/2001/XMLSchema" xmlns:xs="http://www.w3.org/2001/XMLSchema" xmlns:p="http://schemas.microsoft.com/office/2006/metadata/properties" xmlns:ns3="46bbb633-cd23-4eea-a478-29bf57bcdd1c" targetNamespace="http://schemas.microsoft.com/office/2006/metadata/properties" ma:root="true" ma:fieldsID="ddcc779e9eac814a7994f4a793d2aa6d" ns3:_="">
    <xsd:import namespace="46bbb633-cd23-4eea-a478-29bf57bcdd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bbb633-cd23-4eea-a478-29bf57bcdd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CBF455-8B72-41B0-BA30-05F6FF36FA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F5306C-BD78-4D5C-A4D6-08BFA9775B28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46bbb633-cd23-4eea-a478-29bf57bcdd1c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5121764-CF44-4D2B-8B43-ADB10A0CA5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bbb633-cd23-4eea-a478-29bf57bcdd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760</Words>
  <Application>Microsoft Office PowerPoint</Application>
  <PresentationFormat>On-screen Show (4:3)</PresentationFormat>
  <Paragraphs>149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Black</vt:lpstr>
      <vt:lpstr>Calibri</vt:lpstr>
      <vt:lpstr>Times New Roman</vt:lpstr>
      <vt:lpstr>Office Theme</vt:lpstr>
      <vt:lpstr>PowerPoint Presentation</vt:lpstr>
      <vt:lpstr>INTRODUCTION</vt:lpstr>
      <vt:lpstr>Literature Survey</vt:lpstr>
      <vt:lpstr>PROBLEM STATEMENT</vt:lpstr>
      <vt:lpstr>OBJECTIVES</vt:lpstr>
      <vt:lpstr>EXISTING SYSTEM</vt:lpstr>
      <vt:lpstr>Technologies Used</vt:lpstr>
      <vt:lpstr>Dataset Collection</vt:lpstr>
      <vt:lpstr>Model Training</vt:lpstr>
      <vt:lpstr>Real-Time Sign Prediction</vt:lpstr>
      <vt:lpstr>Voice-to-Sign Conversion</vt:lpstr>
      <vt:lpstr>System Architecture</vt:lpstr>
      <vt:lpstr>Video Playback</vt:lpstr>
      <vt:lpstr>Text to Sign Mapping</vt:lpstr>
      <vt:lpstr>Menu Interaction</vt:lpstr>
      <vt:lpstr>Sample Execution Flow</vt:lpstr>
      <vt:lpstr>Sample Execution Flow</vt:lpstr>
      <vt:lpstr> Results</vt:lpstr>
      <vt:lpstr> Future Work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Work</dc:creator>
  <cp:lastModifiedBy>DHARMA DEVI K</cp:lastModifiedBy>
  <cp:revision>261</cp:revision>
  <dcterms:created xsi:type="dcterms:W3CDTF">2024-11-09T04:25:44Z</dcterms:created>
  <dcterms:modified xsi:type="dcterms:W3CDTF">2025-05-27T05:08:08Z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0x0101000895DEB14DE56F4EAF32387C355D6C86</vt:lpwstr>
  </property>
</Properties>
</file>