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301" r:id="rId7"/>
    <p:sldId id="261" r:id="rId8"/>
    <p:sldId id="30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96" r:id="rId27"/>
    <p:sldId id="297" r:id="rId28"/>
    <p:sldId id="298" r:id="rId29"/>
    <p:sldId id="299" r:id="rId30"/>
    <p:sldId id="279" r:id="rId31"/>
    <p:sldId id="280" r:id="rId32"/>
    <p:sldId id="281" r:id="rId33"/>
    <p:sldId id="282" r:id="rId34"/>
    <p:sldId id="290" r:id="rId35"/>
    <p:sldId id="283" r:id="rId36"/>
    <p:sldId id="284" r:id="rId37"/>
    <p:sldId id="285" r:id="rId38"/>
    <p:sldId id="286" r:id="rId39"/>
    <p:sldId id="287" r:id="rId40"/>
    <p:sldId id="288" r:id="rId41"/>
    <p:sldId id="291" r:id="rId42"/>
    <p:sldId id="292" r:id="rId43"/>
    <p:sldId id="293" r:id="rId44"/>
    <p:sldId id="294" r:id="rId45"/>
    <p:sldId id="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0" d="100"/>
          <a:sy n="80" d="100"/>
        </p:scale>
        <p:origin x="3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3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328756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50447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4ACF7-9F0A-4FF9-A18E-86E14DFBABC8}"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008DF-CB35-466D-8509-AE112C384F07}"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19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B4ACF7-9F0A-4FF9-A18E-86E14DFBABC8}"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28383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4ACF7-9F0A-4FF9-A18E-86E14DFBABC8}"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393063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4ACF7-9F0A-4FF9-A18E-86E14DFBABC8}"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26149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4ACF7-9F0A-4FF9-A18E-86E14DFBABC8}" type="datetimeFigureOut">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297277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4ACF7-9F0A-4FF9-A18E-86E14DFBABC8}"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008DF-CB35-466D-8509-AE112C384F07}" type="slidenum">
              <a:rPr lang="en-US" smtClean="0"/>
              <a:t>‹#›</a:t>
            </a:fld>
            <a:endParaRPr lang="en-US"/>
          </a:p>
        </p:txBody>
      </p:sp>
    </p:spTree>
    <p:extLst>
      <p:ext uri="{BB962C8B-B14F-4D97-AF65-F5344CB8AC3E}">
        <p14:creationId xmlns:p14="http://schemas.microsoft.com/office/powerpoint/2010/main" val="55988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4ACF7-9F0A-4FF9-A18E-86E14DFBABC8}"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008DF-CB35-466D-8509-AE112C384F0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8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B4ACF7-9F0A-4FF9-A18E-86E14DFBABC8}" type="datetimeFigureOut">
              <a:rPr lang="en-US" smtClean="0"/>
              <a:t>6/10/2017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6008DF-CB35-466D-8509-AE112C384F0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81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6379"/>
            <a:ext cx="7772400" cy="1696798"/>
          </a:xfrm>
        </p:spPr>
        <p:txBody>
          <a:bodyPr>
            <a:noAutofit/>
          </a:bodyPr>
          <a:lstStyle/>
          <a:p>
            <a:pPr algn="l"/>
            <a:r>
              <a:rPr lang="en-US" sz="4000" dirty="0" err="1" smtClean="0"/>
              <a:t>Bukhori</a:t>
            </a:r>
            <a:r>
              <a:rPr lang="en-US" sz="4000" dirty="0" smtClean="0"/>
              <a:t> Abdul Aziz H.	(</a:t>
            </a:r>
            <a:r>
              <a:rPr lang="en-US" sz="4000" dirty="0" err="1" smtClean="0"/>
              <a:t>M0515004</a:t>
            </a:r>
            <a:r>
              <a:rPr lang="en-US" sz="4000" dirty="0" smtClean="0"/>
              <a:t>)</a:t>
            </a:r>
            <a:br>
              <a:rPr lang="en-US" sz="4000" dirty="0" smtClean="0"/>
            </a:br>
            <a:r>
              <a:rPr lang="en-US" sz="4000" dirty="0" smtClean="0"/>
              <a:t>Eka Tri </a:t>
            </a:r>
            <a:r>
              <a:rPr lang="en-US" sz="4000" dirty="0" err="1" smtClean="0"/>
              <a:t>kustantini</a:t>
            </a:r>
            <a:r>
              <a:rPr lang="en-US" sz="4000" dirty="0" smtClean="0"/>
              <a:t>		(</a:t>
            </a:r>
            <a:r>
              <a:rPr lang="en-US" sz="4000" dirty="0" err="1" smtClean="0"/>
              <a:t>M0515009</a:t>
            </a:r>
            <a:r>
              <a:rPr lang="en-US" sz="4000" dirty="0" smtClean="0"/>
              <a:t>)</a:t>
            </a:r>
            <a:br>
              <a:rPr lang="en-US" sz="4000" dirty="0" smtClean="0"/>
            </a:br>
            <a:r>
              <a:rPr lang="en-US" sz="4000" dirty="0" smtClean="0"/>
              <a:t>Muhammad </a:t>
            </a:r>
            <a:r>
              <a:rPr lang="en-US" sz="4000" dirty="0" err="1" smtClean="0"/>
              <a:t>hendra</a:t>
            </a:r>
            <a:r>
              <a:rPr lang="en-US" sz="4000" dirty="0" smtClean="0"/>
              <a:t> n. H.	(</a:t>
            </a:r>
            <a:r>
              <a:rPr lang="en-US" sz="4000" dirty="0" err="1" smtClean="0"/>
              <a:t>m0515023</a:t>
            </a:r>
            <a:r>
              <a:rPr lang="en-US" sz="4000" dirty="0" smtClean="0"/>
              <a:t>)</a:t>
            </a:r>
            <a:endParaRPr lang="en-US" sz="4000" dirty="0"/>
          </a:p>
        </p:txBody>
      </p:sp>
      <p:sp>
        <p:nvSpPr>
          <p:cNvPr id="3" name="Subtitle 2"/>
          <p:cNvSpPr>
            <a:spLocks noGrp="1"/>
          </p:cNvSpPr>
          <p:nvPr>
            <p:ph type="subTitle" idx="1"/>
          </p:nvPr>
        </p:nvSpPr>
        <p:spPr/>
        <p:txBody>
          <a:bodyPr>
            <a:normAutofit/>
          </a:bodyPr>
          <a:lstStyle/>
          <a:p>
            <a:pPr algn="ctr"/>
            <a:r>
              <a:rPr lang="en-US" sz="2800" dirty="0" err="1" smtClean="0"/>
              <a:t>KELOMPOK</a:t>
            </a:r>
            <a:r>
              <a:rPr lang="en-US" sz="2800" dirty="0" smtClean="0"/>
              <a:t> 1</a:t>
            </a:r>
          </a:p>
          <a:p>
            <a:pPr algn="ctr"/>
            <a:r>
              <a:rPr lang="en-US" sz="2800" dirty="0" err="1" smtClean="0"/>
              <a:t>PROYEK</a:t>
            </a:r>
            <a:r>
              <a:rPr lang="en-US" sz="2800" dirty="0" smtClean="0"/>
              <a:t> </a:t>
            </a:r>
            <a:r>
              <a:rPr lang="en-US" sz="2800" dirty="0" err="1" smtClean="0"/>
              <a:t>AKHIR</a:t>
            </a:r>
            <a:endParaRPr lang="en-US" sz="2800" dirty="0" smtClean="0"/>
          </a:p>
          <a:p>
            <a:pPr algn="ctr"/>
            <a:r>
              <a:rPr lang="en-US" sz="2800" dirty="0" smtClean="0"/>
              <a:t>WEBSITE HOTEL</a:t>
            </a:r>
            <a:endParaRPr lang="en-US" sz="2800" dirty="0"/>
          </a:p>
        </p:txBody>
      </p:sp>
    </p:spTree>
    <p:extLst>
      <p:ext uri="{BB962C8B-B14F-4D97-AF65-F5344CB8AC3E}">
        <p14:creationId xmlns:p14="http://schemas.microsoft.com/office/powerpoint/2010/main" val="1570772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77749" y="1035699"/>
            <a:ext cx="4241464" cy="4674636"/>
          </a:xfrm>
        </p:spPr>
      </p:pic>
    </p:spTree>
    <p:extLst>
      <p:ext uri="{BB962C8B-B14F-4D97-AF65-F5344CB8AC3E}">
        <p14:creationId xmlns:p14="http://schemas.microsoft.com/office/powerpoint/2010/main" val="1692466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57071181"/>
              </p:ext>
            </p:extLst>
          </p:nvPr>
        </p:nvGraphicFramePr>
        <p:xfrm>
          <a:off x="3209731" y="1679512"/>
          <a:ext cx="5878285" cy="4030825"/>
        </p:xfrm>
        <a:graphic>
          <a:graphicData uri="http://schemas.openxmlformats.org/drawingml/2006/table">
            <a:tbl>
              <a:tblPr firstRow="1" firstCol="1" bandRow="1">
                <a:tableStyleId>{5C22544A-7EE6-4342-B048-85BDC9FD1C3A}</a:tableStyleId>
              </a:tblPr>
              <a:tblGrid>
                <a:gridCol w="1626018"/>
                <a:gridCol w="4252267"/>
              </a:tblGrid>
              <a:tr h="470283">
                <a:tc>
                  <a:txBody>
                    <a:bodyPr/>
                    <a:lstStyle/>
                    <a:p>
                      <a:pPr marL="457200" indent="-269875" algn="just">
                        <a:lnSpc>
                          <a:spcPct val="150000"/>
                        </a:lnSpc>
                        <a:spcAft>
                          <a:spcPts val="0"/>
                        </a:spcAft>
                      </a:pPr>
                      <a:r>
                        <a:rPr lang="id-ID" sz="1200" dirty="0">
                          <a:effectLst/>
                        </a:rPr>
                        <a:t>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Cancel Reservasi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0283">
                <a:tc>
                  <a:txBody>
                    <a:bodyPr/>
                    <a:lstStyle/>
                    <a:p>
                      <a:pPr marL="457200" indent="-269875" algn="just">
                        <a:lnSpc>
                          <a:spcPct val="150000"/>
                        </a:lnSpc>
                        <a:spcAft>
                          <a:spcPts val="0"/>
                        </a:spcAft>
                      </a:pPr>
                      <a:r>
                        <a:rPr lang="id-ID" sz="1200">
                          <a:effectLst/>
                        </a:rPr>
                        <a:t>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dirty="0" err="1">
                          <a:effectLst/>
                        </a:rPr>
                        <a:t>Pengunjung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0283">
                <a:tc>
                  <a:txBody>
                    <a:bodyPr/>
                    <a:lstStyle/>
                    <a:p>
                      <a:pPr marL="457200" indent="-269875" algn="just">
                        <a:lnSpc>
                          <a:spcPct val="150000"/>
                        </a:lnSpc>
                        <a:spcAft>
                          <a:spcPts val="0"/>
                        </a:spcAft>
                      </a:pPr>
                      <a:r>
                        <a:rPr lang="id-ID" sz="1200">
                          <a:effectLst/>
                        </a:rPr>
                        <a:t>Pre-condition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a:effectLst/>
                        </a:rPr>
                        <a:t>Pengunjung ingin melakukan pembatalan reservasi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9882">
                <a:tc>
                  <a:txBody>
                    <a:bodyPr/>
                    <a:lstStyle/>
                    <a:p>
                      <a:pPr marL="457200" indent="-269875" algn="just">
                        <a:lnSpc>
                          <a:spcPct val="150000"/>
                        </a:lnSpc>
                        <a:spcAft>
                          <a:spcPts val="0"/>
                        </a:spcAft>
                      </a:pPr>
                      <a:r>
                        <a:rPr lang="en-US" sz="1200">
                          <a:effectLst/>
                        </a:rPr>
                        <a:t>Post-condition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Pengunjung berhasil membatalkan reservasi kamar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9882">
                <a:tc>
                  <a:txBody>
                    <a:bodyPr/>
                    <a:lstStyle/>
                    <a:p>
                      <a:pPr marL="457200" indent="-269875" algn="just">
                        <a:lnSpc>
                          <a:spcPct val="150000"/>
                        </a:lnSpc>
                        <a:spcAft>
                          <a:spcPts val="0"/>
                        </a:spcAft>
                      </a:pPr>
                      <a:r>
                        <a:rPr lang="id-ID" sz="1200">
                          <a:effectLst/>
                        </a:rPr>
                        <a:t>Exception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Pengunjung melakukan konfirmasi dan check 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20212">
                <a:tc>
                  <a:txBody>
                    <a:bodyPr/>
                    <a:lstStyle/>
                    <a:p>
                      <a:pPr marL="457200" indent="-269875" algn="just">
                        <a:lnSpc>
                          <a:spcPct val="150000"/>
                        </a:lnSpc>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29920" indent="0" algn="l">
                        <a:lnSpc>
                          <a:spcPct val="150000"/>
                        </a:lnSpc>
                        <a:spcAft>
                          <a:spcPts val="0"/>
                        </a:spcAft>
                        <a:buFont typeface="Arial" panose="020B0604020202020204" pitchFamily="34" charset="0"/>
                        <a:buNone/>
                      </a:pPr>
                      <a:r>
                        <a:rPr lang="en-US" sz="1200" dirty="0" err="1">
                          <a:effectLst/>
                        </a:rPr>
                        <a:t>Pengunjung</a:t>
                      </a:r>
                      <a:r>
                        <a:rPr lang="en-US" sz="1200" dirty="0">
                          <a:effectLst/>
                        </a:rPr>
                        <a:t>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reservasi</a:t>
                      </a:r>
                      <a:r>
                        <a:rPr lang="en-US" sz="1200" dirty="0">
                          <a:effectLst/>
                        </a:rPr>
                        <a:t> </a:t>
                      </a:r>
                      <a:r>
                        <a:rPr lang="en-US" sz="1200" dirty="0" err="1">
                          <a:effectLst/>
                        </a:rPr>
                        <a:t>dan</a:t>
                      </a:r>
                      <a:r>
                        <a:rPr lang="en-US" sz="1200" dirty="0">
                          <a:effectLst/>
                        </a:rPr>
                        <a:t> </a:t>
                      </a:r>
                      <a:r>
                        <a:rPr lang="en-US" sz="1200" dirty="0" err="1" smtClean="0">
                          <a:effectLst/>
                        </a:rPr>
                        <a:t>memilih</a:t>
                      </a:r>
                      <a:r>
                        <a:rPr lang="en-US" sz="1200" baseline="0" dirty="0" smtClean="0">
                          <a:effectLst/>
                        </a:rPr>
                        <a:t> </a:t>
                      </a:r>
                      <a:r>
                        <a:rPr lang="en-US" sz="1200" dirty="0" err="1" smtClean="0">
                          <a:effectLst/>
                        </a:rPr>
                        <a:t>batalkan</a:t>
                      </a:r>
                      <a:r>
                        <a:rPr lang="en-US" sz="1200" dirty="0" smtClean="0">
                          <a:effectLst/>
                        </a:rPr>
                        <a:t> </a:t>
                      </a:r>
                      <a:r>
                        <a:rPr lang="en-US" sz="1200" dirty="0" err="1">
                          <a:effectLst/>
                        </a:rPr>
                        <a:t>reservasi</a:t>
                      </a:r>
                      <a:r>
                        <a:rPr lang="en-US" sz="1200" dirty="0">
                          <a:effectLst/>
                        </a:rPr>
                        <a:t> </a:t>
                      </a:r>
                      <a:r>
                        <a:rPr lang="en-US" sz="1200" dirty="0" err="1">
                          <a:effectLst/>
                        </a:rPr>
                        <a:t>kemudian</a:t>
                      </a:r>
                      <a:r>
                        <a:rPr lang="en-US" sz="1200" dirty="0">
                          <a:effectLst/>
                        </a:rPr>
                        <a:t> </a:t>
                      </a:r>
                      <a:r>
                        <a:rPr lang="en-US" sz="1200" dirty="0" err="1">
                          <a:effectLst/>
                        </a:rPr>
                        <a:t>mengisi</a:t>
                      </a:r>
                      <a:r>
                        <a:rPr lang="en-US" sz="1200" dirty="0">
                          <a:effectLst/>
                        </a:rPr>
                        <a:t> form </a:t>
                      </a:r>
                      <a:r>
                        <a:rPr lang="en-US" sz="1200" dirty="0" err="1">
                          <a:effectLst/>
                        </a:rPr>
                        <a:t>pembatalan</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5956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556" y="1138336"/>
            <a:ext cx="6214559" cy="4927794"/>
          </a:xfrm>
        </p:spPr>
      </p:pic>
    </p:spTree>
    <p:extLst>
      <p:ext uri="{BB962C8B-B14F-4D97-AF65-F5344CB8AC3E}">
        <p14:creationId xmlns:p14="http://schemas.microsoft.com/office/powerpoint/2010/main" val="406670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0184427"/>
              </p:ext>
            </p:extLst>
          </p:nvPr>
        </p:nvGraphicFramePr>
        <p:xfrm>
          <a:off x="3303037" y="1530221"/>
          <a:ext cx="5393094" cy="3834572"/>
        </p:xfrm>
        <a:graphic>
          <a:graphicData uri="http://schemas.openxmlformats.org/drawingml/2006/table">
            <a:tbl>
              <a:tblPr firstRow="1" firstCol="1" bandRow="1">
                <a:tableStyleId>{5C22544A-7EE6-4342-B048-85BDC9FD1C3A}</a:tableStyleId>
              </a:tblPr>
              <a:tblGrid>
                <a:gridCol w="1491807"/>
                <a:gridCol w="3901287"/>
              </a:tblGrid>
              <a:tr h="447923">
                <a:tc>
                  <a:txBody>
                    <a:bodyPr/>
                    <a:lstStyle/>
                    <a:p>
                      <a:pPr marL="457200" indent="-269875" algn="just">
                        <a:lnSpc>
                          <a:spcPct val="150000"/>
                        </a:lnSpc>
                        <a:spcAft>
                          <a:spcPts val="0"/>
                        </a:spcAft>
                      </a:pPr>
                      <a:r>
                        <a:rPr lang="id-ID" sz="1200">
                          <a:effectLst/>
                        </a:rPr>
                        <a:t>Use Case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Menambah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923">
                <a:tc>
                  <a:txBody>
                    <a:bodyPr/>
                    <a:lstStyle/>
                    <a:p>
                      <a:pPr marL="457200" indent="-269875" algn="just">
                        <a:lnSpc>
                          <a:spcPct val="150000"/>
                        </a:lnSpc>
                        <a:spcAft>
                          <a:spcPts val="0"/>
                        </a:spcAft>
                      </a:pPr>
                      <a:r>
                        <a:rPr lang="id-ID" sz="1200">
                          <a:effectLst/>
                        </a:rPr>
                        <a:t>Actor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8546">
                <a:tc>
                  <a:txBody>
                    <a:bodyPr/>
                    <a:lstStyle/>
                    <a:p>
                      <a:pPr marL="457200" indent="-269875" algn="just">
                        <a:lnSpc>
                          <a:spcPct val="150000"/>
                        </a:lnSpc>
                        <a:spcAft>
                          <a:spcPts val="0"/>
                        </a:spcAft>
                      </a:pPr>
                      <a:r>
                        <a:rPr lang="id-ID"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a:effectLst/>
                        </a:rPr>
                        <a:t>Admin sudah masuk ke website</a:t>
                      </a:r>
                    </a:p>
                    <a:p>
                      <a:pPr marL="342900" lvl="0" indent="-342900" algn="just">
                        <a:lnSpc>
                          <a:spcPct val="115000"/>
                        </a:lnSpc>
                        <a:spcAft>
                          <a:spcPts val="0"/>
                        </a:spcAft>
                        <a:buFont typeface="Times New Roman" panose="02020603050405020304" pitchFamily="18" charset="0"/>
                        <a:buChar char="-"/>
                      </a:pPr>
                      <a:r>
                        <a:rPr lang="en-US" sz="1200">
                          <a:effectLst/>
                        </a:rPr>
                        <a:t>Admin sudah melakukan login</a:t>
                      </a:r>
                    </a:p>
                    <a:p>
                      <a:pPr marL="342900" lvl="0" indent="-342900" algn="just">
                        <a:lnSpc>
                          <a:spcPct val="115000"/>
                        </a:lnSpc>
                        <a:spcAft>
                          <a:spcPts val="0"/>
                        </a:spcAft>
                        <a:buFont typeface="Times New Roman" panose="02020603050405020304" pitchFamily="18" charset="0"/>
                        <a:buChar char="-"/>
                      </a:pPr>
                      <a:r>
                        <a:rPr lang="en-US" sz="1200">
                          <a:effectLst/>
                        </a:rPr>
                        <a:t>Admin akan mengelola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923">
                <a:tc>
                  <a:txBody>
                    <a:bodyPr/>
                    <a:lstStyle/>
                    <a:p>
                      <a:pPr marL="457200" indent="-269875" algn="just">
                        <a:lnSpc>
                          <a:spcPct val="150000"/>
                        </a:lnSpc>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Admin dapat menambah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558">
                <a:tc>
                  <a:txBody>
                    <a:bodyPr/>
                    <a:lstStyle/>
                    <a:p>
                      <a:pPr marL="457200" indent="-269875" algn="just">
                        <a:lnSpc>
                          <a:spcPct val="150000"/>
                        </a:lnSpc>
                        <a:spcAft>
                          <a:spcPts val="0"/>
                        </a:spcAft>
                      </a:pPr>
                      <a:r>
                        <a:rPr lang="id-ID" sz="1200">
                          <a:effectLst/>
                        </a:rPr>
                        <a:t>Exception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47937">
                <a:tc>
                  <a:txBody>
                    <a:bodyPr/>
                    <a:lstStyle/>
                    <a:p>
                      <a:pPr marL="457200" indent="-269875" algn="just">
                        <a:lnSpc>
                          <a:spcPct val="150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US" sz="1200" dirty="0">
                          <a:effectLst/>
                        </a:rPr>
                        <a:t>Admin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kelola</a:t>
                      </a:r>
                      <a:endParaRPr lang="en-US" sz="1200" dirty="0">
                        <a:effectLst/>
                      </a:endParaRPr>
                    </a:p>
                    <a:p>
                      <a:pPr marL="342900" lvl="0" indent="-342900" algn="just">
                        <a:lnSpc>
                          <a:spcPct val="150000"/>
                        </a:lnSpc>
                        <a:spcAft>
                          <a:spcPts val="0"/>
                        </a:spcAft>
                        <a:buFont typeface="+mj-lt"/>
                        <a:buAutoNum type="arabicPeriod"/>
                      </a:pPr>
                      <a:r>
                        <a:rPr lang="en-US" sz="1200" dirty="0">
                          <a:effectLst/>
                        </a:rPr>
                        <a:t>Admin </a:t>
                      </a:r>
                      <a:r>
                        <a:rPr lang="en-US" sz="1200" dirty="0" err="1">
                          <a:effectLst/>
                        </a:rPr>
                        <a:t>dapat</a:t>
                      </a:r>
                      <a:r>
                        <a:rPr lang="en-US" sz="1200" dirty="0">
                          <a:effectLst/>
                        </a:rPr>
                        <a:t> </a:t>
                      </a:r>
                      <a:r>
                        <a:rPr lang="en-US" sz="1200" dirty="0" err="1">
                          <a:effectLst/>
                        </a:rPr>
                        <a:t>menghapus</a:t>
                      </a:r>
                      <a:r>
                        <a:rPr lang="en-US" sz="1200" dirty="0">
                          <a:effectLst/>
                        </a:rPr>
                        <a:t> </a:t>
                      </a:r>
                      <a:r>
                        <a:rPr lang="en-US" sz="1200" dirty="0" err="1">
                          <a:effectLst/>
                        </a:rPr>
                        <a:t>kamar</a:t>
                      </a:r>
                      <a:endParaRPr lang="en-US" sz="1200" dirty="0">
                        <a:effectLst/>
                      </a:endParaRPr>
                    </a:p>
                    <a:p>
                      <a:pPr marL="342900" lvl="0" indent="-342900" algn="just">
                        <a:lnSpc>
                          <a:spcPct val="150000"/>
                        </a:lnSpc>
                        <a:spcAft>
                          <a:spcPts val="0"/>
                        </a:spcAft>
                        <a:buFont typeface="+mj-lt"/>
                        <a:buAutoNum type="arabicPeriod"/>
                      </a:pPr>
                      <a:r>
                        <a:rPr lang="en-US" sz="1200" dirty="0" err="1">
                          <a:effectLst/>
                        </a:rPr>
                        <a:t>Sistem</a:t>
                      </a:r>
                      <a:r>
                        <a:rPr lang="en-US" sz="1200" dirty="0">
                          <a:effectLst/>
                        </a:rPr>
                        <a:t> </a:t>
                      </a:r>
                      <a:r>
                        <a:rPr lang="en-US" sz="1200" dirty="0" err="1">
                          <a:effectLst/>
                        </a:rPr>
                        <a:t>menyimpan</a:t>
                      </a:r>
                      <a:r>
                        <a:rPr lang="en-US" sz="1200" dirty="0">
                          <a:effectLst/>
                        </a:rPr>
                        <a:t> </a:t>
                      </a:r>
                      <a:r>
                        <a:rPr lang="en-US" sz="1200" dirty="0" err="1">
                          <a:effectLst/>
                        </a:rPr>
                        <a:t>perintah</a:t>
                      </a:r>
                      <a:r>
                        <a:rPr lang="en-US" sz="1200" dirty="0">
                          <a:effectLst/>
                        </a:rPr>
                        <a:t> Admin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9860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05" y="1063690"/>
            <a:ext cx="6449901" cy="5114407"/>
          </a:xfrm>
        </p:spPr>
      </p:pic>
    </p:spTree>
    <p:extLst>
      <p:ext uri="{BB962C8B-B14F-4D97-AF65-F5344CB8AC3E}">
        <p14:creationId xmlns:p14="http://schemas.microsoft.com/office/powerpoint/2010/main" val="2613321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12065427"/>
              </p:ext>
            </p:extLst>
          </p:nvPr>
        </p:nvGraphicFramePr>
        <p:xfrm>
          <a:off x="3322161" y="1101013"/>
          <a:ext cx="5038068" cy="3283987"/>
        </p:xfrm>
        <a:graphic>
          <a:graphicData uri="http://schemas.openxmlformats.org/drawingml/2006/table">
            <a:tbl>
              <a:tblPr firstRow="1" firstCol="1" bandRow="1">
                <a:tableStyleId>{5C22544A-7EE6-4342-B048-85BDC9FD1C3A}</a:tableStyleId>
              </a:tblPr>
              <a:tblGrid>
                <a:gridCol w="1393601"/>
                <a:gridCol w="3644467"/>
              </a:tblGrid>
              <a:tr h="511091">
                <a:tc>
                  <a:txBody>
                    <a:bodyPr/>
                    <a:lstStyle/>
                    <a:p>
                      <a:pPr marL="457200" indent="-269875" algn="just">
                        <a:lnSpc>
                          <a:spcPct val="150000"/>
                        </a:lnSpc>
                        <a:spcAft>
                          <a:spcPts val="0"/>
                        </a:spcAft>
                      </a:pPr>
                      <a:r>
                        <a:rPr lang="id-ID" sz="1200">
                          <a:effectLst/>
                        </a:rPr>
                        <a:t>Use Case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Menghapus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1091">
                <a:tc>
                  <a:txBody>
                    <a:bodyPr/>
                    <a:lstStyle/>
                    <a:p>
                      <a:pPr marL="457200" indent="-269875" algn="just">
                        <a:lnSpc>
                          <a:spcPct val="150000"/>
                        </a:lnSpc>
                        <a:spcAft>
                          <a:spcPts val="0"/>
                        </a:spcAft>
                      </a:pPr>
                      <a:r>
                        <a:rPr lang="id-ID" sz="1200">
                          <a:effectLst/>
                        </a:rPr>
                        <a:t>Actor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0086">
                <a:tc>
                  <a:txBody>
                    <a:bodyPr/>
                    <a:lstStyle/>
                    <a:p>
                      <a:pPr marL="457200" indent="-269875" algn="just">
                        <a:lnSpc>
                          <a:spcPct val="150000"/>
                        </a:lnSpc>
                        <a:spcAft>
                          <a:spcPts val="0"/>
                        </a:spcAft>
                      </a:pPr>
                      <a:r>
                        <a:rPr lang="id-ID"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dirty="0" smtClean="0">
                          <a:effectLst/>
                        </a:rPr>
                        <a:t>Admin </a:t>
                      </a:r>
                      <a:r>
                        <a:rPr lang="en-US" sz="1200" dirty="0" err="1">
                          <a:effectLst/>
                        </a:rPr>
                        <a:t>akan</a:t>
                      </a:r>
                      <a:r>
                        <a:rPr lang="en-US" sz="1200" dirty="0">
                          <a:effectLst/>
                        </a:rPr>
                        <a:t> </a:t>
                      </a:r>
                      <a:r>
                        <a:rPr lang="en-US" sz="1200" dirty="0" err="1" smtClean="0">
                          <a:effectLst/>
                        </a:rPr>
                        <a:t>menghapus</a:t>
                      </a:r>
                      <a:r>
                        <a:rPr lang="en-US" sz="1200" dirty="0" smtClean="0">
                          <a:effectLst/>
                        </a:rPr>
                        <a:t> </a:t>
                      </a:r>
                      <a:r>
                        <a:rPr lang="en-US" sz="1200" dirty="0" err="1">
                          <a:effectLst/>
                        </a:rPr>
                        <a:t>kamar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9838">
                <a:tc>
                  <a:txBody>
                    <a:bodyPr/>
                    <a:lstStyle/>
                    <a:p>
                      <a:pPr marL="457200" indent="-269875" algn="just">
                        <a:lnSpc>
                          <a:spcPct val="150000"/>
                        </a:lnSpc>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Admin dapat menghapus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0159">
                <a:tc>
                  <a:txBody>
                    <a:bodyPr/>
                    <a:lstStyle/>
                    <a:p>
                      <a:pPr marL="457200" indent="-269875" algn="just">
                        <a:lnSpc>
                          <a:spcPct val="150000"/>
                        </a:lnSpc>
                        <a:spcAft>
                          <a:spcPts val="0"/>
                        </a:spcAft>
                      </a:pPr>
                      <a:r>
                        <a:rPr lang="id-ID" sz="1200">
                          <a:effectLst/>
                        </a:rPr>
                        <a:t>Exception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1722">
                <a:tc>
                  <a:txBody>
                    <a:bodyPr/>
                    <a:lstStyle/>
                    <a:p>
                      <a:pPr marL="457200" indent="-269875" algn="just">
                        <a:lnSpc>
                          <a:spcPct val="150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US" sz="1200" dirty="0">
                          <a:effectLst/>
                        </a:rPr>
                        <a:t>Admin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kelola</a:t>
                      </a:r>
                      <a:endParaRPr lang="en-US" sz="1200" dirty="0">
                        <a:effectLst/>
                      </a:endParaRPr>
                    </a:p>
                    <a:p>
                      <a:pPr marL="342900" lvl="0" indent="-342900" algn="just">
                        <a:lnSpc>
                          <a:spcPct val="150000"/>
                        </a:lnSpc>
                        <a:spcAft>
                          <a:spcPts val="0"/>
                        </a:spcAft>
                        <a:buFont typeface="+mj-lt"/>
                        <a:buAutoNum type="arabicPeriod"/>
                      </a:pPr>
                      <a:r>
                        <a:rPr lang="en-US" sz="1200" dirty="0">
                          <a:effectLst/>
                        </a:rPr>
                        <a:t>Admin </a:t>
                      </a:r>
                      <a:r>
                        <a:rPr lang="en-US" sz="1200" dirty="0" err="1">
                          <a:effectLst/>
                        </a:rPr>
                        <a:t>dapat</a:t>
                      </a:r>
                      <a:r>
                        <a:rPr lang="en-US" sz="1200" dirty="0">
                          <a:effectLst/>
                        </a:rPr>
                        <a:t> </a:t>
                      </a:r>
                      <a:r>
                        <a:rPr lang="en-US" sz="1200" dirty="0" err="1">
                          <a:effectLst/>
                        </a:rPr>
                        <a:t>menghapus</a:t>
                      </a:r>
                      <a:r>
                        <a:rPr lang="en-US" sz="1200" dirty="0">
                          <a:effectLst/>
                        </a:rPr>
                        <a:t> </a:t>
                      </a:r>
                      <a:r>
                        <a:rPr lang="en-US" sz="1200" dirty="0" err="1">
                          <a:effectLst/>
                        </a:rPr>
                        <a:t>kamar</a:t>
                      </a:r>
                      <a:endParaRPr lang="en-US" sz="1200" dirty="0">
                        <a:effectLst/>
                      </a:endParaRPr>
                    </a:p>
                    <a:p>
                      <a:pPr marL="342900" lvl="0" indent="-342900" algn="just">
                        <a:lnSpc>
                          <a:spcPct val="150000"/>
                        </a:lnSpc>
                        <a:spcAft>
                          <a:spcPts val="0"/>
                        </a:spcAft>
                        <a:buFont typeface="+mj-lt"/>
                        <a:buAutoNum type="arabicPeriod"/>
                      </a:pPr>
                      <a:r>
                        <a:rPr lang="en-US" sz="1200" dirty="0" err="1">
                          <a:effectLst/>
                        </a:rPr>
                        <a:t>Sistem</a:t>
                      </a:r>
                      <a:r>
                        <a:rPr lang="en-US" sz="1200" dirty="0">
                          <a:effectLst/>
                        </a:rPr>
                        <a:t> </a:t>
                      </a:r>
                      <a:r>
                        <a:rPr lang="en-US" sz="1200" dirty="0" err="1">
                          <a:effectLst/>
                        </a:rPr>
                        <a:t>menyimpan</a:t>
                      </a:r>
                      <a:r>
                        <a:rPr lang="en-US" sz="1200" dirty="0">
                          <a:effectLst/>
                        </a:rPr>
                        <a:t> </a:t>
                      </a:r>
                      <a:r>
                        <a:rPr lang="en-US" sz="1200" dirty="0" err="1">
                          <a:effectLst/>
                        </a:rPr>
                        <a:t>perintah</a:t>
                      </a:r>
                      <a:r>
                        <a:rPr lang="en-US" sz="1200" dirty="0">
                          <a:effectLst/>
                        </a:rPr>
                        <a:t> Admin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77704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556" y="914400"/>
            <a:ext cx="6496969" cy="5151729"/>
          </a:xfrm>
        </p:spPr>
      </p:pic>
    </p:spTree>
    <p:extLst>
      <p:ext uri="{BB962C8B-B14F-4D97-AF65-F5344CB8AC3E}">
        <p14:creationId xmlns:p14="http://schemas.microsoft.com/office/powerpoint/2010/main" val="1084225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3851472"/>
              </p:ext>
            </p:extLst>
          </p:nvPr>
        </p:nvGraphicFramePr>
        <p:xfrm>
          <a:off x="3322161" y="1474239"/>
          <a:ext cx="5243341" cy="3615860"/>
        </p:xfrm>
        <a:graphic>
          <a:graphicData uri="http://schemas.openxmlformats.org/drawingml/2006/table">
            <a:tbl>
              <a:tblPr firstRow="1" firstCol="1" bandRow="1">
                <a:tableStyleId>{5C22544A-7EE6-4342-B048-85BDC9FD1C3A}</a:tableStyleId>
              </a:tblPr>
              <a:tblGrid>
                <a:gridCol w="1450382"/>
                <a:gridCol w="3792959"/>
              </a:tblGrid>
              <a:tr h="444094">
                <a:tc>
                  <a:txBody>
                    <a:bodyPr/>
                    <a:lstStyle/>
                    <a:p>
                      <a:pPr marL="457200" indent="-269875" algn="just">
                        <a:lnSpc>
                          <a:spcPct val="150000"/>
                        </a:lnSpc>
                        <a:spcAft>
                          <a:spcPts val="0"/>
                        </a:spcAft>
                      </a:pPr>
                      <a:r>
                        <a:rPr lang="id-ID" sz="1200">
                          <a:effectLst/>
                        </a:rPr>
                        <a:t>Use Case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Mengupdate Kamar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5029">
                <a:tc>
                  <a:txBody>
                    <a:bodyPr/>
                    <a:lstStyle/>
                    <a:p>
                      <a:pPr marL="457200" indent="-269875" algn="just">
                        <a:lnSpc>
                          <a:spcPct val="150000"/>
                        </a:lnSpc>
                        <a:spcAft>
                          <a:spcPts val="0"/>
                        </a:spcAft>
                      </a:pPr>
                      <a:r>
                        <a:rPr lang="id-ID" sz="1200">
                          <a:effectLst/>
                        </a:rPr>
                        <a:t>Actor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a:effectLst/>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2987">
                <a:tc>
                  <a:txBody>
                    <a:bodyPr/>
                    <a:lstStyle/>
                    <a:p>
                      <a:pPr marL="457200" indent="-269875" algn="just">
                        <a:lnSpc>
                          <a:spcPct val="150000"/>
                        </a:lnSpc>
                        <a:spcAft>
                          <a:spcPts val="0"/>
                        </a:spcAft>
                      </a:pPr>
                      <a:r>
                        <a:rPr lang="id-ID" sz="1200">
                          <a:effectLst/>
                        </a:rPr>
                        <a:t>Pre-condition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0"/>
                        </a:spcAft>
                        <a:buFont typeface="Times New Roman" panose="02020603050405020304" pitchFamily="18" charset="0"/>
                        <a:buChar char="-"/>
                      </a:pPr>
                      <a:r>
                        <a:rPr lang="en-US" sz="1200" dirty="0" smtClean="0">
                          <a:effectLst/>
                        </a:rPr>
                        <a:t>Admin </a:t>
                      </a:r>
                      <a:r>
                        <a:rPr lang="en-US" sz="1200" dirty="0" err="1">
                          <a:effectLst/>
                        </a:rPr>
                        <a:t>akan</a:t>
                      </a:r>
                      <a:r>
                        <a:rPr lang="en-US" sz="1200" dirty="0">
                          <a:effectLst/>
                        </a:rPr>
                        <a:t> </a:t>
                      </a:r>
                      <a:r>
                        <a:rPr lang="en-US" sz="1200" dirty="0" err="1" smtClean="0">
                          <a:effectLst/>
                        </a:rPr>
                        <a:t>mengupdate</a:t>
                      </a:r>
                      <a:r>
                        <a:rPr lang="en-US" sz="1200" dirty="0" smtClean="0">
                          <a:effectLst/>
                        </a:rPr>
                        <a:t> detail </a:t>
                      </a:r>
                      <a:r>
                        <a:rPr lang="en-US" sz="1200" dirty="0" err="1">
                          <a:effectLst/>
                        </a:rPr>
                        <a:t>kamar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4094">
                <a:tc>
                  <a:txBody>
                    <a:bodyPr/>
                    <a:lstStyle/>
                    <a:p>
                      <a:pPr marL="457200" indent="-269875" algn="just">
                        <a:lnSpc>
                          <a:spcPct val="150000"/>
                        </a:lnSpc>
                        <a:spcAft>
                          <a:spcPts val="0"/>
                        </a:spcAft>
                      </a:pPr>
                      <a:r>
                        <a:rPr lang="en-US" sz="1200">
                          <a:effectLst/>
                        </a:rPr>
                        <a:t>Post-condition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Times New Roman" panose="02020603050405020304" pitchFamily="18" charset="0"/>
                        <a:buChar char="-"/>
                      </a:pPr>
                      <a:r>
                        <a:rPr lang="en-US" sz="1200" dirty="0">
                          <a:effectLst/>
                        </a:rPr>
                        <a:t>Admin </a:t>
                      </a:r>
                      <a:r>
                        <a:rPr lang="en-US" sz="1200" dirty="0" err="1">
                          <a:effectLst/>
                        </a:rPr>
                        <a:t>dapat</a:t>
                      </a:r>
                      <a:r>
                        <a:rPr lang="en-US" sz="1200" dirty="0">
                          <a:effectLst/>
                        </a:rPr>
                        <a:t> </a:t>
                      </a:r>
                      <a:r>
                        <a:rPr lang="en-US" sz="1200" dirty="0" err="1">
                          <a:effectLst/>
                        </a:rPr>
                        <a:t>mengupdate</a:t>
                      </a:r>
                      <a:r>
                        <a:rPr lang="en-US" sz="1200" dirty="0">
                          <a:effectLst/>
                        </a:rPr>
                        <a:t> </a:t>
                      </a:r>
                      <a:r>
                        <a:rPr lang="en-US" sz="1200" dirty="0" err="1">
                          <a:effectLst/>
                        </a:rPr>
                        <a:t>kamar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4094">
                <a:tc>
                  <a:txBody>
                    <a:bodyPr/>
                    <a:lstStyle/>
                    <a:p>
                      <a:pPr marL="457200" indent="-269875" algn="just">
                        <a:lnSpc>
                          <a:spcPct val="150000"/>
                        </a:lnSpc>
                        <a:spcAft>
                          <a:spcPts val="0"/>
                        </a:spcAft>
                      </a:pPr>
                      <a:r>
                        <a:rPr lang="id-ID" sz="1200">
                          <a:effectLst/>
                        </a:rPr>
                        <a:t>Exception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269875" algn="just">
                        <a:lnSpc>
                          <a:spcPct val="150000"/>
                        </a:lnSpc>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35562">
                <a:tc>
                  <a:txBody>
                    <a:bodyPr/>
                    <a:lstStyle/>
                    <a:p>
                      <a:pPr marL="457200" indent="-269875" algn="just">
                        <a:lnSpc>
                          <a:spcPct val="150000"/>
                        </a:lnSpc>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US" sz="1200" dirty="0">
                          <a:effectLst/>
                        </a:rPr>
                        <a:t>Admin </a:t>
                      </a:r>
                      <a:r>
                        <a:rPr lang="en-US" sz="1200" dirty="0" err="1">
                          <a:effectLst/>
                        </a:rPr>
                        <a:t>masuk</a:t>
                      </a:r>
                      <a:r>
                        <a:rPr lang="en-US" sz="1200" dirty="0">
                          <a:effectLst/>
                        </a:rPr>
                        <a:t> </a:t>
                      </a:r>
                      <a:r>
                        <a:rPr lang="en-US" sz="1200" dirty="0" err="1">
                          <a:effectLst/>
                        </a:rPr>
                        <a:t>ke</a:t>
                      </a:r>
                      <a:r>
                        <a:rPr lang="en-US" sz="1200" dirty="0">
                          <a:effectLst/>
                        </a:rPr>
                        <a:t> menu </a:t>
                      </a:r>
                      <a:r>
                        <a:rPr lang="en-US" sz="1200" dirty="0" err="1">
                          <a:effectLst/>
                        </a:rPr>
                        <a:t>kelola</a:t>
                      </a:r>
                      <a:endParaRPr lang="en-US" sz="1200" dirty="0">
                        <a:effectLst/>
                      </a:endParaRPr>
                    </a:p>
                    <a:p>
                      <a:pPr marL="342900" lvl="0" indent="-342900" algn="just">
                        <a:lnSpc>
                          <a:spcPct val="150000"/>
                        </a:lnSpc>
                        <a:spcAft>
                          <a:spcPts val="0"/>
                        </a:spcAft>
                        <a:buFont typeface="+mj-lt"/>
                        <a:buAutoNum type="arabicPeriod"/>
                      </a:pPr>
                      <a:r>
                        <a:rPr lang="en-US" sz="1200" dirty="0">
                          <a:effectLst/>
                        </a:rPr>
                        <a:t>Admin </a:t>
                      </a:r>
                      <a:r>
                        <a:rPr lang="en-US" sz="1200" dirty="0" err="1">
                          <a:effectLst/>
                        </a:rPr>
                        <a:t>dapat</a:t>
                      </a:r>
                      <a:r>
                        <a:rPr lang="en-US" sz="1200" dirty="0">
                          <a:effectLst/>
                        </a:rPr>
                        <a:t> </a:t>
                      </a:r>
                      <a:r>
                        <a:rPr lang="en-US" sz="1200" dirty="0" err="1">
                          <a:effectLst/>
                        </a:rPr>
                        <a:t>menghapus</a:t>
                      </a:r>
                      <a:r>
                        <a:rPr lang="en-US" sz="1200" dirty="0">
                          <a:effectLst/>
                        </a:rPr>
                        <a:t> </a:t>
                      </a:r>
                      <a:r>
                        <a:rPr lang="en-US" sz="1200" dirty="0" err="1">
                          <a:effectLst/>
                        </a:rPr>
                        <a:t>kamar</a:t>
                      </a:r>
                      <a:endParaRPr lang="en-US" sz="1200" dirty="0">
                        <a:effectLst/>
                      </a:endParaRPr>
                    </a:p>
                    <a:p>
                      <a:pPr marL="342900" lvl="0" indent="-342900" algn="just">
                        <a:lnSpc>
                          <a:spcPct val="150000"/>
                        </a:lnSpc>
                        <a:spcAft>
                          <a:spcPts val="0"/>
                        </a:spcAft>
                        <a:buFont typeface="+mj-lt"/>
                        <a:buAutoNum type="arabicPeriod"/>
                      </a:pPr>
                      <a:r>
                        <a:rPr lang="en-US" sz="1200" dirty="0" err="1">
                          <a:effectLst/>
                        </a:rPr>
                        <a:t>Sistem</a:t>
                      </a:r>
                      <a:r>
                        <a:rPr lang="en-US" sz="1200" dirty="0">
                          <a:effectLst/>
                        </a:rPr>
                        <a:t> </a:t>
                      </a:r>
                      <a:r>
                        <a:rPr lang="en-US" sz="1200" dirty="0" err="1">
                          <a:effectLst/>
                        </a:rPr>
                        <a:t>menyimpan</a:t>
                      </a:r>
                      <a:r>
                        <a:rPr lang="en-US" sz="1200" dirty="0">
                          <a:effectLst/>
                        </a:rPr>
                        <a:t> </a:t>
                      </a:r>
                      <a:r>
                        <a:rPr lang="en-US" sz="1200" dirty="0" err="1">
                          <a:effectLst/>
                        </a:rPr>
                        <a:t>perintah</a:t>
                      </a:r>
                      <a:r>
                        <a:rPr lang="en-US" sz="1200" dirty="0">
                          <a:effectLst/>
                        </a:rPr>
                        <a:t> Admin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6423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288" y="1732984"/>
            <a:ext cx="6259752" cy="4867498"/>
          </a:xfrm>
        </p:spPr>
      </p:pic>
    </p:spTree>
    <p:extLst>
      <p:ext uri="{BB962C8B-B14F-4D97-AF65-F5344CB8AC3E}">
        <p14:creationId xmlns:p14="http://schemas.microsoft.com/office/powerpoint/2010/main" val="137812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934" y="2286000"/>
            <a:ext cx="5824269" cy="4022725"/>
          </a:xfrm>
        </p:spPr>
      </p:pic>
    </p:spTree>
    <p:extLst>
      <p:ext uri="{BB962C8B-B14F-4D97-AF65-F5344CB8AC3E}">
        <p14:creationId xmlns:p14="http://schemas.microsoft.com/office/powerpoint/2010/main" val="1041105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a:t>
            </a:r>
            <a:r>
              <a:rPr lang="en-US" dirty="0" err="1" smtClean="0"/>
              <a:t>PROYEK</a:t>
            </a:r>
            <a:endParaRPr lang="en-US" dirty="0"/>
          </a:p>
        </p:txBody>
      </p:sp>
      <p:sp>
        <p:nvSpPr>
          <p:cNvPr id="3" name="Content Placeholder 2"/>
          <p:cNvSpPr>
            <a:spLocks noGrp="1"/>
          </p:cNvSpPr>
          <p:nvPr>
            <p:ph idx="1"/>
          </p:nvPr>
        </p:nvSpPr>
        <p:spPr/>
        <p:txBody>
          <a:bodyPr>
            <a:normAutofit fontScale="92500" lnSpcReduction="10000"/>
          </a:bodyPr>
          <a:lstStyle/>
          <a:p>
            <a:pPr marL="128016" lvl="1" indent="0" algn="just">
              <a:buNone/>
            </a:pPr>
            <a:r>
              <a:rPr lang="en-US" sz="1900" dirty="0" smtClean="0"/>
              <a:t>	</a:t>
            </a:r>
            <a:r>
              <a:rPr lang="id-ID" sz="1900" dirty="0" smtClean="0"/>
              <a:t>Hotel </a:t>
            </a:r>
            <a:r>
              <a:rPr lang="id-ID" sz="1900" dirty="0"/>
              <a:t>merupakan fasilitas yang sudah menjadi kebutuhan yang sangat penting bagi masyarakat meliputi kebutuhan traveling antar kota dalam urusan bisnis maupun wisata. Hotel yang terletak di tengah kota dengan prospek yang menjanjikan tentunya memerlukan suatu system reservasi online demi kelancaran dan kemudahan pengunjung yang ingin menginap. Hal itu pula yang melatar belakangi pihak Hotel Kusuma Kartika Sari untuk membuat sebuah system online yaitu website untuk memudahkan tamu dalam melakukan reservasi, karena sebelumnya system yang digunakan adalah calon tam harus datang ke hotel untuk melakukan reservasi. </a:t>
            </a:r>
            <a:endParaRPr lang="en-US" sz="1900" dirty="0"/>
          </a:p>
          <a:p>
            <a:pPr marL="128016" lvl="1" indent="0" algn="just">
              <a:buNone/>
            </a:pPr>
            <a:r>
              <a:rPr lang="en-US" sz="1900" dirty="0"/>
              <a:t>	</a:t>
            </a:r>
            <a:r>
              <a:rPr lang="id-ID" sz="1900" dirty="0" smtClean="0"/>
              <a:t>Calon </a:t>
            </a:r>
            <a:r>
              <a:rPr lang="id-ID" sz="1900" dirty="0"/>
              <a:t>tamu nantinya bisa login menggunakan email pada website, lalu memilih tipe kamar, jumlah kamar, tanggal cek-in dan cek-out, lalu membayar melalui transfer bank ke rekening hotel, dan melakukan konfirmasi pada web, yang nantinya pembayaran akan divalidasi oleh </a:t>
            </a:r>
            <a:r>
              <a:rPr lang="id-ID" sz="1900" dirty="0" smtClean="0"/>
              <a:t>admin.</a:t>
            </a:r>
            <a:endParaRPr lang="en-US" sz="1900" dirty="0"/>
          </a:p>
          <a:p>
            <a:pPr marL="128016" lvl="1" indent="0" algn="just">
              <a:buNone/>
            </a:pPr>
            <a:r>
              <a:rPr lang="en-US" sz="1900" dirty="0"/>
              <a:t>	</a:t>
            </a:r>
            <a:r>
              <a:rPr lang="id-ID" sz="1900" dirty="0" smtClean="0"/>
              <a:t>Website </a:t>
            </a:r>
            <a:r>
              <a:rPr lang="id-ID" sz="1900" dirty="0"/>
              <a:t>yang dibuat juga tidak hanya digunakan untuk melakukan reservasi, melainkan calon tamu juga dapat melihat profil jelas tentang Hotel Kusuma Kartika Sari, mulai dari  tipe kamar beserta foto dan harganya, dan informasi lain megenai </a:t>
            </a:r>
            <a:r>
              <a:rPr lang="id-ID" sz="1900" dirty="0" smtClean="0"/>
              <a:t>hotel.</a:t>
            </a:r>
            <a:endParaRPr lang="en-US" sz="1900" dirty="0"/>
          </a:p>
          <a:p>
            <a:pPr marL="128016" lvl="1" indent="0" algn="just">
              <a:buNone/>
            </a:pPr>
            <a:r>
              <a:rPr lang="en-US" sz="1900" dirty="0"/>
              <a:t>	</a:t>
            </a:r>
            <a:r>
              <a:rPr lang="id-ID" sz="1900" dirty="0" smtClean="0"/>
              <a:t>Dengan </a:t>
            </a:r>
            <a:r>
              <a:rPr lang="id-ID" sz="1900" dirty="0"/>
              <a:t>adanya website reservasi hotel ini diharapkan akan memudahkan calon tamu yang ingin menginap, serta diharapkan dapat meningkatkan profit dari hotel.</a:t>
            </a:r>
            <a:endParaRPr lang="en-US" sz="1900" dirty="0"/>
          </a:p>
          <a:p>
            <a:endParaRPr lang="en-US" dirty="0"/>
          </a:p>
        </p:txBody>
      </p:sp>
    </p:spTree>
    <p:extLst>
      <p:ext uri="{BB962C8B-B14F-4D97-AF65-F5344CB8AC3E}">
        <p14:creationId xmlns:p14="http://schemas.microsoft.com/office/powerpoint/2010/main" val="3712557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1831" y="1858488"/>
            <a:ext cx="5331976" cy="4022725"/>
          </a:xfrm>
        </p:spPr>
      </p:pic>
    </p:spTree>
    <p:extLst>
      <p:ext uri="{BB962C8B-B14F-4D97-AF65-F5344CB8AC3E}">
        <p14:creationId xmlns:p14="http://schemas.microsoft.com/office/powerpoint/2010/main" val="3918007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546" y="1810987"/>
            <a:ext cx="6051046" cy="4022725"/>
          </a:xfrm>
        </p:spPr>
      </p:pic>
    </p:spTree>
    <p:extLst>
      <p:ext uri="{BB962C8B-B14F-4D97-AF65-F5344CB8AC3E}">
        <p14:creationId xmlns:p14="http://schemas.microsoft.com/office/powerpoint/2010/main" val="2010481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2232" y="1751611"/>
            <a:ext cx="5623674" cy="4022725"/>
          </a:xfrm>
        </p:spPr>
      </p:pic>
    </p:spTree>
    <p:extLst>
      <p:ext uri="{BB962C8B-B14F-4D97-AF65-F5344CB8AC3E}">
        <p14:creationId xmlns:p14="http://schemas.microsoft.com/office/powerpoint/2010/main" val="848660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2074" y="1775361"/>
            <a:ext cx="6327740" cy="4022725"/>
          </a:xfrm>
        </p:spPr>
      </p:pic>
    </p:spTree>
    <p:extLst>
      <p:ext uri="{BB962C8B-B14F-4D97-AF65-F5344CB8AC3E}">
        <p14:creationId xmlns:p14="http://schemas.microsoft.com/office/powerpoint/2010/main" val="2946672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117" y="1799112"/>
            <a:ext cx="5820401" cy="4022725"/>
          </a:xfrm>
        </p:spPr>
      </p:pic>
    </p:spTree>
    <p:extLst>
      <p:ext uri="{BB962C8B-B14F-4D97-AF65-F5344CB8AC3E}">
        <p14:creationId xmlns:p14="http://schemas.microsoft.com/office/powerpoint/2010/main" val="3628212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271" y="1903154"/>
            <a:ext cx="3217170" cy="4405572"/>
          </a:xfrm>
        </p:spPr>
      </p:pic>
    </p:spTree>
    <p:extLst>
      <p:ext uri="{BB962C8B-B14F-4D97-AF65-F5344CB8AC3E}">
        <p14:creationId xmlns:p14="http://schemas.microsoft.com/office/powerpoint/2010/main" val="2149502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90632"/>
              </p:ext>
            </p:extLst>
          </p:nvPr>
        </p:nvGraphicFramePr>
        <p:xfrm>
          <a:off x="1023940" y="1900989"/>
          <a:ext cx="9720260" cy="4000355"/>
        </p:xfrm>
        <a:graphic>
          <a:graphicData uri="http://schemas.openxmlformats.org/drawingml/2006/table">
            <a:tbl>
              <a:tblPr firstRow="1" bandRow="1">
                <a:tableStyleId>{5C22544A-7EE6-4342-B048-85BDC9FD1C3A}</a:tableStyleId>
              </a:tblPr>
              <a:tblGrid>
                <a:gridCol w="1598944"/>
                <a:gridCol w="1540042"/>
                <a:gridCol w="1828800"/>
                <a:gridCol w="2808422"/>
                <a:gridCol w="1944052"/>
              </a:tblGrid>
              <a:tr h="296205">
                <a:tc>
                  <a:txBody>
                    <a:bodyPr/>
                    <a:lstStyle/>
                    <a:p>
                      <a:r>
                        <a:rPr lang="en-US" dirty="0" err="1" smtClean="0"/>
                        <a:t>Nama</a:t>
                      </a:r>
                      <a:r>
                        <a:rPr lang="en-US" baseline="0" dirty="0" smtClean="0"/>
                        <a:t> </a:t>
                      </a:r>
                      <a:r>
                        <a:rPr lang="en-US" baseline="0" dirty="0" err="1" smtClean="0"/>
                        <a:t>Tabel</a:t>
                      </a:r>
                      <a:endParaRPr lang="en-US" dirty="0"/>
                    </a:p>
                  </a:txBody>
                  <a:tcPr/>
                </a:tc>
                <a:tc>
                  <a:txBody>
                    <a:bodyPr/>
                    <a:lstStyle/>
                    <a:p>
                      <a:r>
                        <a:rPr lang="en-US" dirty="0" smtClean="0"/>
                        <a:t>Isi </a:t>
                      </a:r>
                      <a:r>
                        <a:rPr lang="en-US" dirty="0" err="1" smtClean="0"/>
                        <a:t>Tabel</a:t>
                      </a:r>
                      <a:endParaRPr lang="en-US" dirty="0"/>
                    </a:p>
                  </a:txBody>
                  <a:tcPr/>
                </a:tc>
                <a:tc>
                  <a:txBody>
                    <a:bodyPr/>
                    <a:lstStyle/>
                    <a:p>
                      <a:r>
                        <a:rPr lang="en-US" dirty="0" err="1" smtClean="0"/>
                        <a:t>Tipe</a:t>
                      </a:r>
                      <a:r>
                        <a:rPr lang="en-US" dirty="0" smtClean="0"/>
                        <a:t> Data</a:t>
                      </a:r>
                      <a:endParaRPr lang="en-US" dirty="0"/>
                    </a:p>
                  </a:txBody>
                  <a:tcPr/>
                </a:tc>
                <a:tc>
                  <a:txBody>
                    <a:bodyPr/>
                    <a:lstStyle/>
                    <a:p>
                      <a:r>
                        <a:rPr lang="en-US" dirty="0" err="1" smtClean="0"/>
                        <a:t>Penjelasan</a:t>
                      </a:r>
                      <a:endParaRPr lang="en-US" dirty="0"/>
                    </a:p>
                  </a:txBody>
                  <a:tcPr/>
                </a:tc>
                <a:tc>
                  <a:txBody>
                    <a:bodyPr/>
                    <a:lstStyle/>
                    <a:p>
                      <a:r>
                        <a:rPr lang="en-US" dirty="0" err="1" smtClean="0"/>
                        <a:t>Keterangan</a:t>
                      </a:r>
                      <a:endParaRPr lang="en-US" dirty="0"/>
                    </a:p>
                  </a:txBody>
                  <a:tcPr/>
                </a:tc>
              </a:tr>
              <a:tr h="1825924">
                <a:tc rowSpan="3">
                  <a:txBody>
                    <a:bodyPr/>
                    <a:lstStyle/>
                    <a:p>
                      <a:r>
                        <a:rPr lang="en-US" dirty="0" smtClean="0"/>
                        <a:t>Login</a:t>
                      </a:r>
                      <a:endParaRPr lang="en-US" dirty="0"/>
                    </a:p>
                  </a:txBody>
                  <a:tcPr/>
                </a:tc>
                <a:tc>
                  <a:txBody>
                    <a:bodyPr/>
                    <a:lstStyle/>
                    <a:p>
                      <a:r>
                        <a:rPr lang="en-US" dirty="0" err="1" smtClean="0"/>
                        <a:t>IdUser</a:t>
                      </a:r>
                      <a:endParaRPr lang="en-US" dirty="0"/>
                    </a:p>
                  </a:txBody>
                  <a:tcPr/>
                </a:tc>
                <a:tc>
                  <a:txBody>
                    <a:bodyPr/>
                    <a:lstStyle/>
                    <a:p>
                      <a:r>
                        <a:rPr lang="en-US" dirty="0" err="1" smtClean="0"/>
                        <a:t>Int</a:t>
                      </a:r>
                      <a:r>
                        <a:rPr lang="en-US" dirty="0" smtClean="0"/>
                        <a:t>(11)</a:t>
                      </a:r>
                      <a:endParaRPr lang="en-US" dirty="0"/>
                    </a:p>
                  </a:txBody>
                  <a:tcPr/>
                </a:tc>
                <a:tc>
                  <a:txBody>
                    <a:bodyPr/>
                    <a:lstStyle/>
                    <a:p>
                      <a:r>
                        <a:rPr lang="en-US" dirty="0" smtClean="0"/>
                        <a:t>No id yang </a:t>
                      </a:r>
                      <a:r>
                        <a:rPr lang="en-US" dirty="0" err="1" smtClean="0"/>
                        <a:t>diperoleh</a:t>
                      </a:r>
                      <a:r>
                        <a:rPr lang="en-US" dirty="0" smtClean="0"/>
                        <a:t> user </a:t>
                      </a:r>
                      <a:r>
                        <a:rPr lang="en-US" dirty="0" err="1" smtClean="0"/>
                        <a:t>dari</a:t>
                      </a:r>
                      <a:r>
                        <a:rPr lang="en-US" dirty="0" smtClean="0"/>
                        <a:t> system </a:t>
                      </a:r>
                      <a:r>
                        <a:rPr lang="en-US" dirty="0" err="1" smtClean="0"/>
                        <a:t>secara</a:t>
                      </a:r>
                      <a:r>
                        <a:rPr lang="en-US" dirty="0" smtClean="0"/>
                        <a:t> </a:t>
                      </a:r>
                      <a:r>
                        <a:rPr lang="en-US" dirty="0" err="1" smtClean="0"/>
                        <a:t>otomatis</a:t>
                      </a:r>
                      <a:r>
                        <a:rPr lang="en-US" dirty="0" smtClean="0"/>
                        <a:t> </a:t>
                      </a:r>
                      <a:r>
                        <a:rPr lang="en-US" dirty="0" err="1" smtClean="0"/>
                        <a:t>untuk</a:t>
                      </a:r>
                      <a:r>
                        <a:rPr lang="en-US" dirty="0" smtClean="0"/>
                        <a:t> </a:t>
                      </a:r>
                      <a:r>
                        <a:rPr lang="en-US" dirty="0" err="1" smtClean="0"/>
                        <a:t>membedakan</a:t>
                      </a:r>
                      <a:r>
                        <a:rPr lang="en-US" dirty="0" smtClean="0"/>
                        <a:t> id user yang </a:t>
                      </a:r>
                      <a:r>
                        <a:rPr lang="en-US" dirty="0" err="1" smtClean="0"/>
                        <a:t>satu</a:t>
                      </a:r>
                      <a:r>
                        <a:rPr lang="en-US" dirty="0" smtClean="0"/>
                        <a:t> </a:t>
                      </a:r>
                      <a:r>
                        <a:rPr lang="en-US" dirty="0" err="1" smtClean="0"/>
                        <a:t>dnegan</a:t>
                      </a:r>
                      <a:r>
                        <a:rPr lang="en-US" dirty="0" smtClean="0"/>
                        <a:t> user yang lain</a:t>
                      </a:r>
                      <a:endParaRPr lang="en-US" dirty="0"/>
                    </a:p>
                  </a:txBody>
                  <a:tcPr/>
                </a:tc>
                <a:tc>
                  <a:txBody>
                    <a:bodyPr/>
                    <a:lstStyle/>
                    <a:p>
                      <a:r>
                        <a:rPr lang="en-US" dirty="0" smtClean="0"/>
                        <a:t>Primary key</a:t>
                      </a:r>
                      <a:endParaRPr lang="en-US" dirty="0"/>
                    </a:p>
                  </a:txBody>
                  <a:tcPr/>
                </a:tc>
              </a:tr>
              <a:tr h="1168591">
                <a:tc vMerge="1">
                  <a:txBody>
                    <a:bodyPr/>
                    <a:lstStyle/>
                    <a:p>
                      <a:endParaRPr lang="en-US" dirty="0"/>
                    </a:p>
                  </a:txBody>
                  <a:tcPr/>
                </a:tc>
                <a:tc>
                  <a:txBody>
                    <a:bodyPr/>
                    <a:lstStyle/>
                    <a:p>
                      <a:r>
                        <a:rPr lang="en-US" dirty="0" smtClean="0"/>
                        <a:t>Email</a:t>
                      </a:r>
                      <a:endParaRPr lang="en-US" dirty="0"/>
                    </a:p>
                  </a:txBody>
                  <a:tcPr/>
                </a:tc>
                <a:tc>
                  <a:txBody>
                    <a:bodyPr/>
                    <a:lstStyle/>
                    <a:p>
                      <a:r>
                        <a:rPr lang="en-US" dirty="0" err="1" smtClean="0"/>
                        <a:t>Varchar</a:t>
                      </a:r>
                      <a:r>
                        <a:rPr lang="en-US" dirty="0" smtClean="0"/>
                        <a:t>(50)</a:t>
                      </a:r>
                      <a:endParaRPr lang="en-US" dirty="0"/>
                    </a:p>
                  </a:txBody>
                  <a:tcPr/>
                </a:tc>
                <a:tc>
                  <a:txBody>
                    <a:bodyPr/>
                    <a:lstStyle/>
                    <a:p>
                      <a:r>
                        <a:rPr lang="en-US" dirty="0" smtClean="0"/>
                        <a:t>email </a:t>
                      </a:r>
                      <a:r>
                        <a:rPr lang="en-US" dirty="0" err="1" smtClean="0"/>
                        <a:t>merupakan</a:t>
                      </a:r>
                      <a:r>
                        <a:rPr lang="en-US" baseline="0" dirty="0" smtClean="0"/>
                        <a:t> </a:t>
                      </a:r>
                      <a:r>
                        <a:rPr lang="en-US" baseline="0" dirty="0" err="1" smtClean="0"/>
                        <a:t>kolom</a:t>
                      </a:r>
                      <a:r>
                        <a:rPr lang="en-US" baseline="0" dirty="0" smtClean="0"/>
                        <a:t> yang </a:t>
                      </a:r>
                      <a:r>
                        <a:rPr lang="en-US" baseline="0" dirty="0" err="1" smtClean="0"/>
                        <a:t>berisi</a:t>
                      </a:r>
                      <a:r>
                        <a:rPr lang="en-US" baseline="0" dirty="0" smtClean="0"/>
                        <a:t> email yang </a:t>
                      </a:r>
                      <a:r>
                        <a:rPr lang="en-US" baseline="0" dirty="0" err="1" smtClean="0"/>
                        <a:t>digunakan</a:t>
                      </a:r>
                      <a:r>
                        <a:rPr lang="en-US" baseline="0" dirty="0" smtClean="0"/>
                        <a:t> user </a:t>
                      </a:r>
                      <a:r>
                        <a:rPr lang="en-US" baseline="0" dirty="0" err="1" smtClean="0"/>
                        <a:t>untuk</a:t>
                      </a:r>
                      <a:r>
                        <a:rPr lang="en-US" baseline="0" dirty="0" smtClean="0"/>
                        <a:t> login</a:t>
                      </a:r>
                      <a:endParaRPr lang="en-US" dirty="0"/>
                    </a:p>
                  </a:txBody>
                  <a:tcPr/>
                </a:tc>
                <a:tc>
                  <a:txBody>
                    <a:bodyPr/>
                    <a:lstStyle/>
                    <a:p>
                      <a:endParaRPr lang="en-US" dirty="0"/>
                    </a:p>
                  </a:txBody>
                  <a:tcPr/>
                </a:tc>
              </a:tr>
              <a:tr h="511259">
                <a:tc vMerge="1">
                  <a:txBody>
                    <a:bodyPr/>
                    <a:lstStyle/>
                    <a:p>
                      <a:endParaRPr lang="en-US" dirty="0"/>
                    </a:p>
                  </a:txBody>
                  <a:tcPr/>
                </a:tc>
                <a:tc>
                  <a:txBody>
                    <a:bodyPr/>
                    <a:lstStyle/>
                    <a:p>
                      <a:r>
                        <a:rPr lang="en-US" dirty="0" smtClean="0"/>
                        <a:t>Password</a:t>
                      </a:r>
                      <a:endParaRPr lang="en-US" dirty="0"/>
                    </a:p>
                  </a:txBody>
                  <a:tcPr/>
                </a:tc>
                <a:tc>
                  <a:txBody>
                    <a:bodyPr/>
                    <a:lstStyle/>
                    <a:p>
                      <a:r>
                        <a:rPr lang="en-US" dirty="0" err="1" smtClean="0"/>
                        <a:t>Varchar</a:t>
                      </a:r>
                      <a:r>
                        <a:rPr lang="en-US" dirty="0" smtClean="0"/>
                        <a:t>(60)</a:t>
                      </a:r>
                      <a:endParaRPr lang="en-US" dirty="0"/>
                    </a:p>
                  </a:txBody>
                  <a:tcPr/>
                </a:tc>
                <a:tc>
                  <a:txBody>
                    <a:bodyPr/>
                    <a:lstStyle/>
                    <a:p>
                      <a:r>
                        <a:rPr lang="en-US" dirty="0" err="1" smtClean="0"/>
                        <a:t>Passwrod</a:t>
                      </a:r>
                      <a:r>
                        <a:rPr lang="en-US" dirty="0" smtClean="0"/>
                        <a:t> </a:t>
                      </a:r>
                      <a:r>
                        <a:rPr lang="en-US" dirty="0" err="1" smtClean="0"/>
                        <a:t>mengacu</a:t>
                      </a:r>
                      <a:r>
                        <a:rPr lang="en-US" dirty="0" smtClean="0"/>
                        <a:t> </a:t>
                      </a:r>
                      <a:r>
                        <a:rPr lang="en-US" dirty="0" err="1" smtClean="0"/>
                        <a:t>pada</a:t>
                      </a:r>
                      <a:r>
                        <a:rPr lang="en-US" dirty="0" smtClean="0"/>
                        <a:t> email</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5838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78622336"/>
              </p:ext>
            </p:extLst>
          </p:nvPr>
        </p:nvGraphicFramePr>
        <p:xfrm>
          <a:off x="1120191" y="1804735"/>
          <a:ext cx="9828546" cy="4160520"/>
        </p:xfrm>
        <a:graphic>
          <a:graphicData uri="http://schemas.openxmlformats.org/drawingml/2006/table">
            <a:tbl>
              <a:tblPr firstRow="1" bandRow="1">
                <a:tableStyleId>{5C22544A-7EE6-4342-B048-85BDC9FD1C3A}</a:tableStyleId>
              </a:tblPr>
              <a:tblGrid>
                <a:gridCol w="1495102"/>
                <a:gridCol w="1338218"/>
                <a:gridCol w="1338217"/>
                <a:gridCol w="3691300"/>
                <a:gridCol w="1965709"/>
              </a:tblGrid>
              <a:tr h="470250">
                <a:tc>
                  <a:txBody>
                    <a:bodyPr/>
                    <a:lstStyle/>
                    <a:p>
                      <a:pPr>
                        <a:lnSpc>
                          <a:spcPct val="150000"/>
                        </a:lnSpc>
                      </a:pPr>
                      <a:r>
                        <a:rPr lang="en-US" dirty="0" err="1" smtClean="0"/>
                        <a:t>Nama</a:t>
                      </a:r>
                      <a:r>
                        <a:rPr lang="en-US" baseline="0" dirty="0" smtClean="0"/>
                        <a:t> </a:t>
                      </a:r>
                      <a:r>
                        <a:rPr lang="en-US" baseline="0" dirty="0" err="1" smtClean="0"/>
                        <a:t>Tabel</a:t>
                      </a:r>
                      <a:endParaRPr lang="en-US" dirty="0"/>
                    </a:p>
                  </a:txBody>
                  <a:tcPr/>
                </a:tc>
                <a:tc>
                  <a:txBody>
                    <a:bodyPr/>
                    <a:lstStyle/>
                    <a:p>
                      <a:pPr>
                        <a:lnSpc>
                          <a:spcPct val="150000"/>
                        </a:lnSpc>
                      </a:pPr>
                      <a:r>
                        <a:rPr lang="en-US" dirty="0" smtClean="0"/>
                        <a:t>Isi </a:t>
                      </a:r>
                      <a:r>
                        <a:rPr lang="en-US" dirty="0" err="1" smtClean="0"/>
                        <a:t>Tabel</a:t>
                      </a:r>
                      <a:endParaRPr lang="en-US" dirty="0"/>
                    </a:p>
                  </a:txBody>
                  <a:tcPr/>
                </a:tc>
                <a:tc>
                  <a:txBody>
                    <a:bodyPr/>
                    <a:lstStyle/>
                    <a:p>
                      <a:pPr>
                        <a:lnSpc>
                          <a:spcPct val="150000"/>
                        </a:lnSpc>
                      </a:pPr>
                      <a:r>
                        <a:rPr lang="en-US" dirty="0" err="1" smtClean="0"/>
                        <a:t>Tipe</a:t>
                      </a:r>
                      <a:r>
                        <a:rPr lang="en-US" dirty="0" smtClean="0"/>
                        <a:t> Data</a:t>
                      </a:r>
                      <a:endParaRPr lang="en-US" dirty="0"/>
                    </a:p>
                  </a:txBody>
                  <a:tcPr/>
                </a:tc>
                <a:tc>
                  <a:txBody>
                    <a:bodyPr/>
                    <a:lstStyle/>
                    <a:p>
                      <a:pPr>
                        <a:lnSpc>
                          <a:spcPct val="150000"/>
                        </a:lnSpc>
                      </a:pPr>
                      <a:r>
                        <a:rPr lang="en-US" dirty="0" err="1" smtClean="0"/>
                        <a:t>Penjelasan</a:t>
                      </a:r>
                      <a:endParaRPr lang="en-US" dirty="0"/>
                    </a:p>
                  </a:txBody>
                  <a:tcPr/>
                </a:tc>
                <a:tc>
                  <a:txBody>
                    <a:bodyPr/>
                    <a:lstStyle/>
                    <a:p>
                      <a:pPr>
                        <a:lnSpc>
                          <a:spcPct val="150000"/>
                        </a:lnSpc>
                      </a:pPr>
                      <a:r>
                        <a:rPr lang="en-US" dirty="0" err="1" smtClean="0"/>
                        <a:t>Keterangan</a:t>
                      </a:r>
                      <a:endParaRPr lang="en-US" dirty="0"/>
                    </a:p>
                  </a:txBody>
                  <a:tcPr/>
                </a:tc>
              </a:tr>
              <a:tr h="1159520">
                <a:tc rowSpan="4">
                  <a:txBody>
                    <a:bodyPr/>
                    <a:lstStyle/>
                    <a:p>
                      <a:pPr>
                        <a:lnSpc>
                          <a:spcPct val="150000"/>
                        </a:lnSpc>
                      </a:pPr>
                      <a:r>
                        <a:rPr lang="en-US" dirty="0" smtClean="0"/>
                        <a:t>Admin</a:t>
                      </a:r>
                      <a:endParaRPr lang="en-US" dirty="0"/>
                    </a:p>
                  </a:txBody>
                  <a:tcPr/>
                </a:tc>
                <a:tc>
                  <a:txBody>
                    <a:bodyPr/>
                    <a:lstStyle/>
                    <a:p>
                      <a:pPr>
                        <a:lnSpc>
                          <a:spcPct val="150000"/>
                        </a:lnSpc>
                      </a:pPr>
                      <a:r>
                        <a:rPr lang="en-US" dirty="0" err="1" smtClean="0"/>
                        <a:t>idAdmin</a:t>
                      </a:r>
                      <a:endParaRPr lang="en-US" dirty="0"/>
                    </a:p>
                  </a:txBody>
                  <a:tcPr/>
                </a:tc>
                <a:tc>
                  <a:txBody>
                    <a:bodyPr/>
                    <a:lstStyle/>
                    <a:p>
                      <a:pPr>
                        <a:lnSpc>
                          <a:spcPct val="150000"/>
                        </a:lnSpc>
                      </a:pPr>
                      <a:r>
                        <a:rPr lang="en-US" dirty="0" err="1" smtClean="0"/>
                        <a:t>Int</a:t>
                      </a:r>
                      <a:r>
                        <a:rPr lang="en-US" dirty="0" smtClean="0"/>
                        <a:t>(11)</a:t>
                      </a:r>
                      <a:endParaRPr lang="en-US" dirty="0"/>
                    </a:p>
                  </a:txBody>
                  <a:tcPr/>
                </a:tc>
                <a:tc>
                  <a:txBody>
                    <a:bodyPr/>
                    <a:lstStyle/>
                    <a:p>
                      <a:pPr>
                        <a:lnSpc>
                          <a:spcPct val="150000"/>
                        </a:lnSpc>
                      </a:pPr>
                      <a:r>
                        <a:rPr lang="en-US" sz="1800" kern="1200" dirty="0" err="1" smtClean="0">
                          <a:solidFill>
                            <a:schemeClr val="dk1"/>
                          </a:solidFill>
                          <a:effectLst/>
                          <a:latin typeface="+mn-lt"/>
                          <a:ea typeface="+mn-ea"/>
                          <a:cs typeface="+mn-cs"/>
                        </a:rPr>
                        <a:t>idAmdin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merupakan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kolom</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unik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untuk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membedakan</a:t>
                      </a:r>
                      <a:r>
                        <a:rPr lang="en-US" sz="1800" kern="1200" dirty="0" smtClean="0">
                          <a:solidFill>
                            <a:schemeClr val="dk1"/>
                          </a:solidFill>
                          <a:effectLst/>
                          <a:latin typeface="+mn-lt"/>
                          <a:ea typeface="+mn-ea"/>
                          <a:cs typeface="+mn-cs"/>
                        </a:rPr>
                        <a:t> data admin </a:t>
                      </a:r>
                      <a:r>
                        <a:rPr lang="en-US" sz="1800" kern="1200" dirty="0" err="1" smtClean="0">
                          <a:solidFill>
                            <a:schemeClr val="dk1"/>
                          </a:solidFill>
                          <a:effectLst/>
                          <a:latin typeface="+mn-lt"/>
                          <a:ea typeface="+mn-ea"/>
                          <a:cs typeface="+mn-cs"/>
                        </a:rPr>
                        <a:t>satu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dengan</a:t>
                      </a:r>
                      <a:r>
                        <a:rPr lang="en-US" sz="1800" kern="1200" dirty="0" smtClean="0">
                          <a:solidFill>
                            <a:schemeClr val="dk1"/>
                          </a:solidFill>
                          <a:effectLst/>
                          <a:latin typeface="+mn-lt"/>
                          <a:ea typeface="+mn-ea"/>
                          <a:cs typeface="+mn-cs"/>
                        </a:rPr>
                        <a:t> data admin </a:t>
                      </a:r>
                      <a:r>
                        <a:rPr lang="en-US" sz="1800" kern="1200" dirty="0" err="1" smtClean="0">
                          <a:solidFill>
                            <a:schemeClr val="dk1"/>
                          </a:solidFill>
                          <a:effectLst/>
                          <a:latin typeface="+mn-lt"/>
                          <a:ea typeface="+mn-ea"/>
                          <a:cs typeface="+mn-cs"/>
                        </a:rPr>
                        <a:t>lainnya</a:t>
                      </a:r>
                      <a:r>
                        <a:rPr lang="en-US" sz="1800" kern="1200" dirty="0" smtClean="0">
                          <a:solidFill>
                            <a:schemeClr val="dk1"/>
                          </a:solidFill>
                          <a:effectLst/>
                          <a:latin typeface="+mn-lt"/>
                          <a:ea typeface="+mn-ea"/>
                          <a:cs typeface="+mn-cs"/>
                        </a:rPr>
                        <a:t>.</a:t>
                      </a:r>
                      <a:endParaRPr lang="en-US" dirty="0"/>
                    </a:p>
                  </a:txBody>
                  <a:tcPr/>
                </a:tc>
                <a:tc>
                  <a:txBody>
                    <a:bodyPr/>
                    <a:lstStyle/>
                    <a:p>
                      <a:pPr>
                        <a:lnSpc>
                          <a:spcPct val="150000"/>
                        </a:lnSpc>
                      </a:pPr>
                      <a:r>
                        <a:rPr lang="en-US" dirty="0" smtClean="0"/>
                        <a:t>Primary key</a:t>
                      </a:r>
                      <a:endParaRPr lang="en-US" dirty="0"/>
                    </a:p>
                  </a:txBody>
                  <a:tcPr/>
                </a:tc>
              </a:tr>
              <a:tr h="1159520">
                <a:tc vMerge="1">
                  <a:txBody>
                    <a:bodyPr/>
                    <a:lstStyle/>
                    <a:p>
                      <a:endParaRPr lang="en-US" dirty="0"/>
                    </a:p>
                  </a:txBody>
                  <a:tcPr/>
                </a:tc>
                <a:tc>
                  <a:txBody>
                    <a:bodyPr/>
                    <a:lstStyle/>
                    <a:p>
                      <a:pPr>
                        <a:lnSpc>
                          <a:spcPct val="150000"/>
                        </a:lnSpc>
                      </a:pPr>
                      <a:r>
                        <a:rPr lang="en-US" dirty="0" smtClean="0"/>
                        <a:t>Username</a:t>
                      </a:r>
                      <a:endParaRPr lang="en-US" dirty="0"/>
                    </a:p>
                  </a:txBody>
                  <a:tcPr/>
                </a:tc>
                <a:tc>
                  <a:txBody>
                    <a:bodyPr/>
                    <a:lstStyle/>
                    <a:p>
                      <a:pPr>
                        <a:lnSpc>
                          <a:spcPct val="150000"/>
                        </a:lnSpc>
                      </a:pPr>
                      <a:r>
                        <a:rPr lang="en-US" dirty="0" err="1" smtClean="0"/>
                        <a:t>Varchar</a:t>
                      </a:r>
                      <a:r>
                        <a:rPr lang="en-US" dirty="0" smtClean="0"/>
                        <a:t>(50)</a:t>
                      </a:r>
                      <a:endParaRPr lang="en-US" dirty="0"/>
                    </a:p>
                  </a:txBody>
                  <a:tcPr/>
                </a:tc>
                <a:tc>
                  <a:txBody>
                    <a:bodyPr/>
                    <a:lstStyle/>
                    <a:p>
                      <a:pPr>
                        <a:lnSpc>
                          <a:spcPct val="150000"/>
                        </a:lnSpc>
                      </a:pPr>
                      <a:r>
                        <a:rPr lang="en-US" dirty="0" smtClean="0"/>
                        <a:t>Username</a:t>
                      </a:r>
                      <a:r>
                        <a:rPr lang="en-US" baseline="0" dirty="0" smtClean="0"/>
                        <a:t> admin </a:t>
                      </a:r>
                      <a:r>
                        <a:rPr lang="en-US" baseline="0" dirty="0" err="1" smtClean="0"/>
                        <a:t>dengan</a:t>
                      </a:r>
                      <a:r>
                        <a:rPr lang="en-US" baseline="0" dirty="0" smtClean="0"/>
                        <a:t> </a:t>
                      </a:r>
                      <a:r>
                        <a:rPr lang="en-US" baseline="0" dirty="0" err="1" smtClean="0"/>
                        <a:t>tipe</a:t>
                      </a:r>
                      <a:r>
                        <a:rPr lang="en-US" baseline="0" dirty="0" smtClean="0"/>
                        <a:t> </a:t>
                      </a:r>
                      <a:r>
                        <a:rPr lang="en-US" baseline="0" dirty="0" err="1" smtClean="0"/>
                        <a:t>varchar</a:t>
                      </a:r>
                      <a:r>
                        <a:rPr lang="en-US" baseline="0" dirty="0" smtClean="0"/>
                        <a:t> </a:t>
                      </a:r>
                      <a:r>
                        <a:rPr lang="en-US" baseline="0" dirty="0" err="1" smtClean="0"/>
                        <a:t>merupakan</a:t>
                      </a:r>
                      <a:r>
                        <a:rPr lang="en-US" baseline="0" dirty="0" smtClean="0"/>
                        <a:t> username yang </a:t>
                      </a:r>
                      <a:r>
                        <a:rPr lang="en-US" baseline="0" dirty="0" err="1" smtClean="0"/>
                        <a:t>digunakan</a:t>
                      </a:r>
                      <a:r>
                        <a:rPr lang="en-US" baseline="0" dirty="0" smtClean="0"/>
                        <a:t> </a:t>
                      </a:r>
                      <a:r>
                        <a:rPr lang="en-US" baseline="0" dirty="0" err="1" smtClean="0"/>
                        <a:t>untuk</a:t>
                      </a:r>
                      <a:r>
                        <a:rPr lang="en-US" baseline="0" dirty="0" smtClean="0"/>
                        <a:t> login </a:t>
                      </a:r>
                      <a:r>
                        <a:rPr lang="en-US" baseline="0" dirty="0" err="1" smtClean="0"/>
                        <a:t>menjadi</a:t>
                      </a:r>
                      <a:r>
                        <a:rPr lang="en-US" baseline="0" dirty="0" smtClean="0"/>
                        <a:t> admin</a:t>
                      </a:r>
                      <a:endParaRPr lang="en-US" dirty="0"/>
                    </a:p>
                  </a:txBody>
                  <a:tcPr/>
                </a:tc>
                <a:tc>
                  <a:txBody>
                    <a:bodyPr/>
                    <a:lstStyle/>
                    <a:p>
                      <a:pPr>
                        <a:lnSpc>
                          <a:spcPct val="150000"/>
                        </a:lnSpc>
                      </a:pPr>
                      <a:endParaRPr lang="en-US" dirty="0"/>
                    </a:p>
                  </a:txBody>
                  <a:tcPr/>
                </a:tc>
              </a:tr>
              <a:tr h="470250">
                <a:tc vMerge="1">
                  <a:txBody>
                    <a:bodyPr/>
                    <a:lstStyle/>
                    <a:p>
                      <a:endParaRPr lang="en-US" dirty="0"/>
                    </a:p>
                  </a:txBody>
                  <a:tcPr/>
                </a:tc>
                <a:tc>
                  <a:txBody>
                    <a:bodyPr/>
                    <a:lstStyle/>
                    <a:p>
                      <a:pPr>
                        <a:lnSpc>
                          <a:spcPct val="150000"/>
                        </a:lnSpc>
                      </a:pPr>
                      <a:r>
                        <a:rPr lang="en-US" dirty="0" smtClean="0"/>
                        <a:t>Password</a:t>
                      </a:r>
                      <a:endParaRPr lang="en-US" dirty="0"/>
                    </a:p>
                  </a:txBody>
                  <a:tcPr/>
                </a:tc>
                <a:tc>
                  <a:txBody>
                    <a:bodyPr/>
                    <a:lstStyle/>
                    <a:p>
                      <a:pPr>
                        <a:lnSpc>
                          <a:spcPct val="150000"/>
                        </a:lnSpc>
                      </a:pPr>
                      <a:r>
                        <a:rPr lang="en-US" dirty="0" err="1" smtClean="0"/>
                        <a:t>Varchar</a:t>
                      </a:r>
                      <a:r>
                        <a:rPr lang="en-US" dirty="0" smtClean="0"/>
                        <a:t>(6)</a:t>
                      </a:r>
                      <a:endParaRPr lang="en-US" dirty="0"/>
                    </a:p>
                  </a:txBody>
                  <a:tcPr/>
                </a:tc>
                <a:tc>
                  <a:txBody>
                    <a:bodyPr/>
                    <a:lstStyle/>
                    <a:p>
                      <a:pPr>
                        <a:lnSpc>
                          <a:spcPct val="150000"/>
                        </a:lnSpc>
                      </a:pPr>
                      <a:r>
                        <a:rPr lang="en-US" dirty="0" err="1" smtClean="0"/>
                        <a:t>Passwrod</a:t>
                      </a:r>
                      <a:r>
                        <a:rPr lang="en-US" dirty="0" smtClean="0"/>
                        <a:t> </a:t>
                      </a:r>
                      <a:r>
                        <a:rPr lang="en-US" dirty="0" err="1" smtClean="0"/>
                        <a:t>mengacu</a:t>
                      </a:r>
                      <a:r>
                        <a:rPr lang="en-US" dirty="0" smtClean="0"/>
                        <a:t> </a:t>
                      </a:r>
                      <a:r>
                        <a:rPr lang="en-US" dirty="0" err="1" smtClean="0"/>
                        <a:t>pada</a:t>
                      </a:r>
                      <a:r>
                        <a:rPr lang="en-US" dirty="0" smtClean="0"/>
                        <a:t> username</a:t>
                      </a:r>
                      <a:endParaRPr lang="en-US" dirty="0"/>
                    </a:p>
                  </a:txBody>
                  <a:tcPr/>
                </a:tc>
                <a:tc>
                  <a:txBody>
                    <a:bodyPr/>
                    <a:lstStyle/>
                    <a:p>
                      <a:pPr>
                        <a:lnSpc>
                          <a:spcPct val="150000"/>
                        </a:lnSpc>
                      </a:pPr>
                      <a:endParaRPr lang="en-US" dirty="0"/>
                    </a:p>
                  </a:txBody>
                  <a:tcPr/>
                </a:tc>
              </a:tr>
              <a:tr h="470250">
                <a:tc vMerge="1">
                  <a:txBody>
                    <a:bodyPr/>
                    <a:lstStyle/>
                    <a:p>
                      <a:endParaRPr lang="en-US" dirty="0"/>
                    </a:p>
                  </a:txBody>
                  <a:tcPr/>
                </a:tc>
                <a:tc>
                  <a:txBody>
                    <a:bodyPr/>
                    <a:lstStyle/>
                    <a:p>
                      <a:pPr>
                        <a:lnSpc>
                          <a:spcPct val="150000"/>
                        </a:lnSpc>
                      </a:pPr>
                      <a:r>
                        <a:rPr lang="en-US" dirty="0" smtClean="0"/>
                        <a:t>email</a:t>
                      </a:r>
                      <a:endParaRPr lang="en-US"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a:lnSpc>
                          <a:spcPct val="150000"/>
                        </a:lnSpc>
                      </a:pPr>
                      <a:r>
                        <a:rPr lang="en-US" dirty="0" smtClean="0"/>
                        <a:t>Email yang </a:t>
                      </a:r>
                      <a:r>
                        <a:rPr lang="en-US" dirty="0" err="1" smtClean="0"/>
                        <a:t>terdaftar</a:t>
                      </a:r>
                      <a:r>
                        <a:rPr lang="en-US" dirty="0" smtClean="0"/>
                        <a:t> </a:t>
                      </a:r>
                      <a:r>
                        <a:rPr lang="en-US" dirty="0" err="1" smtClean="0"/>
                        <a:t>saat</a:t>
                      </a:r>
                      <a:r>
                        <a:rPr lang="en-US" dirty="0" smtClean="0"/>
                        <a:t> sign up</a:t>
                      </a:r>
                      <a:endParaRPr lang="en-US" dirty="0"/>
                    </a:p>
                  </a:txBody>
                  <a:tcPr/>
                </a:tc>
                <a:tc>
                  <a:txBody>
                    <a:bodyPr/>
                    <a:lstStyle/>
                    <a:p>
                      <a:pPr>
                        <a:lnSpc>
                          <a:spcPct val="150000"/>
                        </a:lnSpc>
                      </a:pPr>
                      <a:endParaRPr lang="en-US" dirty="0"/>
                    </a:p>
                  </a:txBody>
                  <a:tcPr/>
                </a:tc>
              </a:tr>
            </a:tbl>
          </a:graphicData>
        </a:graphic>
      </p:graphicFrame>
    </p:spTree>
    <p:extLst>
      <p:ext uri="{BB962C8B-B14F-4D97-AF65-F5344CB8AC3E}">
        <p14:creationId xmlns:p14="http://schemas.microsoft.com/office/powerpoint/2010/main" val="891627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62356276"/>
              </p:ext>
            </p:extLst>
          </p:nvPr>
        </p:nvGraphicFramePr>
        <p:xfrm>
          <a:off x="1120190" y="1636294"/>
          <a:ext cx="9732293" cy="4572000"/>
        </p:xfrm>
        <a:graphic>
          <a:graphicData uri="http://schemas.openxmlformats.org/drawingml/2006/table">
            <a:tbl>
              <a:tblPr firstRow="1" bandRow="1">
                <a:tableStyleId>{5C22544A-7EE6-4342-B048-85BDC9FD1C3A}</a:tableStyleId>
              </a:tblPr>
              <a:tblGrid>
                <a:gridCol w="1480460"/>
                <a:gridCol w="1445577"/>
                <a:gridCol w="1806970"/>
                <a:gridCol w="3052827"/>
                <a:gridCol w="1946459"/>
              </a:tblGrid>
              <a:tr h="458609">
                <a:tc>
                  <a:txBody>
                    <a:bodyPr/>
                    <a:lstStyle/>
                    <a:p>
                      <a:pPr>
                        <a:lnSpc>
                          <a:spcPct val="150000"/>
                        </a:lnSpc>
                      </a:pPr>
                      <a:r>
                        <a:rPr lang="en-US" dirty="0" err="1" smtClean="0"/>
                        <a:t>Nama</a:t>
                      </a:r>
                      <a:r>
                        <a:rPr lang="en-US" baseline="0" dirty="0" smtClean="0"/>
                        <a:t> </a:t>
                      </a:r>
                      <a:r>
                        <a:rPr lang="en-US" baseline="0" dirty="0" err="1" smtClean="0"/>
                        <a:t>Tabel</a:t>
                      </a:r>
                      <a:endParaRPr lang="en-US" dirty="0"/>
                    </a:p>
                  </a:txBody>
                  <a:tcPr/>
                </a:tc>
                <a:tc>
                  <a:txBody>
                    <a:bodyPr/>
                    <a:lstStyle/>
                    <a:p>
                      <a:pPr>
                        <a:lnSpc>
                          <a:spcPct val="150000"/>
                        </a:lnSpc>
                      </a:pPr>
                      <a:r>
                        <a:rPr lang="en-US" dirty="0" smtClean="0"/>
                        <a:t>Isi </a:t>
                      </a:r>
                      <a:r>
                        <a:rPr lang="en-US" dirty="0" err="1" smtClean="0"/>
                        <a:t>Tabel</a:t>
                      </a:r>
                      <a:endParaRPr lang="en-US" dirty="0"/>
                    </a:p>
                  </a:txBody>
                  <a:tcPr/>
                </a:tc>
                <a:tc>
                  <a:txBody>
                    <a:bodyPr/>
                    <a:lstStyle/>
                    <a:p>
                      <a:pPr>
                        <a:lnSpc>
                          <a:spcPct val="150000"/>
                        </a:lnSpc>
                      </a:pPr>
                      <a:r>
                        <a:rPr lang="en-US" dirty="0" err="1" smtClean="0"/>
                        <a:t>Tipe</a:t>
                      </a:r>
                      <a:r>
                        <a:rPr lang="en-US" dirty="0" smtClean="0"/>
                        <a:t> Data</a:t>
                      </a:r>
                      <a:endParaRPr lang="en-US" dirty="0"/>
                    </a:p>
                  </a:txBody>
                  <a:tcPr/>
                </a:tc>
                <a:tc>
                  <a:txBody>
                    <a:bodyPr/>
                    <a:lstStyle/>
                    <a:p>
                      <a:pPr>
                        <a:lnSpc>
                          <a:spcPct val="150000"/>
                        </a:lnSpc>
                      </a:pPr>
                      <a:r>
                        <a:rPr lang="en-US" dirty="0" err="1" smtClean="0"/>
                        <a:t>Penjelasan</a:t>
                      </a:r>
                      <a:endParaRPr lang="en-US" dirty="0"/>
                    </a:p>
                  </a:txBody>
                  <a:tcPr/>
                </a:tc>
                <a:tc>
                  <a:txBody>
                    <a:bodyPr/>
                    <a:lstStyle/>
                    <a:p>
                      <a:pPr>
                        <a:lnSpc>
                          <a:spcPct val="150000"/>
                        </a:lnSpc>
                      </a:pPr>
                      <a:r>
                        <a:rPr lang="en-US" dirty="0" err="1" smtClean="0"/>
                        <a:t>Keterangan</a:t>
                      </a:r>
                      <a:endParaRPr lang="en-US" dirty="0"/>
                    </a:p>
                  </a:txBody>
                  <a:tcPr/>
                </a:tc>
              </a:tr>
              <a:tr h="1470061">
                <a:tc rowSpan="4">
                  <a:txBody>
                    <a:bodyPr/>
                    <a:lstStyle/>
                    <a:p>
                      <a:pPr>
                        <a:lnSpc>
                          <a:spcPct val="150000"/>
                        </a:lnSpc>
                      </a:pPr>
                      <a:r>
                        <a:rPr lang="en-US" dirty="0" smtClean="0"/>
                        <a:t>room</a:t>
                      </a:r>
                      <a:endParaRPr lang="en-US" dirty="0"/>
                    </a:p>
                  </a:txBody>
                  <a:tcPr/>
                </a:tc>
                <a:tc>
                  <a:txBody>
                    <a:bodyPr/>
                    <a:lstStyle/>
                    <a:p>
                      <a:pPr>
                        <a:lnSpc>
                          <a:spcPct val="150000"/>
                        </a:lnSpc>
                      </a:pPr>
                      <a:r>
                        <a:rPr lang="en-US" dirty="0" err="1" smtClean="0"/>
                        <a:t>NoKamar</a:t>
                      </a:r>
                      <a:endParaRPr lang="en-US" dirty="0"/>
                    </a:p>
                  </a:txBody>
                  <a:tcPr/>
                </a:tc>
                <a:tc>
                  <a:txBody>
                    <a:bodyPr/>
                    <a:lstStyle/>
                    <a:p>
                      <a:pPr>
                        <a:lnSpc>
                          <a:spcPct val="150000"/>
                        </a:lnSpc>
                      </a:pPr>
                      <a:r>
                        <a:rPr lang="en-US" dirty="0" smtClean="0"/>
                        <a:t>Char(6)</a:t>
                      </a:r>
                      <a:endParaRPr lang="en-US" dirty="0"/>
                    </a:p>
                  </a:txBody>
                  <a:tcPr/>
                </a:tc>
                <a:tc>
                  <a:txBody>
                    <a:bodyPr/>
                    <a:lstStyle/>
                    <a:p>
                      <a:pPr>
                        <a:lnSpc>
                          <a:spcPct val="150000"/>
                        </a:lnSpc>
                      </a:pPr>
                      <a:r>
                        <a:rPr lang="en-US" dirty="0" smtClean="0"/>
                        <a:t>No </a:t>
                      </a:r>
                      <a:r>
                        <a:rPr lang="en-US" dirty="0" err="1" smtClean="0"/>
                        <a:t>Kamar</a:t>
                      </a:r>
                      <a:r>
                        <a:rPr lang="en-US" dirty="0" smtClean="0"/>
                        <a:t> </a:t>
                      </a:r>
                      <a:r>
                        <a:rPr lang="en-US" dirty="0" err="1" smtClean="0"/>
                        <a:t>merupakan</a:t>
                      </a:r>
                      <a:r>
                        <a:rPr lang="en-US" baseline="0" dirty="0" smtClean="0"/>
                        <a:t> </a:t>
                      </a:r>
                      <a:r>
                        <a:rPr lang="en-US" sz="1800" kern="1200" dirty="0" err="1" smtClean="0">
                          <a:solidFill>
                            <a:schemeClr val="dk1"/>
                          </a:solidFill>
                          <a:effectLst/>
                          <a:latin typeface="+mn-lt"/>
                          <a:ea typeface="+mn-ea"/>
                          <a:cs typeface="+mn-cs"/>
                        </a:rPr>
                        <a:t>kolom</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unik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untuk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membedakan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kamar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satu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dengan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kamar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lainnya</a:t>
                      </a:r>
                      <a:r>
                        <a:rPr lang="en-US" sz="1800" kern="1200" dirty="0" smtClean="0">
                          <a:solidFill>
                            <a:schemeClr val="dk1"/>
                          </a:solidFill>
                          <a:effectLst/>
                          <a:latin typeface="+mn-lt"/>
                          <a:ea typeface="+mn-ea"/>
                          <a:cs typeface="+mn-cs"/>
                        </a:rPr>
                        <a:t>.</a:t>
                      </a:r>
                      <a:endParaRPr lang="en-US" dirty="0"/>
                    </a:p>
                  </a:txBody>
                  <a:tcPr/>
                </a:tc>
                <a:tc>
                  <a:txBody>
                    <a:bodyPr/>
                    <a:lstStyle/>
                    <a:p>
                      <a:pPr>
                        <a:lnSpc>
                          <a:spcPct val="150000"/>
                        </a:lnSpc>
                      </a:pPr>
                      <a:r>
                        <a:rPr lang="en-US" dirty="0" smtClean="0"/>
                        <a:t>Primary key</a:t>
                      </a:r>
                      <a:endParaRPr lang="en-US" dirty="0"/>
                    </a:p>
                  </a:txBody>
                  <a:tcPr/>
                </a:tc>
              </a:tr>
              <a:tr h="791571">
                <a:tc vMerge="1">
                  <a:txBody>
                    <a:bodyPr/>
                    <a:lstStyle/>
                    <a:p>
                      <a:endParaRPr lang="en-US" dirty="0"/>
                    </a:p>
                  </a:txBody>
                  <a:tcPr/>
                </a:tc>
                <a:tc>
                  <a:txBody>
                    <a:bodyPr/>
                    <a:lstStyle/>
                    <a:p>
                      <a:pPr>
                        <a:lnSpc>
                          <a:spcPct val="150000"/>
                        </a:lnSpc>
                      </a:pPr>
                      <a:r>
                        <a:rPr lang="en-US" dirty="0" err="1" smtClean="0"/>
                        <a:t>Harga</a:t>
                      </a:r>
                      <a:r>
                        <a:rPr lang="en-US" baseline="0" dirty="0" err="1" smtClean="0"/>
                        <a:t>Kamar</a:t>
                      </a:r>
                      <a:endParaRPr lang="en-US" dirty="0"/>
                    </a:p>
                  </a:txBody>
                  <a:tcPr/>
                </a:tc>
                <a:tc>
                  <a:txBody>
                    <a:bodyPr/>
                    <a:lstStyle/>
                    <a:p>
                      <a:pPr>
                        <a:lnSpc>
                          <a:spcPct val="150000"/>
                        </a:lnSpc>
                      </a:pPr>
                      <a:r>
                        <a:rPr lang="en-US" dirty="0" smtClean="0"/>
                        <a:t>Decimal(10,0)</a:t>
                      </a:r>
                      <a:endParaRPr lang="en-US" dirty="0"/>
                    </a:p>
                  </a:txBody>
                  <a:tcPr/>
                </a:tc>
                <a:tc>
                  <a:txBody>
                    <a:bodyPr/>
                    <a:lstStyle/>
                    <a:p>
                      <a:pPr>
                        <a:lnSpc>
                          <a:spcPct val="150000"/>
                        </a:lnSpc>
                      </a:pPr>
                      <a:r>
                        <a:rPr lang="en-US" dirty="0" err="1" smtClean="0"/>
                        <a:t>Untuk</a:t>
                      </a:r>
                      <a:r>
                        <a:rPr lang="en-US" dirty="0" smtClean="0"/>
                        <a:t> </a:t>
                      </a:r>
                      <a:r>
                        <a:rPr lang="en-US" dirty="0" err="1" smtClean="0"/>
                        <a:t>menyimpan</a:t>
                      </a:r>
                      <a:r>
                        <a:rPr lang="en-US" dirty="0" smtClean="0"/>
                        <a:t> </a:t>
                      </a:r>
                      <a:r>
                        <a:rPr lang="en-US" dirty="0" err="1" smtClean="0"/>
                        <a:t>harga</a:t>
                      </a:r>
                      <a:r>
                        <a:rPr lang="en-US" dirty="0" smtClean="0"/>
                        <a:t> </a:t>
                      </a:r>
                      <a:r>
                        <a:rPr lang="en-US" dirty="0" err="1" smtClean="0"/>
                        <a:t>kamar</a:t>
                      </a:r>
                      <a:r>
                        <a:rPr lang="en-US" dirty="0" smtClean="0"/>
                        <a:t> </a:t>
                      </a:r>
                      <a:r>
                        <a:rPr lang="en-US" dirty="0" err="1" smtClean="0"/>
                        <a:t>dengan</a:t>
                      </a:r>
                      <a:r>
                        <a:rPr lang="en-US" dirty="0" smtClean="0"/>
                        <a:t> </a:t>
                      </a:r>
                      <a:r>
                        <a:rPr lang="en-US" dirty="0" err="1" smtClean="0"/>
                        <a:t>tipe</a:t>
                      </a:r>
                      <a:r>
                        <a:rPr lang="en-US" dirty="0" smtClean="0"/>
                        <a:t> decimal</a:t>
                      </a:r>
                      <a:endParaRPr lang="en-US" dirty="0"/>
                    </a:p>
                  </a:txBody>
                  <a:tcPr/>
                </a:tc>
                <a:tc>
                  <a:txBody>
                    <a:bodyPr/>
                    <a:lstStyle/>
                    <a:p>
                      <a:pPr>
                        <a:lnSpc>
                          <a:spcPct val="150000"/>
                        </a:lnSpc>
                      </a:pPr>
                      <a:endParaRPr lang="en-US" dirty="0"/>
                    </a:p>
                  </a:txBody>
                  <a:tcPr/>
                </a:tc>
              </a:tr>
              <a:tr h="458609">
                <a:tc vMerge="1">
                  <a:txBody>
                    <a:bodyPr/>
                    <a:lstStyle/>
                    <a:p>
                      <a:endParaRPr lang="en-US" dirty="0"/>
                    </a:p>
                  </a:txBody>
                  <a:tcPr/>
                </a:tc>
                <a:tc>
                  <a:txBody>
                    <a:bodyPr/>
                    <a:lstStyle/>
                    <a:p>
                      <a:pPr>
                        <a:lnSpc>
                          <a:spcPct val="150000"/>
                        </a:lnSpc>
                      </a:pPr>
                      <a:r>
                        <a:rPr lang="en-US" dirty="0" err="1" smtClean="0"/>
                        <a:t>tipeKamar</a:t>
                      </a:r>
                      <a:endParaRPr lang="en-US" dirty="0"/>
                    </a:p>
                  </a:txBody>
                  <a:tcPr/>
                </a:tc>
                <a:tc>
                  <a:txBody>
                    <a:bodyPr/>
                    <a:lstStyle/>
                    <a:p>
                      <a:pPr>
                        <a:lnSpc>
                          <a:spcPct val="150000"/>
                        </a:lnSpc>
                      </a:pPr>
                      <a:r>
                        <a:rPr lang="en-US" dirty="0" err="1" smtClean="0"/>
                        <a:t>Varchar</a:t>
                      </a:r>
                      <a:r>
                        <a:rPr lang="en-US" dirty="0" smtClean="0"/>
                        <a:t>(20)</a:t>
                      </a:r>
                      <a:endParaRPr lang="en-US" dirty="0"/>
                    </a:p>
                  </a:txBody>
                  <a:tcPr/>
                </a:tc>
                <a:tc>
                  <a:txBody>
                    <a:bodyPr/>
                    <a:lstStyle/>
                    <a:p>
                      <a:pPr>
                        <a:lnSpc>
                          <a:spcPct val="150000"/>
                        </a:lnSpc>
                      </a:pPr>
                      <a:r>
                        <a:rPr lang="en-US" dirty="0" err="1" smtClean="0"/>
                        <a:t>Untuk</a:t>
                      </a:r>
                      <a:r>
                        <a:rPr lang="en-US" dirty="0" smtClean="0"/>
                        <a:t> </a:t>
                      </a:r>
                      <a:r>
                        <a:rPr lang="en-US" dirty="0" err="1" smtClean="0"/>
                        <a:t>menyimpan</a:t>
                      </a:r>
                      <a:r>
                        <a:rPr lang="en-US" dirty="0" smtClean="0"/>
                        <a:t> </a:t>
                      </a:r>
                      <a:r>
                        <a:rPr lang="en-US" dirty="0" err="1" smtClean="0"/>
                        <a:t>tipe</a:t>
                      </a:r>
                      <a:r>
                        <a:rPr lang="en-US" dirty="0" smtClean="0"/>
                        <a:t> </a:t>
                      </a:r>
                      <a:r>
                        <a:rPr lang="en-US" dirty="0" err="1" smtClean="0"/>
                        <a:t>kamar</a:t>
                      </a:r>
                      <a:r>
                        <a:rPr lang="en-US" dirty="0" smtClean="0"/>
                        <a:t> </a:t>
                      </a:r>
                      <a:endParaRPr lang="en-US" dirty="0"/>
                    </a:p>
                  </a:txBody>
                  <a:tcPr/>
                </a:tc>
                <a:tc>
                  <a:txBody>
                    <a:bodyPr/>
                    <a:lstStyle/>
                    <a:p>
                      <a:pPr>
                        <a:lnSpc>
                          <a:spcPct val="150000"/>
                        </a:lnSpc>
                      </a:pPr>
                      <a:endParaRPr lang="en-US" dirty="0"/>
                    </a:p>
                  </a:txBody>
                  <a:tcPr/>
                </a:tc>
              </a:tr>
              <a:tr h="791571">
                <a:tc vMerge="1">
                  <a:txBody>
                    <a:bodyPr/>
                    <a:lstStyle/>
                    <a:p>
                      <a:endParaRPr lang="en-US" dirty="0"/>
                    </a:p>
                  </a:txBody>
                  <a:tcPr/>
                </a:tc>
                <a:tc>
                  <a:txBody>
                    <a:bodyPr/>
                    <a:lstStyle/>
                    <a:p>
                      <a:pPr>
                        <a:lnSpc>
                          <a:spcPct val="150000"/>
                        </a:lnSpc>
                      </a:pPr>
                      <a:r>
                        <a:rPr lang="en-US" dirty="0" err="1" smtClean="0"/>
                        <a:t>statusKamar</a:t>
                      </a:r>
                      <a:endParaRPr lang="en-US"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dirty="0" err="1" smtClean="0"/>
                        <a:t>Tinyint</a:t>
                      </a:r>
                      <a:r>
                        <a:rPr lang="en-US" dirty="0" smtClean="0"/>
                        <a:t>(1)</a:t>
                      </a:r>
                    </a:p>
                  </a:txBody>
                  <a:tcPr/>
                </a:tc>
                <a:tc>
                  <a:txBody>
                    <a:bodyPr/>
                    <a:lstStyle/>
                    <a:p>
                      <a:pPr>
                        <a:lnSpc>
                          <a:spcPct val="150000"/>
                        </a:lnSpc>
                      </a:pPr>
                      <a:r>
                        <a:rPr lang="en-US" dirty="0" err="1" smtClean="0"/>
                        <a:t>Menunjukkan</a:t>
                      </a:r>
                      <a:r>
                        <a:rPr lang="en-US" dirty="0" smtClean="0"/>
                        <a:t> </a:t>
                      </a:r>
                      <a:r>
                        <a:rPr lang="en-US" dirty="0" err="1" smtClean="0"/>
                        <a:t>apakah</a:t>
                      </a:r>
                      <a:r>
                        <a:rPr lang="en-US" dirty="0" smtClean="0"/>
                        <a:t> </a:t>
                      </a:r>
                      <a:r>
                        <a:rPr lang="en-US" dirty="0" err="1" smtClean="0"/>
                        <a:t>kamar</a:t>
                      </a:r>
                      <a:r>
                        <a:rPr lang="en-US" dirty="0" smtClean="0"/>
                        <a:t> </a:t>
                      </a:r>
                      <a:r>
                        <a:rPr lang="en-US" dirty="0" err="1" smtClean="0"/>
                        <a:t>sudah</a:t>
                      </a:r>
                      <a:r>
                        <a:rPr lang="en-US" dirty="0" smtClean="0"/>
                        <a:t> </a:t>
                      </a:r>
                      <a:r>
                        <a:rPr lang="en-US" dirty="0" err="1" smtClean="0"/>
                        <a:t>direservasi</a:t>
                      </a:r>
                      <a:r>
                        <a:rPr lang="en-US" dirty="0" smtClean="0"/>
                        <a:t> </a:t>
                      </a:r>
                      <a:r>
                        <a:rPr lang="en-US" dirty="0" err="1" smtClean="0"/>
                        <a:t>atau</a:t>
                      </a:r>
                      <a:r>
                        <a:rPr lang="en-US" dirty="0" smtClean="0"/>
                        <a:t> </a:t>
                      </a:r>
                      <a:r>
                        <a:rPr lang="en-US" dirty="0" err="1" smtClean="0"/>
                        <a:t>belum</a:t>
                      </a:r>
                      <a:endParaRPr lang="en-US" dirty="0"/>
                    </a:p>
                  </a:txBody>
                  <a:tcPr/>
                </a:tc>
                <a:tc>
                  <a:txBody>
                    <a:bodyPr/>
                    <a:lstStyle/>
                    <a:p>
                      <a:pPr>
                        <a:lnSpc>
                          <a:spcPct val="150000"/>
                        </a:lnSpc>
                      </a:pPr>
                      <a:endParaRPr lang="en-US" dirty="0"/>
                    </a:p>
                  </a:txBody>
                  <a:tcPr/>
                </a:tc>
              </a:tr>
            </a:tbl>
          </a:graphicData>
        </a:graphic>
      </p:graphicFrame>
    </p:spTree>
    <p:extLst>
      <p:ext uri="{BB962C8B-B14F-4D97-AF65-F5344CB8AC3E}">
        <p14:creationId xmlns:p14="http://schemas.microsoft.com/office/powerpoint/2010/main" val="1687091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74666384"/>
              </p:ext>
            </p:extLst>
          </p:nvPr>
        </p:nvGraphicFramePr>
        <p:xfrm>
          <a:off x="1192379" y="1111959"/>
          <a:ext cx="9732293" cy="5210762"/>
        </p:xfrm>
        <a:graphic>
          <a:graphicData uri="http://schemas.openxmlformats.org/drawingml/2006/table">
            <a:tbl>
              <a:tblPr firstRow="1" bandRow="1">
                <a:tableStyleId>{5C22544A-7EE6-4342-B048-85BDC9FD1C3A}</a:tableStyleId>
              </a:tblPr>
              <a:tblGrid>
                <a:gridCol w="1480460"/>
                <a:gridCol w="1153203"/>
                <a:gridCol w="1612231"/>
                <a:gridCol w="3874169"/>
                <a:gridCol w="1612230"/>
              </a:tblGrid>
              <a:tr h="458609">
                <a:tc>
                  <a:txBody>
                    <a:bodyPr/>
                    <a:lstStyle/>
                    <a:p>
                      <a:pPr>
                        <a:lnSpc>
                          <a:spcPct val="100000"/>
                        </a:lnSpc>
                      </a:pPr>
                      <a:r>
                        <a:rPr lang="en-US" dirty="0" err="1" smtClean="0"/>
                        <a:t>Nama</a:t>
                      </a:r>
                      <a:r>
                        <a:rPr lang="en-US" baseline="0" dirty="0" smtClean="0"/>
                        <a:t> </a:t>
                      </a:r>
                      <a:r>
                        <a:rPr lang="en-US" baseline="0" dirty="0" err="1" smtClean="0"/>
                        <a:t>Tabel</a:t>
                      </a:r>
                      <a:endParaRPr lang="en-US" dirty="0"/>
                    </a:p>
                  </a:txBody>
                  <a:tcPr/>
                </a:tc>
                <a:tc>
                  <a:txBody>
                    <a:bodyPr/>
                    <a:lstStyle/>
                    <a:p>
                      <a:pPr>
                        <a:lnSpc>
                          <a:spcPct val="100000"/>
                        </a:lnSpc>
                      </a:pPr>
                      <a:r>
                        <a:rPr lang="en-US" dirty="0" smtClean="0"/>
                        <a:t>Isi </a:t>
                      </a:r>
                      <a:r>
                        <a:rPr lang="en-US" dirty="0" err="1" smtClean="0"/>
                        <a:t>Tabel</a:t>
                      </a:r>
                      <a:endParaRPr lang="en-US" dirty="0"/>
                    </a:p>
                  </a:txBody>
                  <a:tcPr/>
                </a:tc>
                <a:tc>
                  <a:txBody>
                    <a:bodyPr/>
                    <a:lstStyle/>
                    <a:p>
                      <a:pPr>
                        <a:lnSpc>
                          <a:spcPct val="100000"/>
                        </a:lnSpc>
                      </a:pPr>
                      <a:r>
                        <a:rPr lang="en-US" dirty="0" err="1" smtClean="0"/>
                        <a:t>Tipe</a:t>
                      </a:r>
                      <a:r>
                        <a:rPr lang="en-US" dirty="0" smtClean="0"/>
                        <a:t> Data</a:t>
                      </a:r>
                      <a:endParaRPr lang="en-US" dirty="0"/>
                    </a:p>
                  </a:txBody>
                  <a:tcPr/>
                </a:tc>
                <a:tc>
                  <a:txBody>
                    <a:bodyPr/>
                    <a:lstStyle/>
                    <a:p>
                      <a:pPr>
                        <a:lnSpc>
                          <a:spcPct val="100000"/>
                        </a:lnSpc>
                      </a:pPr>
                      <a:r>
                        <a:rPr lang="en-US" dirty="0" err="1" smtClean="0"/>
                        <a:t>Penjelasan</a:t>
                      </a:r>
                      <a:endParaRPr lang="en-US" dirty="0"/>
                    </a:p>
                  </a:txBody>
                  <a:tcPr/>
                </a:tc>
                <a:tc>
                  <a:txBody>
                    <a:bodyPr/>
                    <a:lstStyle/>
                    <a:p>
                      <a:pPr>
                        <a:lnSpc>
                          <a:spcPct val="100000"/>
                        </a:lnSpc>
                      </a:pPr>
                      <a:r>
                        <a:rPr lang="en-US" dirty="0" err="1" smtClean="0"/>
                        <a:t>Keterangan</a:t>
                      </a:r>
                      <a:endParaRPr lang="en-US" dirty="0"/>
                    </a:p>
                  </a:txBody>
                  <a:tcPr/>
                </a:tc>
              </a:tr>
              <a:tr h="1470061">
                <a:tc rowSpan="5">
                  <a:txBody>
                    <a:bodyPr/>
                    <a:lstStyle/>
                    <a:p>
                      <a:pPr>
                        <a:lnSpc>
                          <a:spcPct val="100000"/>
                        </a:lnSpc>
                      </a:pPr>
                      <a:r>
                        <a:rPr lang="en-US" dirty="0" err="1" smtClean="0"/>
                        <a:t>Pesan</a:t>
                      </a:r>
                      <a:endParaRPr lang="en-US" dirty="0"/>
                    </a:p>
                  </a:txBody>
                  <a:tcPr/>
                </a:tc>
                <a:tc>
                  <a:txBody>
                    <a:bodyPr/>
                    <a:lstStyle/>
                    <a:p>
                      <a:pPr>
                        <a:lnSpc>
                          <a:spcPct val="100000"/>
                        </a:lnSpc>
                      </a:pPr>
                      <a:r>
                        <a:rPr lang="en-US" dirty="0" err="1" smtClean="0"/>
                        <a:t>IdPesan</a:t>
                      </a:r>
                      <a:endParaRPr lang="en-US" dirty="0"/>
                    </a:p>
                  </a:txBody>
                  <a:tcPr/>
                </a:tc>
                <a:tc>
                  <a:txBody>
                    <a:bodyPr/>
                    <a:lstStyle/>
                    <a:p>
                      <a:pPr>
                        <a:lnSpc>
                          <a:spcPct val="100000"/>
                        </a:lnSpc>
                      </a:pPr>
                      <a:r>
                        <a:rPr lang="en-US" dirty="0" err="1" smtClean="0"/>
                        <a:t>Int</a:t>
                      </a:r>
                      <a:r>
                        <a:rPr lang="en-US" dirty="0" smtClean="0"/>
                        <a:t>(11)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idPesan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merupakan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kolom</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unik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untuk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membedakan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satu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dengan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lainnya</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diset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secara</a:t>
                      </a:r>
                      <a:r>
                        <a:rPr lang="en-US" sz="1800" kern="1200" dirty="0" smtClean="0">
                          <a:solidFill>
                            <a:schemeClr val="dk1"/>
                          </a:solidFill>
                          <a:effectLst/>
                          <a:latin typeface="+mn-lt"/>
                          <a:ea typeface="+mn-ea"/>
                          <a:cs typeface="+mn-cs"/>
                        </a:rPr>
                        <a:t> auto increment yang </a:t>
                      </a:r>
                      <a:r>
                        <a:rPr lang="en-US" sz="1800" kern="1200" dirty="0" err="1" smtClean="0">
                          <a:solidFill>
                            <a:schemeClr val="dk1"/>
                          </a:solidFill>
                          <a:effectLst/>
                          <a:latin typeface="+mn-lt"/>
                          <a:ea typeface="+mn-ea"/>
                          <a:cs typeface="+mn-cs"/>
                        </a:rPr>
                        <a:t>berarti</a:t>
                      </a:r>
                      <a:r>
                        <a:rPr lang="en-US" sz="1800" kern="1200" baseline="0" dirty="0" smtClean="0">
                          <a:solidFill>
                            <a:schemeClr val="dk1"/>
                          </a:solidFill>
                          <a:effectLst/>
                          <a:latin typeface="+mn-lt"/>
                          <a:ea typeface="+mn-ea"/>
                          <a:cs typeface="+mn-cs"/>
                        </a:rPr>
                        <a:t> system </a:t>
                      </a:r>
                      <a:r>
                        <a:rPr lang="en-US" sz="1800" kern="1200" baseline="0" dirty="0" err="1" smtClean="0">
                          <a:solidFill>
                            <a:schemeClr val="dk1"/>
                          </a:solidFill>
                          <a:effectLst/>
                          <a:latin typeface="+mn-lt"/>
                          <a:ea typeface="+mn-ea"/>
                          <a:cs typeface="+mn-cs"/>
                        </a:rPr>
                        <a:t>akan</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secara</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otomatis</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memberi</a:t>
                      </a:r>
                      <a:r>
                        <a:rPr lang="en-US" sz="1800" kern="1200" baseline="0" dirty="0" smtClean="0">
                          <a:solidFill>
                            <a:schemeClr val="dk1"/>
                          </a:solidFill>
                          <a:effectLst/>
                          <a:latin typeface="+mn-lt"/>
                          <a:ea typeface="+mn-ea"/>
                          <a:cs typeface="+mn-cs"/>
                        </a:rPr>
                        <a:t> id </a:t>
                      </a:r>
                      <a:r>
                        <a:rPr lang="en-US" sz="1800" kern="1200" baseline="0" dirty="0" err="1" smtClean="0">
                          <a:solidFill>
                            <a:schemeClr val="dk1"/>
                          </a:solidFill>
                          <a:effectLst/>
                          <a:latin typeface="+mn-lt"/>
                          <a:ea typeface="+mn-ea"/>
                          <a:cs typeface="+mn-cs"/>
                        </a:rPr>
                        <a:t>pada</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pesan</a:t>
                      </a:r>
                      <a:endParaRPr lang="en-US" dirty="0" smtClean="0"/>
                    </a:p>
                  </a:txBody>
                  <a:tcPr/>
                </a:tc>
                <a:tc>
                  <a:txBody>
                    <a:bodyPr/>
                    <a:lstStyle/>
                    <a:p>
                      <a:pPr>
                        <a:lnSpc>
                          <a:spcPct val="100000"/>
                        </a:lnSpc>
                      </a:pPr>
                      <a:r>
                        <a:rPr lang="en-US" dirty="0" smtClean="0"/>
                        <a:t>Primary Key</a:t>
                      </a:r>
                      <a:endParaRPr lang="en-US" dirty="0"/>
                    </a:p>
                  </a:txBody>
                  <a:tcPr/>
                </a:tc>
              </a:tr>
              <a:tr h="791571">
                <a:tc vMerge="1">
                  <a:txBody>
                    <a:bodyPr/>
                    <a:lstStyle/>
                    <a:p>
                      <a:endParaRPr lang="en-US" dirty="0"/>
                    </a:p>
                  </a:txBody>
                  <a:tcPr/>
                </a:tc>
                <a:tc>
                  <a:txBody>
                    <a:bodyPr/>
                    <a:lstStyle/>
                    <a:p>
                      <a:pPr>
                        <a:lnSpc>
                          <a:spcPct val="100000"/>
                        </a:lnSpc>
                      </a:pPr>
                      <a:r>
                        <a:rPr lang="en-US" dirty="0" err="1" smtClean="0"/>
                        <a:t>Nama</a:t>
                      </a:r>
                      <a:endParaRPr lang="en-US" dirty="0"/>
                    </a:p>
                  </a:txBody>
                  <a:tcPr/>
                </a:tc>
                <a:tc>
                  <a:txBody>
                    <a:bodyPr/>
                    <a:lstStyle/>
                    <a:p>
                      <a:pPr>
                        <a:lnSpc>
                          <a:spcPct val="100000"/>
                        </a:lnSpc>
                      </a:pPr>
                      <a:r>
                        <a:rPr lang="en-US" dirty="0" err="1" smtClean="0"/>
                        <a:t>Varchar</a:t>
                      </a:r>
                      <a:r>
                        <a:rPr lang="en-US" dirty="0" smtClean="0"/>
                        <a:t>(20)</a:t>
                      </a:r>
                      <a:endParaRPr lang="en-US" dirty="0"/>
                    </a:p>
                  </a:txBody>
                  <a:tcPr/>
                </a:tc>
                <a:tc>
                  <a:txBody>
                    <a:bodyPr/>
                    <a:lstStyle/>
                    <a:p>
                      <a:pPr>
                        <a:lnSpc>
                          <a:spcPct val="100000"/>
                        </a:lnSpc>
                      </a:pPr>
                      <a:r>
                        <a:rPr lang="en-US" dirty="0" err="1" smtClean="0"/>
                        <a:t>Berisi</a:t>
                      </a:r>
                      <a:r>
                        <a:rPr lang="en-US" baseline="0" dirty="0" smtClean="0"/>
                        <a:t> </a:t>
                      </a:r>
                      <a:r>
                        <a:rPr lang="en-US" baseline="0" dirty="0" err="1" smtClean="0"/>
                        <a:t>nama</a:t>
                      </a:r>
                      <a:r>
                        <a:rPr lang="en-US" baseline="0" dirty="0" smtClean="0"/>
                        <a:t> user yang </a:t>
                      </a:r>
                      <a:r>
                        <a:rPr lang="en-US" baseline="0" dirty="0" err="1" smtClean="0"/>
                        <a:t>mengirimkan</a:t>
                      </a:r>
                      <a:r>
                        <a:rPr lang="en-US" baseline="0" dirty="0" smtClean="0"/>
                        <a:t> </a:t>
                      </a:r>
                      <a:r>
                        <a:rPr lang="en-US" baseline="0" dirty="0" err="1" smtClean="0"/>
                        <a:t>pesan</a:t>
                      </a:r>
                      <a:r>
                        <a:rPr lang="en-US" baseline="0" dirty="0" smtClean="0"/>
                        <a:t> </a:t>
                      </a:r>
                      <a:r>
                        <a:rPr lang="en-US" baseline="0" dirty="0" err="1" smtClean="0"/>
                        <a:t>ke</a:t>
                      </a:r>
                      <a:r>
                        <a:rPr lang="en-US" baseline="0" dirty="0" smtClean="0"/>
                        <a:t> admin</a:t>
                      </a:r>
                      <a:endParaRPr lang="en-US" dirty="0"/>
                    </a:p>
                  </a:txBody>
                  <a:tcPr/>
                </a:tc>
                <a:tc>
                  <a:txBody>
                    <a:bodyPr/>
                    <a:lstStyle/>
                    <a:p>
                      <a:pPr>
                        <a:lnSpc>
                          <a:spcPct val="100000"/>
                        </a:lnSpc>
                      </a:pPr>
                      <a:endParaRPr lang="en-US" dirty="0"/>
                    </a:p>
                  </a:txBody>
                  <a:tcPr/>
                </a:tc>
              </a:tr>
              <a:tr h="458609">
                <a:tc vMerge="1">
                  <a:txBody>
                    <a:bodyPr/>
                    <a:lstStyle/>
                    <a:p>
                      <a:endParaRPr lang="en-US" dirty="0"/>
                    </a:p>
                  </a:txBody>
                  <a:tcPr/>
                </a:tc>
                <a:tc>
                  <a:txBody>
                    <a:bodyPr/>
                    <a:lstStyle/>
                    <a:p>
                      <a:pPr>
                        <a:lnSpc>
                          <a:spcPct val="100000"/>
                        </a:lnSpc>
                      </a:pPr>
                      <a:r>
                        <a:rPr lang="en-US" dirty="0" err="1" smtClean="0"/>
                        <a:t>Alamat</a:t>
                      </a:r>
                      <a:endParaRPr lang="en-US" dirty="0"/>
                    </a:p>
                  </a:txBody>
                  <a:tcPr/>
                </a:tc>
                <a:tc>
                  <a:txBody>
                    <a:bodyPr/>
                    <a:lstStyle/>
                    <a:p>
                      <a:pPr>
                        <a:lnSpc>
                          <a:spcPct val="100000"/>
                        </a:lnSpc>
                      </a:pPr>
                      <a:r>
                        <a:rPr lang="en-US" dirty="0" err="1" smtClean="0"/>
                        <a:t>Varchar</a:t>
                      </a:r>
                      <a:r>
                        <a:rPr lang="en-US" dirty="0" smtClean="0"/>
                        <a:t>(50)</a:t>
                      </a:r>
                      <a:endParaRPr lang="en-US" dirty="0"/>
                    </a:p>
                  </a:txBody>
                  <a:tcPr/>
                </a:tc>
                <a:tc>
                  <a:txBody>
                    <a:bodyPr/>
                    <a:lstStyle/>
                    <a:p>
                      <a:pPr>
                        <a:lnSpc>
                          <a:spcPct val="100000"/>
                        </a:lnSpc>
                      </a:pPr>
                      <a:r>
                        <a:rPr lang="en-US" dirty="0" err="1" smtClean="0"/>
                        <a:t>Merupakan</a:t>
                      </a:r>
                      <a:r>
                        <a:rPr lang="en-US" dirty="0" smtClean="0"/>
                        <a:t> </a:t>
                      </a:r>
                      <a:r>
                        <a:rPr lang="en-US" dirty="0" err="1" smtClean="0"/>
                        <a:t>alamat</a:t>
                      </a:r>
                      <a:r>
                        <a:rPr lang="en-US" dirty="0" smtClean="0"/>
                        <a:t> </a:t>
                      </a:r>
                      <a:r>
                        <a:rPr lang="en-US" dirty="0" err="1" smtClean="0"/>
                        <a:t>dari</a:t>
                      </a:r>
                      <a:r>
                        <a:rPr lang="en-US" baseline="0" dirty="0" smtClean="0"/>
                        <a:t> user yang </a:t>
                      </a:r>
                      <a:r>
                        <a:rPr lang="en-US" baseline="0" dirty="0" err="1" smtClean="0"/>
                        <a:t>mengirimkan</a:t>
                      </a:r>
                      <a:r>
                        <a:rPr lang="en-US" baseline="0" dirty="0" smtClean="0"/>
                        <a:t> </a:t>
                      </a:r>
                      <a:r>
                        <a:rPr lang="en-US" baseline="0" dirty="0" err="1" smtClean="0"/>
                        <a:t>pesan</a:t>
                      </a:r>
                      <a:endParaRPr lang="en-US" dirty="0"/>
                    </a:p>
                  </a:txBody>
                  <a:tcPr/>
                </a:tc>
                <a:tc>
                  <a:txBody>
                    <a:bodyPr/>
                    <a:lstStyle/>
                    <a:p>
                      <a:pPr>
                        <a:lnSpc>
                          <a:spcPct val="100000"/>
                        </a:lnSpc>
                      </a:pPr>
                      <a:endParaRPr lang="en-US" dirty="0"/>
                    </a:p>
                  </a:txBody>
                  <a:tcPr/>
                </a:tc>
              </a:tr>
              <a:tr h="791571">
                <a:tc vMerge="1">
                  <a:txBody>
                    <a:bodyPr/>
                    <a:lstStyle/>
                    <a:p>
                      <a:endParaRPr lang="en-US" dirty="0"/>
                    </a:p>
                  </a:txBody>
                  <a:tcPr/>
                </a:tc>
                <a:tc>
                  <a:txBody>
                    <a:bodyPr/>
                    <a:lstStyle/>
                    <a:p>
                      <a:pPr>
                        <a:lnSpc>
                          <a:spcPct val="100000"/>
                        </a:lnSpc>
                      </a:pPr>
                      <a:r>
                        <a:rPr lang="en-US" dirty="0" smtClean="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(20)</a:t>
                      </a:r>
                    </a:p>
                  </a:txBody>
                  <a:tcPr/>
                </a:tc>
                <a:tc>
                  <a:txBody>
                    <a:bodyPr/>
                    <a:lstStyle/>
                    <a:p>
                      <a:pPr>
                        <a:lnSpc>
                          <a:spcPct val="100000"/>
                        </a:lnSpc>
                      </a:pPr>
                      <a:r>
                        <a:rPr lang="en-US" dirty="0" err="1" smtClean="0"/>
                        <a:t>Berisi</a:t>
                      </a:r>
                      <a:r>
                        <a:rPr lang="en-US" dirty="0" smtClean="0"/>
                        <a:t> email user yang </a:t>
                      </a:r>
                      <a:r>
                        <a:rPr lang="en-US" dirty="0" err="1" smtClean="0"/>
                        <a:t>digunakan</a:t>
                      </a:r>
                      <a:r>
                        <a:rPr lang="en-US" dirty="0" smtClean="0"/>
                        <a:t> </a:t>
                      </a:r>
                      <a:r>
                        <a:rPr lang="en-US" dirty="0" err="1" smtClean="0"/>
                        <a:t>untuk</a:t>
                      </a:r>
                      <a:r>
                        <a:rPr lang="en-US" dirty="0" smtClean="0"/>
                        <a:t> </a:t>
                      </a:r>
                      <a:r>
                        <a:rPr lang="en-US" dirty="0" err="1" smtClean="0"/>
                        <a:t>mengirim</a:t>
                      </a:r>
                      <a:r>
                        <a:rPr lang="en-US" dirty="0" smtClean="0"/>
                        <a:t> </a:t>
                      </a:r>
                      <a:r>
                        <a:rPr lang="en-US" dirty="0" err="1" smtClean="0"/>
                        <a:t>pesan</a:t>
                      </a:r>
                      <a:endParaRPr lang="en-US" dirty="0"/>
                    </a:p>
                  </a:txBody>
                  <a:tcPr/>
                </a:tc>
                <a:tc>
                  <a:txBody>
                    <a:bodyPr/>
                    <a:lstStyle/>
                    <a:p>
                      <a:pPr>
                        <a:lnSpc>
                          <a:spcPct val="100000"/>
                        </a:lnSpc>
                      </a:pPr>
                      <a:endParaRPr lang="en-US" dirty="0"/>
                    </a:p>
                  </a:txBody>
                  <a:tcPr/>
                </a:tc>
              </a:tr>
              <a:tr h="791571">
                <a:tc vMerge="1">
                  <a:txBody>
                    <a:bodyPr/>
                    <a:lstStyle/>
                    <a:p>
                      <a:pPr>
                        <a:lnSpc>
                          <a:spcPct val="150000"/>
                        </a:lnSpc>
                      </a:pPr>
                      <a:endParaRPr lang="en-US" dirty="0"/>
                    </a:p>
                  </a:txBody>
                  <a:tcPr/>
                </a:tc>
                <a:tc>
                  <a:txBody>
                    <a:bodyPr/>
                    <a:lstStyle/>
                    <a:p>
                      <a:pPr>
                        <a:lnSpc>
                          <a:spcPct val="100000"/>
                        </a:lnSpc>
                      </a:pPr>
                      <a:r>
                        <a:rPr lang="en-US" dirty="0" err="1" smtClean="0"/>
                        <a:t>pesan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(250)</a:t>
                      </a:r>
                    </a:p>
                  </a:txBody>
                  <a:tcPr/>
                </a:tc>
                <a:tc>
                  <a:txBody>
                    <a:bodyPr/>
                    <a:lstStyle/>
                    <a:p>
                      <a:pPr>
                        <a:lnSpc>
                          <a:spcPct val="100000"/>
                        </a:lnSpc>
                      </a:pPr>
                      <a:r>
                        <a:rPr lang="en-US" dirty="0" err="1" smtClean="0"/>
                        <a:t>Untuk</a:t>
                      </a:r>
                      <a:r>
                        <a:rPr lang="en-US" dirty="0" smtClean="0"/>
                        <a:t> </a:t>
                      </a:r>
                      <a:r>
                        <a:rPr lang="en-US" dirty="0" err="1" smtClean="0"/>
                        <a:t>menyimpan</a:t>
                      </a:r>
                      <a:r>
                        <a:rPr lang="en-US" baseline="0" dirty="0" smtClean="0"/>
                        <a:t> </a:t>
                      </a:r>
                      <a:r>
                        <a:rPr lang="en-US" baseline="0" dirty="0" err="1" smtClean="0"/>
                        <a:t>pesan</a:t>
                      </a:r>
                      <a:r>
                        <a:rPr lang="en-US" baseline="0" dirty="0" smtClean="0"/>
                        <a:t> yang </a:t>
                      </a:r>
                      <a:r>
                        <a:rPr lang="en-US" baseline="0" dirty="0" err="1" smtClean="0"/>
                        <a:t>dikirimkan</a:t>
                      </a:r>
                      <a:r>
                        <a:rPr lang="en-US" baseline="0" dirty="0" smtClean="0"/>
                        <a:t> user</a:t>
                      </a:r>
                      <a:endParaRPr lang="en-US" dirty="0"/>
                    </a:p>
                  </a:txBody>
                  <a:tcPr/>
                </a:tc>
                <a:tc>
                  <a:txBody>
                    <a:bodyPr/>
                    <a:lstStyle/>
                    <a:p>
                      <a:pPr>
                        <a:lnSpc>
                          <a:spcPct val="100000"/>
                        </a:lnSpc>
                      </a:pPr>
                      <a:endParaRPr lang="en-US" dirty="0"/>
                    </a:p>
                  </a:txBody>
                  <a:tcPr/>
                </a:tc>
              </a:tr>
            </a:tbl>
          </a:graphicData>
        </a:graphic>
      </p:graphicFrame>
    </p:spTree>
    <p:extLst>
      <p:ext uri="{BB962C8B-B14F-4D97-AF65-F5344CB8AC3E}">
        <p14:creationId xmlns:p14="http://schemas.microsoft.com/office/powerpoint/2010/main" val="419345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3" name="Content Placeholder 2"/>
          <p:cNvSpPr>
            <a:spLocks noGrp="1"/>
          </p:cNvSpPr>
          <p:nvPr>
            <p:ph idx="1"/>
          </p:nvPr>
        </p:nvSpPr>
        <p:spPr/>
        <p:txBody>
          <a:bodyPr>
            <a:noAutofit/>
          </a:bodyPr>
          <a:lstStyle/>
          <a:p>
            <a:pPr lvl="2"/>
            <a:r>
              <a:rPr lang="en-US" sz="2400" dirty="0" err="1"/>
              <a:t>Sistem</a:t>
            </a:r>
            <a:r>
              <a:rPr lang="en-US" sz="2400" dirty="0"/>
              <a:t> </a:t>
            </a:r>
            <a:r>
              <a:rPr lang="en-US" sz="2400" dirty="0" err="1"/>
              <a:t>harus</a:t>
            </a:r>
            <a:r>
              <a:rPr lang="en-US" sz="2400" dirty="0"/>
              <a:t> </a:t>
            </a:r>
            <a:r>
              <a:rPr lang="en-US" sz="2400" dirty="0" err="1"/>
              <a:t>bisa</a:t>
            </a:r>
            <a:r>
              <a:rPr lang="en-US" sz="2400" dirty="0"/>
              <a:t> </a:t>
            </a:r>
            <a:r>
              <a:rPr lang="en-US" sz="2400" dirty="0" err="1"/>
              <a:t>mengecek</a:t>
            </a:r>
            <a:r>
              <a:rPr lang="en-US" sz="2400" dirty="0"/>
              <a:t> username </a:t>
            </a:r>
            <a:r>
              <a:rPr lang="en-US" sz="2400" dirty="0" err="1"/>
              <a:t>dan</a:t>
            </a:r>
            <a:r>
              <a:rPr lang="en-US" sz="2400" dirty="0"/>
              <a:t> password yang </a:t>
            </a:r>
            <a:r>
              <a:rPr lang="en-US" sz="2400" dirty="0" err="1"/>
              <a:t>diinput</a:t>
            </a:r>
            <a:r>
              <a:rPr lang="en-US" sz="2400" dirty="0"/>
              <a:t> </a:t>
            </a:r>
            <a:r>
              <a:rPr lang="en-US" sz="2400" dirty="0" err="1"/>
              <a:t>oleh</a:t>
            </a:r>
            <a:r>
              <a:rPr lang="en-US" sz="2400" dirty="0"/>
              <a:t> user</a:t>
            </a:r>
          </a:p>
          <a:p>
            <a:pPr lvl="2"/>
            <a:r>
              <a:rPr lang="en-US" sz="2400" dirty="0" err="1"/>
              <a:t>Sistem</a:t>
            </a:r>
            <a:r>
              <a:rPr lang="en-US" sz="2400" dirty="0"/>
              <a:t> </a:t>
            </a:r>
            <a:r>
              <a:rPr lang="en-US" sz="2400" dirty="0" err="1"/>
              <a:t>harus</a:t>
            </a:r>
            <a:r>
              <a:rPr lang="en-US" sz="2400" dirty="0"/>
              <a:t> </a:t>
            </a:r>
            <a:r>
              <a:rPr lang="en-US" sz="2400" dirty="0" err="1"/>
              <a:t>bisa</a:t>
            </a:r>
            <a:r>
              <a:rPr lang="en-US" sz="2400" dirty="0"/>
              <a:t> </a:t>
            </a:r>
            <a:r>
              <a:rPr lang="en-US" sz="2400" dirty="0" err="1"/>
              <a:t>menampilkan</a:t>
            </a:r>
            <a:r>
              <a:rPr lang="en-US" sz="2400" dirty="0"/>
              <a:t> </a:t>
            </a:r>
            <a:r>
              <a:rPr lang="en-US" sz="2400" dirty="0" err="1"/>
              <a:t>kamar</a:t>
            </a:r>
            <a:endParaRPr lang="en-US" sz="2400" dirty="0"/>
          </a:p>
          <a:p>
            <a:pPr lvl="2"/>
            <a:r>
              <a:rPr lang="en-US" sz="2400" dirty="0"/>
              <a:t>Admin </a:t>
            </a:r>
            <a:r>
              <a:rPr lang="en-US" sz="2400" dirty="0" err="1"/>
              <a:t>bisa</a:t>
            </a:r>
            <a:r>
              <a:rPr lang="en-US" sz="2400" dirty="0"/>
              <a:t> </a:t>
            </a:r>
            <a:r>
              <a:rPr lang="en-US" sz="2400" dirty="0" err="1"/>
              <a:t>menambah</a:t>
            </a:r>
            <a:r>
              <a:rPr lang="en-US" sz="2400" dirty="0"/>
              <a:t> </a:t>
            </a:r>
            <a:r>
              <a:rPr lang="en-US" sz="2400" dirty="0" err="1"/>
              <a:t>kamar</a:t>
            </a:r>
            <a:r>
              <a:rPr lang="en-US" sz="2400" dirty="0"/>
              <a:t> </a:t>
            </a:r>
            <a:r>
              <a:rPr lang="en-US" sz="2400" dirty="0" err="1"/>
              <a:t>dari</a:t>
            </a:r>
            <a:r>
              <a:rPr lang="en-US" sz="2400" dirty="0"/>
              <a:t> input admin</a:t>
            </a:r>
          </a:p>
          <a:p>
            <a:pPr lvl="2"/>
            <a:r>
              <a:rPr lang="en-US" sz="2400" dirty="0"/>
              <a:t>Admin </a:t>
            </a:r>
            <a:r>
              <a:rPr lang="en-US" sz="2400" dirty="0" err="1"/>
              <a:t>bisa</a:t>
            </a:r>
            <a:r>
              <a:rPr lang="en-US" sz="2400" dirty="0"/>
              <a:t> </a:t>
            </a:r>
            <a:r>
              <a:rPr lang="en-US" sz="2400" dirty="0" err="1"/>
              <a:t>menghapus</a:t>
            </a:r>
            <a:r>
              <a:rPr lang="en-US" sz="2400" dirty="0"/>
              <a:t> </a:t>
            </a:r>
            <a:r>
              <a:rPr lang="en-US" sz="2400" dirty="0" err="1"/>
              <a:t>kamar</a:t>
            </a:r>
            <a:r>
              <a:rPr lang="en-US" sz="2400" dirty="0"/>
              <a:t> </a:t>
            </a:r>
          </a:p>
          <a:p>
            <a:pPr lvl="2"/>
            <a:r>
              <a:rPr lang="en-US" sz="2400" dirty="0"/>
              <a:t>Admin </a:t>
            </a:r>
            <a:r>
              <a:rPr lang="en-US" sz="2400" dirty="0" err="1"/>
              <a:t>bisa</a:t>
            </a:r>
            <a:r>
              <a:rPr lang="en-US" sz="2400" dirty="0"/>
              <a:t> </a:t>
            </a:r>
            <a:r>
              <a:rPr lang="en-US" sz="2400" dirty="0" err="1"/>
              <a:t>mengupdate</a:t>
            </a:r>
            <a:r>
              <a:rPr lang="en-US" sz="2400" dirty="0"/>
              <a:t> detail </a:t>
            </a:r>
            <a:r>
              <a:rPr lang="en-US" sz="2400" dirty="0" err="1"/>
              <a:t>kamar</a:t>
            </a:r>
            <a:endParaRPr lang="en-US" sz="2400" dirty="0"/>
          </a:p>
          <a:p>
            <a:pPr lvl="2"/>
            <a:r>
              <a:rPr lang="en-US" sz="2400" dirty="0" err="1"/>
              <a:t>Pengunjung</a:t>
            </a:r>
            <a:r>
              <a:rPr lang="en-US" sz="2400" dirty="0"/>
              <a:t> </a:t>
            </a:r>
            <a:r>
              <a:rPr lang="en-US" sz="2400" dirty="0" err="1"/>
              <a:t>bisa</a:t>
            </a:r>
            <a:r>
              <a:rPr lang="en-US" sz="2400" dirty="0"/>
              <a:t> </a:t>
            </a:r>
            <a:r>
              <a:rPr lang="en-US" sz="2400" dirty="0" err="1"/>
              <a:t>membuat</a:t>
            </a:r>
            <a:r>
              <a:rPr lang="en-US" sz="2400" dirty="0"/>
              <a:t> </a:t>
            </a:r>
            <a:r>
              <a:rPr lang="en-US" sz="2400" dirty="0" err="1"/>
              <a:t>akun</a:t>
            </a:r>
            <a:r>
              <a:rPr lang="en-US" sz="2400" dirty="0"/>
              <a:t> </a:t>
            </a:r>
            <a:r>
              <a:rPr lang="en-US" sz="2400" dirty="0" err="1"/>
              <a:t>baru</a:t>
            </a:r>
            <a:endParaRPr lang="en-US" sz="2400" dirty="0"/>
          </a:p>
          <a:p>
            <a:pPr lvl="2"/>
            <a:r>
              <a:rPr lang="en-US" sz="2400" dirty="0" err="1"/>
              <a:t>Pengunjung</a:t>
            </a:r>
            <a:r>
              <a:rPr lang="en-US" sz="2400" dirty="0"/>
              <a:t> </a:t>
            </a:r>
            <a:r>
              <a:rPr lang="en-US" sz="2400" dirty="0" err="1"/>
              <a:t>bisa</a:t>
            </a:r>
            <a:r>
              <a:rPr lang="en-US" sz="2400" dirty="0"/>
              <a:t> </a:t>
            </a:r>
            <a:r>
              <a:rPr lang="en-US" sz="2400" dirty="0" err="1"/>
              <a:t>melakukan</a:t>
            </a:r>
            <a:r>
              <a:rPr lang="en-US" sz="2400" dirty="0"/>
              <a:t> login </a:t>
            </a:r>
            <a:r>
              <a:rPr lang="en-US" sz="2400" dirty="0" err="1"/>
              <a:t>untuk</a:t>
            </a:r>
            <a:r>
              <a:rPr lang="en-US" sz="2400" dirty="0"/>
              <a:t> </a:t>
            </a:r>
            <a:r>
              <a:rPr lang="en-US" sz="2400" dirty="0" err="1"/>
              <a:t>reservasi</a:t>
            </a:r>
            <a:r>
              <a:rPr lang="en-US" sz="2400" dirty="0"/>
              <a:t> </a:t>
            </a:r>
            <a:r>
              <a:rPr lang="en-US" sz="2400" dirty="0" err="1"/>
              <a:t>kamar</a:t>
            </a:r>
            <a:endParaRPr lang="en-US" sz="2400" dirty="0"/>
          </a:p>
          <a:p>
            <a:endParaRPr lang="en-US" sz="2400" dirty="0"/>
          </a:p>
        </p:txBody>
      </p:sp>
    </p:spTree>
    <p:extLst>
      <p:ext uri="{BB962C8B-B14F-4D97-AF65-F5344CB8AC3E}">
        <p14:creationId xmlns:p14="http://schemas.microsoft.com/office/powerpoint/2010/main" val="896117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113" y="2084832"/>
            <a:ext cx="5690101" cy="4022725"/>
          </a:xfrm>
        </p:spPr>
      </p:pic>
    </p:spTree>
    <p:extLst>
      <p:ext uri="{BB962C8B-B14F-4D97-AF65-F5344CB8AC3E}">
        <p14:creationId xmlns:p14="http://schemas.microsoft.com/office/powerpoint/2010/main" val="3963658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373" y="1315616"/>
            <a:ext cx="5690101" cy="4022725"/>
          </a:xfrm>
        </p:spPr>
      </p:pic>
    </p:spTree>
    <p:extLst>
      <p:ext uri="{BB962C8B-B14F-4D97-AF65-F5344CB8AC3E}">
        <p14:creationId xmlns:p14="http://schemas.microsoft.com/office/powerpoint/2010/main" val="1935532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695" y="1558213"/>
            <a:ext cx="5690101" cy="4022725"/>
          </a:xfrm>
        </p:spPr>
      </p:pic>
    </p:spTree>
    <p:extLst>
      <p:ext uri="{BB962C8B-B14F-4D97-AF65-F5344CB8AC3E}">
        <p14:creationId xmlns:p14="http://schemas.microsoft.com/office/powerpoint/2010/main" val="2785836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TESTING</a:t>
            </a:r>
            <a:endParaRPr lang="en-US" dirty="0"/>
          </a:p>
        </p:txBody>
      </p:sp>
      <p:sp>
        <p:nvSpPr>
          <p:cNvPr id="7" name="TextBox 6"/>
          <p:cNvSpPr txBox="1"/>
          <p:nvPr/>
        </p:nvSpPr>
        <p:spPr>
          <a:xfrm>
            <a:off x="1024128" y="2256857"/>
            <a:ext cx="9720071" cy="2554545"/>
          </a:xfrm>
          <a:prstGeom prst="rect">
            <a:avLst/>
          </a:prstGeom>
          <a:noFill/>
        </p:spPr>
        <p:txBody>
          <a:bodyPr wrap="square" rtlCol="0">
            <a:spAutoFit/>
          </a:bodyPr>
          <a:lstStyle/>
          <a:p>
            <a:pPr algn="just"/>
            <a:r>
              <a:rPr lang="en-US" sz="3200" dirty="0" err="1"/>
              <a:t>Dalam</a:t>
            </a:r>
            <a:r>
              <a:rPr lang="en-US" sz="3200" dirty="0"/>
              <a:t> </a:t>
            </a:r>
            <a:r>
              <a:rPr lang="en-US" sz="3200" dirty="0" err="1"/>
              <a:t>pengujian</a:t>
            </a:r>
            <a:r>
              <a:rPr lang="en-US" sz="3200" dirty="0"/>
              <a:t> </a:t>
            </a:r>
            <a:r>
              <a:rPr lang="en-US" sz="3200" dirty="0" err="1"/>
              <a:t>sistem</a:t>
            </a:r>
            <a:r>
              <a:rPr lang="en-US" sz="3200" dirty="0"/>
              <a:t> website hotel yang </a:t>
            </a:r>
            <a:r>
              <a:rPr lang="en-US" sz="3200" dirty="0" err="1"/>
              <a:t>telah</a:t>
            </a:r>
            <a:r>
              <a:rPr lang="en-US" sz="3200" dirty="0"/>
              <a:t> </a:t>
            </a:r>
            <a:r>
              <a:rPr lang="en-US" sz="3200" dirty="0" err="1"/>
              <a:t>dibuat</a:t>
            </a:r>
            <a:r>
              <a:rPr lang="en-US" sz="3200" dirty="0"/>
              <a:t> </a:t>
            </a:r>
            <a:r>
              <a:rPr lang="en-US" sz="3200" dirty="0" err="1"/>
              <a:t>ini</a:t>
            </a:r>
            <a:r>
              <a:rPr lang="en-US" sz="3200" dirty="0"/>
              <a:t> </a:t>
            </a:r>
            <a:r>
              <a:rPr lang="en-US" sz="3200" dirty="0" err="1"/>
              <a:t>menggunakan</a:t>
            </a:r>
            <a:r>
              <a:rPr lang="en-US" sz="3200" dirty="0"/>
              <a:t> </a:t>
            </a:r>
            <a:r>
              <a:rPr lang="en-US" sz="3200" dirty="0" err="1"/>
              <a:t>metode</a:t>
            </a:r>
            <a:r>
              <a:rPr lang="en-US" sz="3200" dirty="0"/>
              <a:t> Black Box Testing, </a:t>
            </a:r>
            <a:r>
              <a:rPr lang="en-US" sz="3200" dirty="0" err="1"/>
              <a:t>yaitu</a:t>
            </a:r>
            <a:r>
              <a:rPr lang="en-US" sz="3200" dirty="0"/>
              <a:t> </a:t>
            </a:r>
            <a:r>
              <a:rPr lang="en-US" sz="3200" dirty="0" err="1"/>
              <a:t>pengujian</a:t>
            </a:r>
            <a:r>
              <a:rPr lang="en-US" sz="3200" dirty="0"/>
              <a:t> yang </a:t>
            </a:r>
            <a:r>
              <a:rPr lang="en-US" sz="3200" dirty="0" err="1"/>
              <a:t>dilakukan</a:t>
            </a:r>
            <a:r>
              <a:rPr lang="en-US" sz="3200" dirty="0"/>
              <a:t> </a:t>
            </a:r>
            <a:r>
              <a:rPr lang="en-US" sz="3200" dirty="0" err="1"/>
              <a:t>dengan</a:t>
            </a:r>
            <a:r>
              <a:rPr lang="en-US" sz="3200" dirty="0"/>
              <a:t> </a:t>
            </a:r>
            <a:r>
              <a:rPr lang="en-US" sz="3200" dirty="0" err="1"/>
              <a:t>hanya</a:t>
            </a:r>
            <a:r>
              <a:rPr lang="en-US" sz="3200" dirty="0"/>
              <a:t> </a:t>
            </a:r>
            <a:r>
              <a:rPr lang="en-US" sz="3200" dirty="0" err="1"/>
              <a:t>mengamati</a:t>
            </a:r>
            <a:r>
              <a:rPr lang="en-US" sz="3200" dirty="0"/>
              <a:t> </a:t>
            </a:r>
            <a:r>
              <a:rPr lang="en-US" sz="3200" dirty="0" err="1"/>
              <a:t>hasil</a:t>
            </a:r>
            <a:r>
              <a:rPr lang="en-US" sz="3200" dirty="0"/>
              <a:t> </a:t>
            </a:r>
            <a:r>
              <a:rPr lang="en-US" sz="3200" dirty="0" err="1"/>
              <a:t>eksekusi</a:t>
            </a:r>
            <a:r>
              <a:rPr lang="en-US" sz="3200" dirty="0"/>
              <a:t> </a:t>
            </a:r>
            <a:r>
              <a:rPr lang="en-US" sz="3200" dirty="0" err="1"/>
              <a:t>melalui</a:t>
            </a:r>
            <a:r>
              <a:rPr lang="en-US" sz="3200" dirty="0"/>
              <a:t> data </a:t>
            </a:r>
            <a:r>
              <a:rPr lang="en-US" sz="3200" dirty="0" err="1"/>
              <a:t>uji</a:t>
            </a:r>
            <a:r>
              <a:rPr lang="en-US" sz="3200" dirty="0"/>
              <a:t> </a:t>
            </a:r>
            <a:r>
              <a:rPr lang="en-US" sz="3200" dirty="0" err="1"/>
              <a:t>dan</a:t>
            </a:r>
            <a:r>
              <a:rPr lang="en-US" sz="3200" dirty="0"/>
              <a:t> </a:t>
            </a:r>
            <a:r>
              <a:rPr lang="en-US" sz="3200" dirty="0" err="1"/>
              <a:t>memeriksa</a:t>
            </a:r>
            <a:r>
              <a:rPr lang="en-US" sz="3200" dirty="0"/>
              <a:t> </a:t>
            </a:r>
            <a:r>
              <a:rPr lang="en-US" sz="3200" dirty="0" err="1"/>
              <a:t>fungsional</a:t>
            </a:r>
            <a:r>
              <a:rPr lang="en-US" sz="3200" dirty="0"/>
              <a:t> </a:t>
            </a:r>
            <a:r>
              <a:rPr lang="en-US" sz="3200" dirty="0" err="1"/>
              <a:t>dari</a:t>
            </a:r>
            <a:r>
              <a:rPr lang="en-US" sz="3200" dirty="0"/>
              <a:t> </a:t>
            </a:r>
            <a:r>
              <a:rPr lang="en-US" sz="3200" dirty="0" err="1"/>
              <a:t>perangkat</a:t>
            </a:r>
            <a:r>
              <a:rPr lang="en-US" sz="3200" dirty="0"/>
              <a:t> </a:t>
            </a:r>
            <a:r>
              <a:rPr lang="en-US" sz="3200" dirty="0" err="1"/>
              <a:t>lunak</a:t>
            </a:r>
            <a:r>
              <a:rPr lang="en-US" sz="3200" dirty="0"/>
              <a:t>.</a:t>
            </a:r>
          </a:p>
        </p:txBody>
      </p:sp>
    </p:spTree>
    <p:extLst>
      <p:ext uri="{BB962C8B-B14F-4D97-AF65-F5344CB8AC3E}">
        <p14:creationId xmlns:p14="http://schemas.microsoft.com/office/powerpoint/2010/main" val="2350128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0757806"/>
              </p:ext>
            </p:extLst>
          </p:nvPr>
        </p:nvGraphicFramePr>
        <p:xfrm>
          <a:off x="1024128" y="3278058"/>
          <a:ext cx="9720260" cy="2903857"/>
        </p:xfrm>
        <a:graphic>
          <a:graphicData uri="http://schemas.openxmlformats.org/drawingml/2006/table">
            <a:tbl>
              <a:tblPr firstRow="1" bandRow="1">
                <a:tableStyleId>{5C22544A-7EE6-4342-B048-85BDC9FD1C3A}</a:tableStyleId>
              </a:tblPr>
              <a:tblGrid>
                <a:gridCol w="619477"/>
                <a:gridCol w="3268627"/>
                <a:gridCol w="1944052"/>
                <a:gridCol w="1944052"/>
                <a:gridCol w="1944052"/>
              </a:tblGrid>
              <a:tr h="596097">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263777">
                <a:tc>
                  <a:txBody>
                    <a:bodyPr/>
                    <a:lstStyle/>
                    <a:p>
                      <a:r>
                        <a:rPr lang="en-US" dirty="0" smtClean="0"/>
                        <a:t>1</a:t>
                      </a:r>
                      <a:endParaRPr lang="en-US" dirty="0"/>
                    </a:p>
                  </a:txBody>
                  <a:tcPr/>
                </a:tc>
                <a:tc>
                  <a:txBody>
                    <a:bodyPr/>
                    <a:lstStyle/>
                    <a:p>
                      <a:r>
                        <a:rPr lang="en-US" dirty="0" err="1" smtClean="0"/>
                        <a:t>Tidak</a:t>
                      </a:r>
                      <a:r>
                        <a:rPr lang="en-US" dirty="0" smtClean="0"/>
                        <a:t> </a:t>
                      </a:r>
                      <a:r>
                        <a:rPr lang="en-US" dirty="0" err="1" smtClean="0"/>
                        <a:t>mengisi</a:t>
                      </a:r>
                      <a:r>
                        <a:rPr lang="en-US" dirty="0" smtClean="0"/>
                        <a:t> </a:t>
                      </a:r>
                      <a:r>
                        <a:rPr lang="en-US" dirty="0" err="1" smtClean="0"/>
                        <a:t>salah</a:t>
                      </a:r>
                      <a:r>
                        <a:rPr lang="en-US" baseline="0" dirty="0" smtClean="0"/>
                        <a:t> </a:t>
                      </a:r>
                      <a:r>
                        <a:rPr lang="en-US" baseline="0" dirty="0" err="1" smtClean="0"/>
                        <a:t>stau</a:t>
                      </a:r>
                      <a:r>
                        <a:rPr lang="en-US" baseline="0" dirty="0" smtClean="0"/>
                        <a:t> field </a:t>
                      </a:r>
                      <a:r>
                        <a:rPr lang="en-US" baseline="0" dirty="0" err="1" smtClean="0"/>
                        <a:t>baik</a:t>
                      </a:r>
                      <a:r>
                        <a:rPr lang="en-US" baseline="0" dirty="0" smtClean="0"/>
                        <a:t> username </a:t>
                      </a:r>
                      <a:r>
                        <a:rPr lang="en-US" baseline="0" dirty="0" err="1" smtClean="0"/>
                        <a:t>atau</a:t>
                      </a:r>
                      <a:r>
                        <a:rPr lang="en-US" baseline="0" dirty="0" smtClean="0"/>
                        <a:t> password</a:t>
                      </a:r>
                      <a:endParaRPr lang="en-US" dirty="0"/>
                    </a:p>
                  </a:txBody>
                  <a:tcPr/>
                </a:tc>
                <a:tc>
                  <a:txBody>
                    <a:bodyPr/>
                    <a:lstStyle/>
                    <a:p>
                      <a:endParaRPr lang="en-US" dirty="0"/>
                    </a:p>
                  </a:txBody>
                  <a:tcPr/>
                </a:tc>
                <a:tc>
                  <a:txBody>
                    <a:bodyPr/>
                    <a:lstStyle/>
                    <a:p>
                      <a:r>
                        <a:rPr lang="en-US" dirty="0" err="1" smtClean="0"/>
                        <a:t>Sistem</a:t>
                      </a:r>
                      <a:r>
                        <a:rPr lang="en-US" dirty="0" smtClean="0"/>
                        <a:t> </a:t>
                      </a:r>
                      <a:r>
                        <a:rPr lang="en-US" dirty="0" err="1" smtClean="0"/>
                        <a:t>akan</a:t>
                      </a:r>
                      <a:r>
                        <a:rPr lang="en-US" dirty="0" smtClean="0"/>
                        <a:t> </a:t>
                      </a:r>
                      <a:r>
                        <a:rPr lang="en-US" dirty="0" err="1" smtClean="0"/>
                        <a:t>menampilkan</a:t>
                      </a:r>
                      <a:r>
                        <a:rPr lang="en-US" dirty="0" smtClean="0"/>
                        <a:t> </a:t>
                      </a:r>
                      <a:r>
                        <a:rPr lang="en-US" dirty="0" err="1" smtClean="0"/>
                        <a:t>pesan</a:t>
                      </a:r>
                      <a:r>
                        <a:rPr lang="en-US" dirty="0" smtClean="0"/>
                        <a:t> </a:t>
                      </a:r>
                      <a:r>
                        <a:rPr lang="en-US" sz="1800" i="1" kern="1200" dirty="0" smtClean="0">
                          <a:solidFill>
                            <a:schemeClr val="dk1"/>
                          </a:solidFill>
                          <a:effectLst/>
                          <a:latin typeface="+mn-lt"/>
                          <a:ea typeface="+mn-ea"/>
                          <a:cs typeface="+mn-cs"/>
                        </a:rPr>
                        <a:t>“Please fill out this field”</a:t>
                      </a:r>
                      <a:r>
                        <a:rPr lang="en-US" sz="1800" kern="1200" dirty="0" smtClean="0">
                          <a:solidFill>
                            <a:schemeClr val="dk1"/>
                          </a:solidFill>
                          <a:effectLst/>
                          <a:latin typeface="+mn-lt"/>
                          <a:ea typeface="+mn-ea"/>
                          <a:cs typeface="+mn-cs"/>
                        </a:rPr>
                        <a:t>.</a:t>
                      </a:r>
                      <a:endParaRPr lang="en-US" dirty="0"/>
                    </a:p>
                  </a:txBody>
                  <a:tcPr/>
                </a:tc>
                <a:tc>
                  <a:txBody>
                    <a:bodyPr/>
                    <a:lstStyle/>
                    <a:p>
                      <a:r>
                        <a:rPr lang="en-US" dirty="0" smtClean="0"/>
                        <a:t>Valid</a:t>
                      </a:r>
                    </a:p>
                    <a:p>
                      <a:endParaRPr lang="en-US" dirty="0"/>
                    </a:p>
                  </a:txBody>
                  <a:tcPr/>
                </a:tc>
              </a:tr>
            </a:tbl>
          </a:graphicData>
        </a:graphic>
      </p:graphicFrame>
      <p:pic>
        <p:nvPicPr>
          <p:cNvPr id="18" name="Picture 17"/>
          <p:cNvPicPr/>
          <p:nvPr/>
        </p:nvPicPr>
        <p:blipFill>
          <a:blip r:embed="rId2">
            <a:extLst>
              <a:ext uri="{28A0092B-C50C-407E-A947-70E740481C1C}">
                <a14:useLocalDpi xmlns:a14="http://schemas.microsoft.com/office/drawing/2010/main" val="0"/>
              </a:ext>
            </a:extLst>
          </a:blip>
          <a:stretch>
            <a:fillRect/>
          </a:stretch>
        </p:blipFill>
        <p:spPr>
          <a:xfrm>
            <a:off x="5070411" y="4057218"/>
            <a:ext cx="1627505" cy="2056130"/>
          </a:xfrm>
          <a:prstGeom prst="rect">
            <a:avLst/>
          </a:prstGeom>
        </p:spPr>
      </p:pic>
      <p:pic>
        <p:nvPicPr>
          <p:cNvPr id="19" name="Picture 18"/>
          <p:cNvPicPr/>
          <p:nvPr/>
        </p:nvPicPr>
        <p:blipFill rotWithShape="1">
          <a:blip r:embed="rId3" cstate="print">
            <a:extLst>
              <a:ext uri="{28A0092B-C50C-407E-A947-70E740481C1C}">
                <a14:useLocalDpi xmlns:a14="http://schemas.microsoft.com/office/drawing/2010/main" val="0"/>
              </a:ext>
            </a:extLst>
          </a:blip>
          <a:srcRect l="45958" t="10925" r="21477" b="36131"/>
          <a:stretch/>
        </p:blipFill>
        <p:spPr bwMode="auto">
          <a:xfrm>
            <a:off x="8944476" y="4282008"/>
            <a:ext cx="1415415" cy="1606550"/>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1024128" y="2256858"/>
            <a:ext cx="1361270" cy="643253"/>
          </a:xfrm>
          <a:prstGeom prst="rect">
            <a:avLst/>
          </a:prstGeom>
          <a:noFill/>
        </p:spPr>
        <p:txBody>
          <a:bodyPr wrap="none" rtlCol="0">
            <a:spAutoFit/>
          </a:bodyPr>
          <a:lstStyle/>
          <a:p>
            <a:r>
              <a:rPr lang="en-US" sz="3200" dirty="0" smtClean="0"/>
              <a:t>ADMIN</a:t>
            </a:r>
            <a:endParaRPr lang="en-US" sz="3200" dirty="0"/>
          </a:p>
        </p:txBody>
      </p:sp>
    </p:spTree>
    <p:extLst>
      <p:ext uri="{BB962C8B-B14F-4D97-AF65-F5344CB8AC3E}">
        <p14:creationId xmlns:p14="http://schemas.microsoft.com/office/powerpoint/2010/main" val="23819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18222921"/>
              </p:ext>
            </p:extLst>
          </p:nvPr>
        </p:nvGraphicFramePr>
        <p:xfrm>
          <a:off x="730714" y="805830"/>
          <a:ext cx="10394485" cy="5812684"/>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163009">
                <a:tc>
                  <a:txBody>
                    <a:bodyPr/>
                    <a:lstStyle/>
                    <a:p>
                      <a:r>
                        <a:rPr lang="en-US" dirty="0" smtClean="0"/>
                        <a:t>2</a:t>
                      </a:r>
                      <a:endParaRPr lang="en-US" dirty="0"/>
                    </a:p>
                  </a:txBody>
                  <a:tcPr/>
                </a:tc>
                <a:tc>
                  <a:txBody>
                    <a:bodyPr/>
                    <a:lstStyle/>
                    <a:p>
                      <a:r>
                        <a:rPr lang="en-US" dirty="0" err="1" smtClean="0"/>
                        <a:t>Mengisi</a:t>
                      </a:r>
                      <a:r>
                        <a:rPr lang="en-US" baseline="0" dirty="0" smtClean="0"/>
                        <a:t> username </a:t>
                      </a:r>
                      <a:r>
                        <a:rPr lang="en-US" baseline="0" dirty="0" err="1" smtClean="0"/>
                        <a:t>dan</a:t>
                      </a:r>
                      <a:r>
                        <a:rPr lang="en-US" baseline="0" dirty="0" smtClean="0"/>
                        <a:t> password </a:t>
                      </a:r>
                      <a:r>
                        <a:rPr lang="en-US" baseline="0" dirty="0" err="1" smtClean="0"/>
                        <a:t>dengan</a:t>
                      </a:r>
                      <a:r>
                        <a:rPr lang="en-US" baseline="0" dirty="0" smtClean="0"/>
                        <a:t> </a:t>
                      </a:r>
                      <a:r>
                        <a:rPr lang="en-US" baseline="0" dirty="0" err="1" smtClean="0"/>
                        <a:t>benar</a:t>
                      </a:r>
                      <a:endParaRPr lang="en-US" dirty="0"/>
                    </a:p>
                  </a:txBody>
                  <a:tcPr/>
                </a:tc>
                <a:tc>
                  <a:txBody>
                    <a:bodyPr/>
                    <a:lstStyle/>
                    <a:p>
                      <a:endParaRPr lang="en-US" dirty="0"/>
                    </a:p>
                  </a:txBody>
                  <a:tcPr/>
                </a:tc>
                <a:tc>
                  <a:txBody>
                    <a:bodyPr/>
                    <a:lstStyle/>
                    <a:p>
                      <a:r>
                        <a:rPr lang="en-US" dirty="0" err="1" smtClean="0"/>
                        <a:t>Sistem</a:t>
                      </a:r>
                      <a:r>
                        <a:rPr lang="en-US" baseline="0" dirty="0" smtClean="0"/>
                        <a:t> </a:t>
                      </a:r>
                      <a:r>
                        <a:rPr lang="en-US" baseline="0" dirty="0" err="1" smtClean="0"/>
                        <a:t>menerima</a:t>
                      </a:r>
                      <a:r>
                        <a:rPr lang="en-US" baseline="0" dirty="0" smtClean="0"/>
                        <a:t> </a:t>
                      </a:r>
                      <a:r>
                        <a:rPr lang="en-US" baseline="0" dirty="0" err="1" smtClean="0"/>
                        <a:t>akses</a:t>
                      </a:r>
                      <a:r>
                        <a:rPr lang="en-US" baseline="0" dirty="0" smtClean="0"/>
                        <a:t> login </a:t>
                      </a:r>
                      <a:r>
                        <a:rPr lang="en-US" baseline="0" dirty="0" err="1" smtClean="0"/>
                        <a:t>dan</a:t>
                      </a:r>
                      <a:r>
                        <a:rPr lang="en-US" baseline="0" dirty="0" smtClean="0"/>
                        <a:t> </a:t>
                      </a:r>
                      <a:r>
                        <a:rPr lang="en-US" baseline="0" dirty="0" err="1" smtClean="0"/>
                        <a:t>masuk</a:t>
                      </a:r>
                      <a:r>
                        <a:rPr lang="en-US" baseline="0" dirty="0" smtClean="0"/>
                        <a:t> </a:t>
                      </a:r>
                      <a:r>
                        <a:rPr lang="en-US" baseline="0" dirty="0" err="1" smtClean="0"/>
                        <a:t>ke</a:t>
                      </a:r>
                      <a:r>
                        <a:rPr lang="en-US" baseline="0" dirty="0" smtClean="0"/>
                        <a:t> </a:t>
                      </a:r>
                      <a:r>
                        <a:rPr lang="en-US" baseline="0" dirty="0" err="1" smtClean="0"/>
                        <a:t>halaman</a:t>
                      </a:r>
                      <a:r>
                        <a:rPr lang="en-US" baseline="0" dirty="0" smtClean="0"/>
                        <a:t> dashboard</a:t>
                      </a:r>
                      <a:endParaRPr lang="en-US" dirty="0"/>
                    </a:p>
                  </a:txBody>
                  <a:tcPr/>
                </a:tc>
                <a:tc>
                  <a:txBody>
                    <a:bodyPr/>
                    <a:lstStyle/>
                    <a:p>
                      <a:r>
                        <a:rPr lang="en-US" dirty="0" smtClean="0"/>
                        <a:t>Valid</a:t>
                      </a:r>
                    </a:p>
                    <a:p>
                      <a:endParaRPr lang="en-US" dirty="0"/>
                    </a:p>
                  </a:txBody>
                  <a:tcPr/>
                </a:tc>
              </a:tr>
              <a:tr h="2982685">
                <a:tc>
                  <a:txBody>
                    <a:bodyPr/>
                    <a:lstStyle/>
                    <a:p>
                      <a:r>
                        <a:rPr lang="en-US" dirty="0" smtClean="0"/>
                        <a:t>3</a:t>
                      </a:r>
                      <a:endParaRPr lang="en-US" dirty="0"/>
                    </a:p>
                  </a:txBody>
                  <a:tcPr/>
                </a:tc>
                <a:tc>
                  <a:txBody>
                    <a:bodyPr/>
                    <a:lstStyle/>
                    <a:p>
                      <a:r>
                        <a:rPr lang="en-US" dirty="0" err="1" smtClean="0"/>
                        <a:t>Menambah</a:t>
                      </a:r>
                      <a:r>
                        <a:rPr lang="en-US" dirty="0" smtClean="0"/>
                        <a:t> </a:t>
                      </a:r>
                      <a:r>
                        <a:rPr lang="en-US" dirty="0" err="1" smtClean="0"/>
                        <a:t>Kamar</a:t>
                      </a:r>
                      <a:endParaRPr lang="en-US" dirty="0"/>
                    </a:p>
                  </a:txBody>
                  <a:tcPr/>
                </a:tc>
                <a:tc>
                  <a:txBody>
                    <a:bodyPr/>
                    <a:lstStyle/>
                    <a:p>
                      <a:endParaRPr lang="en-US" dirty="0"/>
                    </a:p>
                  </a:txBody>
                  <a:tcPr/>
                </a:tc>
                <a:tc>
                  <a:txBody>
                    <a:bodyPr/>
                    <a:lstStyle/>
                    <a:p>
                      <a:r>
                        <a:rPr lang="en-US" dirty="0" smtClean="0"/>
                        <a:t>Data </a:t>
                      </a:r>
                      <a:r>
                        <a:rPr lang="en-US" dirty="0" err="1" smtClean="0"/>
                        <a:t>kamar</a:t>
                      </a:r>
                      <a:r>
                        <a:rPr lang="en-US" dirty="0" smtClean="0"/>
                        <a:t> </a:t>
                      </a:r>
                      <a:r>
                        <a:rPr lang="en-US" dirty="0" err="1" smtClean="0"/>
                        <a:t>bertambah</a:t>
                      </a:r>
                      <a:endParaRPr lang="en-US" dirty="0"/>
                    </a:p>
                  </a:txBody>
                  <a:tcPr/>
                </a:tc>
                <a:tc>
                  <a:txBody>
                    <a:bodyPr/>
                    <a:lstStyle/>
                    <a:p>
                      <a:r>
                        <a:rPr lang="en-US" dirty="0" smtClean="0"/>
                        <a:t>Valid</a:t>
                      </a:r>
                    </a:p>
                    <a:p>
                      <a:endParaRPr lang="en-US" dirty="0"/>
                    </a:p>
                  </a:txBody>
                  <a:tcPr/>
                </a:tc>
              </a:tr>
            </a:tbl>
          </a:graphicData>
        </a:graphic>
      </p:graphicFrame>
      <p:pic>
        <p:nvPicPr>
          <p:cNvPr id="7" name="Picture 6"/>
          <p:cNvPicPr/>
          <p:nvPr/>
        </p:nvPicPr>
        <p:blipFill rotWithShape="1">
          <a:blip r:embed="rId2" cstate="print">
            <a:extLst>
              <a:ext uri="{28A0092B-C50C-407E-A947-70E740481C1C}">
                <a14:useLocalDpi xmlns:a14="http://schemas.microsoft.com/office/drawing/2010/main" val="0"/>
              </a:ext>
            </a:extLst>
          </a:blip>
          <a:srcRect l="49688" t="16877" r="23500" b="35792"/>
          <a:stretch/>
        </p:blipFill>
        <p:spPr bwMode="auto">
          <a:xfrm>
            <a:off x="3950929" y="1624431"/>
            <a:ext cx="1590485" cy="1910964"/>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cstate="print">
            <a:extLst>
              <a:ext uri="{28A0092B-C50C-407E-A947-70E740481C1C}">
                <a14:useLocalDpi xmlns:a14="http://schemas.microsoft.com/office/drawing/2010/main" val="0"/>
              </a:ext>
            </a:extLst>
          </a:blip>
          <a:srcRect r="33676"/>
          <a:stretch/>
        </p:blipFill>
        <p:spPr bwMode="auto">
          <a:xfrm>
            <a:off x="7885839" y="1770730"/>
            <a:ext cx="2690495" cy="1764665"/>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4"/>
          <a:stretch>
            <a:fillRect/>
          </a:stretch>
        </p:blipFill>
        <p:spPr>
          <a:xfrm>
            <a:off x="3831485" y="4082161"/>
            <a:ext cx="1829372" cy="522478"/>
          </a:xfrm>
          <a:prstGeom prst="rect">
            <a:avLst/>
          </a:prstGeom>
        </p:spPr>
      </p:pic>
      <p:pic>
        <p:nvPicPr>
          <p:cNvPr id="10" name="Picture 9"/>
          <p:cNvPicPr/>
          <p:nvPr/>
        </p:nvPicPr>
        <p:blipFill rotWithShape="1">
          <a:blip r:embed="rId5">
            <a:extLst>
              <a:ext uri="{28A0092B-C50C-407E-A947-70E740481C1C}">
                <a14:useLocalDpi xmlns:a14="http://schemas.microsoft.com/office/drawing/2010/main" val="0"/>
              </a:ext>
            </a:extLst>
          </a:blip>
          <a:srcRect l="6502" t="7567" r="8574"/>
          <a:stretch/>
        </p:blipFill>
        <p:spPr bwMode="auto">
          <a:xfrm>
            <a:off x="8363676" y="3975735"/>
            <a:ext cx="1734820" cy="2341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7884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35387493"/>
              </p:ext>
            </p:extLst>
          </p:nvPr>
        </p:nvGraphicFramePr>
        <p:xfrm>
          <a:off x="730714" y="805830"/>
          <a:ext cx="10394485" cy="5812684"/>
        </p:xfrm>
        <a:graphic>
          <a:graphicData uri="http://schemas.openxmlformats.org/drawingml/2006/table">
            <a:tbl>
              <a:tblPr firstRow="1" bandRow="1">
                <a:tableStyleId>{5C22544A-7EE6-4342-B048-85BDC9FD1C3A}</a:tableStyleId>
              </a:tblPr>
              <a:tblGrid>
                <a:gridCol w="662446"/>
                <a:gridCol w="1763697"/>
                <a:gridCol w="2677886"/>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163009">
                <a:tc>
                  <a:txBody>
                    <a:bodyPr/>
                    <a:lstStyle/>
                    <a:p>
                      <a:r>
                        <a:rPr lang="en-US" dirty="0" smtClean="0"/>
                        <a:t>4</a:t>
                      </a:r>
                      <a:endParaRPr lang="en-US" dirty="0"/>
                    </a:p>
                  </a:txBody>
                  <a:tcPr/>
                </a:tc>
                <a:tc>
                  <a:txBody>
                    <a:bodyPr/>
                    <a:lstStyle/>
                    <a:p>
                      <a:r>
                        <a:rPr lang="en-US" dirty="0" err="1" smtClean="0"/>
                        <a:t>Menambah</a:t>
                      </a:r>
                      <a:r>
                        <a:rPr lang="en-US" baseline="0" dirty="0" smtClean="0"/>
                        <a:t> </a:t>
                      </a:r>
                      <a:r>
                        <a:rPr lang="en-US" baseline="0" dirty="0" err="1" smtClean="0"/>
                        <a:t>kamar</a:t>
                      </a:r>
                      <a:r>
                        <a:rPr lang="en-US" baseline="0" dirty="0" smtClean="0"/>
                        <a:t> </a:t>
                      </a:r>
                      <a:r>
                        <a:rPr lang="en-US" baseline="0" dirty="0" err="1" smtClean="0"/>
                        <a:t>tetapi</a:t>
                      </a:r>
                      <a:r>
                        <a:rPr lang="en-US" baseline="0" dirty="0" smtClean="0"/>
                        <a:t> </a:t>
                      </a:r>
                      <a:r>
                        <a:rPr lang="en-US" baseline="0" dirty="0" err="1" smtClean="0"/>
                        <a:t>fieldnya</a:t>
                      </a:r>
                      <a:r>
                        <a:rPr lang="en-US" baseline="0" dirty="0" smtClean="0"/>
                        <a:t> </a:t>
                      </a:r>
                      <a:r>
                        <a:rPr lang="en-US" baseline="0" dirty="0" err="1" smtClean="0"/>
                        <a:t>tidak</a:t>
                      </a:r>
                      <a:r>
                        <a:rPr lang="en-US" baseline="0" dirty="0" smtClean="0"/>
                        <a:t> </a:t>
                      </a:r>
                      <a:r>
                        <a:rPr lang="en-US" baseline="0" dirty="0" err="1" smtClean="0"/>
                        <a:t>diisi</a:t>
                      </a:r>
                      <a:endParaRPr lang="en-US" dirty="0"/>
                    </a:p>
                  </a:txBody>
                  <a:tcPr/>
                </a:tc>
                <a:tc>
                  <a:txBody>
                    <a:bodyPr/>
                    <a:lstStyle/>
                    <a:p>
                      <a:endParaRPr lang="en-US" dirty="0"/>
                    </a:p>
                  </a:txBody>
                  <a:tcPr/>
                </a:tc>
                <a:tc>
                  <a:txBody>
                    <a:bodyPr/>
                    <a:lstStyle/>
                    <a:p>
                      <a:r>
                        <a:rPr lang="en-US" dirty="0" smtClean="0"/>
                        <a:t>Akan </a:t>
                      </a:r>
                      <a:r>
                        <a:rPr lang="en-US" dirty="0" err="1" smtClean="0"/>
                        <a:t>muncul</a:t>
                      </a:r>
                      <a:r>
                        <a:rPr lang="en-US" dirty="0" smtClean="0"/>
                        <a:t> </a:t>
                      </a:r>
                      <a:r>
                        <a:rPr lang="en-US" dirty="0" err="1" smtClean="0"/>
                        <a:t>pesan</a:t>
                      </a:r>
                      <a:r>
                        <a:rPr lang="en-US" dirty="0" smtClean="0"/>
                        <a:t> “ Please fill out this field”</a:t>
                      </a:r>
                      <a:endParaRPr lang="en-US" dirty="0"/>
                    </a:p>
                  </a:txBody>
                  <a:tcPr/>
                </a:tc>
                <a:tc>
                  <a:txBody>
                    <a:bodyPr/>
                    <a:lstStyle/>
                    <a:p>
                      <a:r>
                        <a:rPr lang="en-US" dirty="0" smtClean="0"/>
                        <a:t>Valid</a:t>
                      </a:r>
                    </a:p>
                    <a:p>
                      <a:endParaRPr lang="en-US" dirty="0"/>
                    </a:p>
                  </a:txBody>
                  <a:tcPr/>
                </a:tc>
              </a:tr>
              <a:tr h="2982685">
                <a:tc>
                  <a:txBody>
                    <a:bodyPr/>
                    <a:lstStyle/>
                    <a:p>
                      <a:r>
                        <a:rPr lang="en-US" dirty="0" smtClean="0"/>
                        <a:t>5</a:t>
                      </a:r>
                      <a:endParaRPr lang="en-US" dirty="0"/>
                    </a:p>
                  </a:txBody>
                  <a:tcPr/>
                </a:tc>
                <a:tc>
                  <a:txBody>
                    <a:bodyPr/>
                    <a:lstStyle/>
                    <a:p>
                      <a:r>
                        <a:rPr lang="en-US" dirty="0" err="1" smtClean="0"/>
                        <a:t>Menghapus</a:t>
                      </a:r>
                      <a:r>
                        <a:rPr lang="en-US" dirty="0" smtClean="0"/>
                        <a:t> data </a:t>
                      </a:r>
                      <a:r>
                        <a:rPr lang="en-US" dirty="0" err="1" smtClean="0"/>
                        <a:t>kamar</a:t>
                      </a:r>
                      <a:endParaRPr lang="en-US" dirty="0"/>
                    </a:p>
                  </a:txBody>
                  <a:tcPr/>
                </a:tc>
                <a:tc>
                  <a:txBody>
                    <a:bodyPr/>
                    <a:lstStyle/>
                    <a:p>
                      <a:endParaRPr lang="en-US" dirty="0"/>
                    </a:p>
                  </a:txBody>
                  <a:tcPr/>
                </a:tc>
                <a:tc>
                  <a:txBody>
                    <a:bodyPr/>
                    <a:lstStyle/>
                    <a:p>
                      <a:r>
                        <a:rPr lang="en-US" sz="1800" kern="1200" dirty="0" err="1" smtClean="0">
                          <a:solidFill>
                            <a:schemeClr val="dk1"/>
                          </a:solidFill>
                          <a:effectLst/>
                          <a:latin typeface="+mn-lt"/>
                          <a:ea typeface="+mn-ea"/>
                          <a:cs typeface="+mn-cs"/>
                        </a:rPr>
                        <a:t>Muncul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Apakah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anda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yakin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ingin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menghapus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dan</a:t>
                      </a:r>
                      <a:r>
                        <a:rPr lang="en-US" sz="1800" kern="1200" dirty="0" smtClean="0">
                          <a:solidFill>
                            <a:schemeClr val="dk1"/>
                          </a:solidFill>
                          <a:effectLst/>
                          <a:latin typeface="+mn-lt"/>
                          <a:ea typeface="+mn-ea"/>
                          <a:cs typeface="+mn-cs"/>
                        </a:rPr>
                        <a:t> data </a:t>
                      </a:r>
                      <a:r>
                        <a:rPr lang="en-US" sz="1800" kern="1200" dirty="0" err="1" smtClean="0">
                          <a:solidFill>
                            <a:schemeClr val="dk1"/>
                          </a:solidFill>
                          <a:effectLst/>
                          <a:latin typeface="+mn-lt"/>
                          <a:ea typeface="+mn-ea"/>
                          <a:cs typeface="+mn-cs"/>
                        </a:rPr>
                        <a:t>terhapus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dari</a:t>
                      </a:r>
                      <a:r>
                        <a:rPr lang="en-US" sz="1800" kern="1200" dirty="0" smtClean="0">
                          <a:solidFill>
                            <a:schemeClr val="dk1"/>
                          </a:solidFill>
                          <a:effectLst/>
                          <a:latin typeface="+mn-lt"/>
                          <a:ea typeface="+mn-ea"/>
                          <a:cs typeface="+mn-cs"/>
                        </a:rPr>
                        <a:t> data base</a:t>
                      </a:r>
                      <a:endParaRPr lang="en-US" dirty="0"/>
                    </a:p>
                  </a:txBody>
                  <a:tcPr/>
                </a:tc>
                <a:tc>
                  <a:txBody>
                    <a:bodyPr/>
                    <a:lstStyle/>
                    <a:p>
                      <a:r>
                        <a:rPr lang="en-US" dirty="0" smtClean="0"/>
                        <a:t>Valid</a:t>
                      </a:r>
                    </a:p>
                    <a:p>
                      <a:endParaRPr lang="en-US" dirty="0"/>
                    </a:p>
                  </a:txBody>
                  <a:tcPr/>
                </a:tc>
              </a:tr>
            </a:tbl>
          </a:graphicData>
        </a:graphic>
      </p:graphicFrame>
      <p:pic>
        <p:nvPicPr>
          <p:cNvPr id="11" name="Picture 10"/>
          <p:cNvPicPr/>
          <p:nvPr/>
        </p:nvPicPr>
        <p:blipFill>
          <a:blip r:embed="rId2"/>
          <a:stretch>
            <a:fillRect/>
          </a:stretch>
        </p:blipFill>
        <p:spPr>
          <a:xfrm>
            <a:off x="3302122" y="1857905"/>
            <a:ext cx="2434894" cy="712153"/>
          </a:xfrm>
          <a:prstGeom prst="rect">
            <a:avLst/>
          </a:prstGeom>
        </p:spPr>
      </p:pic>
      <p:pic>
        <p:nvPicPr>
          <p:cNvPr id="12" name="Picture 11"/>
          <p:cNvPicPr/>
          <p:nvPr/>
        </p:nvPicPr>
        <p:blipFill rotWithShape="1">
          <a:blip r:embed="rId3" cstate="print">
            <a:extLst>
              <a:ext uri="{28A0092B-C50C-407E-A947-70E740481C1C}">
                <a14:useLocalDpi xmlns:a14="http://schemas.microsoft.com/office/drawing/2010/main" val="0"/>
              </a:ext>
            </a:extLst>
          </a:blip>
          <a:srcRect l="26062" r="16382" b="71039"/>
          <a:stretch/>
        </p:blipFill>
        <p:spPr bwMode="auto">
          <a:xfrm>
            <a:off x="7700033" y="1964123"/>
            <a:ext cx="3062106" cy="1211870"/>
          </a:xfrm>
          <a:prstGeom prst="rect">
            <a:avLst/>
          </a:prstGeom>
          <a:ln>
            <a:noFill/>
          </a:ln>
          <a:extLst>
            <a:ext uri="{53640926-AAD7-44D8-BBD7-CCE9431645EC}">
              <a14:shadowObscured xmlns:a14="http://schemas.microsoft.com/office/drawing/2010/main"/>
            </a:ext>
          </a:extLst>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3302122" y="3975735"/>
            <a:ext cx="2434894" cy="2368003"/>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7769415" y="4295512"/>
            <a:ext cx="2992724" cy="951217"/>
          </a:xfrm>
          <a:prstGeom prst="rect">
            <a:avLst/>
          </a:prstGeom>
        </p:spPr>
      </p:pic>
    </p:spTree>
    <p:extLst>
      <p:ext uri="{BB962C8B-B14F-4D97-AF65-F5344CB8AC3E}">
        <p14:creationId xmlns:p14="http://schemas.microsoft.com/office/powerpoint/2010/main" val="3559693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39347900"/>
              </p:ext>
            </p:extLst>
          </p:nvPr>
        </p:nvGraphicFramePr>
        <p:xfrm>
          <a:off x="1024128" y="3278058"/>
          <a:ext cx="9720260" cy="2859874"/>
        </p:xfrm>
        <a:graphic>
          <a:graphicData uri="http://schemas.openxmlformats.org/drawingml/2006/table">
            <a:tbl>
              <a:tblPr firstRow="1" bandRow="1">
                <a:tableStyleId>{5C22544A-7EE6-4342-B048-85BDC9FD1C3A}</a:tableStyleId>
              </a:tblPr>
              <a:tblGrid>
                <a:gridCol w="619477"/>
                <a:gridCol w="2144624"/>
                <a:gridCol w="1197428"/>
                <a:gridCol w="2721429"/>
                <a:gridCol w="3037302"/>
              </a:tblGrid>
              <a:tr h="596097">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263777">
                <a:tc>
                  <a:txBody>
                    <a:bodyPr/>
                    <a:lstStyle/>
                    <a:p>
                      <a:r>
                        <a:rPr lang="en-US" dirty="0" smtClean="0"/>
                        <a:t>1</a:t>
                      </a:r>
                      <a:endParaRPr lang="en-US" dirty="0"/>
                    </a:p>
                  </a:txBody>
                  <a:tcPr/>
                </a:tc>
                <a:tc>
                  <a:txBody>
                    <a:bodyPr/>
                    <a:lstStyle/>
                    <a:p>
                      <a:r>
                        <a:rPr lang="en-US" dirty="0" err="1" smtClean="0"/>
                        <a:t>Memesan</a:t>
                      </a:r>
                      <a:r>
                        <a:rPr lang="en-US" baseline="0" dirty="0" smtClean="0"/>
                        <a:t> </a:t>
                      </a:r>
                      <a:r>
                        <a:rPr lang="en-US" baseline="0" dirty="0" err="1" smtClean="0"/>
                        <a:t>Kamar</a:t>
                      </a:r>
                      <a:endParaRPr lang="en-US" dirty="0"/>
                    </a:p>
                  </a:txBody>
                  <a:tcPr/>
                </a:tc>
                <a:tc>
                  <a:txBody>
                    <a:bodyPr/>
                    <a:lstStyle/>
                    <a:p>
                      <a:endParaRPr lang="en-US" dirty="0"/>
                    </a:p>
                  </a:txBody>
                  <a:tcPr/>
                </a:tc>
                <a:tc>
                  <a:txBody>
                    <a:bodyPr/>
                    <a:lstStyle/>
                    <a:p>
                      <a:r>
                        <a:rPr lang="en-US" dirty="0" smtClean="0"/>
                        <a:t>User </a:t>
                      </a:r>
                      <a:r>
                        <a:rPr lang="en-US" dirty="0" err="1" smtClean="0"/>
                        <a:t>harus</a:t>
                      </a:r>
                      <a:r>
                        <a:rPr lang="en-US" dirty="0" smtClean="0"/>
                        <a:t> login </a:t>
                      </a:r>
                      <a:r>
                        <a:rPr lang="en-US" dirty="0" err="1" smtClean="0"/>
                        <a:t>terlebih</a:t>
                      </a:r>
                      <a:r>
                        <a:rPr lang="en-US" dirty="0" smtClean="0"/>
                        <a:t> </a:t>
                      </a:r>
                      <a:r>
                        <a:rPr lang="en-US" dirty="0" err="1" smtClean="0"/>
                        <a:t>dahulu</a:t>
                      </a:r>
                      <a:r>
                        <a:rPr lang="en-US" dirty="0" smtClean="0"/>
                        <a:t> </a:t>
                      </a:r>
                      <a:r>
                        <a:rPr lang="en-US" dirty="0" err="1" smtClean="0"/>
                        <a:t>kemudian</a:t>
                      </a:r>
                      <a:r>
                        <a:rPr lang="en-US" baseline="0" dirty="0" smtClean="0"/>
                        <a:t> user </a:t>
                      </a:r>
                      <a:r>
                        <a:rPr lang="en-US" baseline="0" dirty="0" err="1" smtClean="0"/>
                        <a:t>dapat</a:t>
                      </a:r>
                      <a:r>
                        <a:rPr lang="en-US" baseline="0" dirty="0" smtClean="0"/>
                        <a:t> </a:t>
                      </a:r>
                      <a:r>
                        <a:rPr lang="en-US" baseline="0" dirty="0" err="1" smtClean="0"/>
                        <a:t>memasukkan</a:t>
                      </a:r>
                      <a:r>
                        <a:rPr lang="en-US" baseline="0" dirty="0" smtClean="0"/>
                        <a:t> </a:t>
                      </a:r>
                      <a:r>
                        <a:rPr lang="en-US" baseline="0" dirty="0" err="1" smtClean="0"/>
                        <a:t>tanggal</a:t>
                      </a:r>
                      <a:r>
                        <a:rPr lang="en-US" baseline="0" dirty="0" smtClean="0"/>
                        <a:t> check in </a:t>
                      </a:r>
                      <a:r>
                        <a:rPr lang="en-US" baseline="0" dirty="0" err="1" smtClean="0"/>
                        <a:t>dan</a:t>
                      </a:r>
                      <a:r>
                        <a:rPr lang="en-US" baseline="0" dirty="0" smtClean="0"/>
                        <a:t> check out, </a:t>
                      </a:r>
                      <a:r>
                        <a:rPr lang="en-US" baseline="0" dirty="0" err="1" smtClean="0"/>
                        <a:t>tipe</a:t>
                      </a:r>
                      <a:r>
                        <a:rPr lang="en-US" baseline="0" dirty="0" smtClean="0"/>
                        <a:t> </a:t>
                      </a:r>
                      <a:r>
                        <a:rPr lang="en-US" baseline="0" dirty="0" err="1" smtClean="0"/>
                        <a:t>kamar</a:t>
                      </a:r>
                      <a:r>
                        <a:rPr lang="en-US" baseline="0" dirty="0" smtClean="0"/>
                        <a:t> </a:t>
                      </a:r>
                      <a:r>
                        <a:rPr lang="en-US" baseline="0" dirty="0" err="1" smtClean="0"/>
                        <a:t>dan</a:t>
                      </a:r>
                      <a:r>
                        <a:rPr lang="en-US" baseline="0" dirty="0" smtClean="0"/>
                        <a:t> </a:t>
                      </a:r>
                      <a:r>
                        <a:rPr lang="en-US" baseline="0" dirty="0" err="1" smtClean="0"/>
                        <a:t>jumlah</a:t>
                      </a:r>
                      <a:r>
                        <a:rPr lang="en-US" baseline="0" dirty="0" smtClean="0"/>
                        <a:t> </a:t>
                      </a:r>
                      <a:r>
                        <a:rPr lang="en-US" baseline="0" dirty="0" err="1" smtClean="0"/>
                        <a:t>kamar</a:t>
                      </a:r>
                      <a:endParaRPr lang="en-US" dirty="0"/>
                    </a:p>
                  </a:txBody>
                  <a:tcPr/>
                </a:tc>
                <a:tc>
                  <a:txBody>
                    <a:bodyPr/>
                    <a:lstStyle/>
                    <a:p>
                      <a:r>
                        <a:rPr lang="en-US" dirty="0" smtClean="0"/>
                        <a:t>Valid</a:t>
                      </a:r>
                    </a:p>
                    <a:p>
                      <a:endParaRPr lang="en-US" dirty="0"/>
                    </a:p>
                  </a:txBody>
                  <a:tcPr/>
                </a:tc>
              </a:tr>
            </a:tbl>
          </a:graphicData>
        </a:graphic>
      </p:graphicFrame>
      <p:sp>
        <p:nvSpPr>
          <p:cNvPr id="7" name="TextBox 6"/>
          <p:cNvSpPr txBox="1"/>
          <p:nvPr/>
        </p:nvSpPr>
        <p:spPr>
          <a:xfrm>
            <a:off x="1024128" y="2218540"/>
            <a:ext cx="1023037" cy="584775"/>
          </a:xfrm>
          <a:prstGeom prst="rect">
            <a:avLst/>
          </a:prstGeom>
          <a:noFill/>
        </p:spPr>
        <p:txBody>
          <a:bodyPr wrap="none" rtlCol="0">
            <a:spAutoFit/>
          </a:bodyPr>
          <a:lstStyle/>
          <a:p>
            <a:r>
              <a:rPr lang="en-US" sz="3200" dirty="0" smtClean="0"/>
              <a:t>USER</a:t>
            </a:r>
            <a:endParaRPr lang="en-US" sz="3200"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7755323" y="4338127"/>
            <a:ext cx="2720658" cy="1229745"/>
          </a:xfrm>
          <a:prstGeom prst="rect">
            <a:avLst/>
          </a:prstGeom>
        </p:spPr>
      </p:pic>
    </p:spTree>
    <p:extLst>
      <p:ext uri="{BB962C8B-B14F-4D97-AF65-F5344CB8AC3E}">
        <p14:creationId xmlns:p14="http://schemas.microsoft.com/office/powerpoint/2010/main" val="198270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73190877"/>
              </p:ext>
            </p:extLst>
          </p:nvPr>
        </p:nvGraphicFramePr>
        <p:xfrm>
          <a:off x="708943" y="413944"/>
          <a:ext cx="10394485" cy="6291655"/>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641980">
                <a:tc>
                  <a:txBody>
                    <a:bodyPr/>
                    <a:lstStyle/>
                    <a:p>
                      <a:r>
                        <a:rPr lang="en-US" dirty="0" smtClean="0"/>
                        <a:t>2</a:t>
                      </a:r>
                      <a:endParaRPr lang="en-US" dirty="0"/>
                    </a:p>
                  </a:txBody>
                  <a:tcPr/>
                </a:tc>
                <a:tc>
                  <a:txBody>
                    <a:bodyPr/>
                    <a:lstStyle/>
                    <a:p>
                      <a:r>
                        <a:rPr lang="en-US" dirty="0" err="1" smtClean="0"/>
                        <a:t>Melihat</a:t>
                      </a:r>
                      <a:r>
                        <a:rPr lang="en-US" dirty="0" smtClean="0"/>
                        <a:t> </a:t>
                      </a:r>
                      <a:r>
                        <a:rPr lang="en-US" dirty="0" err="1" smtClean="0"/>
                        <a:t>Kamar</a:t>
                      </a:r>
                      <a:endParaRPr lang="en-US" dirty="0"/>
                    </a:p>
                  </a:txBody>
                  <a:tcPr/>
                </a:tc>
                <a:tc>
                  <a:txBody>
                    <a:bodyPr/>
                    <a:lstStyle/>
                    <a:p>
                      <a:endParaRPr lang="en-US" dirty="0"/>
                    </a:p>
                  </a:txBody>
                  <a:tcPr/>
                </a:tc>
                <a:tc>
                  <a:txBody>
                    <a:bodyPr/>
                    <a:lstStyle/>
                    <a:p>
                      <a:r>
                        <a:rPr lang="en-US" dirty="0" smtClean="0"/>
                        <a:t>User </a:t>
                      </a:r>
                      <a:r>
                        <a:rPr lang="en-US" dirty="0" err="1" smtClean="0"/>
                        <a:t>langsung</a:t>
                      </a:r>
                      <a:r>
                        <a:rPr lang="en-US" dirty="0" smtClean="0"/>
                        <a:t> </a:t>
                      </a:r>
                      <a:r>
                        <a:rPr lang="en-US" dirty="0" err="1" smtClean="0"/>
                        <a:t>bisa</a:t>
                      </a:r>
                      <a:r>
                        <a:rPr lang="en-US" dirty="0" smtClean="0"/>
                        <a:t> </a:t>
                      </a:r>
                      <a:r>
                        <a:rPr lang="en-US" dirty="0" err="1" smtClean="0"/>
                        <a:t>melihat</a:t>
                      </a:r>
                      <a:r>
                        <a:rPr lang="en-US" dirty="0" smtClean="0"/>
                        <a:t> </a:t>
                      </a:r>
                      <a:r>
                        <a:rPr lang="en-US" dirty="0" err="1" smtClean="0"/>
                        <a:t>kamar</a:t>
                      </a:r>
                      <a:endParaRPr lang="en-US" dirty="0"/>
                    </a:p>
                  </a:txBody>
                  <a:tcPr/>
                </a:tc>
                <a:tc>
                  <a:txBody>
                    <a:bodyPr/>
                    <a:lstStyle/>
                    <a:p>
                      <a:r>
                        <a:rPr lang="en-US" dirty="0" smtClean="0"/>
                        <a:t>Valid</a:t>
                      </a:r>
                    </a:p>
                    <a:p>
                      <a:endParaRPr lang="en-US" dirty="0"/>
                    </a:p>
                  </a:txBody>
                  <a:tcPr/>
                </a:tc>
              </a:tr>
              <a:tr h="2982685">
                <a:tc>
                  <a:txBody>
                    <a:bodyPr/>
                    <a:lstStyle/>
                    <a:p>
                      <a:r>
                        <a:rPr lang="en-US" dirty="0" smtClean="0"/>
                        <a:t>3</a:t>
                      </a:r>
                      <a:endParaRPr lang="en-US" dirty="0"/>
                    </a:p>
                  </a:txBody>
                  <a:tcPr/>
                </a:tc>
                <a:tc>
                  <a:txBody>
                    <a:bodyPr/>
                    <a:lstStyle/>
                    <a:p>
                      <a:r>
                        <a:rPr lang="en-US" dirty="0" smtClean="0"/>
                        <a:t>Register </a:t>
                      </a:r>
                      <a:r>
                        <a:rPr lang="en-US" dirty="0" err="1" smtClean="0"/>
                        <a:t>dengan</a:t>
                      </a:r>
                      <a:r>
                        <a:rPr lang="en-US" dirty="0" smtClean="0"/>
                        <a:t> </a:t>
                      </a:r>
                      <a:r>
                        <a:rPr lang="en-US" dirty="0" err="1" smtClean="0"/>
                        <a:t>benar</a:t>
                      </a:r>
                      <a:endParaRPr lang="en-US" dirty="0"/>
                    </a:p>
                  </a:txBody>
                  <a:tcPr/>
                </a:tc>
                <a:tc>
                  <a:txBody>
                    <a:bodyPr/>
                    <a:lstStyle/>
                    <a:p>
                      <a:endParaRPr lang="en-US" dirty="0"/>
                    </a:p>
                  </a:txBody>
                  <a:tcPr/>
                </a:tc>
                <a:tc>
                  <a:txBody>
                    <a:bodyPr/>
                    <a:lstStyle/>
                    <a:p>
                      <a:r>
                        <a:rPr lang="en-US" dirty="0" err="1" smtClean="0"/>
                        <a:t>Muncul</a:t>
                      </a:r>
                      <a:r>
                        <a:rPr lang="en-US" dirty="0" smtClean="0"/>
                        <a:t> </a:t>
                      </a:r>
                      <a:r>
                        <a:rPr lang="en-US" dirty="0" err="1" smtClean="0"/>
                        <a:t>pesan</a:t>
                      </a:r>
                      <a:r>
                        <a:rPr lang="en-US" baseline="0" dirty="0" smtClean="0"/>
                        <a:t>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Succesfully</a:t>
                      </a:r>
                      <a:r>
                        <a:rPr lang="en-US" sz="1800" kern="1200" dirty="0" smtClean="0">
                          <a:solidFill>
                            <a:schemeClr val="dk1"/>
                          </a:solidFill>
                          <a:effectLst/>
                          <a:latin typeface="+mn-lt"/>
                          <a:ea typeface="+mn-ea"/>
                          <a:cs typeface="+mn-cs"/>
                        </a:rPr>
                        <a:t> created new user”</a:t>
                      </a:r>
                      <a:endParaRPr lang="en-US" dirty="0"/>
                    </a:p>
                  </a:txBody>
                  <a:tcPr/>
                </a:tc>
                <a:tc>
                  <a:txBody>
                    <a:bodyPr/>
                    <a:lstStyle/>
                    <a:p>
                      <a:r>
                        <a:rPr lang="en-US" dirty="0" smtClean="0"/>
                        <a:t>Valid</a:t>
                      </a:r>
                    </a:p>
                    <a:p>
                      <a:endParaRPr lang="en-US" dirty="0"/>
                    </a:p>
                  </a:txBody>
                  <a:tcPr/>
                </a:tc>
              </a:tr>
            </a:tbl>
          </a:graphicData>
        </a:graphic>
      </p:graphicFrame>
      <p:pic>
        <p:nvPicPr>
          <p:cNvPr id="11" name="Picture 10"/>
          <p:cNvPicPr/>
          <p:nvPr/>
        </p:nvPicPr>
        <p:blipFill rotWithShape="1">
          <a:blip r:embed="rId2" cstate="print">
            <a:extLst>
              <a:ext uri="{28A0092B-C50C-407E-A947-70E740481C1C}">
                <a14:useLocalDpi xmlns:a14="http://schemas.microsoft.com/office/drawing/2010/main" val="0"/>
              </a:ext>
            </a:extLst>
          </a:blip>
          <a:srcRect l="29770" t="16218" r="27622"/>
          <a:stretch/>
        </p:blipFill>
        <p:spPr bwMode="auto">
          <a:xfrm>
            <a:off x="3914637" y="1251313"/>
            <a:ext cx="1663065" cy="2310765"/>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2" cstate="print">
            <a:extLst>
              <a:ext uri="{28A0092B-C50C-407E-A947-70E740481C1C}">
                <a14:useLocalDpi xmlns:a14="http://schemas.microsoft.com/office/drawing/2010/main" val="0"/>
              </a:ext>
            </a:extLst>
          </a:blip>
          <a:srcRect l="29770" t="16218" r="27622"/>
          <a:stretch/>
        </p:blipFill>
        <p:spPr bwMode="auto">
          <a:xfrm>
            <a:off x="8435430" y="1251313"/>
            <a:ext cx="1663065" cy="2310765"/>
          </a:xfrm>
          <a:prstGeom prst="rect">
            <a:avLst/>
          </a:prstGeom>
          <a:ln>
            <a:noFill/>
          </a:ln>
          <a:extLst>
            <a:ext uri="{53640926-AAD7-44D8-BBD7-CCE9431645EC}">
              <a14:shadowObscured xmlns:a14="http://schemas.microsoft.com/office/drawing/2010/main"/>
            </a:ext>
          </a:extLst>
        </p:spPr>
      </p:pic>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3831483" y="4040485"/>
            <a:ext cx="1829372" cy="1943081"/>
          </a:xfrm>
          <a:prstGeom prst="rect">
            <a:avLst/>
          </a:prstGeom>
        </p:spPr>
      </p:pic>
      <p:pic>
        <p:nvPicPr>
          <p:cNvPr id="14" name="Picture 13"/>
          <p:cNvPicPr/>
          <p:nvPr/>
        </p:nvPicPr>
        <p:blipFill>
          <a:blip r:embed="rId4">
            <a:extLst>
              <a:ext uri="{28A0092B-C50C-407E-A947-70E740481C1C}">
                <a14:useLocalDpi xmlns:a14="http://schemas.microsoft.com/office/drawing/2010/main" val="0"/>
              </a:ext>
            </a:extLst>
          </a:blip>
          <a:stretch>
            <a:fillRect/>
          </a:stretch>
        </p:blipFill>
        <p:spPr>
          <a:xfrm>
            <a:off x="8435430" y="4040485"/>
            <a:ext cx="2248472" cy="2276622"/>
          </a:xfrm>
          <a:prstGeom prst="rect">
            <a:avLst/>
          </a:prstGeom>
        </p:spPr>
      </p:pic>
    </p:spTree>
    <p:extLst>
      <p:ext uri="{BB962C8B-B14F-4D97-AF65-F5344CB8AC3E}">
        <p14:creationId xmlns:p14="http://schemas.microsoft.com/office/powerpoint/2010/main" val="3378111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80319015"/>
              </p:ext>
            </p:extLst>
          </p:nvPr>
        </p:nvGraphicFramePr>
        <p:xfrm>
          <a:off x="708943" y="413944"/>
          <a:ext cx="10394485" cy="6291655"/>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641980">
                <a:tc>
                  <a:txBody>
                    <a:bodyPr/>
                    <a:lstStyle/>
                    <a:p>
                      <a:r>
                        <a:rPr lang="en-US" dirty="0" smtClean="0"/>
                        <a:t>4</a:t>
                      </a:r>
                      <a:endParaRPr lang="en-US" dirty="0"/>
                    </a:p>
                  </a:txBody>
                  <a:tcPr/>
                </a:tc>
                <a:tc>
                  <a:txBody>
                    <a:bodyPr/>
                    <a:lstStyle/>
                    <a:p>
                      <a:r>
                        <a:rPr lang="en-US" dirty="0" smtClean="0"/>
                        <a:t>Register </a:t>
                      </a:r>
                      <a:r>
                        <a:rPr lang="en-US" dirty="0" err="1" smtClean="0"/>
                        <a:t>dengan</a:t>
                      </a:r>
                      <a:r>
                        <a:rPr lang="en-US" dirty="0" smtClean="0"/>
                        <a:t> </a:t>
                      </a:r>
                      <a:r>
                        <a:rPr lang="en-US" dirty="0" err="1" smtClean="0"/>
                        <a:t>akun</a:t>
                      </a:r>
                      <a:r>
                        <a:rPr lang="en-US" dirty="0" smtClean="0"/>
                        <a:t> yang </a:t>
                      </a:r>
                      <a:r>
                        <a:rPr lang="en-US" dirty="0" err="1" smtClean="0"/>
                        <a:t>sudah</a:t>
                      </a:r>
                      <a:r>
                        <a:rPr lang="en-US" dirty="0" smtClean="0"/>
                        <a:t> </a:t>
                      </a:r>
                      <a:r>
                        <a:rPr lang="en-US" dirty="0" err="1" smtClean="0"/>
                        <a:t>ada</a:t>
                      </a:r>
                      <a:r>
                        <a:rPr lang="en-US" dirty="0" smtClean="0"/>
                        <a:t> </a:t>
                      </a:r>
                      <a:r>
                        <a:rPr lang="en-US" dirty="0" err="1" smtClean="0"/>
                        <a:t>atau</a:t>
                      </a:r>
                      <a:r>
                        <a:rPr lang="en-US" dirty="0" smtClean="0"/>
                        <a:t> </a:t>
                      </a:r>
                      <a:r>
                        <a:rPr lang="en-US" dirty="0" err="1" smtClean="0"/>
                        <a:t>terdaftar</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Akan </a:t>
                      </a:r>
                      <a:r>
                        <a:rPr lang="en-US" sz="1800" kern="1200" dirty="0" err="1" smtClean="0">
                          <a:solidFill>
                            <a:schemeClr val="dk1"/>
                          </a:solidFill>
                          <a:effectLst/>
                          <a:latin typeface="+mn-lt"/>
                          <a:ea typeface="+mn-ea"/>
                          <a:cs typeface="+mn-cs"/>
                        </a:rPr>
                        <a:t>ada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“sorry there must have been an issue creating your account”</a:t>
                      </a:r>
                      <a:endParaRPr lang="en-US" dirty="0"/>
                    </a:p>
                  </a:txBody>
                  <a:tcPr/>
                </a:tc>
                <a:tc>
                  <a:txBody>
                    <a:bodyPr/>
                    <a:lstStyle/>
                    <a:p>
                      <a:r>
                        <a:rPr lang="en-US" dirty="0" smtClean="0"/>
                        <a:t>Valid</a:t>
                      </a:r>
                    </a:p>
                    <a:p>
                      <a:endParaRPr lang="en-US" dirty="0"/>
                    </a:p>
                  </a:txBody>
                  <a:tcPr/>
                </a:tc>
              </a:tr>
              <a:tr h="2982685">
                <a:tc>
                  <a:txBody>
                    <a:bodyPr/>
                    <a:lstStyle/>
                    <a:p>
                      <a:r>
                        <a:rPr lang="en-US" dirty="0" smtClean="0"/>
                        <a:t>5</a:t>
                      </a:r>
                      <a:endParaRPr lang="en-US" dirty="0"/>
                    </a:p>
                  </a:txBody>
                  <a:tcPr/>
                </a:tc>
                <a:tc>
                  <a:txBody>
                    <a:bodyPr/>
                    <a:lstStyle/>
                    <a:p>
                      <a:r>
                        <a:rPr lang="en-US" dirty="0" smtClean="0"/>
                        <a:t>Login</a:t>
                      </a:r>
                      <a:endParaRPr lang="en-US" dirty="0"/>
                    </a:p>
                  </a:txBody>
                  <a:tcPr/>
                </a:tc>
                <a:tc>
                  <a:txBody>
                    <a:bodyPr/>
                    <a:lstStyle/>
                    <a:p>
                      <a:endParaRPr lang="en-US" dirty="0"/>
                    </a:p>
                  </a:txBody>
                  <a:tcPr/>
                </a:tc>
                <a:tc>
                  <a:txBody>
                    <a:bodyPr/>
                    <a:lstStyle/>
                    <a:p>
                      <a:r>
                        <a:rPr lang="en-US" sz="1800" kern="1200" dirty="0" err="1" smtClean="0">
                          <a:solidFill>
                            <a:schemeClr val="dk1"/>
                          </a:solidFill>
                          <a:effectLst/>
                          <a:latin typeface="+mn-lt"/>
                          <a:ea typeface="+mn-ea"/>
                          <a:cs typeface="+mn-cs"/>
                        </a:rPr>
                        <a:t>Dapat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melakukan</a:t>
                      </a:r>
                      <a:r>
                        <a:rPr lang="en-US" sz="1800" kern="1200" dirty="0" smtClean="0">
                          <a:solidFill>
                            <a:schemeClr val="dk1"/>
                          </a:solidFill>
                          <a:effectLst/>
                          <a:latin typeface="+mn-lt"/>
                          <a:ea typeface="+mn-ea"/>
                          <a:cs typeface="+mn-cs"/>
                        </a:rPr>
                        <a:t> booking</a:t>
                      </a:r>
                      <a:endParaRPr lang="en-US" dirty="0"/>
                    </a:p>
                  </a:txBody>
                  <a:tcPr/>
                </a:tc>
                <a:tc>
                  <a:txBody>
                    <a:bodyPr/>
                    <a:lstStyle/>
                    <a:p>
                      <a:r>
                        <a:rPr lang="en-US" dirty="0" smtClean="0"/>
                        <a:t>Valid</a:t>
                      </a:r>
                    </a:p>
                    <a:p>
                      <a:endParaRPr lang="en-US" dirty="0"/>
                    </a:p>
                  </a:txBody>
                  <a:tcPr/>
                </a:tc>
              </a:tr>
            </a:tbl>
          </a:graphicData>
        </a:graphic>
      </p:graphicFrame>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831483" y="1162991"/>
            <a:ext cx="1829372" cy="1943081"/>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8435430" y="1473019"/>
            <a:ext cx="2044065" cy="203962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831483" y="4040485"/>
            <a:ext cx="1829372" cy="1410691"/>
          </a:xfrm>
          <a:prstGeom prst="rect">
            <a:avLst/>
          </a:prstGeom>
        </p:spPr>
      </p:pic>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7640376" y="4298727"/>
            <a:ext cx="3291996" cy="894205"/>
          </a:xfrm>
          <a:prstGeom prst="rect">
            <a:avLst/>
          </a:prstGeom>
        </p:spPr>
      </p:pic>
    </p:spTree>
    <p:extLst>
      <p:ext uri="{BB962C8B-B14F-4D97-AF65-F5344CB8AC3E}">
        <p14:creationId xmlns:p14="http://schemas.microsoft.com/office/powerpoint/2010/main" val="185992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a:t>
            </a:r>
            <a:endParaRPr lang="en-US" dirty="0"/>
          </a:p>
        </p:txBody>
      </p:sp>
      <p:sp>
        <p:nvSpPr>
          <p:cNvPr id="3" name="Content Placeholder 2"/>
          <p:cNvSpPr>
            <a:spLocks noGrp="1"/>
          </p:cNvSpPr>
          <p:nvPr>
            <p:ph idx="1"/>
          </p:nvPr>
        </p:nvSpPr>
        <p:spPr/>
        <p:txBody>
          <a:bodyPr>
            <a:normAutofit/>
          </a:bodyPr>
          <a:lstStyle/>
          <a:p>
            <a:pPr lvl="2"/>
            <a:r>
              <a:rPr lang="en-US" sz="2400" dirty="0" err="1"/>
              <a:t>Sistem</a:t>
            </a:r>
            <a:r>
              <a:rPr lang="en-US" sz="2400" dirty="0"/>
              <a:t> </a:t>
            </a:r>
            <a:r>
              <a:rPr lang="en-US" sz="2400" dirty="0" err="1"/>
              <a:t>maksimal</a:t>
            </a:r>
            <a:r>
              <a:rPr lang="en-US" sz="2400" dirty="0"/>
              <a:t> down </a:t>
            </a:r>
            <a:r>
              <a:rPr lang="en-US" sz="2400" dirty="0" err="1"/>
              <a:t>selama</a:t>
            </a:r>
            <a:r>
              <a:rPr lang="en-US" sz="2400" dirty="0"/>
              <a:t> </a:t>
            </a:r>
            <a:r>
              <a:rPr lang="en-US" sz="2400" dirty="0" err="1"/>
              <a:t>2x24</a:t>
            </a:r>
            <a:r>
              <a:rPr lang="en-US" sz="2400" dirty="0"/>
              <a:t> jam</a:t>
            </a:r>
          </a:p>
          <a:p>
            <a:pPr lvl="2"/>
            <a:r>
              <a:rPr lang="en-US" sz="2400" dirty="0" err="1"/>
              <a:t>Sistem</a:t>
            </a:r>
            <a:r>
              <a:rPr lang="en-US" sz="2400" dirty="0"/>
              <a:t> </a:t>
            </a:r>
            <a:r>
              <a:rPr lang="en-US" sz="2400" dirty="0" err="1"/>
              <a:t>tersedia</a:t>
            </a:r>
            <a:r>
              <a:rPr lang="en-US" sz="2400" dirty="0"/>
              <a:t> </a:t>
            </a:r>
            <a:r>
              <a:rPr lang="en-US" sz="2400" dirty="0" err="1"/>
              <a:t>dalam</a:t>
            </a:r>
            <a:r>
              <a:rPr lang="en-US" sz="2400" dirty="0"/>
              <a:t> 1 </a:t>
            </a:r>
            <a:r>
              <a:rPr lang="en-US" sz="2400" dirty="0" err="1"/>
              <a:t>bahasa</a:t>
            </a:r>
            <a:endParaRPr lang="en-US" sz="2400" dirty="0"/>
          </a:p>
          <a:p>
            <a:pPr lvl="2"/>
            <a:r>
              <a:rPr lang="en-US" sz="2400" dirty="0" err="1"/>
              <a:t>Sistem</a:t>
            </a:r>
            <a:r>
              <a:rPr lang="en-US" sz="2400" dirty="0"/>
              <a:t> </a:t>
            </a:r>
            <a:r>
              <a:rPr lang="en-US" sz="2400" dirty="0" err="1"/>
              <a:t>harus</a:t>
            </a:r>
            <a:r>
              <a:rPr lang="en-US" sz="2400" dirty="0"/>
              <a:t> </a:t>
            </a:r>
            <a:r>
              <a:rPr lang="en-US" sz="2400" dirty="0" err="1"/>
              <a:t>bisa</a:t>
            </a:r>
            <a:r>
              <a:rPr lang="en-US" sz="2400" dirty="0"/>
              <a:t> </a:t>
            </a:r>
            <a:r>
              <a:rPr lang="en-US" sz="2400" dirty="0" err="1"/>
              <a:t>diakses</a:t>
            </a:r>
            <a:r>
              <a:rPr lang="en-US" sz="2400" dirty="0"/>
              <a:t> </a:t>
            </a:r>
            <a:r>
              <a:rPr lang="en-US" sz="2400" dirty="0" err="1"/>
              <a:t>maksimal</a:t>
            </a:r>
            <a:r>
              <a:rPr lang="en-US" sz="2400" dirty="0"/>
              <a:t> 100 orang </a:t>
            </a:r>
            <a:r>
              <a:rPr lang="en-US" sz="2400" dirty="0" err="1"/>
              <a:t>dalam</a:t>
            </a:r>
            <a:r>
              <a:rPr lang="en-US" sz="2400" dirty="0"/>
              <a:t> </a:t>
            </a:r>
            <a:r>
              <a:rPr lang="en-US" sz="2400" dirty="0" err="1"/>
              <a:t>waktu</a:t>
            </a:r>
            <a:r>
              <a:rPr lang="en-US" sz="2400" dirty="0"/>
              <a:t> yang </a:t>
            </a:r>
            <a:r>
              <a:rPr lang="en-US" sz="2400" dirty="0" err="1"/>
              <a:t>sama</a:t>
            </a:r>
            <a:endParaRPr lang="en-US" sz="2400" dirty="0"/>
          </a:p>
          <a:p>
            <a:pPr lvl="2"/>
            <a:r>
              <a:rPr lang="en-US" sz="2400" dirty="0" err="1"/>
              <a:t>Tampilan</a:t>
            </a:r>
            <a:r>
              <a:rPr lang="en-US" sz="2400" dirty="0"/>
              <a:t> </a:t>
            </a:r>
            <a:r>
              <a:rPr lang="en-US" sz="2400" dirty="0" err="1"/>
              <a:t>sistem</a:t>
            </a:r>
            <a:r>
              <a:rPr lang="en-US" sz="2400" dirty="0"/>
              <a:t> </a:t>
            </a:r>
            <a:r>
              <a:rPr lang="en-US" sz="2400" dirty="0" err="1"/>
              <a:t>harus</a:t>
            </a:r>
            <a:r>
              <a:rPr lang="en-US" sz="2400" dirty="0"/>
              <a:t> responsive</a:t>
            </a:r>
          </a:p>
          <a:p>
            <a:pPr lvl="2"/>
            <a:r>
              <a:rPr lang="en-US" sz="2400" dirty="0" err="1"/>
              <a:t>Sistem</a:t>
            </a:r>
            <a:r>
              <a:rPr lang="en-US" sz="2400" dirty="0"/>
              <a:t> </a:t>
            </a:r>
            <a:r>
              <a:rPr lang="en-US" sz="2400" dirty="0" err="1"/>
              <a:t>harus</a:t>
            </a:r>
            <a:r>
              <a:rPr lang="en-US" sz="2400" dirty="0"/>
              <a:t> </a:t>
            </a:r>
            <a:r>
              <a:rPr lang="en-US" sz="2400" dirty="0" err="1"/>
              <a:t>selalu</a:t>
            </a:r>
            <a:r>
              <a:rPr lang="en-US" sz="2400" dirty="0"/>
              <a:t> </a:t>
            </a:r>
            <a:r>
              <a:rPr lang="en-US" sz="2400" dirty="0" err="1"/>
              <a:t>terhubung</a:t>
            </a:r>
            <a:r>
              <a:rPr lang="en-US" sz="2400" dirty="0"/>
              <a:t> </a:t>
            </a:r>
            <a:r>
              <a:rPr lang="en-US" sz="2400" dirty="0" err="1"/>
              <a:t>ke</a:t>
            </a:r>
            <a:r>
              <a:rPr lang="en-US" sz="2400" dirty="0"/>
              <a:t> database</a:t>
            </a:r>
          </a:p>
          <a:p>
            <a:endParaRPr lang="en-US" sz="2400" dirty="0"/>
          </a:p>
        </p:txBody>
      </p:sp>
    </p:spTree>
    <p:extLst>
      <p:ext uri="{BB962C8B-B14F-4D97-AF65-F5344CB8AC3E}">
        <p14:creationId xmlns:p14="http://schemas.microsoft.com/office/powerpoint/2010/main" val="3440876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113647707"/>
              </p:ext>
            </p:extLst>
          </p:nvPr>
        </p:nvGraphicFramePr>
        <p:xfrm>
          <a:off x="708943" y="413944"/>
          <a:ext cx="10394485" cy="3308970"/>
        </p:xfrm>
        <a:graphic>
          <a:graphicData uri="http://schemas.openxmlformats.org/drawingml/2006/table">
            <a:tbl>
              <a:tblPr firstRow="1" bandRow="1">
                <a:tableStyleId>{5C22544A-7EE6-4342-B048-85BDC9FD1C3A}</a:tableStyleId>
              </a:tblPr>
              <a:tblGrid>
                <a:gridCol w="662446"/>
                <a:gridCol w="2307983"/>
                <a:gridCol w="2133600"/>
                <a:gridCol w="1807028"/>
                <a:gridCol w="3483428"/>
              </a:tblGrid>
              <a:tr h="666990">
                <a:tc>
                  <a:txBody>
                    <a:bodyPr/>
                    <a:lstStyle/>
                    <a:p>
                      <a:r>
                        <a:rPr lang="en-US" dirty="0" smtClean="0"/>
                        <a:t>NO</a:t>
                      </a:r>
                      <a:endParaRPr lang="en-US" dirty="0"/>
                    </a:p>
                  </a:txBody>
                  <a:tcPr/>
                </a:tc>
                <a:tc>
                  <a:txBody>
                    <a:bodyPr/>
                    <a:lstStyle/>
                    <a:p>
                      <a:r>
                        <a:rPr lang="en-US" dirty="0" err="1" smtClean="0"/>
                        <a:t>Skenario</a:t>
                      </a:r>
                      <a:r>
                        <a:rPr lang="en-US" baseline="0" dirty="0" smtClean="0"/>
                        <a:t> </a:t>
                      </a:r>
                      <a:r>
                        <a:rPr lang="en-US" baseline="0" dirty="0" err="1" smtClean="0"/>
                        <a:t>Pengujian</a:t>
                      </a:r>
                      <a:endParaRPr lang="en-US" dirty="0"/>
                    </a:p>
                  </a:txBody>
                  <a:tcPr/>
                </a:tc>
                <a:tc>
                  <a:txBody>
                    <a:bodyPr/>
                    <a:lstStyle/>
                    <a:p>
                      <a:r>
                        <a:rPr lang="en-US" dirty="0" smtClean="0"/>
                        <a:t>Test Case</a:t>
                      </a:r>
                      <a:endParaRPr lang="en-US" dirty="0"/>
                    </a:p>
                  </a:txBody>
                  <a:tcPr/>
                </a:tc>
                <a:tc>
                  <a:txBody>
                    <a:bodyPr/>
                    <a:lstStyle/>
                    <a:p>
                      <a:r>
                        <a:rPr lang="en-US" dirty="0" err="1" smtClean="0"/>
                        <a:t>Hasil</a:t>
                      </a:r>
                      <a:r>
                        <a:rPr lang="en-US" dirty="0" smtClean="0"/>
                        <a:t> yang </a:t>
                      </a:r>
                      <a:r>
                        <a:rPr lang="en-US" dirty="0" err="1" smtClean="0"/>
                        <a:t>Diharapkan</a:t>
                      </a:r>
                      <a:endParaRPr lang="en-US" dirty="0"/>
                    </a:p>
                  </a:txBody>
                  <a:tcPr/>
                </a:tc>
                <a:tc>
                  <a:txBody>
                    <a:bodyPr/>
                    <a:lstStyle/>
                    <a:p>
                      <a:r>
                        <a:rPr lang="en-US" dirty="0" err="1" smtClean="0"/>
                        <a:t>Kesimpulan</a:t>
                      </a:r>
                      <a:endParaRPr lang="en-US" dirty="0"/>
                    </a:p>
                  </a:txBody>
                  <a:tcPr/>
                </a:tc>
              </a:tr>
              <a:tr h="2641980">
                <a:tc>
                  <a:txBody>
                    <a:bodyPr/>
                    <a:lstStyle/>
                    <a:p>
                      <a:r>
                        <a:rPr lang="en-US" dirty="0" smtClean="0"/>
                        <a:t>6</a:t>
                      </a:r>
                      <a:endParaRPr lang="en-US" dirty="0"/>
                    </a:p>
                  </a:txBody>
                  <a:tcPr/>
                </a:tc>
                <a:tc>
                  <a:txBody>
                    <a:bodyPr/>
                    <a:lstStyle/>
                    <a:p>
                      <a:r>
                        <a:rPr lang="en-US" dirty="0" err="1" smtClean="0"/>
                        <a:t>Mengirimkan</a:t>
                      </a:r>
                      <a:r>
                        <a:rPr lang="en-US" baseline="0" dirty="0" smtClean="0"/>
                        <a:t> </a:t>
                      </a:r>
                      <a:r>
                        <a:rPr lang="en-US" baseline="0" dirty="0" err="1" smtClean="0"/>
                        <a:t>pesan</a:t>
                      </a:r>
                      <a:r>
                        <a:rPr lang="en-US" baseline="0" dirty="0" smtClean="0"/>
                        <a:t> </a:t>
                      </a:r>
                      <a:r>
                        <a:rPr lang="en-US" baseline="0" dirty="0" err="1" smtClean="0"/>
                        <a:t>ke</a:t>
                      </a:r>
                      <a:r>
                        <a:rPr lang="en-US" baseline="0" dirty="0" smtClean="0"/>
                        <a:t> Admin</a:t>
                      </a:r>
                      <a:endParaRPr lang="en-US" dirty="0"/>
                    </a:p>
                  </a:txBody>
                  <a:tcPr/>
                </a:tc>
                <a:tc>
                  <a:txBody>
                    <a:bodyPr/>
                    <a:lstStyle/>
                    <a:p>
                      <a:endParaRPr lang="en-US" dirty="0"/>
                    </a:p>
                  </a:txBody>
                  <a:tcPr/>
                </a:tc>
                <a:tc>
                  <a:txBody>
                    <a:bodyPr/>
                    <a:lstStyle/>
                    <a:p>
                      <a:r>
                        <a:rPr lang="en-US" sz="1800" kern="1200" dirty="0" err="1" smtClean="0">
                          <a:solidFill>
                            <a:schemeClr val="dk1"/>
                          </a:solidFill>
                          <a:effectLst/>
                          <a:latin typeface="+mn-lt"/>
                          <a:ea typeface="+mn-ea"/>
                          <a:cs typeface="+mn-cs"/>
                        </a:rPr>
                        <a:t>Pesan</a:t>
                      </a:r>
                      <a:r>
                        <a:rPr lang="en-US" sz="1800" kern="1200" dirty="0" smtClean="0">
                          <a:solidFill>
                            <a:schemeClr val="dk1"/>
                          </a:solidFill>
                          <a:effectLst/>
                          <a:latin typeface="+mn-lt"/>
                          <a:ea typeface="+mn-ea"/>
                          <a:cs typeface="+mn-cs"/>
                        </a:rPr>
                        <a:t> yang </a:t>
                      </a:r>
                      <a:r>
                        <a:rPr lang="en-US" sz="1800" kern="1200" dirty="0" err="1" smtClean="0">
                          <a:solidFill>
                            <a:schemeClr val="dk1"/>
                          </a:solidFill>
                          <a:effectLst/>
                          <a:latin typeface="+mn-lt"/>
                          <a:ea typeface="+mn-ea"/>
                          <a:cs typeface="+mn-cs"/>
                        </a:rPr>
                        <a:t>dikirimkan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masuk</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ke</a:t>
                      </a:r>
                      <a:r>
                        <a:rPr lang="en-US" sz="1800" kern="1200" dirty="0" smtClean="0">
                          <a:solidFill>
                            <a:schemeClr val="dk1"/>
                          </a:solidFill>
                          <a:effectLst/>
                          <a:latin typeface="+mn-lt"/>
                          <a:ea typeface="+mn-ea"/>
                          <a:cs typeface="+mn-cs"/>
                        </a:rPr>
                        <a:t> database admin</a:t>
                      </a:r>
                      <a:endParaRPr lang="en-US" dirty="0"/>
                    </a:p>
                  </a:txBody>
                  <a:tcPr/>
                </a:tc>
                <a:tc>
                  <a:txBody>
                    <a:bodyPr/>
                    <a:lstStyle/>
                    <a:p>
                      <a:r>
                        <a:rPr lang="en-US" dirty="0" smtClean="0"/>
                        <a:t>Valid</a:t>
                      </a:r>
                    </a:p>
                    <a:p>
                      <a:endParaRPr lang="en-US" dirty="0"/>
                    </a:p>
                  </a:txBody>
                  <a:tcPr/>
                </a:tc>
              </a:tr>
            </a:tbl>
          </a:graphicData>
        </a:graphic>
      </p:graphicFrame>
      <p:pic>
        <p:nvPicPr>
          <p:cNvPr id="11" name="Picture 10"/>
          <p:cNvPicPr/>
          <p:nvPr/>
        </p:nvPicPr>
        <p:blipFill>
          <a:blip r:embed="rId2"/>
          <a:stretch>
            <a:fillRect/>
          </a:stretch>
        </p:blipFill>
        <p:spPr>
          <a:xfrm>
            <a:off x="3718245" y="1191244"/>
            <a:ext cx="2012309" cy="1301585"/>
          </a:xfrm>
          <a:prstGeom prst="rect">
            <a:avLst/>
          </a:prstGeom>
        </p:spPr>
      </p:pic>
      <p:grpSp>
        <p:nvGrpSpPr>
          <p:cNvPr id="12" name="Group 11"/>
          <p:cNvGrpSpPr/>
          <p:nvPr/>
        </p:nvGrpSpPr>
        <p:grpSpPr>
          <a:xfrm>
            <a:off x="7865737" y="1570562"/>
            <a:ext cx="2991955" cy="542947"/>
            <a:chOff x="0" y="0"/>
            <a:chExt cx="3982720" cy="371475"/>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b="74348"/>
            <a:stretch/>
          </p:blipFill>
          <p:spPr bwMode="auto">
            <a:xfrm>
              <a:off x="0" y="0"/>
              <a:ext cx="3982720" cy="200025"/>
            </a:xfrm>
            <a:prstGeom prst="rect">
              <a:avLst/>
            </a:prstGeom>
            <a:ln>
              <a:noFill/>
            </a:ln>
            <a:extLst>
              <a:ext uri="{53640926-AAD7-44D8-BBD7-CCE9431645EC}">
                <a14:shadowObscured xmlns:a14="http://schemas.microsoft.com/office/drawing/2010/main"/>
              </a:ext>
            </a:extLst>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68407" b="9606"/>
            <a:stretch/>
          </p:blipFill>
          <p:spPr bwMode="auto">
            <a:xfrm>
              <a:off x="0" y="200025"/>
              <a:ext cx="3982720" cy="17145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524222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988463" y="1994523"/>
            <a:ext cx="4819813" cy="2899676"/>
          </a:xfrm>
          <a:prstGeom prst="rect">
            <a:avLst/>
          </a:prstGeom>
        </p:spPr>
      </p:pic>
      <p:pic>
        <p:nvPicPr>
          <p:cNvPr id="7" name="Content Placeholder 9"/>
          <p:cNvPicPr>
            <a:picLocks noGrp="1" noChangeAspect="1"/>
          </p:cNvPicPr>
          <p:nvPr>
            <p:ph idx="1"/>
          </p:nvPr>
        </p:nvPicPr>
        <p:blipFill rotWithShape="1">
          <a:blip r:embed="rId3">
            <a:extLst>
              <a:ext uri="{28A0092B-C50C-407E-A947-70E740481C1C}">
                <a14:useLocalDpi xmlns:a14="http://schemas.microsoft.com/office/drawing/2010/main" val="0"/>
              </a:ext>
            </a:extLst>
          </a:blip>
          <a:srcRect b="48423"/>
          <a:stretch/>
        </p:blipFill>
        <p:spPr>
          <a:xfrm>
            <a:off x="785969" y="2573690"/>
            <a:ext cx="2997309" cy="2510515"/>
          </a:xfrm>
        </p:spPr>
      </p:pic>
      <p:sp>
        <p:nvSpPr>
          <p:cNvPr id="8" name="TextBox 7"/>
          <p:cNvSpPr txBox="1"/>
          <p:nvPr/>
        </p:nvSpPr>
        <p:spPr>
          <a:xfrm>
            <a:off x="1004980" y="907217"/>
            <a:ext cx="3272050" cy="584775"/>
          </a:xfrm>
          <a:prstGeom prst="rect">
            <a:avLst/>
          </a:prstGeom>
          <a:noFill/>
        </p:spPr>
        <p:txBody>
          <a:bodyPr wrap="none" rtlCol="0">
            <a:spAutoFit/>
          </a:bodyPr>
          <a:lstStyle/>
          <a:p>
            <a:r>
              <a:rPr lang="en-US" sz="3200" dirty="0" err="1" smtClean="0"/>
              <a:t>RESERVASI</a:t>
            </a:r>
            <a:r>
              <a:rPr lang="en-US" sz="3200" dirty="0" smtClean="0"/>
              <a:t> </a:t>
            </a:r>
            <a:r>
              <a:rPr lang="en-US" sz="3200" dirty="0" err="1" smtClean="0"/>
              <a:t>KAMAR</a:t>
            </a:r>
            <a:endParaRPr lang="en-US" sz="3200" dirty="0"/>
          </a:p>
        </p:txBody>
      </p:sp>
      <p:pic>
        <p:nvPicPr>
          <p:cNvPr id="2" name="Picture 1"/>
          <p:cNvPicPr>
            <a:picLocks noChangeAspect="1"/>
          </p:cNvPicPr>
          <p:nvPr/>
        </p:nvPicPr>
        <p:blipFill>
          <a:blip r:embed="rId4"/>
          <a:stretch>
            <a:fillRect/>
          </a:stretch>
        </p:blipFill>
        <p:spPr>
          <a:xfrm>
            <a:off x="4504598" y="1994523"/>
            <a:ext cx="1947768" cy="2973515"/>
          </a:xfrm>
          <a:prstGeom prst="rect">
            <a:avLst/>
          </a:prstGeom>
        </p:spPr>
      </p:pic>
    </p:spTree>
    <p:extLst>
      <p:ext uri="{BB962C8B-B14F-4D97-AF65-F5344CB8AC3E}">
        <p14:creationId xmlns:p14="http://schemas.microsoft.com/office/powerpoint/2010/main" val="2683572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4980" y="907217"/>
            <a:ext cx="4660443" cy="584775"/>
          </a:xfrm>
          <a:prstGeom prst="rect">
            <a:avLst/>
          </a:prstGeom>
          <a:noFill/>
        </p:spPr>
        <p:txBody>
          <a:bodyPr wrap="none" rtlCol="0">
            <a:spAutoFit/>
          </a:bodyPr>
          <a:lstStyle/>
          <a:p>
            <a:r>
              <a:rPr lang="en-US" sz="3200" dirty="0" err="1" smtClean="0"/>
              <a:t>MELIHAT</a:t>
            </a:r>
            <a:r>
              <a:rPr lang="en-US" sz="3200" dirty="0" smtClean="0"/>
              <a:t> </a:t>
            </a:r>
            <a:r>
              <a:rPr lang="en-US" sz="3200" dirty="0" err="1" smtClean="0"/>
              <a:t>PESAN</a:t>
            </a:r>
            <a:r>
              <a:rPr lang="en-US" sz="3200" dirty="0" smtClean="0"/>
              <a:t> DARI USER</a:t>
            </a:r>
            <a:endParaRPr lang="en-US" sz="3200" dirty="0"/>
          </a:p>
        </p:txBody>
      </p:sp>
      <p:pic>
        <p:nvPicPr>
          <p:cNvPr id="2" name="Picture 1"/>
          <p:cNvPicPr>
            <a:picLocks noChangeAspect="1"/>
          </p:cNvPicPr>
          <p:nvPr/>
        </p:nvPicPr>
        <p:blipFill>
          <a:blip r:embed="rId2"/>
          <a:stretch>
            <a:fillRect/>
          </a:stretch>
        </p:blipFill>
        <p:spPr>
          <a:xfrm>
            <a:off x="4547473" y="1968457"/>
            <a:ext cx="2235899" cy="1371505"/>
          </a:xfrm>
          <a:prstGeom prst="rect">
            <a:avLst/>
          </a:prstGeom>
        </p:spPr>
      </p:pic>
      <p:pic>
        <p:nvPicPr>
          <p:cNvPr id="4" name="Content Placeholder 3"/>
          <p:cNvPicPr>
            <a:picLocks noGrp="1" noChangeAspect="1"/>
          </p:cNvPicPr>
          <p:nvPr>
            <p:ph idx="1"/>
          </p:nvPr>
        </p:nvPicPr>
        <p:blipFill>
          <a:blip r:embed="rId3"/>
          <a:stretch>
            <a:fillRect/>
          </a:stretch>
        </p:blipFill>
        <p:spPr>
          <a:xfrm>
            <a:off x="1004980" y="1968457"/>
            <a:ext cx="3345558" cy="1889256"/>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r="41958" b="50671"/>
          <a:stretch/>
        </p:blipFill>
        <p:spPr>
          <a:xfrm>
            <a:off x="4928122" y="3613871"/>
            <a:ext cx="5970814" cy="2400981"/>
          </a:xfrm>
          <a:prstGeom prst="rect">
            <a:avLst/>
          </a:prstGeom>
        </p:spPr>
      </p:pic>
    </p:spTree>
    <p:extLst>
      <p:ext uri="{BB962C8B-B14F-4D97-AF65-F5344CB8AC3E}">
        <p14:creationId xmlns:p14="http://schemas.microsoft.com/office/powerpoint/2010/main" val="3555127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052231" y="2142413"/>
            <a:ext cx="3564927" cy="286528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052231" y="5065033"/>
            <a:ext cx="3621196" cy="1266070"/>
          </a:xfrm>
          <a:prstGeom prst="rect">
            <a:avLst/>
          </a:prstGeom>
        </p:spPr>
      </p:pic>
      <p:sp>
        <p:nvSpPr>
          <p:cNvPr id="7" name="TextBox 6"/>
          <p:cNvSpPr txBox="1"/>
          <p:nvPr/>
        </p:nvSpPr>
        <p:spPr>
          <a:xfrm>
            <a:off x="1004980" y="907217"/>
            <a:ext cx="3783408" cy="584775"/>
          </a:xfrm>
          <a:prstGeom prst="rect">
            <a:avLst/>
          </a:prstGeom>
          <a:noFill/>
        </p:spPr>
        <p:txBody>
          <a:bodyPr wrap="none" rtlCol="0">
            <a:spAutoFit/>
          </a:bodyPr>
          <a:lstStyle/>
          <a:p>
            <a:r>
              <a:rPr lang="en-US" sz="3200" dirty="0" err="1" smtClean="0"/>
              <a:t>MENGHAPUS</a:t>
            </a:r>
            <a:r>
              <a:rPr lang="en-US" sz="3200" dirty="0" smtClean="0"/>
              <a:t> </a:t>
            </a:r>
            <a:r>
              <a:rPr lang="en-US" sz="3200" dirty="0" err="1" smtClean="0"/>
              <a:t>KAMAR</a:t>
            </a:r>
            <a:endParaRPr lang="en-US" sz="3200" dirty="0"/>
          </a:p>
        </p:txBody>
      </p:sp>
      <p:pic>
        <p:nvPicPr>
          <p:cNvPr id="2" name="Picture 1"/>
          <p:cNvPicPr>
            <a:picLocks noChangeAspect="1"/>
          </p:cNvPicPr>
          <p:nvPr/>
        </p:nvPicPr>
        <p:blipFill>
          <a:blip r:embed="rId4"/>
          <a:stretch>
            <a:fillRect/>
          </a:stretch>
        </p:blipFill>
        <p:spPr>
          <a:xfrm>
            <a:off x="4685400" y="2142413"/>
            <a:ext cx="1952378" cy="3137750"/>
          </a:xfrm>
          <a:prstGeom prst="rect">
            <a:avLst/>
          </a:prstGeom>
        </p:spPr>
      </p:pic>
      <p:pic>
        <p:nvPicPr>
          <p:cNvPr id="9" name="Content Placeholder 3"/>
          <p:cNvPicPr>
            <a:picLocks noChangeAspect="1"/>
          </p:cNvPicPr>
          <p:nvPr/>
        </p:nvPicPr>
        <p:blipFill>
          <a:blip r:embed="rId5"/>
          <a:stretch>
            <a:fillRect/>
          </a:stretch>
        </p:blipFill>
        <p:spPr>
          <a:xfrm>
            <a:off x="839031" y="2142413"/>
            <a:ext cx="3680114" cy="2078182"/>
          </a:xfrm>
          <a:prstGeom prst="rect">
            <a:avLst/>
          </a:prstGeom>
        </p:spPr>
      </p:pic>
    </p:spTree>
    <p:extLst>
      <p:ext uri="{BB962C8B-B14F-4D97-AF65-F5344CB8AC3E}">
        <p14:creationId xmlns:p14="http://schemas.microsoft.com/office/powerpoint/2010/main" val="2189257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980" y="907217"/>
            <a:ext cx="3683829" cy="584775"/>
          </a:xfrm>
          <a:prstGeom prst="rect">
            <a:avLst/>
          </a:prstGeom>
          <a:noFill/>
        </p:spPr>
        <p:txBody>
          <a:bodyPr wrap="none" rtlCol="0">
            <a:spAutoFit/>
          </a:bodyPr>
          <a:lstStyle/>
          <a:p>
            <a:r>
              <a:rPr lang="en-US" sz="3200" dirty="0" err="1" smtClean="0"/>
              <a:t>MENAMBAH</a:t>
            </a:r>
            <a:r>
              <a:rPr lang="en-US" sz="3200" dirty="0" smtClean="0"/>
              <a:t> </a:t>
            </a:r>
            <a:r>
              <a:rPr lang="en-US" sz="3200" dirty="0" err="1" smtClean="0"/>
              <a:t>KAMAR</a:t>
            </a:r>
            <a:endParaRPr lang="en-US" sz="3200" dirty="0"/>
          </a:p>
        </p:txBody>
      </p:sp>
      <p:pic>
        <p:nvPicPr>
          <p:cNvPr id="8" name="Picture 7"/>
          <p:cNvPicPr/>
          <p:nvPr/>
        </p:nvPicPr>
        <p:blipFill>
          <a:blip r:embed="rId2"/>
          <a:stretch>
            <a:fillRect/>
          </a:stretch>
        </p:blipFill>
        <p:spPr>
          <a:xfrm>
            <a:off x="7500676" y="2274027"/>
            <a:ext cx="2946221" cy="925603"/>
          </a:xfrm>
          <a:prstGeom prst="rect">
            <a:avLst/>
          </a:prstGeom>
        </p:spPr>
      </p:pic>
      <p:pic>
        <p:nvPicPr>
          <p:cNvPr id="2" name="Picture 1"/>
          <p:cNvPicPr>
            <a:picLocks noChangeAspect="1"/>
          </p:cNvPicPr>
          <p:nvPr/>
        </p:nvPicPr>
        <p:blipFill>
          <a:blip r:embed="rId3"/>
          <a:stretch>
            <a:fillRect/>
          </a:stretch>
        </p:blipFill>
        <p:spPr>
          <a:xfrm>
            <a:off x="4490304" y="2255002"/>
            <a:ext cx="2593874" cy="2482310"/>
          </a:xfrm>
          <a:prstGeom prst="rect">
            <a:avLst/>
          </a:prstGeom>
        </p:spPr>
      </p:pic>
      <p:pic>
        <p:nvPicPr>
          <p:cNvPr id="9" name="Content Placeholder 3"/>
          <p:cNvPicPr>
            <a:picLocks noGrp="1" noChangeAspect="1"/>
          </p:cNvPicPr>
          <p:nvPr>
            <p:ph idx="1"/>
          </p:nvPr>
        </p:nvPicPr>
        <p:blipFill>
          <a:blip r:embed="rId4"/>
          <a:stretch>
            <a:fillRect/>
          </a:stretch>
        </p:blipFill>
        <p:spPr>
          <a:xfrm>
            <a:off x="936497" y="2255002"/>
            <a:ext cx="3345558" cy="1889256"/>
          </a:xfrm>
          <a:prstGeom prst="rect">
            <a:avLst/>
          </a:prstGeom>
        </p:spPr>
      </p:pic>
    </p:spTree>
    <p:extLst>
      <p:ext uri="{BB962C8B-B14F-4D97-AF65-F5344CB8AC3E}">
        <p14:creationId xmlns:p14="http://schemas.microsoft.com/office/powerpoint/2010/main" val="2425647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980" y="907217"/>
            <a:ext cx="3908634" cy="584775"/>
          </a:xfrm>
          <a:prstGeom prst="rect">
            <a:avLst/>
          </a:prstGeom>
          <a:noFill/>
        </p:spPr>
        <p:txBody>
          <a:bodyPr wrap="none" rtlCol="0">
            <a:spAutoFit/>
          </a:bodyPr>
          <a:lstStyle/>
          <a:p>
            <a:r>
              <a:rPr lang="en-US" sz="3200" dirty="0" err="1" smtClean="0"/>
              <a:t>MENGUPDATE</a:t>
            </a:r>
            <a:r>
              <a:rPr lang="en-US" sz="3200" dirty="0" smtClean="0"/>
              <a:t> </a:t>
            </a:r>
            <a:r>
              <a:rPr lang="en-US" sz="3200" dirty="0" err="1" smtClean="0"/>
              <a:t>KAMAR</a:t>
            </a:r>
            <a:endParaRPr lang="en-US" sz="3200" dirty="0"/>
          </a:p>
        </p:txBody>
      </p:sp>
      <p:pic>
        <p:nvPicPr>
          <p:cNvPr id="4" name="Picture 3"/>
          <p:cNvPicPr>
            <a:picLocks noChangeAspect="1"/>
          </p:cNvPicPr>
          <p:nvPr/>
        </p:nvPicPr>
        <p:blipFill>
          <a:blip r:embed="rId2"/>
          <a:stretch>
            <a:fillRect/>
          </a:stretch>
        </p:blipFill>
        <p:spPr>
          <a:xfrm>
            <a:off x="4536154" y="2255002"/>
            <a:ext cx="2383422" cy="2497523"/>
          </a:xfrm>
          <a:prstGeom prst="rect">
            <a:avLst/>
          </a:prstGeom>
        </p:spPr>
      </p:pic>
      <p:pic>
        <p:nvPicPr>
          <p:cNvPr id="8" name="Content Placeholder 3"/>
          <p:cNvPicPr>
            <a:picLocks noGrp="1" noChangeAspect="1"/>
          </p:cNvPicPr>
          <p:nvPr>
            <p:ph idx="1"/>
          </p:nvPr>
        </p:nvPicPr>
        <p:blipFill>
          <a:blip r:embed="rId3"/>
          <a:stretch>
            <a:fillRect/>
          </a:stretch>
        </p:blipFill>
        <p:spPr>
          <a:xfrm>
            <a:off x="936497" y="2255002"/>
            <a:ext cx="3345558" cy="1889256"/>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173675" y="2255002"/>
            <a:ext cx="3564927" cy="2865283"/>
          </a:xfrm>
          <a:prstGeom prst="rect">
            <a:avLst/>
          </a:prstGeom>
        </p:spPr>
      </p:pic>
    </p:spTree>
    <p:extLst>
      <p:ext uri="{BB962C8B-B14F-4D97-AF65-F5344CB8AC3E}">
        <p14:creationId xmlns:p14="http://schemas.microsoft.com/office/powerpoint/2010/main" val="404315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370" y="2084863"/>
            <a:ext cx="4879398" cy="4424998"/>
          </a:xfrm>
        </p:spPr>
      </p:pic>
    </p:spTree>
    <p:extLst>
      <p:ext uri="{BB962C8B-B14F-4D97-AF65-F5344CB8AC3E}">
        <p14:creationId xmlns:p14="http://schemas.microsoft.com/office/powerpoint/2010/main" val="2147734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163" y="2511631"/>
            <a:ext cx="5426001" cy="4022725"/>
          </a:xfrm>
        </p:spPr>
      </p:pic>
      <p:sp>
        <p:nvSpPr>
          <p:cNvPr id="7" name="TextBox 6"/>
          <p:cNvSpPr txBox="1"/>
          <p:nvPr/>
        </p:nvSpPr>
        <p:spPr>
          <a:xfrm>
            <a:off x="938150" y="1715500"/>
            <a:ext cx="2055563" cy="369332"/>
          </a:xfrm>
          <a:prstGeom prst="rect">
            <a:avLst/>
          </a:prstGeom>
          <a:noFill/>
        </p:spPr>
        <p:txBody>
          <a:bodyPr wrap="none" rtlCol="0">
            <a:spAutoFit/>
          </a:bodyPr>
          <a:lstStyle/>
          <a:p>
            <a:r>
              <a:rPr lang="en-US" dirty="0" err="1" smtClean="0"/>
              <a:t>Sebelum</a:t>
            </a:r>
            <a:r>
              <a:rPr lang="en-US" dirty="0" smtClean="0"/>
              <a:t> Ada </a:t>
            </a:r>
            <a:r>
              <a:rPr lang="en-US" dirty="0" err="1" smtClean="0"/>
              <a:t>Sistem</a:t>
            </a:r>
            <a:endParaRPr lang="en-US" dirty="0"/>
          </a:p>
        </p:txBody>
      </p:sp>
      <p:sp>
        <p:nvSpPr>
          <p:cNvPr id="8" name="Title 1"/>
          <p:cNvSpPr>
            <a:spLocks noGrp="1"/>
          </p:cNvSpPr>
          <p:nvPr>
            <p:ph type="title"/>
          </p:nvPr>
        </p:nvSpPr>
        <p:spPr>
          <a:xfrm>
            <a:off x="1024128" y="585216"/>
            <a:ext cx="9720072" cy="1499616"/>
          </a:xfrm>
        </p:spPr>
        <p:txBody>
          <a:bodyPr/>
          <a:lstStyle/>
          <a:p>
            <a:r>
              <a:rPr lang="en-US" dirty="0" smtClean="0"/>
              <a:t>Activity diagram</a:t>
            </a:r>
            <a:endParaRPr lang="en-US" dirty="0"/>
          </a:p>
        </p:txBody>
      </p:sp>
    </p:spTree>
    <p:extLst>
      <p:ext uri="{BB962C8B-B14F-4D97-AF65-F5344CB8AC3E}">
        <p14:creationId xmlns:p14="http://schemas.microsoft.com/office/powerpoint/2010/main" val="188854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7065" y="1562318"/>
            <a:ext cx="5015476" cy="4867498"/>
          </a:xfrm>
        </p:spPr>
      </p:pic>
      <p:sp>
        <p:nvSpPr>
          <p:cNvPr id="7" name="TextBox 6"/>
          <p:cNvSpPr txBox="1"/>
          <p:nvPr/>
        </p:nvSpPr>
        <p:spPr>
          <a:xfrm>
            <a:off x="1033153" y="1192986"/>
            <a:ext cx="2044149" cy="369332"/>
          </a:xfrm>
          <a:prstGeom prst="rect">
            <a:avLst/>
          </a:prstGeom>
          <a:noFill/>
        </p:spPr>
        <p:txBody>
          <a:bodyPr wrap="none" rtlCol="0">
            <a:spAutoFit/>
          </a:bodyPr>
          <a:lstStyle/>
          <a:p>
            <a:r>
              <a:rPr lang="en-US" dirty="0" err="1" smtClean="0"/>
              <a:t>Sesudah</a:t>
            </a:r>
            <a:r>
              <a:rPr lang="en-US" dirty="0" smtClean="0"/>
              <a:t> Ada </a:t>
            </a:r>
            <a:r>
              <a:rPr lang="en-US" dirty="0" err="1" smtClean="0"/>
              <a:t>Sistem</a:t>
            </a:r>
            <a:endParaRPr lang="en-US" dirty="0"/>
          </a:p>
        </p:txBody>
      </p:sp>
    </p:spTree>
    <p:extLst>
      <p:ext uri="{BB962C8B-B14F-4D97-AF65-F5344CB8AC3E}">
        <p14:creationId xmlns:p14="http://schemas.microsoft.com/office/powerpoint/2010/main" val="27548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78859" y="1003733"/>
            <a:ext cx="3434360" cy="5354248"/>
          </a:xfrm>
        </p:spPr>
      </p:pic>
    </p:spTree>
    <p:extLst>
      <p:ext uri="{BB962C8B-B14F-4D97-AF65-F5344CB8AC3E}">
        <p14:creationId xmlns:p14="http://schemas.microsoft.com/office/powerpoint/2010/main" val="728128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09721"/>
              </p:ext>
            </p:extLst>
          </p:nvPr>
        </p:nvGraphicFramePr>
        <p:xfrm>
          <a:off x="3265715" y="746450"/>
          <a:ext cx="5635690" cy="4810451"/>
        </p:xfrm>
        <a:graphic>
          <a:graphicData uri="http://schemas.openxmlformats.org/drawingml/2006/table">
            <a:tbl>
              <a:tblPr firstRow="1" firstCol="1" bandRow="1">
                <a:tableStyleId>{5C22544A-7EE6-4342-B048-85BDC9FD1C3A}</a:tableStyleId>
              </a:tblPr>
              <a:tblGrid>
                <a:gridCol w="1558912"/>
                <a:gridCol w="4076778"/>
              </a:tblGrid>
              <a:tr h="240313">
                <a:tc>
                  <a:txBody>
                    <a:bodyPr/>
                    <a:lstStyle/>
                    <a:p>
                      <a:pPr marL="457200" indent="-269875" algn="just">
                        <a:lnSpc>
                          <a:spcPct val="150000"/>
                        </a:lnSpc>
                        <a:spcAft>
                          <a:spcPts val="0"/>
                        </a:spcAft>
                      </a:pPr>
                      <a:r>
                        <a:rPr lang="id-ID" sz="1100" dirty="0">
                          <a:effectLst/>
                        </a:rPr>
                        <a:t>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457200" indent="-269875" algn="just">
                        <a:lnSpc>
                          <a:spcPct val="150000"/>
                        </a:lnSpc>
                        <a:spcAft>
                          <a:spcPts val="0"/>
                        </a:spcAft>
                      </a:pPr>
                      <a:r>
                        <a:rPr lang="en-US" sz="1100">
                          <a:effectLst/>
                        </a:rPr>
                        <a:t>Reservasi Kamar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240313">
                <a:tc>
                  <a:txBody>
                    <a:bodyPr/>
                    <a:lstStyle/>
                    <a:p>
                      <a:pPr marL="457200" indent="-269875" algn="just">
                        <a:lnSpc>
                          <a:spcPct val="150000"/>
                        </a:lnSpc>
                        <a:spcAft>
                          <a:spcPts val="0"/>
                        </a:spcAft>
                      </a:pPr>
                      <a:r>
                        <a:rPr lang="id-ID" sz="1100">
                          <a:effectLst/>
                        </a:rPr>
                        <a:t>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457200" indent="-269875" algn="just">
                        <a:lnSpc>
                          <a:spcPct val="150000"/>
                        </a:lnSpc>
                        <a:spcAft>
                          <a:spcPts val="0"/>
                        </a:spcAft>
                      </a:pPr>
                      <a:r>
                        <a:rPr lang="en-US" sz="1100">
                          <a:effectLst/>
                        </a:rPr>
                        <a:t>Pengunjung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521557">
                <a:tc>
                  <a:txBody>
                    <a:bodyPr/>
                    <a:lstStyle/>
                    <a:p>
                      <a:pPr marL="457200" indent="-269875" algn="just">
                        <a:lnSpc>
                          <a:spcPct val="150000"/>
                        </a:lnSpc>
                        <a:spcAft>
                          <a:spcPts val="0"/>
                        </a:spcAft>
                      </a:pPr>
                      <a:r>
                        <a:rPr lang="id-ID" sz="1100">
                          <a:effectLst/>
                        </a:rPr>
                        <a:t>Pre-condition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342900" lvl="0" indent="-342900" algn="just">
                        <a:lnSpc>
                          <a:spcPct val="115000"/>
                        </a:lnSpc>
                        <a:spcAft>
                          <a:spcPts val="0"/>
                        </a:spcAft>
                        <a:buFont typeface="Times New Roman" panose="02020603050405020304" pitchFamily="18" charset="0"/>
                        <a:buChar char="-"/>
                      </a:pPr>
                      <a:r>
                        <a:rPr lang="en-US" sz="1100" dirty="0" err="1" smtClean="0">
                          <a:effectLst/>
                        </a:rPr>
                        <a:t>Pengunjung</a:t>
                      </a:r>
                      <a:r>
                        <a:rPr lang="en-US" sz="1100" dirty="0" smtClean="0">
                          <a:effectLst/>
                        </a:rPr>
                        <a:t> </a:t>
                      </a:r>
                      <a:r>
                        <a:rPr lang="en-US" sz="1100" dirty="0" err="1">
                          <a:effectLst/>
                        </a:rPr>
                        <a:t>mengisi</a:t>
                      </a:r>
                      <a:r>
                        <a:rPr lang="en-US" sz="1100" dirty="0">
                          <a:effectLst/>
                        </a:rPr>
                        <a:t> form </a:t>
                      </a:r>
                      <a:r>
                        <a:rPr lang="en-US" sz="1100" dirty="0" err="1">
                          <a:effectLst/>
                        </a:rPr>
                        <a:t>reservasi</a:t>
                      </a:r>
                      <a:endParaRPr lang="en-US" sz="1100" dirty="0">
                        <a:effectLst/>
                      </a:endParaRPr>
                    </a:p>
                    <a:p>
                      <a:pPr marL="342900" lvl="0" indent="-342900" algn="just">
                        <a:lnSpc>
                          <a:spcPct val="115000"/>
                        </a:lnSpc>
                        <a:spcAft>
                          <a:spcPts val="0"/>
                        </a:spcAft>
                        <a:buFont typeface="Times New Roman" panose="02020603050405020304" pitchFamily="18" charset="0"/>
                        <a:buChar char="-"/>
                      </a:pPr>
                      <a:r>
                        <a:rPr lang="en-US" sz="1100" dirty="0" err="1">
                          <a:effectLst/>
                        </a:rPr>
                        <a:t>Pengunjung</a:t>
                      </a:r>
                      <a:r>
                        <a:rPr lang="en-US" sz="1100" dirty="0">
                          <a:effectLst/>
                        </a:rPr>
                        <a:t> </a:t>
                      </a:r>
                      <a:r>
                        <a:rPr lang="en-US" sz="1100" dirty="0" err="1">
                          <a:effectLst/>
                        </a:rPr>
                        <a:t>harus</a:t>
                      </a:r>
                      <a:r>
                        <a:rPr lang="en-US" sz="1100" dirty="0">
                          <a:effectLst/>
                        </a:rPr>
                        <a:t> login </a:t>
                      </a:r>
                      <a:r>
                        <a:rPr lang="en-US" sz="1100" dirty="0" err="1">
                          <a:effectLst/>
                        </a:rPr>
                        <a:t>terlebih</a:t>
                      </a:r>
                      <a:r>
                        <a:rPr lang="en-US" sz="1100" dirty="0">
                          <a:effectLst/>
                        </a:rPr>
                        <a:t> </a:t>
                      </a:r>
                      <a:r>
                        <a:rPr lang="en-US" sz="1100" dirty="0" err="1">
                          <a:effectLst/>
                        </a:rPr>
                        <a:t>dahulu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1435260">
                <a:tc>
                  <a:txBody>
                    <a:bodyPr/>
                    <a:lstStyle/>
                    <a:p>
                      <a:pPr marL="457200" indent="-269875" algn="just">
                        <a:lnSpc>
                          <a:spcPct val="150000"/>
                        </a:lnSpc>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342900" lvl="0" indent="-342900" algn="just">
                        <a:lnSpc>
                          <a:spcPct val="150000"/>
                        </a:lnSpc>
                        <a:spcAft>
                          <a:spcPts val="0"/>
                        </a:spcAft>
                        <a:buFont typeface="Times New Roman" panose="02020603050405020304" pitchFamily="18" charset="0"/>
                        <a:buChar char="-"/>
                      </a:pPr>
                      <a:r>
                        <a:rPr lang="en-US" sz="1100" dirty="0" err="1" smtClean="0">
                          <a:effectLst/>
                        </a:rPr>
                        <a:t>Kamar</a:t>
                      </a:r>
                      <a:r>
                        <a:rPr lang="en-US" sz="1100" dirty="0" smtClean="0">
                          <a:effectLst/>
                        </a:rPr>
                        <a:t> </a:t>
                      </a:r>
                      <a:r>
                        <a:rPr lang="en-US" sz="1100" dirty="0">
                          <a:effectLst/>
                        </a:rPr>
                        <a:t>yang </a:t>
                      </a:r>
                      <a:r>
                        <a:rPr lang="en-US" sz="1100" dirty="0" err="1">
                          <a:effectLst/>
                        </a:rPr>
                        <a:t>dipesan</a:t>
                      </a:r>
                      <a:r>
                        <a:rPr lang="en-US" sz="1100" dirty="0">
                          <a:effectLst/>
                        </a:rPr>
                        <a:t> </a:t>
                      </a:r>
                      <a:r>
                        <a:rPr lang="en-US" sz="1100" dirty="0" err="1">
                          <a:effectLst/>
                        </a:rPr>
                        <a:t>sudah</a:t>
                      </a:r>
                      <a:r>
                        <a:rPr lang="en-US" sz="1100" dirty="0">
                          <a:effectLst/>
                        </a:rPr>
                        <a:t> </a:t>
                      </a:r>
                      <a:r>
                        <a:rPr lang="en-US" sz="1100" dirty="0" err="1">
                          <a:effectLst/>
                        </a:rPr>
                        <a:t>tidak</a:t>
                      </a:r>
                      <a:r>
                        <a:rPr lang="en-US" sz="1100" dirty="0">
                          <a:effectLst/>
                        </a:rPr>
                        <a:t> </a:t>
                      </a:r>
                      <a:r>
                        <a:rPr lang="en-US" sz="1100" dirty="0" err="1">
                          <a:effectLst/>
                        </a:rPr>
                        <a:t>bisa</a:t>
                      </a:r>
                      <a:r>
                        <a:rPr lang="en-US" sz="1100" dirty="0">
                          <a:effectLst/>
                        </a:rPr>
                        <a:t> di </a:t>
                      </a:r>
                      <a:r>
                        <a:rPr lang="en-US" sz="1100" dirty="0" err="1">
                          <a:effectLst/>
                        </a:rPr>
                        <a:t>pesan</a:t>
                      </a:r>
                      <a:r>
                        <a:rPr lang="en-US" sz="1100" dirty="0">
                          <a:effectLst/>
                        </a:rPr>
                        <a:t> </a:t>
                      </a:r>
                      <a:r>
                        <a:rPr lang="en-US" sz="1100" dirty="0" err="1">
                          <a:effectLst/>
                        </a:rPr>
                        <a:t>oleh</a:t>
                      </a:r>
                      <a:r>
                        <a:rPr lang="en-US" sz="1100" dirty="0">
                          <a:effectLst/>
                        </a:rPr>
                        <a:t> </a:t>
                      </a:r>
                      <a:r>
                        <a:rPr lang="en-US" sz="1100" dirty="0" err="1">
                          <a:effectLst/>
                        </a:rPr>
                        <a:t>pengunjung</a:t>
                      </a:r>
                      <a:r>
                        <a:rPr lang="en-US" sz="1100" dirty="0">
                          <a:effectLst/>
                        </a:rPr>
                        <a:t> lain </a:t>
                      </a:r>
                      <a:r>
                        <a:rPr lang="en-US" sz="1100" dirty="0" err="1">
                          <a:effectLst/>
                        </a:rPr>
                        <a:t>selama</a:t>
                      </a:r>
                      <a:r>
                        <a:rPr lang="en-US" sz="1100" dirty="0">
                          <a:effectLst/>
                        </a:rPr>
                        <a:t> </a:t>
                      </a:r>
                      <a:r>
                        <a:rPr lang="en-US" sz="1100" dirty="0" err="1">
                          <a:effectLst/>
                        </a:rPr>
                        <a:t>waktu</a:t>
                      </a:r>
                      <a:r>
                        <a:rPr lang="en-US" sz="1100" dirty="0">
                          <a:effectLst/>
                        </a:rPr>
                        <a:t> yang </a:t>
                      </a:r>
                      <a:r>
                        <a:rPr lang="en-US" sz="1100" dirty="0" err="1">
                          <a:effectLst/>
                        </a:rPr>
                        <a:t>ditentukan</a:t>
                      </a:r>
                      <a:endParaRPr lang="en-US" sz="1100" dirty="0">
                        <a:effectLst/>
                      </a:endParaRPr>
                    </a:p>
                    <a:p>
                      <a:pPr marL="342900" lvl="0" indent="-342900" algn="just">
                        <a:lnSpc>
                          <a:spcPct val="150000"/>
                        </a:lnSpc>
                        <a:spcAft>
                          <a:spcPts val="0"/>
                        </a:spcAft>
                        <a:buFont typeface="Times New Roman" panose="02020603050405020304" pitchFamily="18" charset="0"/>
                        <a:buChar char="-"/>
                      </a:pPr>
                      <a:r>
                        <a:rPr lang="en-US" sz="1100" dirty="0">
                          <a:effectLst/>
                        </a:rPr>
                        <a:t>System </a:t>
                      </a:r>
                      <a:r>
                        <a:rPr lang="en-US" sz="1100" dirty="0" err="1">
                          <a:effectLst/>
                        </a:rPr>
                        <a:t>akan</a:t>
                      </a:r>
                      <a:r>
                        <a:rPr lang="en-US" sz="1100" dirty="0">
                          <a:effectLst/>
                        </a:rPr>
                        <a:t> </a:t>
                      </a:r>
                      <a:r>
                        <a:rPr lang="en-US" sz="1100" dirty="0" err="1">
                          <a:effectLst/>
                        </a:rPr>
                        <a:t>menampilkan</a:t>
                      </a:r>
                      <a:r>
                        <a:rPr lang="en-US" sz="1100" dirty="0">
                          <a:effectLst/>
                        </a:rPr>
                        <a:t> data </a:t>
                      </a:r>
                      <a:r>
                        <a:rPr lang="en-US" sz="1100" dirty="0" err="1">
                          <a:effectLst/>
                        </a:rPr>
                        <a:t>pengunjung</a:t>
                      </a:r>
                      <a:r>
                        <a:rPr lang="en-US" sz="1100" dirty="0">
                          <a:effectLst/>
                        </a:rPr>
                        <a:t> </a:t>
                      </a:r>
                      <a:r>
                        <a:rPr lang="en-US" sz="1100" dirty="0" err="1">
                          <a:effectLst/>
                        </a:rPr>
                        <a:t>dan</a:t>
                      </a:r>
                      <a:r>
                        <a:rPr lang="en-US" sz="1100" dirty="0">
                          <a:effectLst/>
                        </a:rPr>
                        <a:t> detail </a:t>
                      </a:r>
                      <a:r>
                        <a:rPr lang="en-US" sz="1100" dirty="0" err="1">
                          <a:effectLst/>
                        </a:rPr>
                        <a:t>kamar</a:t>
                      </a:r>
                      <a:r>
                        <a:rPr lang="en-US" sz="1100" dirty="0">
                          <a:effectLst/>
                        </a:rPr>
                        <a:t> yang </a:t>
                      </a:r>
                      <a:r>
                        <a:rPr lang="en-US" sz="1100" dirty="0" err="1">
                          <a:effectLst/>
                        </a:rPr>
                        <a:t>dipesan</a:t>
                      </a:r>
                      <a:endParaRPr lang="en-US" sz="1100" dirty="0">
                        <a:effectLst/>
                      </a:endParaRPr>
                    </a:p>
                    <a:p>
                      <a:pPr marL="342900" lvl="0" indent="-342900" algn="just">
                        <a:lnSpc>
                          <a:spcPct val="150000"/>
                        </a:lnSpc>
                        <a:spcAft>
                          <a:spcPts val="0"/>
                        </a:spcAft>
                        <a:buFont typeface="Times New Roman" panose="02020603050405020304" pitchFamily="18" charset="0"/>
                        <a:buChar char="-"/>
                      </a:pPr>
                      <a:r>
                        <a:rPr lang="en-US" sz="1100" dirty="0" err="1">
                          <a:effectLst/>
                        </a:rPr>
                        <a:t>Pengunjung</a:t>
                      </a:r>
                      <a:r>
                        <a:rPr lang="en-US" sz="1100" dirty="0">
                          <a:effectLst/>
                        </a:rPr>
                        <a:t> </a:t>
                      </a:r>
                      <a:r>
                        <a:rPr lang="en-US" sz="1100" dirty="0" err="1">
                          <a:effectLst/>
                        </a:rPr>
                        <a:t>menerima</a:t>
                      </a:r>
                      <a:r>
                        <a:rPr lang="en-US" sz="1100" dirty="0">
                          <a:effectLst/>
                        </a:rPr>
                        <a:t> </a:t>
                      </a:r>
                      <a:r>
                        <a:rPr lang="en-US" sz="1100" dirty="0" err="1">
                          <a:effectLst/>
                        </a:rPr>
                        <a:t>batas</a:t>
                      </a:r>
                      <a:r>
                        <a:rPr lang="en-US" sz="1100" dirty="0">
                          <a:effectLst/>
                        </a:rPr>
                        <a:t> </a:t>
                      </a:r>
                      <a:r>
                        <a:rPr lang="en-US" sz="1100" dirty="0" err="1">
                          <a:effectLst/>
                        </a:rPr>
                        <a:t>waktu</a:t>
                      </a:r>
                      <a:r>
                        <a:rPr lang="en-US" sz="1100" dirty="0">
                          <a:effectLst/>
                        </a:rPr>
                        <a:t> </a:t>
                      </a:r>
                      <a:r>
                        <a:rPr lang="en-US" sz="1100" dirty="0" err="1">
                          <a:effectLst/>
                        </a:rPr>
                        <a:t>untuk</a:t>
                      </a:r>
                      <a:r>
                        <a:rPr lang="en-US" sz="1100" dirty="0">
                          <a:effectLst/>
                        </a:rPr>
                        <a:t> </a:t>
                      </a:r>
                      <a:r>
                        <a:rPr lang="en-US" sz="1100" dirty="0" err="1">
                          <a:effectLst/>
                        </a:rPr>
                        <a:t>chek</a:t>
                      </a:r>
                      <a:r>
                        <a:rPr lang="en-US" sz="1100" dirty="0">
                          <a:effectLst/>
                        </a:rPr>
                        <a:t>-in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240313">
                <a:tc>
                  <a:txBody>
                    <a:bodyPr/>
                    <a:lstStyle/>
                    <a:p>
                      <a:pPr marL="457200" indent="-269875" algn="just">
                        <a:lnSpc>
                          <a:spcPct val="150000"/>
                        </a:lnSpc>
                        <a:spcAft>
                          <a:spcPts val="0"/>
                        </a:spcAft>
                      </a:pPr>
                      <a:r>
                        <a:rPr lang="id-ID" sz="1100">
                          <a:effectLst/>
                        </a:rPr>
                        <a:t>Exception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457200" indent="-269875" algn="just">
                        <a:lnSpc>
                          <a:spcPct val="150000"/>
                        </a:lnSpc>
                        <a:spcAft>
                          <a:spcPts val="0"/>
                        </a:spcAft>
                      </a:pPr>
                      <a:r>
                        <a:rPr lang="en-US" sz="1100">
                          <a:effectLst/>
                        </a:rPr>
                        <a:t>Pengunjung tidak memesan kamar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r h="2099254">
                <a:tc>
                  <a:txBody>
                    <a:bodyPr/>
                    <a:lstStyle/>
                    <a:p>
                      <a:pPr marL="457200" indent="-269875" algn="just">
                        <a:lnSpc>
                          <a:spcPct val="150000"/>
                        </a:lnSpc>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c>
                  <a:txBody>
                    <a:bodyPr/>
                    <a:lstStyle/>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masuk</a:t>
                      </a:r>
                      <a:r>
                        <a:rPr lang="en-US" sz="1100" dirty="0">
                          <a:effectLst/>
                        </a:rPr>
                        <a:t> </a:t>
                      </a:r>
                      <a:r>
                        <a:rPr lang="en-US" sz="1100" dirty="0" err="1">
                          <a:effectLst/>
                        </a:rPr>
                        <a:t>ke</a:t>
                      </a:r>
                      <a:r>
                        <a:rPr lang="en-US" sz="1100" dirty="0">
                          <a:effectLst/>
                        </a:rPr>
                        <a:t> website hotel</a:t>
                      </a: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memilih</a:t>
                      </a:r>
                      <a:r>
                        <a:rPr lang="en-US" sz="1100" dirty="0">
                          <a:effectLst/>
                        </a:rPr>
                        <a:t> menu booking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memilih</a:t>
                      </a:r>
                      <a:r>
                        <a:rPr lang="en-US" sz="1100" dirty="0">
                          <a:effectLst/>
                        </a:rPr>
                        <a:t>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melihat</a:t>
                      </a:r>
                      <a:r>
                        <a:rPr lang="en-US" sz="1100" dirty="0">
                          <a:effectLst/>
                        </a:rPr>
                        <a:t> detail </a:t>
                      </a:r>
                      <a:r>
                        <a:rPr lang="en-US" sz="1100" dirty="0" err="1">
                          <a:effectLst/>
                        </a:rPr>
                        <a:t>kamar</a:t>
                      </a:r>
                      <a:r>
                        <a:rPr lang="en-US" sz="1100" dirty="0">
                          <a:effectLst/>
                        </a:rPr>
                        <a:t> yang </a:t>
                      </a:r>
                      <a:r>
                        <a:rPr lang="en-US" sz="1100" dirty="0" err="1">
                          <a:effectLst/>
                        </a:rPr>
                        <a:t>akan</a:t>
                      </a:r>
                      <a:r>
                        <a:rPr lang="en-US" sz="1100" dirty="0">
                          <a:effectLst/>
                        </a:rPr>
                        <a:t> </a:t>
                      </a:r>
                      <a:r>
                        <a:rPr lang="en-US" sz="1100" dirty="0" err="1">
                          <a:effectLst/>
                        </a:rPr>
                        <a:t>dipesan</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Pegunjung</a:t>
                      </a:r>
                      <a:r>
                        <a:rPr lang="en-US" sz="1100" dirty="0">
                          <a:effectLst/>
                        </a:rPr>
                        <a:t> </a:t>
                      </a:r>
                      <a:r>
                        <a:rPr lang="en-US" sz="1100" dirty="0" err="1">
                          <a:effectLst/>
                        </a:rPr>
                        <a:t>mereservasi</a:t>
                      </a:r>
                      <a:r>
                        <a:rPr lang="en-US" sz="1100" dirty="0">
                          <a:effectLst/>
                        </a:rPr>
                        <a:t>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melakukan</a:t>
                      </a:r>
                      <a:r>
                        <a:rPr lang="en-US" sz="1100" dirty="0">
                          <a:effectLst/>
                        </a:rPr>
                        <a:t> login</a:t>
                      </a:r>
                    </a:p>
                    <a:p>
                      <a:pPr marL="342900" lvl="0" indent="-342900" algn="just">
                        <a:lnSpc>
                          <a:spcPct val="150000"/>
                        </a:lnSpc>
                        <a:spcAft>
                          <a:spcPts val="0"/>
                        </a:spcAft>
                        <a:buFont typeface="+mj-lt"/>
                        <a:buAutoNum type="arabicPeriod"/>
                      </a:pPr>
                      <a:r>
                        <a:rPr lang="en-US" sz="1100" dirty="0" err="1">
                          <a:effectLst/>
                        </a:rPr>
                        <a:t>Pengunjung</a:t>
                      </a:r>
                      <a:r>
                        <a:rPr lang="en-US" sz="1100" dirty="0">
                          <a:effectLst/>
                        </a:rPr>
                        <a:t> </a:t>
                      </a:r>
                      <a:r>
                        <a:rPr lang="en-US" sz="1100" dirty="0" err="1">
                          <a:effectLst/>
                        </a:rPr>
                        <a:t>mengonfirmasi</a:t>
                      </a:r>
                      <a:r>
                        <a:rPr lang="en-US" sz="1100" dirty="0">
                          <a:effectLst/>
                        </a:rPr>
                        <a:t> </a:t>
                      </a:r>
                      <a:r>
                        <a:rPr lang="en-US" sz="1100" dirty="0" err="1">
                          <a:effectLst/>
                        </a:rPr>
                        <a:t>reservasi</a:t>
                      </a:r>
                      <a:r>
                        <a:rPr lang="en-US" sz="1100" dirty="0">
                          <a:effectLst/>
                        </a:rPr>
                        <a:t> </a:t>
                      </a:r>
                      <a:r>
                        <a:rPr lang="en-US" sz="1100" dirty="0" err="1">
                          <a:effectLst/>
                        </a:rPr>
                        <a:t>kamar</a:t>
                      </a:r>
                      <a:endParaRPr lang="en-US" sz="1100" dirty="0">
                        <a:effectLst/>
                      </a:endParaRPr>
                    </a:p>
                    <a:p>
                      <a:pPr marL="342900" lvl="0" indent="-342900" algn="just">
                        <a:lnSpc>
                          <a:spcPct val="150000"/>
                        </a:lnSpc>
                        <a:spcAft>
                          <a:spcPts val="0"/>
                        </a:spcAft>
                        <a:buFont typeface="+mj-lt"/>
                        <a:buAutoNum type="arabicPeriod"/>
                      </a:pPr>
                      <a:r>
                        <a:rPr lang="en-US" sz="1100" dirty="0" err="1">
                          <a:effectLst/>
                        </a:rPr>
                        <a:t>Kamar</a:t>
                      </a:r>
                      <a:r>
                        <a:rPr lang="en-US" sz="1100" dirty="0">
                          <a:effectLst/>
                        </a:rPr>
                        <a:t> </a:t>
                      </a:r>
                      <a:r>
                        <a:rPr lang="en-US" sz="1100" dirty="0" err="1">
                          <a:effectLst/>
                        </a:rPr>
                        <a:t>telah</a:t>
                      </a:r>
                      <a:r>
                        <a:rPr lang="en-US" sz="1100" dirty="0">
                          <a:effectLst/>
                        </a:rPr>
                        <a:t> </a:t>
                      </a:r>
                      <a:r>
                        <a:rPr lang="en-US" sz="1100" dirty="0" err="1">
                          <a:effectLst/>
                        </a:rPr>
                        <a:t>tereservasi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559" marR="46559" marT="0" marB="0"/>
                </a:tc>
              </a:tr>
            </a:tbl>
          </a:graphicData>
        </a:graphic>
      </p:graphicFrame>
    </p:spTree>
    <p:extLst>
      <p:ext uri="{BB962C8B-B14F-4D97-AF65-F5344CB8AC3E}">
        <p14:creationId xmlns:p14="http://schemas.microsoft.com/office/powerpoint/2010/main" val="2770430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983</TotalTime>
  <Words>894</Words>
  <Application>Microsoft Office PowerPoint</Application>
  <PresentationFormat>Widescreen</PresentationFormat>
  <Paragraphs>276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Times New Roman</vt:lpstr>
      <vt:lpstr>Tw Cen MT</vt:lpstr>
      <vt:lpstr>Tw Cen MT Condensed</vt:lpstr>
      <vt:lpstr>Wingdings 3</vt:lpstr>
      <vt:lpstr>Integral</vt:lpstr>
      <vt:lpstr>Bukhori Abdul Aziz H. (M0515004) Eka Tri kustantini  (M0515009) Muhammad hendra n. H. (m0515023)</vt:lpstr>
      <vt:lpstr>DESKRIPSI PROYEK</vt:lpstr>
      <vt:lpstr>FUNCTIONAL REQUIREMENT</vt:lpstr>
      <vt:lpstr>NON—FUNCTIONAL REQUIREMENT</vt:lpstr>
      <vt:lpstr>Use case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Sequence diagram</vt:lpstr>
      <vt:lpstr>PowerPoint Presentation</vt:lpstr>
      <vt:lpstr>PowerPoint Presentation</vt:lpstr>
      <vt:lpstr>PowerPoint Presentation</vt:lpstr>
      <vt:lpstr>PowerPoint Presentation</vt:lpstr>
      <vt:lpstr>PowerPoint Presentation</vt:lpstr>
      <vt:lpstr>Data design</vt:lpstr>
      <vt:lpstr>Data dictionary</vt:lpstr>
      <vt:lpstr>PowerPoint Presentation</vt:lpstr>
      <vt:lpstr>PowerPoint Presentation</vt:lpstr>
      <vt:lpstr>PowerPoint Presentation</vt:lpstr>
      <vt:lpstr>ui</vt:lpstr>
      <vt:lpstr>PowerPoint Presentation</vt:lpstr>
      <vt:lpstr>PowerPoint Presentation</vt:lpstr>
      <vt:lpstr>DOCUMENT TESTING</vt:lpstr>
      <vt:lpstr>DOCUMENT TESTING</vt:lpstr>
      <vt:lpstr>PowerPoint Presentation</vt:lpstr>
      <vt:lpstr>PowerPoint Presentation</vt:lpstr>
      <vt:lpstr>DOCUMENT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Bukhori Abdul Aziz H. (M0515004) Eka Tri kustantini  (M0515009) Muhammad hendra n. H. (m0515023)</dc:title>
  <dc:creator>eka teka</dc:creator>
  <cp:lastModifiedBy>eka teka</cp:lastModifiedBy>
  <cp:revision>26</cp:revision>
  <dcterms:created xsi:type="dcterms:W3CDTF">2017-05-17T01:42:36Z</dcterms:created>
  <dcterms:modified xsi:type="dcterms:W3CDTF">2017-06-10T14:38:21Z</dcterms:modified>
</cp:coreProperties>
</file>