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25"/>
  </p:notesMasterIdLst>
  <p:handoutMasterIdLst>
    <p:handoutMasterId r:id="rId26"/>
  </p:handoutMasterIdLst>
  <p:sldIdLst>
    <p:sldId id="341" r:id="rId2"/>
    <p:sldId id="257" r:id="rId3"/>
    <p:sldId id="278" r:id="rId4"/>
    <p:sldId id="279" r:id="rId5"/>
    <p:sldId id="280" r:id="rId6"/>
    <p:sldId id="281" r:id="rId7"/>
    <p:sldId id="282" r:id="rId8"/>
    <p:sldId id="283" r:id="rId9"/>
    <p:sldId id="287" r:id="rId10"/>
    <p:sldId id="288" r:id="rId11"/>
    <p:sldId id="286" r:id="rId12"/>
    <p:sldId id="298" r:id="rId13"/>
    <p:sldId id="289" r:id="rId14"/>
    <p:sldId id="290" r:id="rId15"/>
    <p:sldId id="300" r:id="rId16"/>
    <p:sldId id="301" r:id="rId17"/>
    <p:sldId id="302" r:id="rId18"/>
    <p:sldId id="303" r:id="rId19"/>
    <p:sldId id="305" r:id="rId20"/>
    <p:sldId id="306" r:id="rId21"/>
    <p:sldId id="307" r:id="rId22"/>
    <p:sldId id="308" r:id="rId23"/>
    <p:sldId id="371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25FF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376" y="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2" d="100"/>
          <a:sy n="52" d="100"/>
        </p:scale>
        <p:origin x="-2832" y="-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0509637C-F29E-4D61-926B-0D896DE543F5}" type="datetimeFigureOut">
              <a:rPr lang="en-US"/>
              <a:pPr>
                <a:defRPr/>
              </a:pPr>
              <a:t>7/21/2021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9D2C71-2FAC-446E-BBFA-79CBFF7A1D5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35882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A08F57B4-3D93-435F-8251-F84AAAA459E0}" type="datetimeFigureOut">
              <a:rPr lang="en-US"/>
              <a:pPr>
                <a:defRPr/>
              </a:pPr>
              <a:t>7/21/2021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fld id="{CA8EE6EB-A2DA-41DE-98B5-156E542EB0A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1633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8669C166-C6C8-4104-A18A-69CCD171A925}" type="slidenum">
              <a:rPr lang="en-US" altLang="en-US">
                <a:latin typeface="Calibri" panose="020F0502020204030204" pitchFamily="34" charset="0"/>
              </a:rPr>
              <a:pPr/>
              <a:t>1</a:t>
            </a:fld>
            <a:endParaRPr lang="en-US" altLang="en-US" dirty="0">
              <a:latin typeface="Calibri" panose="020F0502020204030204" pitchFamily="34" charset="0"/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8317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>
            <a:extLst>
              <a:ext uri="{FF2B5EF4-FFF2-40B4-BE49-F238E27FC236}">
                <a16:creationId xmlns:a16="http://schemas.microsoft.com/office/drawing/2014/main" id="{1148ED85-68D1-4B19-86E6-18E5DABF1B0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C322604-BE4B-44E0-ACEC-A7E9503A3A2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en-US" sz="1400"/>
          </a:p>
        </p:txBody>
      </p:sp>
      <p:sp>
        <p:nvSpPr>
          <p:cNvPr id="27651" name="Rectangle 1">
            <a:extLst>
              <a:ext uri="{FF2B5EF4-FFF2-40B4-BE49-F238E27FC236}">
                <a16:creationId xmlns:a16="http://schemas.microsoft.com/office/drawing/2014/main" id="{D8C0C133-1D30-431D-B721-0755757F48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7652" name="Rectangle 2">
            <a:extLst>
              <a:ext uri="{FF2B5EF4-FFF2-40B4-BE49-F238E27FC236}">
                <a16:creationId xmlns:a16="http://schemas.microsoft.com/office/drawing/2014/main" id="{290F24EE-F8EE-48D4-82E9-52DE60521D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2F44EDB0-C839-49EB-A827-5FEFD9D47840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9DE6FB05-64D2-46DC-A3D2-843B8E110FFE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en-US" sz="1400"/>
          </a:p>
        </p:txBody>
      </p:sp>
      <p:sp>
        <p:nvSpPr>
          <p:cNvPr id="30723" name="Rectangle 1">
            <a:extLst>
              <a:ext uri="{FF2B5EF4-FFF2-40B4-BE49-F238E27FC236}">
                <a16:creationId xmlns:a16="http://schemas.microsoft.com/office/drawing/2014/main" id="{B885FB2E-7517-4FA0-BEB1-972BDA0E956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0724" name="Rectangle 2">
            <a:extLst>
              <a:ext uri="{FF2B5EF4-FFF2-40B4-BE49-F238E27FC236}">
                <a16:creationId xmlns:a16="http://schemas.microsoft.com/office/drawing/2014/main" id="{082965B6-4B93-467D-B294-5BFF7426AF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id="{44F3CB7F-D0EC-476E-9C99-C6BD9D46A68C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E354C4D-61DF-420A-9BC5-CD678B2C119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 sz="1400"/>
          </a:p>
        </p:txBody>
      </p:sp>
      <p:sp>
        <p:nvSpPr>
          <p:cNvPr id="32771" name="Rectangle 1">
            <a:extLst>
              <a:ext uri="{FF2B5EF4-FFF2-40B4-BE49-F238E27FC236}">
                <a16:creationId xmlns:a16="http://schemas.microsoft.com/office/drawing/2014/main" id="{95D4C519-6819-4EFE-914F-805096FE0E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2772" name="Rectangle 2">
            <a:extLst>
              <a:ext uri="{FF2B5EF4-FFF2-40B4-BE49-F238E27FC236}">
                <a16:creationId xmlns:a16="http://schemas.microsoft.com/office/drawing/2014/main" id="{628968C1-D051-4499-939F-18DD85597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id="{9C9FD0C8-F3B4-4464-9900-0E53D479E5FA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B1005B1-F590-44AE-B972-6B88A036028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 sz="1400"/>
          </a:p>
        </p:txBody>
      </p:sp>
      <p:sp>
        <p:nvSpPr>
          <p:cNvPr id="34819" name="Rectangle 1">
            <a:extLst>
              <a:ext uri="{FF2B5EF4-FFF2-40B4-BE49-F238E27FC236}">
                <a16:creationId xmlns:a16="http://schemas.microsoft.com/office/drawing/2014/main" id="{6D3BDE2B-BAC9-4500-8264-7C3F246BE4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4820" name="Rectangle 2">
            <a:extLst>
              <a:ext uri="{FF2B5EF4-FFF2-40B4-BE49-F238E27FC236}">
                <a16:creationId xmlns:a16="http://schemas.microsoft.com/office/drawing/2014/main" id="{B439BF31-400D-444D-B12E-3389D82EE7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>
            <a:extLst>
              <a:ext uri="{FF2B5EF4-FFF2-40B4-BE49-F238E27FC236}">
                <a16:creationId xmlns:a16="http://schemas.microsoft.com/office/drawing/2014/main" id="{C4B3BB48-39E0-41B9-9D13-E3F19B85F6D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73B4811-DEDF-4558-84AE-9925A15E9AF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en-US" sz="1400"/>
          </a:p>
        </p:txBody>
      </p:sp>
      <p:sp>
        <p:nvSpPr>
          <p:cNvPr id="36867" name="Rectangle 1">
            <a:extLst>
              <a:ext uri="{FF2B5EF4-FFF2-40B4-BE49-F238E27FC236}">
                <a16:creationId xmlns:a16="http://schemas.microsoft.com/office/drawing/2014/main" id="{E02E4DBA-A38F-49B5-952C-EB42D4540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6868" name="Rectangle 2">
            <a:extLst>
              <a:ext uri="{FF2B5EF4-FFF2-40B4-BE49-F238E27FC236}">
                <a16:creationId xmlns:a16="http://schemas.microsoft.com/office/drawing/2014/main" id="{38AA5A08-9A89-4C6B-98C7-7DAFA16C8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id="{C945735D-5291-483B-A475-4EBFA0C77A1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9680E65-3753-4901-8773-03F7547CEBA4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en-US" sz="1400"/>
          </a:p>
        </p:txBody>
      </p:sp>
      <p:sp>
        <p:nvSpPr>
          <p:cNvPr id="38915" name="Rectangle 1">
            <a:extLst>
              <a:ext uri="{FF2B5EF4-FFF2-40B4-BE49-F238E27FC236}">
                <a16:creationId xmlns:a16="http://schemas.microsoft.com/office/drawing/2014/main" id="{597C1AEC-8DEC-4D75-8E09-8F710631A4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8916" name="Rectangle 2">
            <a:extLst>
              <a:ext uri="{FF2B5EF4-FFF2-40B4-BE49-F238E27FC236}">
                <a16:creationId xmlns:a16="http://schemas.microsoft.com/office/drawing/2014/main" id="{B58EC19C-A4CF-42FB-BEAE-99ABEEC705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>
            <a:extLst>
              <a:ext uri="{FF2B5EF4-FFF2-40B4-BE49-F238E27FC236}">
                <a16:creationId xmlns:a16="http://schemas.microsoft.com/office/drawing/2014/main" id="{7FC0D3DE-3903-47B6-8DBA-97D5474F98A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F5EAECE-838A-4F92-9238-251C5212221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en-US" sz="1400"/>
          </a:p>
        </p:txBody>
      </p:sp>
      <p:sp>
        <p:nvSpPr>
          <p:cNvPr id="40963" name="Rectangle 1">
            <a:extLst>
              <a:ext uri="{FF2B5EF4-FFF2-40B4-BE49-F238E27FC236}">
                <a16:creationId xmlns:a16="http://schemas.microsoft.com/office/drawing/2014/main" id="{BB6C1469-2D08-4205-B266-047329BFB8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64" name="Rectangle 2">
            <a:extLst>
              <a:ext uri="{FF2B5EF4-FFF2-40B4-BE49-F238E27FC236}">
                <a16:creationId xmlns:a16="http://schemas.microsoft.com/office/drawing/2014/main" id="{3CF6FCC1-7F3A-4803-8D78-2A511D475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C85AA123-F748-4A75-AA95-AE5C1225B8E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C829857C-E74C-4FDF-85B2-F99CB2E3355C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en-US" sz="1400"/>
          </a:p>
        </p:txBody>
      </p:sp>
      <p:sp>
        <p:nvSpPr>
          <p:cNvPr id="45059" name="Rectangle 1">
            <a:extLst>
              <a:ext uri="{FF2B5EF4-FFF2-40B4-BE49-F238E27FC236}">
                <a16:creationId xmlns:a16="http://schemas.microsoft.com/office/drawing/2014/main" id="{3BE6A0CE-30A5-49EE-9EA8-935B9D23F1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5060" name="Rectangle 2">
            <a:extLst>
              <a:ext uri="{FF2B5EF4-FFF2-40B4-BE49-F238E27FC236}">
                <a16:creationId xmlns:a16="http://schemas.microsoft.com/office/drawing/2014/main" id="{1F9EA42B-8140-4191-A8AA-FE439AB4328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FDED9264-12C5-4E91-A94D-20D58697601D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6E3F4CC-5BFD-4F75-AB25-5929671626E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 sz="1400"/>
          </a:p>
        </p:txBody>
      </p:sp>
      <p:sp>
        <p:nvSpPr>
          <p:cNvPr id="47107" name="Rectangle 1">
            <a:extLst>
              <a:ext uri="{FF2B5EF4-FFF2-40B4-BE49-F238E27FC236}">
                <a16:creationId xmlns:a16="http://schemas.microsoft.com/office/drawing/2014/main" id="{FEDE9768-506F-4342-B967-18B4BDA676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8" name="Rectangle 2">
            <a:extLst>
              <a:ext uri="{FF2B5EF4-FFF2-40B4-BE49-F238E27FC236}">
                <a16:creationId xmlns:a16="http://schemas.microsoft.com/office/drawing/2014/main" id="{9594CF95-BD1C-4C43-AE04-7D29B5EF3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3F41D239-F0FC-4C17-95AA-6770A7AFB36F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D435EF0C-13CF-4044-8271-564DFF8DD4E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 sz="1400"/>
          </a:p>
        </p:txBody>
      </p:sp>
      <p:sp>
        <p:nvSpPr>
          <p:cNvPr id="49155" name="Rectangle 1">
            <a:extLst>
              <a:ext uri="{FF2B5EF4-FFF2-40B4-BE49-F238E27FC236}">
                <a16:creationId xmlns:a16="http://schemas.microsoft.com/office/drawing/2014/main" id="{B1F6B05F-0464-4F8C-A176-3E45C3868E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6" name="Rectangle 2">
            <a:extLst>
              <a:ext uri="{FF2B5EF4-FFF2-40B4-BE49-F238E27FC236}">
                <a16:creationId xmlns:a16="http://schemas.microsoft.com/office/drawing/2014/main" id="{AA78C2AC-2957-476B-89F8-50438A67A1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05E5CA6-9120-4125-83BD-3C672F1BEF4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D229C97-6DC6-4236-8E68-21A922CEFE9B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en-US" sz="1400"/>
          </a:p>
        </p:txBody>
      </p:sp>
      <p:sp>
        <p:nvSpPr>
          <p:cNvPr id="10243" name="Rectangle 1">
            <a:extLst>
              <a:ext uri="{FF2B5EF4-FFF2-40B4-BE49-F238E27FC236}">
                <a16:creationId xmlns:a16="http://schemas.microsoft.com/office/drawing/2014/main" id="{65895C42-3183-449D-A453-72D6B6579A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4" name="Rectangle 2">
            <a:extLst>
              <a:ext uri="{FF2B5EF4-FFF2-40B4-BE49-F238E27FC236}">
                <a16:creationId xmlns:a16="http://schemas.microsoft.com/office/drawing/2014/main" id="{62BFC911-E968-4B40-91B5-94BF8274B2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id="{50B3C54E-E99C-4078-9780-FC451D2F9379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2E157E93-F6F6-4DA6-99B8-42EA16FE0F0F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 sz="1400"/>
          </a:p>
        </p:txBody>
      </p:sp>
      <p:sp>
        <p:nvSpPr>
          <p:cNvPr id="51203" name="Rectangle 1">
            <a:extLst>
              <a:ext uri="{FF2B5EF4-FFF2-40B4-BE49-F238E27FC236}">
                <a16:creationId xmlns:a16="http://schemas.microsoft.com/office/drawing/2014/main" id="{248F709F-0B59-4118-91B4-53566E8C84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4" name="Rectangle 2">
            <a:extLst>
              <a:ext uri="{FF2B5EF4-FFF2-40B4-BE49-F238E27FC236}">
                <a16:creationId xmlns:a16="http://schemas.microsoft.com/office/drawing/2014/main" id="{545026DC-2C8C-4770-9856-DD29624E75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id="{3E5B245C-05E1-467D-9A0A-64378CCDB2C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DC0F3DB-1E9A-4152-AA6C-F68D402F8720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en-US" sz="1400"/>
          </a:p>
        </p:txBody>
      </p:sp>
      <p:sp>
        <p:nvSpPr>
          <p:cNvPr id="12291" name="Rectangle 1">
            <a:extLst>
              <a:ext uri="{FF2B5EF4-FFF2-40B4-BE49-F238E27FC236}">
                <a16:creationId xmlns:a16="http://schemas.microsoft.com/office/drawing/2014/main" id="{1E56F415-2CB8-4D1B-B97C-3FEB5983E0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92" name="Rectangle 2">
            <a:extLst>
              <a:ext uri="{FF2B5EF4-FFF2-40B4-BE49-F238E27FC236}">
                <a16:creationId xmlns:a16="http://schemas.microsoft.com/office/drawing/2014/main" id="{02C781C8-C89C-47DB-B83F-09168043BB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D6E6E5A-D903-431F-8701-EEC00A5814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0F9D049-3337-4E9B-9B39-8441B632F59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en-US" sz="1400"/>
          </a:p>
        </p:txBody>
      </p:sp>
      <p:sp>
        <p:nvSpPr>
          <p:cNvPr id="14339" name="Rectangle 1">
            <a:extLst>
              <a:ext uri="{FF2B5EF4-FFF2-40B4-BE49-F238E27FC236}">
                <a16:creationId xmlns:a16="http://schemas.microsoft.com/office/drawing/2014/main" id="{1304DB0C-896F-4262-8689-186FE606DA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40" name="Rectangle 2">
            <a:extLst>
              <a:ext uri="{FF2B5EF4-FFF2-40B4-BE49-F238E27FC236}">
                <a16:creationId xmlns:a16="http://schemas.microsoft.com/office/drawing/2014/main" id="{4FDAB041-5CAB-45CD-AEEF-C0AE1464A8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id="{FDDAE4CE-2728-416C-9CFC-C032CCEB1B85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E819C96-3B0D-436C-BA9D-B641E8A55BE6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400"/>
          </a:p>
        </p:txBody>
      </p:sp>
      <p:sp>
        <p:nvSpPr>
          <p:cNvPr id="16387" name="Rectangle 1">
            <a:extLst>
              <a:ext uri="{FF2B5EF4-FFF2-40B4-BE49-F238E27FC236}">
                <a16:creationId xmlns:a16="http://schemas.microsoft.com/office/drawing/2014/main" id="{A01A8F9C-63BF-41FE-BF5A-9D2615CAA6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5E5317FB-C734-4806-9083-F21DD6796F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id="{011B81D4-4C0C-43AC-A83B-C2504CBF3287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5DF83EC-F046-4104-BE55-D7771E30CEF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en-US" altLang="en-US" sz="1400"/>
          </a:p>
        </p:txBody>
      </p:sp>
      <p:sp>
        <p:nvSpPr>
          <p:cNvPr id="18435" name="Rectangle 1">
            <a:extLst>
              <a:ext uri="{FF2B5EF4-FFF2-40B4-BE49-F238E27FC236}">
                <a16:creationId xmlns:a16="http://schemas.microsoft.com/office/drawing/2014/main" id="{1AEB22FA-9C95-46E3-855E-A1E7CEDB69E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31401BE7-EC91-43C0-A9C3-B3107D144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id="{03125AE3-C270-4358-B98D-E41BC90C26B4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BD9C5AC-8828-40E8-A2C2-9711E5AA5853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en-US" altLang="en-US" sz="1400"/>
          </a:p>
        </p:txBody>
      </p:sp>
      <p:sp>
        <p:nvSpPr>
          <p:cNvPr id="20483" name="Rectangle 1">
            <a:extLst>
              <a:ext uri="{FF2B5EF4-FFF2-40B4-BE49-F238E27FC236}">
                <a16:creationId xmlns:a16="http://schemas.microsoft.com/office/drawing/2014/main" id="{8C0AE489-D75C-4302-9AF7-1F548C78FB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0484" name="Rectangle 2">
            <a:extLst>
              <a:ext uri="{FF2B5EF4-FFF2-40B4-BE49-F238E27FC236}">
                <a16:creationId xmlns:a16="http://schemas.microsoft.com/office/drawing/2014/main" id="{F0535FE4-502A-41F7-BAA4-459CE3EEFC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6AA5152A-F289-4D43-BBE7-4B35D452E931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1DC12F7-2F8E-476F-9EA3-7CE1FC9EC11D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en-US" altLang="en-US" sz="1400"/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E06EA2E2-1B9C-4C2E-B42B-7CBE34B642A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08706259-37BB-4BDF-A796-8997E875B4D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0B0330B6-84E0-48CE-BCCA-5C1EF57476DE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3B8D3ECF-4149-4157-A11B-E2AA714729D8}" type="slidenum">
              <a:rPr lang="en-US" altLang="en-US" sz="14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en-US" sz="1400"/>
          </a:p>
        </p:txBody>
      </p:sp>
      <p:sp>
        <p:nvSpPr>
          <p:cNvPr id="25603" name="Rectangle 1">
            <a:extLst>
              <a:ext uri="{FF2B5EF4-FFF2-40B4-BE49-F238E27FC236}">
                <a16:creationId xmlns:a16="http://schemas.microsoft.com/office/drawing/2014/main" id="{9120B5D2-84F6-4F56-BF5E-F8C78A06F42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4" name="Rectangle 2">
            <a:extLst>
              <a:ext uri="{FF2B5EF4-FFF2-40B4-BE49-F238E27FC236}">
                <a16:creationId xmlns:a16="http://schemas.microsoft.com/office/drawing/2014/main" id="{B020FD96-913C-4FE6-BFB6-066BCA7AD9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 descr="Gold bar"/>
          <p:cNvSpPr>
            <a:spLocks noChangeArrowheads="1"/>
          </p:cNvSpPr>
          <p:nvPr/>
        </p:nvSpPr>
        <p:spPr bwMode="auto">
          <a:xfrm>
            <a:off x="228600" y="2889250"/>
            <a:ext cx="2870200" cy="2016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5" name="Rectangle 9" descr="Orange bar"/>
          <p:cNvSpPr>
            <a:spLocks noChangeArrowheads="1"/>
          </p:cNvSpPr>
          <p:nvPr/>
        </p:nvSpPr>
        <p:spPr bwMode="auto">
          <a:xfrm>
            <a:off x="3098800" y="2889250"/>
            <a:ext cx="2870200" cy="2016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6" name="Rectangle 10" descr="Slate bar"/>
          <p:cNvSpPr>
            <a:spLocks noChangeArrowheads="1"/>
          </p:cNvSpPr>
          <p:nvPr/>
        </p:nvSpPr>
        <p:spPr bwMode="auto">
          <a:xfrm>
            <a:off x="5969000" y="2889250"/>
            <a:ext cx="2870200" cy="201613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hangingPunct="1"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270250"/>
            <a:ext cx="6400800" cy="2209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40F7A5-BC77-4A14-A0D1-50A96CC0411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12532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75CA832-1587-4C85-AC84-097F52E4FA2E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2482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24632E-3800-42FF-9215-9BD4981295F6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136046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A861094-59B4-4A59-8155-2113953BE759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42378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noProof="0" dirty="0"/>
              <a:t>Click icon to add clip art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6A9E9C-2FEE-4910-BE4F-755AAE1A9D4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0614682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73629"/>
            <a:ext cx="8225280" cy="114204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6BDAE14-2F1C-4C83-8611-C2F04AF44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169844E-A5FB-4FC3-9917-B1310BA69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Translators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3D32366-6BD5-48F3-B8D0-DF31DC516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4F1C70-34AC-4FF1-826A-C2ECADD69C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043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0175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72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FAC32FCF-416A-43C4-8CEB-89387E5D0FC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77522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F8AE387-EF9C-4BCF-A3E9-8490FBC69D4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12566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9C3CE8-DEF6-4D48-8774-1FCB80F2B432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6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D4FE32-8702-4E78-992A-845100EB67DC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39067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369BCE-005D-4CD5-9EF9-9913B7A8510D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2617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37CD414-FF48-4F3E-91C9-60C3572DE244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53520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96A7EA-0F83-436D-BD1C-432B36DEE6A1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39743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7C6541-AEBC-43E2-9EAA-A0E9F5632898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466046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Feb 2013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n-US" dirty="0"/>
              <a:t>HPC Workshop @ UoM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E522E51F-6B1C-4835-B180-ACD64EC6112E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1031" name="Rectangle 7" descr="Gold bar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1447800"/>
            <a:ext cx="8077200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>
              <a:latin typeface="Arial" charset="0"/>
              <a:cs typeface="Arial" charset="0"/>
            </a:endParaRPr>
          </a:p>
        </p:txBody>
      </p:sp>
      <p:sp>
        <p:nvSpPr>
          <p:cNvPr id="1033" name="Rectangle 9" descr="Orange bar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  <p:sp>
        <p:nvSpPr>
          <p:cNvPr id="1034" name="Rectangle 10" descr="Slate bar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1" hangingPunct="1">
              <a:defRPr/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71" r:id="rId3"/>
    <p:sldLayoutId id="2147483872" r:id="rId4"/>
    <p:sldLayoutId id="2147483873" r:id="rId5"/>
    <p:sldLayoutId id="2147483874" r:id="rId6"/>
    <p:sldLayoutId id="2147483875" r:id="rId7"/>
    <p:sldLayoutId id="2147483876" r:id="rId8"/>
    <p:sldLayoutId id="2147483877" r:id="rId9"/>
    <p:sldLayoutId id="2147483878" r:id="rId10"/>
    <p:sldLayoutId id="2147483879" r:id="rId11"/>
    <p:sldLayoutId id="2147483880" r:id="rId12"/>
    <p:sldLayoutId id="2147483881" r:id="rId13"/>
    <p:sldLayoutId id="2147483884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800" dirty="0"/>
              <a:t>Overview of Compilation</a:t>
            </a:r>
          </a:p>
        </p:txBody>
      </p:sp>
      <p:sp>
        <p:nvSpPr>
          <p:cNvPr id="4099" name="Subtitle 5"/>
          <p:cNvSpPr>
            <a:spLocks noGrp="1"/>
          </p:cNvSpPr>
          <p:nvPr>
            <p:ph type="subTitle" idx="1"/>
          </p:nvPr>
        </p:nvSpPr>
        <p:spPr>
          <a:xfrm>
            <a:off x="228600" y="3270250"/>
            <a:ext cx="8610600" cy="2209800"/>
          </a:xfrm>
        </p:spPr>
        <p:txBody>
          <a:bodyPr/>
          <a:lstStyle/>
          <a:p>
            <a:pPr eaLnBrk="1" hangingPunct="1"/>
            <a:endParaRPr lang="en-AU" altLang="en-US" sz="2800" dirty="0"/>
          </a:p>
          <a:p>
            <a:pPr eaLnBrk="1" hangingPunct="1"/>
            <a:r>
              <a:rPr lang="en-US" altLang="en-US" sz="2400" dirty="0">
                <a:latin typeface="Verdana" panose="020B0604030504040204" pitchFamily="34" charset="0"/>
              </a:rPr>
              <a:t>Programming Languages</a:t>
            </a:r>
          </a:p>
          <a:p>
            <a:pPr eaLnBrk="1" hangingPunct="1"/>
            <a:endParaRPr lang="en-AU" altLang="en-US" sz="2400" dirty="0"/>
          </a:p>
          <a:p>
            <a:pPr eaLnBrk="1" hangingPunct="1"/>
            <a:r>
              <a:rPr lang="en-AU" altLang="en-US" sz="2400" dirty="0"/>
              <a:t>Adeesha Wijayasiri</a:t>
            </a:r>
            <a:endParaRPr lang="en-AU" altLang="en-US" sz="2000" dirty="0"/>
          </a:p>
          <a:p>
            <a:pPr eaLnBrk="1" hangingPunct="1"/>
            <a:endParaRPr lang="en-GB" alt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C56F49D-FC5A-4AC8-B49F-ECD075C05D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49347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PHASE 1: Scanning (Lexical analysis).</a:t>
            </a:r>
            <a:endParaRPr lang="en-US" altLang="en-US" sz="3300" dirty="0"/>
          </a:p>
        </p:txBody>
      </p:sp>
      <p:sp>
        <p:nvSpPr>
          <p:cNvPr id="24580" name="Slide Number Placeholder 2">
            <a:extLst>
              <a:ext uri="{FF2B5EF4-FFF2-40B4-BE49-F238E27FC236}">
                <a16:creationId xmlns:a16="http://schemas.microsoft.com/office/drawing/2014/main" id="{2FD205F9-12BC-40E6-B124-7D356B00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E11ACB8F-FA94-43CB-962C-3A75660DBC99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0F15373-285D-485C-BF81-48110C7899C5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9733" y="2236587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2449" dirty="0"/>
              <a:t>Proceeds sequentially.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49" dirty="0"/>
              <a:t>First character usually determines the token.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49" dirty="0"/>
              <a:t>A preliminary classification of tokens is made.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177" dirty="0"/>
              <a:t> Example:  ‘program’ and ‘Ex’ are classified as Identifier.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49" dirty="0"/>
              <a:t>Lexical rules must be provided.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45" dirty="0"/>
              <a:t>“_” allowed in identifiers ?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245" dirty="0"/>
              <a:t>Comments cross line boundaries ?</a:t>
            </a:r>
          </a:p>
          <a:p>
            <a:pPr>
              <a:buFont typeface="Arial" charset="0"/>
              <a:buChar char="•"/>
              <a:defRPr/>
            </a:pPr>
            <a:r>
              <a:rPr lang="en-US" altLang="en-US" sz="2449" dirty="0"/>
              <a:t>Must deal with end-of-line and end-of-file characters.</a:t>
            </a:r>
          </a:p>
          <a:p>
            <a:pPr marL="0" indent="0">
              <a:buNone/>
              <a:defRPr/>
            </a:pPr>
            <a:endParaRPr lang="en-US" altLang="en-US" sz="2449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0AD900D5-4AD5-4941-8822-0229F3973D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9350" y="227409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PHASE 1: Screening (post-process)</a:t>
            </a:r>
            <a:endParaRPr lang="en-US" altLang="en-US" sz="3300" dirty="0"/>
          </a:p>
        </p:txBody>
      </p:sp>
      <p:sp>
        <p:nvSpPr>
          <p:cNvPr id="26629" name="Slide Number Placeholder 2">
            <a:extLst>
              <a:ext uri="{FF2B5EF4-FFF2-40B4-BE49-F238E27FC236}">
                <a16:creationId xmlns:a16="http://schemas.microsoft.com/office/drawing/2014/main" id="{5D738063-AE75-4257-A57F-237AB1165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71E5E55-4809-4D2C-A235-C8EBBDEB3768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58548CD-726A-4E9B-8EAC-12AEB00C1DC4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 sz="2654"/>
              <a:t>Remove unwanted tokens (spaces, comments).</a:t>
            </a:r>
          </a:p>
          <a:p>
            <a:pPr>
              <a:buFontTx/>
              <a:buChar char="•"/>
            </a:pPr>
            <a:r>
              <a:rPr lang="en-US" altLang="en-US" sz="2654"/>
              <a:t>Recognize keywords.</a:t>
            </a:r>
          </a:p>
          <a:p>
            <a:pPr>
              <a:buFontTx/>
              <a:buChar char="•"/>
            </a:pPr>
            <a:r>
              <a:rPr lang="en-US" altLang="en-US" sz="2654"/>
              <a:t>Merge/simplify tokens.</a:t>
            </a:r>
          </a:p>
          <a:p>
            <a:pPr>
              <a:buFontTx/>
              <a:buChar char="•"/>
            </a:pPr>
            <a:r>
              <a:rPr lang="en-US" altLang="en-US" sz="2654"/>
              <a:t>Prepare token list for next phase (parser).</a:t>
            </a:r>
            <a:endParaRPr lang="en-US" altLang="en-US" sz="2177"/>
          </a:p>
          <a:p>
            <a:pPr lvl="1">
              <a:buFontTx/>
              <a:buChar char="•"/>
            </a:pPr>
            <a:endParaRPr lang="en-US" altLang="en-US" sz="2177"/>
          </a:p>
          <a:p>
            <a:pPr lvl="1">
              <a:buFontTx/>
              <a:buChar char="•"/>
            </a:pPr>
            <a:endParaRPr lang="en-US" altLang="en-US" sz="2177"/>
          </a:p>
          <a:p>
            <a:pPr lvl="1">
              <a:buFontTx/>
              <a:buChar char="•"/>
            </a:pPr>
            <a:endParaRPr lang="en-US" altLang="en-US" sz="2177"/>
          </a:p>
        </p:txBody>
      </p:sp>
      <p:grpSp>
        <p:nvGrpSpPr>
          <p:cNvPr id="26628" name="Group 10">
            <a:extLst>
              <a:ext uri="{FF2B5EF4-FFF2-40B4-BE49-F238E27FC236}">
                <a16:creationId xmlns:a16="http://schemas.microsoft.com/office/drawing/2014/main" id="{2E2132C3-64FD-4932-8ED6-966281AA7A2C}"/>
              </a:ext>
            </a:extLst>
          </p:cNvPr>
          <p:cNvGrpSpPr>
            <a:grpSpLocks/>
          </p:cNvGrpSpPr>
          <p:nvPr/>
        </p:nvGrpSpPr>
        <p:grpSpPr bwMode="auto">
          <a:xfrm>
            <a:off x="2807142" y="4058690"/>
            <a:ext cx="3369865" cy="1555322"/>
            <a:chOff x="960" y="2400"/>
            <a:chExt cx="3120" cy="1440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8007D929-3850-4217-89CB-15DF76B23A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826"/>
              <a:ext cx="1296" cy="31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DAD23"/>
                </a:buClr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Screener</a:t>
              </a:r>
              <a:r>
                <a:rPr lang="en-US" altLang="en-US" sz="1633" kern="0" dirty="0">
                  <a:solidFill>
                    <a:prstClr val="black"/>
                  </a:solidFill>
                  <a:latin typeface="Century Gothic" pitchFamily="34" charset="0"/>
                </a:rPr>
                <a:t> </a:t>
              </a:r>
            </a:p>
          </p:txBody>
        </p:sp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58E120A5-6F69-44D8-82A9-0EB0D4839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0" y="2976"/>
              <a:ext cx="1344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7" name="Line 7">
              <a:extLst>
                <a:ext uri="{FF2B5EF4-FFF2-40B4-BE49-F238E27FC236}">
                  <a16:creationId xmlns:a16="http://schemas.microsoft.com/office/drawing/2014/main" id="{F805A86F-1F20-464C-97EA-F6AF8C7787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3168"/>
              <a:ext cx="0" cy="67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B747FC20-23E2-483B-9094-CB31432A62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216"/>
              <a:ext cx="1248" cy="5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Verdana" pitchFamily="34" charset="0"/>
                </a:rPr>
                <a:t>Sequence of Tokens</a:t>
              </a: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DD768909-D570-4B30-A09C-AA4BBD23FF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2400"/>
              <a:ext cx="1248" cy="55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Sequence of Tokens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3">
            <a:extLst>
              <a:ext uri="{FF2B5EF4-FFF2-40B4-BE49-F238E27FC236}">
                <a16:creationId xmlns:a16="http://schemas.microsoft.com/office/drawing/2014/main" id="{11AAD137-ED32-4F1F-B56B-B01C831381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5593" y="857318"/>
            <a:ext cx="4272816" cy="51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Slide Number Placeholder 2">
            <a:extLst>
              <a:ext uri="{FF2B5EF4-FFF2-40B4-BE49-F238E27FC236}">
                <a16:creationId xmlns:a16="http://schemas.microsoft.com/office/drawing/2014/main" id="{0F67D0CF-0E31-4465-A29D-9DAE26DEA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4C279AC1-7EC4-45BA-A199-65FD5370078A}" type="slidenum">
              <a:rPr lang="en-US" altLang="en-US"/>
              <a:pPr/>
              <a:t>12</a:t>
            </a:fld>
            <a:endParaRPr lang="en-US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C904FEC-8346-42CC-9B89-A827E27C43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553035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PHASE 2: Parsing (Syntax Analysis)</a:t>
            </a:r>
            <a:endParaRPr lang="en-US" altLang="en-US" sz="3300" dirty="0"/>
          </a:p>
        </p:txBody>
      </p:sp>
      <p:sp>
        <p:nvSpPr>
          <p:cNvPr id="29700" name="Slide Number Placeholder 2">
            <a:extLst>
              <a:ext uri="{FF2B5EF4-FFF2-40B4-BE49-F238E27FC236}">
                <a16:creationId xmlns:a16="http://schemas.microsoft.com/office/drawing/2014/main" id="{D825B12F-5A7F-4F23-86AD-31BF9F86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5BFDE78-AB21-412B-A43A-84D69CD9AAE8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4F0A16F0-ECC0-410E-AED4-92DCBF12973A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buFontTx/>
              <a:buChar char="•"/>
              <a:defRPr/>
            </a:pPr>
            <a:r>
              <a:rPr lang="en-US" altLang="en-US" sz="2449" dirty="0"/>
              <a:t>Is the token sequence syntactically correct ?</a:t>
            </a:r>
          </a:p>
          <a:p>
            <a:pPr>
              <a:buFontTx/>
              <a:buChar char="•"/>
              <a:defRPr/>
            </a:pPr>
            <a:r>
              <a:rPr lang="en-US" altLang="en-US" sz="2449" dirty="0"/>
              <a:t>Group the tokens into the correct syntactic structures.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Expressions, statements, procedures, functions, modules.</a:t>
            </a:r>
          </a:p>
          <a:p>
            <a:pPr marL="170661" lvl="1">
              <a:buFontTx/>
              <a:buChar char="•"/>
              <a:defRPr/>
            </a:pPr>
            <a:r>
              <a:rPr lang="en-US" altLang="en-US" sz="2449" dirty="0"/>
              <a:t>Use “re-write” rules (a.k.a. BNF).</a:t>
            </a:r>
          </a:p>
          <a:p>
            <a:pPr>
              <a:buFontTx/>
              <a:buChar char="•"/>
              <a:defRPr/>
            </a:pPr>
            <a:r>
              <a:rPr lang="en-US" altLang="en-US" sz="2449" dirty="0"/>
              <a:t>Build a “syntax tree”,  bottom-up, as the rules are used.</a:t>
            </a:r>
          </a:p>
          <a:p>
            <a:pPr>
              <a:buFontTx/>
              <a:buChar char="•"/>
              <a:defRPr/>
            </a:pPr>
            <a:r>
              <a:rPr lang="en-US" altLang="en-US" sz="2449" dirty="0"/>
              <a:t>Use a stack of trees.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>
            <a:extLst>
              <a:ext uri="{FF2B5EF4-FFF2-40B4-BE49-F238E27FC236}">
                <a16:creationId xmlns:a16="http://schemas.microsoft.com/office/drawing/2014/main" id="{6B5CAE39-794C-406E-8863-95032FACA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5145" y="884320"/>
            <a:ext cx="4725372" cy="5116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7" name="Slide Number Placeholder 2">
            <a:extLst>
              <a:ext uri="{FF2B5EF4-FFF2-40B4-BE49-F238E27FC236}">
                <a16:creationId xmlns:a16="http://schemas.microsoft.com/office/drawing/2014/main" id="{1942E4B6-7E98-4C40-9493-E32BECBD2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158A735D-854D-44C7-8C5F-B32EF0D94AD0}" type="slidenum">
              <a:rPr lang="en-US" altLang="en-US"/>
              <a:pPr/>
              <a:t>14</a:t>
            </a:fld>
            <a:endParaRPr lang="en-US" altLang="en-US"/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2D7EA29C-F9E8-4053-A18C-E80E1F09A3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8123319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PHASE 3: </a:t>
            </a:r>
            <a:r>
              <a:rPr lang="en-US" altLang="en-US" sz="3674" dirty="0"/>
              <a:t>Contextual Constraint Analysis</a:t>
            </a:r>
            <a:endParaRPr lang="en-US" altLang="en-US" sz="3300" dirty="0"/>
          </a:p>
        </p:txBody>
      </p:sp>
      <p:sp>
        <p:nvSpPr>
          <p:cNvPr id="33796" name="Slide Number Placeholder 2">
            <a:extLst>
              <a:ext uri="{FF2B5EF4-FFF2-40B4-BE49-F238E27FC236}">
                <a16:creationId xmlns:a16="http://schemas.microsoft.com/office/drawing/2014/main" id="{6673DBC1-9E46-46BC-A793-EE136E562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007ADA5-0B21-4C92-8F6A-59AE47DC54BF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EFFADEB-378B-4DDC-A339-F172A35EAE3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2177" dirty="0"/>
              <a:t>Analyze static semantics: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Variables declared before they are used ?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Assignment compatibility?   e.g.,  a:=3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Operator type compatibility ?  e.g.,   a+3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Do actual and formal parameter types match?  e.g.</a:t>
            </a:r>
          </a:p>
          <a:p>
            <a:pPr marL="311079" lvl="1" indent="0">
              <a:spcBef>
                <a:spcPts val="0"/>
              </a:spcBef>
              <a:buNone/>
              <a:defRPr/>
            </a:pPr>
            <a:endParaRPr lang="en-US" altLang="en-US" sz="680" dirty="0"/>
          </a:p>
          <a:p>
            <a:pPr marL="343483" lvl="1" indent="0">
              <a:spcBef>
                <a:spcPts val="0"/>
              </a:spcBef>
              <a:buNone/>
              <a:defRPr/>
            </a:pPr>
            <a:r>
              <a:rPr lang="en-US" altLang="en-US" sz="2177" dirty="0"/>
              <a:t>       	</a:t>
            </a:r>
            <a:r>
              <a:rPr lang="en-US" altLang="en-US" sz="190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f(</a:t>
            </a:r>
            <a:r>
              <a:rPr lang="en-US" altLang="en-US" sz="1905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n, char c) {…}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... </a:t>
            </a:r>
          </a:p>
          <a:p>
            <a:pPr lvl="2">
              <a:spcBef>
                <a:spcPts val="0"/>
              </a:spcBef>
              <a:buNone/>
              <a:defRPr/>
            </a:pPr>
            <a:r>
              <a:rPr lang="en-US" altLang="en-US" sz="1905" b="1" dirty="0">
                <a:latin typeface="Courier New" panose="02070309020205020404" pitchFamily="49" charset="0"/>
                <a:cs typeface="Courier New" panose="02070309020205020404" pitchFamily="49" charset="0"/>
              </a:rPr>
              <a:t> 		f('x', 3);   </a:t>
            </a:r>
          </a:p>
          <a:p>
            <a:pPr lvl="1">
              <a:buFontTx/>
              <a:buChar char="•"/>
              <a:defRPr/>
            </a:pPr>
            <a:r>
              <a:rPr lang="en-US" altLang="en-US" sz="2177" dirty="0"/>
              <a:t>Enforcement of scope rules.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77DA424-E367-405B-979D-F051649CF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0622" y="240588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Contextual Constraint Analysis</a:t>
            </a:r>
            <a:endParaRPr lang="en-US" altLang="en-US" sz="3300" dirty="0"/>
          </a:p>
        </p:txBody>
      </p:sp>
      <p:sp>
        <p:nvSpPr>
          <p:cNvPr id="35844" name="Slide Number Placeholder 2">
            <a:extLst>
              <a:ext uri="{FF2B5EF4-FFF2-40B4-BE49-F238E27FC236}">
                <a16:creationId xmlns:a16="http://schemas.microsoft.com/office/drawing/2014/main" id="{2BC4C020-B13A-4378-BB32-B18E52A39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82907551-34D7-4AE9-A17B-B4A33CCE8E7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98DF7C8-123B-4148-B35A-468B9AF3354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2184743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381"/>
              <a:t>Traverse the tree recursively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/>
              <a:t>Deduce type information at the bottom,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/>
              <a:t>Pass type information up the tree.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/>
              <a:t>Each node verifies the types below.</a:t>
            </a:r>
          </a:p>
          <a:p>
            <a:endParaRPr lang="en-US" altLang="en-US" sz="680"/>
          </a:p>
          <a:p>
            <a:r>
              <a:rPr lang="en-US" altLang="en-US" sz="2381"/>
              <a:t>Make use of a DECLARATION TABLE, </a:t>
            </a:r>
          </a:p>
          <a:p>
            <a:pPr lvl="1">
              <a:buFontTx/>
              <a:buNone/>
            </a:pPr>
            <a:r>
              <a:rPr lang="en-US" altLang="en-US" sz="2177"/>
              <a:t>	to keep track of names and their meaning.</a:t>
            </a:r>
          </a:p>
          <a:p>
            <a:pPr lvl="1">
              <a:buFontTx/>
              <a:buNone/>
            </a:pPr>
            <a:endParaRPr lang="en-US" altLang="en-US" sz="2177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71BC26E8-BE14-4257-97DC-B82227984E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358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Contextual Constraint Analysis</a:t>
            </a:r>
            <a:endParaRPr lang="en-US" altLang="en-US" sz="3300" dirty="0"/>
          </a:p>
        </p:txBody>
      </p:sp>
      <p:sp>
        <p:nvSpPr>
          <p:cNvPr id="37893" name="Slide Number Placeholder 2">
            <a:extLst>
              <a:ext uri="{FF2B5EF4-FFF2-40B4-BE49-F238E27FC236}">
                <a16:creationId xmlns:a16="http://schemas.microsoft.com/office/drawing/2014/main" id="{A353BD58-665F-42C5-B500-F7D5E2D1F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E3E2F1A-EDD3-4443-833C-9C017B0A847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C009A8F-46E0-4AEE-A3D8-2A6D9DFF09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5719051" y="1925522"/>
            <a:ext cx="3424949" cy="393691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pPr marL="622158" lvl="1" indent="-311079">
              <a:buFontTx/>
              <a:buAutoNum type="arabicPeriod"/>
            </a:pPr>
            <a:r>
              <a:rPr lang="en-US" altLang="en-US" sz="1905"/>
              <a:t>Enter x into the DCLN table, with its type.</a:t>
            </a:r>
          </a:p>
          <a:p>
            <a:pPr marL="622158" lvl="1" indent="-311079">
              <a:buFontTx/>
              <a:buAutoNum type="arabicPeriod"/>
            </a:pPr>
            <a:r>
              <a:rPr lang="en-US" altLang="en-US" sz="1905"/>
              <a:t>Check type compatibility for  </a:t>
            </a:r>
            <a:r>
              <a:rPr lang="en-US" altLang="en-US" sz="1905" b="1">
                <a:latin typeface="Courier New" panose="02070309020205020404" pitchFamily="49" charset="0"/>
                <a:cs typeface="Courier New" panose="02070309020205020404" pitchFamily="49" charset="0"/>
              </a:rPr>
              <a:t>x=5</a:t>
            </a:r>
            <a:r>
              <a:rPr lang="en-US" altLang="en-US" sz="1905"/>
              <a:t>.</a:t>
            </a:r>
          </a:p>
          <a:p>
            <a:pPr marL="622158" lvl="1" indent="-311079">
              <a:buFontTx/>
              <a:buAutoNum type="arabicPeriod"/>
            </a:pPr>
            <a:r>
              <a:rPr lang="en-US" altLang="en-US" sz="1905" b="1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r>
              <a:rPr lang="en-US" altLang="en-US" sz="1905"/>
              <a:t> not declared!</a:t>
            </a:r>
          </a:p>
          <a:p>
            <a:pPr marL="622158" lvl="1" indent="-311079">
              <a:buFontTx/>
              <a:buAutoNum type="arabicPeriod"/>
            </a:pPr>
            <a:r>
              <a:rPr lang="en-US" altLang="en-US" sz="1905"/>
              <a:t>Verify type of ’</a:t>
            </a:r>
            <a:r>
              <a:rPr lang="en-US" altLang="en-US" sz="1905" b="1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905"/>
              <a:t>’ is boolean.</a:t>
            </a:r>
          </a:p>
          <a:p>
            <a:pPr marL="622158" lvl="1" indent="-311079">
              <a:buFontTx/>
              <a:buAutoNum type="arabicPeriod"/>
            </a:pPr>
            <a:r>
              <a:rPr lang="en-US" altLang="en-US" sz="1905"/>
              <a:t>Check type compatibility for ‘+’.</a:t>
            </a:r>
          </a:p>
          <a:p>
            <a:pPr marL="622158" lvl="1" indent="-311079">
              <a:buFontTx/>
              <a:buAutoNum type="arabicPeriod"/>
            </a:pPr>
            <a:r>
              <a:rPr lang="en-US" altLang="en-US" sz="1905"/>
              <a:t>Check type compatibility between </a:t>
            </a:r>
            <a:r>
              <a:rPr lang="en-US" altLang="en-US" sz="1905" b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altLang="en-US" sz="1905"/>
              <a:t> and </a:t>
            </a:r>
            <a:r>
              <a:rPr lang="en-US" altLang="en-US" sz="1905" b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905"/>
              <a:t>, for assignment.</a:t>
            </a:r>
          </a:p>
        </p:txBody>
      </p:sp>
      <p:pic>
        <p:nvPicPr>
          <p:cNvPr id="37892" name="Picture 3">
            <a:extLst>
              <a:ext uri="{FF2B5EF4-FFF2-40B4-BE49-F238E27FC236}">
                <a16:creationId xmlns:a16="http://schemas.microsoft.com/office/drawing/2014/main" id="{5F3D0E53-D134-4199-96D7-9EDD4D420D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9" y="2081054"/>
            <a:ext cx="4458591" cy="285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A1A0C6F-0AA6-44CE-B39B-1CD8BEBBE9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PHASE 4: code generation</a:t>
            </a:r>
          </a:p>
        </p:txBody>
      </p:sp>
      <p:sp>
        <p:nvSpPr>
          <p:cNvPr id="39942" name="Slide Number Placeholder 2">
            <a:extLst>
              <a:ext uri="{FF2B5EF4-FFF2-40B4-BE49-F238E27FC236}">
                <a16:creationId xmlns:a16="http://schemas.microsoft.com/office/drawing/2014/main" id="{84C0DF49-8C35-41BD-8CBF-A0291B36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8A188AA-7C8C-4AF3-B8E8-64F190A47E5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18A087F-A325-4BDF-89F8-2A951202BB4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lnSpc>
                <a:spcPct val="90000"/>
              </a:lnSpc>
            </a:pPr>
            <a:endParaRPr lang="en-US" altLang="en-US" sz="2177" dirty="0"/>
          </a:p>
          <a:p>
            <a:pPr>
              <a:lnSpc>
                <a:spcPct val="90000"/>
              </a:lnSpc>
            </a:pPr>
            <a:endParaRPr lang="en-US" altLang="en-US" sz="2177" dirty="0"/>
          </a:p>
          <a:p>
            <a:pPr>
              <a:lnSpc>
                <a:spcPct val="90000"/>
              </a:lnSpc>
            </a:pPr>
            <a:r>
              <a:rPr lang="en-US" altLang="en-US" sz="2177" dirty="0"/>
              <a:t>Goal: Convert syntax tree to target code.</a:t>
            </a:r>
          </a:p>
          <a:p>
            <a:pPr>
              <a:lnSpc>
                <a:spcPct val="90000"/>
              </a:lnSpc>
            </a:pPr>
            <a:r>
              <a:rPr lang="en-US" altLang="en-US" sz="2177" dirty="0"/>
              <a:t>Target code could be:</a:t>
            </a:r>
          </a:p>
          <a:p>
            <a:pPr marL="678325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/>
              <a:t>Machine language.</a:t>
            </a:r>
          </a:p>
          <a:p>
            <a:pPr marL="678325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/>
              <a:t>Assembly language.</a:t>
            </a:r>
          </a:p>
          <a:p>
            <a:pPr marL="678325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/>
              <a:t>Quadruples for a fictional machine:</a:t>
            </a:r>
          </a:p>
          <a:p>
            <a:pPr marL="1021808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177" dirty="0"/>
              <a:t>Label, opcode, operands (1 or 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A2C453FC-2A31-4986-AA66-2DBCC37EA1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634041" cy="11189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Code generation (stack machine)</a:t>
            </a:r>
            <a:endParaRPr lang="en-US" altLang="en-US" sz="3300" dirty="0"/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DC89B881-D459-4C7D-A4AF-E1F7E4447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603" y="2263589"/>
            <a:ext cx="3599923" cy="2714254"/>
          </a:xfrm>
        </p:spPr>
        <p:txBody>
          <a:bodyPr vert="horz" wrap="square" lIns="91440" tIns="19105" rIns="0" bIns="0" numCol="1" anchor="t" anchorCtr="0" compatLnSpc="1">
            <a:prstTxWarp prst="textNoShape">
              <a:avLst/>
            </a:prstTxWarp>
            <a:normAutofit/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/>
              <a:t>Text Level 1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/>
              <a:t>Text Level 2</a:t>
            </a:r>
          </a:p>
          <a:p>
            <a:pPr marL="831704" lvl="2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837"/>
              <a:t>Text Level 3</a:t>
            </a:r>
          </a:p>
        </p:txBody>
      </p:sp>
      <p:sp>
        <p:nvSpPr>
          <p:cNvPr id="44036" name="Content Placeholder 1">
            <a:extLst>
              <a:ext uri="{FF2B5EF4-FFF2-40B4-BE49-F238E27FC236}">
                <a16:creationId xmlns:a16="http://schemas.microsoft.com/office/drawing/2014/main" id="{2A587887-5C33-48B1-B32A-72F4C0F8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791" y="1645780"/>
            <a:ext cx="2511197" cy="4271737"/>
          </a:xfrm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1905"/>
              <a:t>	</a:t>
            </a:r>
            <a:r>
              <a:rPr lang="en-US" altLang="en-US" sz="1633"/>
              <a:t>	</a:t>
            </a:r>
            <a:r>
              <a:rPr lang="en-US" altLang="en-US" sz="1633" b="1">
                <a:latin typeface="Courier New" panose="02070309020205020404" pitchFamily="49" charset="0"/>
              </a:rPr>
              <a:t>LOAD 	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STORE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BGT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COND 	L1 L2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L1	LOAD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BADD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STORE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GOTO 	L3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   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L3</a:t>
            </a:r>
          </a:p>
        </p:txBody>
      </p:sp>
      <p:sp>
        <p:nvSpPr>
          <p:cNvPr id="44038" name="Slide Number Placeholder 2">
            <a:extLst>
              <a:ext uri="{FF2B5EF4-FFF2-40B4-BE49-F238E27FC236}">
                <a16:creationId xmlns:a16="http://schemas.microsoft.com/office/drawing/2014/main" id="{169BBD38-58C5-4632-AD20-064983F47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98A92C86-8295-403E-9D9A-40D0A96756B1}" type="slidenum">
              <a:rPr lang="en-US" altLang="en-US"/>
              <a:pPr/>
              <a:t>19</a:t>
            </a:fld>
            <a:endParaRPr lang="en-US" altLang="en-US"/>
          </a:p>
        </p:txBody>
      </p:sp>
      <p:pic>
        <p:nvPicPr>
          <p:cNvPr id="44037" name="Picture 4">
            <a:extLst>
              <a:ext uri="{FF2B5EF4-FFF2-40B4-BE49-F238E27FC236}">
                <a16:creationId xmlns:a16="http://schemas.microsoft.com/office/drawing/2014/main" id="{0CAB8345-0AC6-48E6-9D9B-1BBF331213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539" y="1666302"/>
            <a:ext cx="5106642" cy="32661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CD1E13EA-5866-4345-A4BF-C3A2308BD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9221" name="Slide Number Placeholder 2">
            <a:extLst>
              <a:ext uri="{FF2B5EF4-FFF2-40B4-BE49-F238E27FC236}">
                <a16:creationId xmlns:a16="http://schemas.microsoft.com/office/drawing/2014/main" id="{B7803165-D0D6-48A1-A2D4-F8B1C41E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5AEA74CB-A103-41E1-9B60-A4AFF9786DB0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E76B4D50-E6BB-4480-8617-7E3C0AB337B2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12532" y="1600200"/>
            <a:ext cx="7974268" cy="5334000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Definition:  A translator is an algorithm that converts source programs into equivalent target programs.</a:t>
            </a:r>
          </a:p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  <a:p>
            <a:pPr marL="0" indent="0">
              <a:buNone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Definition:  A compiler is a translator whose target language is at a “lower” level than its source language.</a:t>
            </a:r>
          </a:p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When is one language’s level “lower” than another’s?</a:t>
            </a:r>
          </a:p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</p:txBody>
      </p:sp>
      <p:grpSp>
        <p:nvGrpSpPr>
          <p:cNvPr id="9220" name="Group 11">
            <a:extLst>
              <a:ext uri="{FF2B5EF4-FFF2-40B4-BE49-F238E27FC236}">
                <a16:creationId xmlns:a16="http://schemas.microsoft.com/office/drawing/2014/main" id="{160CF6F3-4364-43B0-9EC3-EB11F40ED615}"/>
              </a:ext>
            </a:extLst>
          </p:cNvPr>
          <p:cNvGrpSpPr>
            <a:grpSpLocks/>
          </p:cNvGrpSpPr>
          <p:nvPr/>
        </p:nvGrpSpPr>
        <p:grpSpPr bwMode="auto">
          <a:xfrm>
            <a:off x="2653770" y="3241067"/>
            <a:ext cx="3058801" cy="499000"/>
            <a:chOff x="864" y="1818"/>
            <a:chExt cx="2832" cy="462"/>
          </a:xfrm>
        </p:grpSpPr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CD74FC64-75FD-462E-8ED9-2AE216D2E9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2"/>
              <a:ext cx="1104" cy="31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srgbClr val="000000"/>
                  </a:solidFill>
                  <a:latin typeface="Century Gothic" pitchFamily="34" charset="0"/>
                </a:rPr>
                <a:t>Translator</a:t>
              </a:r>
            </a:p>
          </p:txBody>
        </p:sp>
        <p:sp>
          <p:nvSpPr>
            <p:cNvPr id="12" name="Line 7">
              <a:extLst>
                <a:ext uri="{FF2B5EF4-FFF2-40B4-BE49-F238E27FC236}">
                  <a16:creationId xmlns:a16="http://schemas.microsoft.com/office/drawing/2014/main" id="{AEF92BA1-2E4D-4275-A323-166DA39638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816" cy="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Text Box 8">
              <a:extLst>
                <a:ext uri="{FF2B5EF4-FFF2-40B4-BE49-F238E27FC236}">
                  <a16:creationId xmlns:a16="http://schemas.microsoft.com/office/drawing/2014/main" id="{BD48FF04-BE37-4C7D-A4B3-F3FF1063D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824"/>
              <a:ext cx="81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srgbClr val="000000"/>
                  </a:solidFill>
                  <a:latin typeface="Century Gothic" pitchFamily="34" charset="0"/>
                </a:rPr>
                <a:t>Source</a:t>
              </a:r>
            </a:p>
          </p:txBody>
        </p:sp>
        <p:sp>
          <p:nvSpPr>
            <p:cNvPr id="14" name="Text Box 9">
              <a:extLst>
                <a:ext uri="{FF2B5EF4-FFF2-40B4-BE49-F238E27FC236}">
                  <a16:creationId xmlns:a16="http://schemas.microsoft.com/office/drawing/2014/main" id="{56CF83CD-643C-45ED-8FC4-FD164B9CAE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0" y="1818"/>
              <a:ext cx="816" cy="3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srgbClr val="000000"/>
                  </a:solidFill>
                  <a:latin typeface="Century Gothic" pitchFamily="34" charset="0"/>
                </a:rPr>
                <a:t>Target</a:t>
              </a:r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E28D525-51D0-4304-AFAF-D4CD84019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64" y="2112"/>
              <a:ext cx="9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F679E200-C53B-44FD-8EFC-6F4A16D21D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674" dirty="0"/>
              <a:t>Code Optimization</a:t>
            </a:r>
            <a:endParaRPr lang="en-US" altLang="en-US" sz="3300" dirty="0"/>
          </a:p>
        </p:txBody>
      </p:sp>
      <p:sp>
        <p:nvSpPr>
          <p:cNvPr id="46084" name="Slide Number Placeholder 2">
            <a:extLst>
              <a:ext uri="{FF2B5EF4-FFF2-40B4-BE49-F238E27FC236}">
                <a16:creationId xmlns:a16="http://schemas.microsoft.com/office/drawing/2014/main" id="{46C15192-A65E-4179-91D5-146DD0355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9D0B79C-5EEE-483B-A612-CE15515FF068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88C13AA0-63A6-4C8F-88F3-6D17B54C952E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Tx/>
              <a:buChar char="•"/>
            </a:pPr>
            <a:r>
              <a:rPr lang="en-US" altLang="en-US" sz="2177" dirty="0"/>
              <a:t>Reduce the size of the target program.</a:t>
            </a:r>
          </a:p>
          <a:p>
            <a:pPr>
              <a:buFontTx/>
              <a:buChar char="•"/>
            </a:pPr>
            <a:r>
              <a:rPr lang="en-US" altLang="en-US" sz="2177" dirty="0"/>
              <a:t>Decrease the running time of the target.</a:t>
            </a:r>
          </a:p>
          <a:p>
            <a:endParaRPr lang="en-US" altLang="en-US" sz="2177" dirty="0"/>
          </a:p>
          <a:p>
            <a:r>
              <a:rPr lang="en-US" altLang="en-US" sz="2177" dirty="0"/>
              <a:t>Two types of optimization:</a:t>
            </a:r>
          </a:p>
          <a:p>
            <a:pPr lvl="1">
              <a:buFontTx/>
              <a:buChar char="•"/>
            </a:pPr>
            <a:r>
              <a:rPr lang="en-US" altLang="en-US" sz="2177" dirty="0"/>
              <a:t>Peephole optimization (local).</a:t>
            </a:r>
          </a:p>
          <a:p>
            <a:pPr lvl="1">
              <a:buFontTx/>
              <a:buChar char="•"/>
            </a:pPr>
            <a:r>
              <a:rPr lang="en-US" altLang="en-US" sz="2177" dirty="0"/>
              <a:t>Global optimization (improve loops, etc.).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C385001-094B-47CB-97DF-A38F078187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2635" y="201517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266" dirty="0"/>
              <a:t>Code Optimization</a:t>
            </a:r>
            <a:endParaRPr lang="en-US" altLang="en-US" sz="3300" dirty="0"/>
          </a:p>
        </p:txBody>
      </p:sp>
      <p:sp>
        <p:nvSpPr>
          <p:cNvPr id="48133" name="Slide Number Placeholder 2">
            <a:extLst>
              <a:ext uri="{FF2B5EF4-FFF2-40B4-BE49-F238E27FC236}">
                <a16:creationId xmlns:a16="http://schemas.microsoft.com/office/drawing/2014/main" id="{3189050C-922A-498E-B594-E82A055D9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04F021C2-4E1C-4195-8F9C-11049A628028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C6F010A-DE2C-467C-867F-9B7D2F02903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dirty="0"/>
              <a:t>				</a:t>
            </a: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LOAD 5</a:t>
            </a:r>
            <a:r>
              <a:rPr lang="en-US" altLang="en-US" sz="2177" dirty="0"/>
              <a:t> </a:t>
            </a:r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				</a:t>
            </a: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STORE X</a:t>
            </a:r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LOAD X</a:t>
            </a:r>
          </a:p>
          <a:p>
            <a:pPr marL="111254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dirty="0"/>
              <a:t>is replaced with</a:t>
            </a:r>
          </a:p>
          <a:p>
            <a:pPr marL="111254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680" dirty="0"/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LOAD 5 </a:t>
            </a:r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				STND X</a:t>
            </a:r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1254" indent="0" eaLnBrk="1" hangingPunct="1">
              <a:spcBef>
                <a:spcPct val="0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b="1" dirty="0">
                <a:latin typeface="Courier New" panose="02070309020205020404" pitchFamily="49" charset="0"/>
                <a:cs typeface="Courier New" panose="02070309020205020404" pitchFamily="49" charset="0"/>
              </a:rPr>
              <a:t>STND: </a:t>
            </a:r>
            <a:r>
              <a:rPr lang="en-US" altLang="en-US" sz="2177" dirty="0"/>
              <a:t>Store non-destructive</a:t>
            </a:r>
          </a:p>
        </p:txBody>
      </p:sp>
      <p:sp>
        <p:nvSpPr>
          <p:cNvPr id="48132" name="Content Placeholder 1">
            <a:extLst>
              <a:ext uri="{FF2B5EF4-FFF2-40B4-BE49-F238E27FC236}">
                <a16:creationId xmlns:a16="http://schemas.microsoft.com/office/drawing/2014/main" id="{57DEB279-E48D-477D-B2D4-219D422D2AF7}"/>
              </a:ext>
            </a:extLst>
          </p:cNvPr>
          <p:cNvSpPr txBox="1">
            <a:spLocks/>
          </p:cNvSpPr>
          <p:nvPr/>
        </p:nvSpPr>
        <p:spPr bwMode="auto">
          <a:xfrm>
            <a:off x="5812694" y="1676400"/>
            <a:ext cx="2874106" cy="445859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50825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200">
                <a:solidFill>
                  <a:srgbClr val="595959"/>
                </a:solidFill>
                <a:latin typeface="Gill Sans MT" panose="020B0502020104020203" pitchFamily="34" charset="0"/>
              </a:defRPr>
            </a:lvl1pPr>
            <a:lvl2pPr marL="7556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900">
                <a:solidFill>
                  <a:srgbClr val="595959"/>
                </a:solidFill>
                <a:latin typeface="Gill Sans MT" panose="020B0502020104020203" pitchFamily="34" charset="0"/>
              </a:defRPr>
            </a:lvl2pPr>
            <a:lvl3pPr marL="1258888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700">
                <a:solidFill>
                  <a:srgbClr val="595959"/>
                </a:solidFill>
                <a:latin typeface="Gill Sans MT" panose="020B0502020104020203" pitchFamily="34" charset="0"/>
              </a:defRPr>
            </a:lvl3pPr>
            <a:lvl4pPr marL="1763713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4pPr>
            <a:lvl5pPr marL="2266950" indent="-250825" defTabSz="1006475">
              <a:lnSpc>
                <a:spcPct val="110000"/>
              </a:lnSpc>
              <a:spcBef>
                <a:spcPts val="775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5pPr>
            <a:lvl6pPr marL="27241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6pPr>
            <a:lvl7pPr marL="31813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7pPr>
            <a:lvl8pPr marL="36385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8pPr>
            <a:lvl9pPr marL="4095750" indent="-250825" defTabSz="1006475" eaLnBrk="0" fontAlgn="base" hangingPunct="0">
              <a:lnSpc>
                <a:spcPct val="110000"/>
              </a:lnSpc>
              <a:spcBef>
                <a:spcPts val="775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1500">
                <a:solidFill>
                  <a:srgbClr val="595959"/>
                </a:solidFill>
                <a:latin typeface="Gill Sans MT" panose="020B0502020104020203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905"/>
              <a:t>	</a:t>
            </a:r>
            <a:r>
              <a:rPr lang="en-US" altLang="en-US" sz="1633"/>
              <a:t>	</a:t>
            </a:r>
            <a:r>
              <a:rPr lang="en-US" altLang="en-US" sz="1633" b="1">
                <a:latin typeface="Courier New" panose="02070309020205020404" pitchFamily="49" charset="0"/>
              </a:rPr>
              <a:t>LOAD 	5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STORE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10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BGT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COND 	L1 L2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L1	LOAD 	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LOAD 	1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BADD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STORE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	GOTO 	L3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L2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      ...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1633" b="1">
                <a:latin typeface="Courier New" panose="02070309020205020404" pitchFamily="49" charset="0"/>
              </a:rPr>
              <a:t>	L3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AD166A9-8BF4-49E1-B6C3-7173463C3E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33400" y="384164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Summary</a:t>
            </a:r>
            <a:br>
              <a:rPr lang="en-US" altLang="en-US" sz="3300" dirty="0"/>
            </a:br>
            <a:endParaRPr lang="en-US" altLang="en-US" sz="3300" dirty="0"/>
          </a:p>
        </p:txBody>
      </p:sp>
      <p:sp>
        <p:nvSpPr>
          <p:cNvPr id="50180" name="Slide Number Placeholder 2">
            <a:extLst>
              <a:ext uri="{FF2B5EF4-FFF2-40B4-BE49-F238E27FC236}">
                <a16:creationId xmlns:a16="http://schemas.microsoft.com/office/drawing/2014/main" id="{1117917B-8824-406A-AD56-58893EC62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D7713B5-A301-4228-889B-D77646442867}" type="slidenum">
              <a:rPr lang="en-US" altLang="en-US"/>
              <a:pPr/>
              <a:t>22</a:t>
            </a:fld>
            <a:endParaRPr lang="en-US" altLang="en-US"/>
          </a:p>
        </p:txBody>
      </p:sp>
      <p:grpSp>
        <p:nvGrpSpPr>
          <p:cNvPr id="50179" name="Group 3">
            <a:extLst>
              <a:ext uri="{FF2B5EF4-FFF2-40B4-BE49-F238E27FC236}">
                <a16:creationId xmlns:a16="http://schemas.microsoft.com/office/drawing/2014/main" id="{D12B7389-6D4B-4D20-9FB3-D3B4511336F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752600"/>
            <a:ext cx="5676927" cy="4630479"/>
            <a:chOff x="381000" y="381000"/>
            <a:chExt cx="7543800" cy="6008786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48AC5233-AF6F-4716-A61D-4594D955F3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947" y="2885630"/>
              <a:ext cx="1753905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Parser</a:t>
              </a:r>
              <a:endParaRPr lang="en-US" altLang="en-US" sz="1633" kern="0" baseline="-2500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6EF55169-31AB-40A7-A734-FC4664B0D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147" y="456685"/>
              <a:ext cx="1296053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Source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E8C55C1-45F5-4650-BC78-41F16D14E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3419632"/>
              <a:ext cx="0" cy="39104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445961BF-6990-49C9-BB06-2B49F04F7E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947" y="3800863"/>
              <a:ext cx="1982114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Century Gothic" pitchFamily="34" charset="0"/>
                </a:rPr>
                <a:t>Constrainer</a:t>
              </a:r>
              <a:endParaRPr lang="en-US" altLang="en-US" sz="1633" kern="0" baseline="-2500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6011C74D-23B0-43EB-A242-A4A507CEFD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947" y="4714695"/>
              <a:ext cx="2744244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Code Generator</a:t>
              </a:r>
              <a:endParaRPr lang="en-US" altLang="en-US" sz="1633" kern="0" baseline="-2500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DD5D9EB-C636-4524-AF5D-EAB712884D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14147" y="5181423"/>
              <a:ext cx="1372122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Century Gothic" pitchFamily="34" charset="0"/>
                </a:rPr>
                <a:t>Code </a:t>
              </a: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E0909CD9-3821-4F5A-9FB3-2E0D45046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5181423"/>
              <a:ext cx="0" cy="53400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2" name="Text Box 12">
              <a:extLst>
                <a:ext uri="{FF2B5EF4-FFF2-40B4-BE49-F238E27FC236}">
                  <a16:creationId xmlns:a16="http://schemas.microsoft.com/office/drawing/2014/main" id="{58E943F5-2A21-4B2D-BD50-5A5587C86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5947" y="5715425"/>
              <a:ext cx="1753905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Interpreter</a:t>
              </a:r>
              <a:endParaRPr lang="en-US" altLang="en-US" sz="1633" kern="0" baseline="-2500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A982B4F6-4DB2-4F30-9F9D-3689553A97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452" y="1971797"/>
              <a:ext cx="1752470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Screener</a:t>
              </a:r>
              <a:endParaRPr lang="en-US" altLang="en-US" sz="1633" kern="0" baseline="-2500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4" name="Text Box 14">
              <a:extLst>
                <a:ext uri="{FF2B5EF4-FFF2-40B4-BE49-F238E27FC236}">
                  <a16:creationId xmlns:a16="http://schemas.microsoft.com/office/drawing/2014/main" id="{C0763D97-E3F8-4B0B-B5C9-E5AC3CE37E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3452" y="1066375"/>
              <a:ext cx="1752470" cy="445902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Century Gothic" pitchFamily="34" charset="0"/>
                </a:rPr>
                <a:t>Scanner</a:t>
              </a:r>
              <a:endParaRPr lang="en-US" altLang="en-US" sz="1633" kern="0" baseline="-25000" dirty="0">
                <a:solidFill>
                  <a:prstClr val="black"/>
                </a:solidFill>
                <a:latin typeface="Century Gothic" pitchFamily="34" charset="0"/>
              </a:endParaRPr>
            </a:p>
          </p:txBody>
        </p:sp>
        <p:sp>
          <p:nvSpPr>
            <p:cNvPr id="15" name="Line 15">
              <a:extLst>
                <a:ext uri="{FF2B5EF4-FFF2-40B4-BE49-F238E27FC236}">
                  <a16:creationId xmlns:a16="http://schemas.microsoft.com/office/drawing/2014/main" id="{7A7B48BC-5C5A-47AA-ADCC-CA86E5005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4333464"/>
              <a:ext cx="0" cy="391042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6" name="Line 16">
              <a:extLst>
                <a:ext uri="{FF2B5EF4-FFF2-40B4-BE49-F238E27FC236}">
                  <a16:creationId xmlns:a16="http://schemas.microsoft.com/office/drawing/2014/main" id="{1603A2EF-17D8-458E-A092-5E2A2F7C7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2504399"/>
              <a:ext cx="0" cy="39104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7" name="Line 17">
              <a:extLst>
                <a:ext uri="{FF2B5EF4-FFF2-40B4-BE49-F238E27FC236}">
                  <a16:creationId xmlns:a16="http://schemas.microsoft.com/office/drawing/2014/main" id="{E40B8B13-1247-497F-8A58-5C1740D78A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381000"/>
              <a:ext cx="0" cy="68537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8" name="Line 18">
              <a:extLst>
                <a:ext uri="{FF2B5EF4-FFF2-40B4-BE49-F238E27FC236}">
                  <a16:creationId xmlns:a16="http://schemas.microsoft.com/office/drawing/2014/main" id="{D62CEAE7-0F43-4D36-AD42-BD32FBE53C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81330" y="5943884"/>
              <a:ext cx="1218548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C724C9C0-2370-4DDD-95B2-07F1D2963D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852" y="5943884"/>
              <a:ext cx="137068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07E39FC5-E672-4CA3-9FC1-69606004B2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1329" y="5943883"/>
              <a:ext cx="1218549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Input</a:t>
              </a:r>
            </a:p>
          </p:txBody>
        </p:sp>
        <p:sp>
          <p:nvSpPr>
            <p:cNvPr id="21" name="Text Box 21">
              <a:extLst>
                <a:ext uri="{FF2B5EF4-FFF2-40B4-BE49-F238E27FC236}">
                  <a16:creationId xmlns:a16="http://schemas.microsoft.com/office/drawing/2014/main" id="{3C7F4654-894C-4B1C-BF9D-F8B13D903A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852" y="5943884"/>
              <a:ext cx="1446757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Output</a:t>
              </a: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A6812180-EFB1-4A97-BEB7-08915372CE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4147" y="1524692"/>
              <a:ext cx="0" cy="456916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23" name="Text Box 23">
              <a:extLst>
                <a:ext uri="{FF2B5EF4-FFF2-40B4-BE49-F238E27FC236}">
                  <a16:creationId xmlns:a16="http://schemas.microsoft.com/office/drawing/2014/main" id="{01DEC312-8B3D-49DF-8965-8482AD204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2673991"/>
              <a:ext cx="1524261" cy="77198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Table Routines</a:t>
              </a:r>
            </a:p>
          </p:txBody>
        </p:sp>
        <p:sp>
          <p:nvSpPr>
            <p:cNvPr id="24" name="Text Box 24">
              <a:extLst>
                <a:ext uri="{FF2B5EF4-FFF2-40B4-BE49-F238E27FC236}">
                  <a16:creationId xmlns:a16="http://schemas.microsoft.com/office/drawing/2014/main" id="{A75F5690-260A-4D9B-90E4-DA99D6D854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0539" y="2596903"/>
              <a:ext cx="1524261" cy="771986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Error Routines</a:t>
              </a:r>
            </a:p>
          </p:txBody>
        </p:sp>
        <p:sp>
          <p:nvSpPr>
            <p:cNvPr id="25" name="Text Box 25">
              <a:extLst>
                <a:ext uri="{FF2B5EF4-FFF2-40B4-BE49-F238E27FC236}">
                  <a16:creationId xmlns:a16="http://schemas.microsoft.com/office/drawing/2014/main" id="{F3A7A828-B06F-4F3D-9513-52055C983E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651" y="1524692"/>
              <a:ext cx="1294618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Tokens</a:t>
              </a:r>
            </a:p>
          </p:txBody>
        </p:sp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01664AE1-A985-4BEB-859B-66859B2B74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651" y="2438524"/>
              <a:ext cx="1294618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Tokens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AFB1416A-EED2-41B9-8ADA-A0896381AA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078" y="4267589"/>
              <a:ext cx="1296051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Tree</a:t>
              </a:r>
            </a:p>
          </p:txBody>
        </p:sp>
        <p:sp>
          <p:nvSpPr>
            <p:cNvPr id="28" name="Text Box 28">
              <a:extLst>
                <a:ext uri="{FF2B5EF4-FFF2-40B4-BE49-F238E27FC236}">
                  <a16:creationId xmlns:a16="http://schemas.microsoft.com/office/drawing/2014/main" id="{5B301799-DF5A-481F-9E56-7AA0728C7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8078" y="3352357"/>
              <a:ext cx="1296051" cy="445902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Century Gothic" pitchFamily="34" charset="0"/>
                </a:rPr>
                <a:t>Tree</a:t>
              </a:r>
            </a:p>
          </p:txBody>
        </p:sp>
        <p:sp>
          <p:nvSpPr>
            <p:cNvPr id="29" name="Line 29">
              <a:extLst>
                <a:ext uri="{FF2B5EF4-FFF2-40B4-BE49-F238E27FC236}">
                  <a16:creationId xmlns:a16="http://schemas.microsoft.com/office/drawing/2014/main" id="{456273BE-E37E-4BD2-B0A3-B72117A3B2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261" y="1294832"/>
              <a:ext cx="1448191" cy="137215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0" name="Line 30">
              <a:extLst>
                <a:ext uri="{FF2B5EF4-FFF2-40B4-BE49-F238E27FC236}">
                  <a16:creationId xmlns:a16="http://schemas.microsoft.com/office/drawing/2014/main" id="{487C751E-BA1A-448F-B803-18C54BBDD0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05261" y="2210066"/>
              <a:ext cx="1448191" cy="685374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1" name="Line 31">
              <a:extLst>
                <a:ext uri="{FF2B5EF4-FFF2-40B4-BE49-F238E27FC236}">
                  <a16:creationId xmlns:a16="http://schemas.microsoft.com/office/drawing/2014/main" id="{3E8E6DCC-6D41-4319-AE7C-8DF3C9FF3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261" y="3123899"/>
              <a:ext cx="1370686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2" name="Line 32">
              <a:extLst>
                <a:ext uri="{FF2B5EF4-FFF2-40B4-BE49-F238E27FC236}">
                  <a16:creationId xmlns:a16="http://schemas.microsoft.com/office/drawing/2014/main" id="{BAEA48AE-02FB-46C2-AB61-82A4DF9A2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261" y="3352356"/>
              <a:ext cx="1370686" cy="60968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3" name="Line 33">
              <a:extLst>
                <a:ext uri="{FF2B5EF4-FFF2-40B4-BE49-F238E27FC236}">
                  <a16:creationId xmlns:a16="http://schemas.microsoft.com/office/drawing/2014/main" id="{6D94871A-E209-4C89-AAC6-5445EA079B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5261" y="3505129"/>
              <a:ext cx="1370686" cy="1372149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4" name="Line 34">
              <a:extLst>
                <a:ext uri="{FF2B5EF4-FFF2-40B4-BE49-F238E27FC236}">
                  <a16:creationId xmlns:a16="http://schemas.microsoft.com/office/drawing/2014/main" id="{5FCC24D3-565A-4B90-9F3C-95C54FDEB1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20191" y="3429444"/>
              <a:ext cx="380348" cy="1295063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5" name="Line 35">
              <a:extLst>
                <a:ext uri="{FF2B5EF4-FFF2-40B4-BE49-F238E27FC236}">
                  <a16:creationId xmlns:a16="http://schemas.microsoft.com/office/drawing/2014/main" id="{00933B5F-8969-4144-9891-1EFADA65FA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258061" y="3276671"/>
              <a:ext cx="1142478" cy="762461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6" name="Line 36">
              <a:extLst>
                <a:ext uri="{FF2B5EF4-FFF2-40B4-BE49-F238E27FC236}">
                  <a16:creationId xmlns:a16="http://schemas.microsoft.com/office/drawing/2014/main" id="{E66F3AE4-229F-4DAE-8331-B152D4C7C8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029852" y="3123899"/>
              <a:ext cx="1370687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7" name="Line 37">
              <a:extLst>
                <a:ext uri="{FF2B5EF4-FFF2-40B4-BE49-F238E27FC236}">
                  <a16:creationId xmlns:a16="http://schemas.microsoft.com/office/drawing/2014/main" id="{46B61A13-23E6-44CA-9C61-9C5BDA9D5A6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922" y="2210066"/>
              <a:ext cx="1294617" cy="609688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38" name="Line 38">
              <a:extLst>
                <a:ext uri="{FF2B5EF4-FFF2-40B4-BE49-F238E27FC236}">
                  <a16:creationId xmlns:a16="http://schemas.microsoft.com/office/drawing/2014/main" id="{430D0067-7CB1-4246-93B8-07165219D0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05922" y="1294832"/>
              <a:ext cx="1294617" cy="1296465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4CAEB-ECFD-4BA5-9BF3-9DF5CAC50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61" y="609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Acknowledgements</a:t>
            </a:r>
            <a:br>
              <a:rPr lang="en-US" dirty="0"/>
            </a:br>
            <a:r>
              <a:rPr lang="en-US" dirty="0"/>
              <a:t>		</a:t>
            </a:r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66C2A338-2F95-4A62-93F2-E82B870449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7848600" cy="4530725"/>
          </a:xfrm>
        </p:spPr>
        <p:txBody>
          <a:bodyPr/>
          <a:lstStyle/>
          <a:p>
            <a:r>
              <a:rPr lang="en-US" altLang="en-US" sz="2400" dirty="0">
                <a:cs typeface="Courier New" panose="02070309020205020404" pitchFamily="49" charset="0"/>
              </a:rPr>
              <a:t>Programming Language Pragmatics by Michael L. Scott. 3rd edition. Morgan Kaufmann Publishers. (April 2009).</a:t>
            </a:r>
          </a:p>
          <a:p>
            <a:r>
              <a:rPr lang="en-US" altLang="en-US" sz="2400" dirty="0">
                <a:cs typeface="Courier New" panose="02070309020205020404" pitchFamily="49" charset="0"/>
              </a:rPr>
              <a:t>Lecture Slides of </a:t>
            </a:r>
            <a:r>
              <a:rPr lang="en-US" altLang="en-US" sz="2400" dirty="0" err="1">
                <a:cs typeface="Courier New" panose="02070309020205020404" pitchFamily="49" charset="0"/>
              </a:rPr>
              <a:t>Dr.Malaka</a:t>
            </a:r>
            <a:r>
              <a:rPr lang="en-US" altLang="en-US" sz="2400" dirty="0">
                <a:cs typeface="Courier New" panose="02070309020205020404" pitchFamily="49" charset="0"/>
              </a:rPr>
              <a:t> </a:t>
            </a:r>
            <a:r>
              <a:rPr lang="en-US" altLang="en-US" sz="2400" dirty="0" err="1">
                <a:cs typeface="Courier New" panose="02070309020205020404" pitchFamily="49" charset="0"/>
              </a:rPr>
              <a:t>Walpola</a:t>
            </a:r>
            <a:r>
              <a:rPr lang="en-US" altLang="en-US" sz="2400" dirty="0">
                <a:cs typeface="Courier New" panose="02070309020205020404" pitchFamily="49" charset="0"/>
              </a:rPr>
              <a:t> and </a:t>
            </a:r>
            <a:r>
              <a:rPr lang="en-US" altLang="en-US" sz="2400" dirty="0" err="1">
                <a:cs typeface="Courier New" panose="02070309020205020404" pitchFamily="49" charset="0"/>
              </a:rPr>
              <a:t>Dr.Bermudez</a:t>
            </a:r>
            <a:endParaRPr lang="en-US" altLang="en-US" sz="2400" dirty="0">
              <a:cs typeface="Courier New" panose="02070309020205020404" pitchFamily="49" charset="0"/>
            </a:endParaRP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39166731-0191-4CF9-A7B0-C06368DB9A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2411" y="276747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11270" name="Slide Number Placeholder 2">
            <a:extLst>
              <a:ext uri="{FF2B5EF4-FFF2-40B4-BE49-F238E27FC236}">
                <a16:creationId xmlns:a16="http://schemas.microsoft.com/office/drawing/2014/main" id="{A881AB4A-3D70-4CEA-BA8E-9A7AB738C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E6135FE-F97C-42D7-9E84-6267B356B5B5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E2CCF8A-4E66-469B-84F8-68DB818564EB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621751" y="2057400"/>
            <a:ext cx="7974268" cy="3988754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>
              <a:buFont typeface="Arial" charset="0"/>
              <a:buChar char="•"/>
              <a:defRPr/>
            </a:pPr>
            <a:endParaRPr lang="en-US" altLang="en-US" sz="2177" dirty="0">
              <a:latin typeface="Verdana" pitchFamily="34" charset="0"/>
            </a:endParaRPr>
          </a:p>
          <a:p>
            <a:pPr>
              <a:buFont typeface="Arial" charset="0"/>
              <a:buChar char="•"/>
              <a:defRPr/>
            </a:pPr>
            <a:r>
              <a:rPr lang="en-US" altLang="en-US" sz="2177" dirty="0">
                <a:latin typeface="Verdana" pitchFamily="34" charset="0"/>
              </a:rPr>
              <a:t>Definition:  An interpreter is an algorithm that simulates the execution of programs written in a given source language.</a:t>
            </a:r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  <a:p>
            <a:pPr marL="0" indent="0" eaLnBrk="1" hangingPunct="1">
              <a:spcBef>
                <a:spcPts val="748"/>
              </a:spcBef>
              <a:buSzPct val="45000"/>
              <a:buNone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  <a:defRPr/>
            </a:pPr>
            <a:endParaRPr lang="en-US" altLang="en-US" sz="1837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A40B53B-EA5C-4EFD-8B24-5DDC54BB24CA}"/>
              </a:ext>
            </a:extLst>
          </p:cNvPr>
          <p:cNvGrpSpPr/>
          <p:nvPr/>
        </p:nvGrpSpPr>
        <p:grpSpPr>
          <a:xfrm>
            <a:off x="4270117" y="4267200"/>
            <a:ext cx="3200400" cy="1715175"/>
            <a:chOff x="4270117" y="4267200"/>
            <a:chExt cx="3200400" cy="1715175"/>
          </a:xfrm>
        </p:grpSpPr>
        <p:sp>
          <p:nvSpPr>
            <p:cNvPr id="11268" name="Line 8">
              <a:extLst>
                <a:ext uri="{FF2B5EF4-FFF2-40B4-BE49-F238E27FC236}">
                  <a16:creationId xmlns:a16="http://schemas.microsoft.com/office/drawing/2014/main" id="{4A5C0403-809C-4157-A440-AC81A4B290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9600" y="5067543"/>
              <a:ext cx="9850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75D6ECAE-B5F9-425A-B41F-DDB2B5C4F9E6}"/>
                </a:ext>
              </a:extLst>
            </p:cNvPr>
            <p:cNvGrpSpPr/>
            <p:nvPr/>
          </p:nvGrpSpPr>
          <p:grpSpPr>
            <a:xfrm>
              <a:off x="4270117" y="4267200"/>
              <a:ext cx="3200400" cy="1715175"/>
              <a:chOff x="3783539" y="3931240"/>
              <a:chExt cx="2760697" cy="1715175"/>
            </a:xfrm>
          </p:grpSpPr>
          <p:sp>
            <p:nvSpPr>
              <p:cNvPr id="11272" name="Text Box 6">
                <a:extLst>
                  <a:ext uri="{FF2B5EF4-FFF2-40B4-BE49-F238E27FC236}">
                    <a16:creationId xmlns:a16="http://schemas.microsoft.com/office/drawing/2014/main" id="{36AC5D3E-95CB-49BE-A79A-C1E5AA9FC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83539" y="4345993"/>
                <a:ext cx="1073344" cy="385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905" dirty="0">
                    <a:latin typeface="Verdana" panose="020B0604030504040204" pitchFamily="34" charset="0"/>
                  </a:rPr>
                  <a:t>Source</a:t>
                </a:r>
              </a:p>
            </p:txBody>
          </p:sp>
          <p:sp>
            <p:nvSpPr>
              <p:cNvPr id="11271" name="Text Box 4">
                <a:extLst>
                  <a:ext uri="{FF2B5EF4-FFF2-40B4-BE49-F238E27FC236}">
                    <a16:creationId xmlns:a16="http://schemas.microsoft.com/office/drawing/2014/main" id="{7EC013AE-96C7-4F15-AC93-6E11AE35D5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13128" y="4495044"/>
                <a:ext cx="1574863" cy="385590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905" dirty="0">
                    <a:latin typeface="Verdana" panose="020B0604030504040204" pitchFamily="34" charset="0"/>
                  </a:rPr>
                  <a:t>Interpreter</a:t>
                </a:r>
                <a:endParaRPr lang="en-US" altLang="en-US" sz="136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1273" name="Line 9">
                <a:extLst>
                  <a:ext uri="{FF2B5EF4-FFF2-40B4-BE49-F238E27FC236}">
                    <a16:creationId xmlns:a16="http://schemas.microsoft.com/office/drawing/2014/main" id="{8208260A-1547-41CA-B75F-0DCEAEA114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1824" y="3931240"/>
                <a:ext cx="0" cy="5184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4" name="Line 10">
                <a:extLst>
                  <a:ext uri="{FF2B5EF4-FFF2-40B4-BE49-F238E27FC236}">
                    <a16:creationId xmlns:a16="http://schemas.microsoft.com/office/drawing/2014/main" id="{301EC7D9-2FF6-4372-9503-616BC72E3F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31824" y="4812589"/>
                <a:ext cx="0" cy="5702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275" name="Text Box 11">
                <a:extLst>
                  <a:ext uri="{FF2B5EF4-FFF2-40B4-BE49-F238E27FC236}">
                    <a16:creationId xmlns:a16="http://schemas.microsoft.com/office/drawing/2014/main" id="{37DFB409-BB0F-463E-A133-A5ED4956FC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31824" y="3983084"/>
                <a:ext cx="956167" cy="38559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905">
                    <a:latin typeface="Verdana" panose="020B0604030504040204" pitchFamily="34" charset="0"/>
                  </a:rPr>
                  <a:t>input</a:t>
                </a:r>
                <a:endParaRPr lang="en-US" altLang="en-US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</p:txBody>
          </p:sp>
          <p:sp>
            <p:nvSpPr>
              <p:cNvPr id="11276" name="Text Box 12">
                <a:extLst>
                  <a:ext uri="{FF2B5EF4-FFF2-40B4-BE49-F238E27FC236}">
                    <a16:creationId xmlns:a16="http://schemas.microsoft.com/office/drawing/2014/main" id="{2A280674-2C6C-437E-9C28-5207115092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88069" y="4968122"/>
                <a:ext cx="956167" cy="6782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en-US" sz="1905">
                    <a:latin typeface="Verdana" panose="020B0604030504040204" pitchFamily="34" charset="0"/>
                  </a:rPr>
                  <a:t>output</a:t>
                </a:r>
                <a:endParaRPr lang="en-US" altLang="en-US">
                  <a:solidFill>
                    <a:schemeClr val="tx1"/>
                  </a:solidFill>
                  <a:latin typeface="Verdana" panose="020B060403050404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94FE43E3-2B80-412A-A9ED-F530EFAC6D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8573" y="1524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13317" name="Slide Number Placeholder 2">
            <a:extLst>
              <a:ext uri="{FF2B5EF4-FFF2-40B4-BE49-F238E27FC236}">
                <a16:creationId xmlns:a16="http://schemas.microsoft.com/office/drawing/2014/main" id="{812FA9A5-3AEB-491B-9CF3-FE7A4DD6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D0CC0FBA-A9C1-4B97-9055-164B230F7407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196D3911-659F-4659-8C90-48E17E0639CD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988754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 u="sng">
                <a:latin typeface="Verdana" panose="020B0604030504040204" pitchFamily="34" charset="0"/>
              </a:rPr>
              <a:t>Definition</a:t>
            </a:r>
            <a:r>
              <a:rPr lang="en-US" altLang="en-US" sz="2177">
                <a:latin typeface="Verdana" panose="020B0604030504040204" pitchFamily="34" charset="0"/>
              </a:rPr>
              <a:t>:  An </a:t>
            </a:r>
            <a:r>
              <a:rPr lang="en-US" altLang="en-US" sz="2177">
                <a:solidFill>
                  <a:srgbClr val="FF0000"/>
                </a:solidFill>
                <a:latin typeface="Verdana" panose="020B0604030504040204" pitchFamily="34" charset="0"/>
              </a:rPr>
              <a:t>implementation</a:t>
            </a:r>
            <a:r>
              <a:rPr lang="en-US" altLang="en-US" sz="2177">
                <a:solidFill>
                  <a:srgbClr val="FDAD23"/>
                </a:solidFill>
                <a:latin typeface="Verdana" panose="020B0604030504040204" pitchFamily="34" charset="0"/>
              </a:rPr>
              <a:t> </a:t>
            </a:r>
            <a:r>
              <a:rPr lang="en-US" altLang="en-US" sz="2177">
                <a:latin typeface="Verdana" panose="020B0604030504040204" pitchFamily="34" charset="0"/>
              </a:rPr>
              <a:t>of a programming language consists of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>
                <a:latin typeface="Verdana" panose="020B0604030504040204" pitchFamily="34" charset="0"/>
              </a:rPr>
              <a:t> a translator (or compiler) for that language, and 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1973">
                <a:latin typeface="Verdana" panose="020B0604030504040204" pitchFamily="34" charset="0"/>
              </a:rPr>
              <a:t>an interpreter for the corresponding target language.</a:t>
            </a: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973">
              <a:latin typeface="Verdana" panose="020B0604030504040204" pitchFamily="34" charset="0"/>
            </a:endParaRPr>
          </a:p>
          <a:p>
            <a:pPr marL="489301" lvl="1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1973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</p:txBody>
      </p:sp>
      <p:grpSp>
        <p:nvGrpSpPr>
          <p:cNvPr id="13316" name="Group 3">
            <a:extLst>
              <a:ext uri="{FF2B5EF4-FFF2-40B4-BE49-F238E27FC236}">
                <a16:creationId xmlns:a16="http://schemas.microsoft.com/office/drawing/2014/main" id="{47DF85D3-E7BC-4DDF-A617-2EC399E8F7A3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859955"/>
            <a:ext cx="5745351" cy="2159845"/>
            <a:chOff x="914400" y="3657600"/>
            <a:chExt cx="6858000" cy="2250904"/>
          </a:xfrm>
        </p:grpSpPr>
        <p:sp>
          <p:nvSpPr>
            <p:cNvPr id="5" name="Text Box 7">
              <a:extLst>
                <a:ext uri="{FF2B5EF4-FFF2-40B4-BE49-F238E27FC236}">
                  <a16:creationId xmlns:a16="http://schemas.microsoft.com/office/drawing/2014/main" id="{3039B2AD-EF79-4153-A3C5-12A00D3F2A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889" y="4486497"/>
              <a:ext cx="2133023" cy="4131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Interpreter</a:t>
              </a:r>
              <a:endParaRPr lang="en-US" altLang="en-US" sz="1633" kern="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424033D1-8A3A-4BC3-97B3-B7C9DF65D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0423" y="4267696"/>
              <a:ext cx="1295977" cy="72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Target</a:t>
              </a:r>
              <a:endParaRPr lang="en-US" altLang="en-US" sz="1633" kern="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7" name="Line 9">
              <a:extLst>
                <a:ext uri="{FF2B5EF4-FFF2-40B4-BE49-F238E27FC236}">
                  <a16:creationId xmlns:a16="http://schemas.microsoft.com/office/drawing/2014/main" id="{C0B76DDA-8610-49B3-A1B9-B8EDB1230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377" y="4724979"/>
              <a:ext cx="1447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10">
              <a:extLst>
                <a:ext uri="{FF2B5EF4-FFF2-40B4-BE49-F238E27FC236}">
                  <a16:creationId xmlns:a16="http://schemas.microsoft.com/office/drawing/2014/main" id="{8A13EBB9-61CD-4A26-BF3C-5236C5DE7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1377" y="3657600"/>
              <a:ext cx="0" cy="761752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9" name="Line 11">
              <a:extLst>
                <a:ext uri="{FF2B5EF4-FFF2-40B4-BE49-F238E27FC236}">
                  <a16:creationId xmlns:a16="http://schemas.microsoft.com/office/drawing/2014/main" id="{B86434C4-6F57-402B-B6CB-0105A063FE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1377" y="4953041"/>
              <a:ext cx="0" cy="83815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Text Box 12">
              <a:extLst>
                <a:ext uri="{FF2B5EF4-FFF2-40B4-BE49-F238E27FC236}">
                  <a16:creationId xmlns:a16="http://schemas.microsoft.com/office/drawing/2014/main" id="{C2F5EAA6-CBE7-4F11-847F-1AA32BCF07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01377" y="3734007"/>
              <a:ext cx="1294535" cy="413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input</a:t>
              </a:r>
              <a:endParaRPr lang="en-US" altLang="en-US" sz="1633" kern="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1" name="Text Box 13">
              <a:extLst>
                <a:ext uri="{FF2B5EF4-FFF2-40B4-BE49-F238E27FC236}">
                  <a16:creationId xmlns:a16="http://schemas.microsoft.com/office/drawing/2014/main" id="{CEBB5FC8-3ABD-451C-A638-5C3AC422F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76423" y="5181104"/>
              <a:ext cx="1295977" cy="72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output</a:t>
              </a:r>
              <a:endParaRPr lang="en-US" altLang="en-US" sz="1633" kern="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2" name="Text Box 14">
              <a:extLst>
                <a:ext uri="{FF2B5EF4-FFF2-40B4-BE49-F238E27FC236}">
                  <a16:creationId xmlns:a16="http://schemas.microsoft.com/office/drawing/2014/main" id="{B7C7D9AE-ED67-49F0-92BA-C00C770C54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1912" y="4486497"/>
              <a:ext cx="1753466" cy="413183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Compiler</a:t>
              </a:r>
            </a:p>
          </p:txBody>
        </p:sp>
        <p:sp>
          <p:nvSpPr>
            <p:cNvPr id="13" name="Text Box 15">
              <a:extLst>
                <a:ext uri="{FF2B5EF4-FFF2-40B4-BE49-F238E27FC236}">
                  <a16:creationId xmlns:a16="http://schemas.microsoft.com/office/drawing/2014/main" id="{836098EC-F17E-4A8B-AAA3-ADDA943552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0889" y="4267696"/>
              <a:ext cx="1294534" cy="7274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905" kern="0" dirty="0">
                  <a:solidFill>
                    <a:srgbClr val="000000"/>
                  </a:solidFill>
                  <a:latin typeface="Verdana" pitchFamily="34" charset="0"/>
                </a:rPr>
                <a:t>Source</a:t>
              </a:r>
              <a:endParaRPr lang="en-US" altLang="en-US" sz="1633" kern="0" dirty="0">
                <a:solidFill>
                  <a:srgbClr val="000000"/>
                </a:solidFill>
                <a:latin typeface="Verdana" pitchFamily="34" charset="0"/>
              </a:endParaRPr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70A1A9C8-E6E4-4DE6-A8A5-DA998B983D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4400" y="4724979"/>
              <a:ext cx="1447512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E79366CB-B998-4927-8B98-B20EFF769A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18987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15366" name="Slide Number Placeholder 2">
            <a:extLst>
              <a:ext uri="{FF2B5EF4-FFF2-40B4-BE49-F238E27FC236}">
                <a16:creationId xmlns:a16="http://schemas.microsoft.com/office/drawing/2014/main" id="{B2CBCA85-1AEC-45B2-8A51-695BAF977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BC630303-A4C4-4053-9689-A36EE7168E6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FE3884BC-37BA-47BA-ACA2-601267DDD87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r>
              <a:rPr lang="en-US" altLang="en-US" sz="2177">
                <a:latin typeface="Verdana" panose="020B0604030504040204" pitchFamily="34" charset="0"/>
              </a:rPr>
              <a:t>A source program may be translated an arbitrary number of times before the target program is generated.</a:t>
            </a: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  <a:p>
            <a:pPr marL="145819" indent="-145819" eaLnBrk="1" hangingPunct="1">
              <a:spcBef>
                <a:spcPts val="748"/>
              </a:spcBef>
              <a:buSzPct val="45000"/>
              <a:buFont typeface="Wingdings" panose="05000000000000000000" pitchFamily="2" charset="2"/>
              <a:buChar char=""/>
              <a:tabLst>
                <a:tab pos="145819" algn="l"/>
                <a:tab pos="222508" algn="l"/>
                <a:tab pos="533587" algn="l"/>
                <a:tab pos="844666" algn="l"/>
                <a:tab pos="1155744" algn="l"/>
                <a:tab pos="1466823" algn="l"/>
                <a:tab pos="1777902" algn="l"/>
                <a:tab pos="2088981" algn="l"/>
                <a:tab pos="2400060" algn="l"/>
                <a:tab pos="2711139" algn="l"/>
                <a:tab pos="3022218" algn="l"/>
                <a:tab pos="3333297" algn="l"/>
                <a:tab pos="3644375" algn="l"/>
                <a:tab pos="3955454" algn="l"/>
                <a:tab pos="4266533" algn="l"/>
                <a:tab pos="4577612" algn="l"/>
                <a:tab pos="4888691" algn="l"/>
                <a:tab pos="5199770" algn="l"/>
                <a:tab pos="5510849" algn="l"/>
                <a:tab pos="5821928" algn="l"/>
                <a:tab pos="6133007" algn="l"/>
              </a:tabLst>
            </a:pPr>
            <a:endParaRPr lang="en-US" altLang="en-US" sz="2177">
              <a:latin typeface="Verdana" panose="020B060403050404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B3021E-7616-4D3D-9BF2-D2CE52B188E2}"/>
              </a:ext>
            </a:extLst>
          </p:cNvPr>
          <p:cNvGrpSpPr/>
          <p:nvPr/>
        </p:nvGrpSpPr>
        <p:grpSpPr>
          <a:xfrm>
            <a:off x="3123607" y="3115776"/>
            <a:ext cx="2771498" cy="2664569"/>
            <a:chOff x="3123607" y="3115776"/>
            <a:chExt cx="2771498" cy="2664569"/>
          </a:xfrm>
        </p:grpSpPr>
        <p:grpSp>
          <p:nvGrpSpPr>
            <p:cNvPr id="15364" name="Group 3">
              <a:extLst>
                <a:ext uri="{FF2B5EF4-FFF2-40B4-BE49-F238E27FC236}">
                  <a16:creationId xmlns:a16="http://schemas.microsoft.com/office/drawing/2014/main" id="{3194832A-BA25-494C-91F0-32CD5623F3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3607" y="3115776"/>
              <a:ext cx="2771498" cy="2664569"/>
              <a:chOff x="1219200" y="2733675"/>
              <a:chExt cx="3657600" cy="3514725"/>
            </a:xfrm>
          </p:grpSpPr>
          <p:sp>
            <p:nvSpPr>
              <p:cNvPr id="5" name="Text Box 4">
                <a:extLst>
                  <a:ext uri="{FF2B5EF4-FFF2-40B4-BE49-F238E27FC236}">
                    <a16:creationId xmlns:a16="http://schemas.microsoft.com/office/drawing/2014/main" id="{6CCE8991-09FC-4A72-8555-58637BC9CD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2963" y="2953078"/>
                <a:ext cx="1905773" cy="453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srgbClr val="000000"/>
                    </a:solidFill>
                    <a:latin typeface="Verdana" pitchFamily="34" charset="0"/>
                  </a:rPr>
                  <a:t>Translator</a:t>
                </a:r>
                <a:r>
                  <a:rPr lang="en-US" altLang="en-US" sz="1633" kern="0" baseline="-25000" dirty="0">
                    <a:solidFill>
                      <a:srgbClr val="000000"/>
                    </a:solidFill>
                    <a:latin typeface="Verdana" pitchFamily="34" charset="0"/>
                  </a:rPr>
                  <a:t>1</a:t>
                </a:r>
              </a:p>
            </p:txBody>
          </p:sp>
          <p:sp>
            <p:nvSpPr>
              <p:cNvPr id="6" name="Text Box 5">
                <a:extLst>
                  <a:ext uri="{FF2B5EF4-FFF2-40B4-BE49-F238E27FC236}">
                    <a16:creationId xmlns:a16="http://schemas.microsoft.com/office/drawing/2014/main" id="{01311174-C718-4417-9381-43386C58C8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1719" y="2733675"/>
                <a:ext cx="1295697" cy="453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srgbClr val="000000"/>
                    </a:solidFill>
                    <a:latin typeface="Verdana" pitchFamily="34" charset="0"/>
                  </a:rPr>
                  <a:t>Source</a:t>
                </a:r>
              </a:p>
            </p:txBody>
          </p:sp>
          <p:sp>
            <p:nvSpPr>
              <p:cNvPr id="7" name="Line 6">
                <a:extLst>
                  <a:ext uri="{FF2B5EF4-FFF2-40B4-BE49-F238E27FC236}">
                    <a16:creationId xmlns:a16="http://schemas.microsoft.com/office/drawing/2014/main" id="{419377CC-4D11-466C-B57B-BFE3FAE2A4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19200" y="3191002"/>
                <a:ext cx="1448216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8" name="Line 7">
                <a:extLst>
                  <a:ext uri="{FF2B5EF4-FFF2-40B4-BE49-F238E27FC236}">
                    <a16:creationId xmlns:a16="http://schemas.microsoft.com/office/drawing/2014/main" id="{85FAA0E1-BE36-4AAD-9A66-0082DAAA7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103" y="3418953"/>
                <a:ext cx="0" cy="390367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9" name="Text Box 9">
                <a:extLst>
                  <a:ext uri="{FF2B5EF4-FFF2-40B4-BE49-F238E27FC236}">
                    <a16:creationId xmlns:a16="http://schemas.microsoft.com/office/drawing/2014/main" id="{58B138B3-4642-46B3-926F-C210CDB5F3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2963" y="3876281"/>
                <a:ext cx="1981319" cy="453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srgbClr val="000000"/>
                    </a:solidFill>
                    <a:latin typeface="Verdana" pitchFamily="34" charset="0"/>
                  </a:rPr>
                  <a:t>Translator</a:t>
                </a:r>
                <a:r>
                  <a:rPr lang="en-US" altLang="en-US" sz="1633" kern="0" baseline="-25000" dirty="0">
                    <a:solidFill>
                      <a:srgbClr val="000000"/>
                    </a:solidFill>
                    <a:latin typeface="Verdana" pitchFamily="34" charset="0"/>
                  </a:rPr>
                  <a:t>2</a:t>
                </a:r>
              </a:p>
            </p:txBody>
          </p:sp>
          <p:sp>
            <p:nvSpPr>
              <p:cNvPr id="10" name="Text Box 10">
                <a:extLst>
                  <a:ext uri="{FF2B5EF4-FFF2-40B4-BE49-F238E27FC236}">
                    <a16:creationId xmlns:a16="http://schemas.microsoft.com/office/drawing/2014/main" id="{21CCB927-A5E9-416A-ACDC-BD4DC9ED1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42963" y="4867870"/>
                <a:ext cx="1981319" cy="453255"/>
              </a:xfrm>
              <a:prstGeom prst="rect">
                <a:avLst/>
              </a:prstGeom>
              <a:noFill/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 err="1">
                    <a:solidFill>
                      <a:srgbClr val="000000"/>
                    </a:solidFill>
                    <a:latin typeface="Verdana" pitchFamily="34" charset="0"/>
                  </a:rPr>
                  <a:t>Translator</a:t>
                </a:r>
                <a:r>
                  <a:rPr lang="en-US" altLang="en-US" sz="1633" kern="0" baseline="-25000" dirty="0" err="1">
                    <a:solidFill>
                      <a:srgbClr val="000000"/>
                    </a:solidFill>
                    <a:latin typeface="Verdana" pitchFamily="34" charset="0"/>
                  </a:rPr>
                  <a:t>N</a:t>
                </a:r>
                <a:endParaRPr lang="en-US" altLang="en-US" sz="1633" kern="0" baseline="-25000" dirty="0">
                  <a:solidFill>
                    <a:srgbClr val="000000"/>
                  </a:solidFill>
                  <a:latin typeface="Verdana" pitchFamily="34" charset="0"/>
                </a:endParaRPr>
              </a:p>
            </p:txBody>
          </p:sp>
          <p:sp>
            <p:nvSpPr>
              <p:cNvPr id="11" name="Text Box 12">
                <a:extLst>
                  <a:ext uri="{FF2B5EF4-FFF2-40B4-BE49-F238E27FC236}">
                    <a16:creationId xmlns:a16="http://schemas.microsoft.com/office/drawing/2014/main" id="{B985FD18-DEF0-4E63-A65E-E34BEA8992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81103" y="5563122"/>
                <a:ext cx="1295697" cy="4532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622158" eaLnBrk="1" fontAlgn="auto" hangingPunct="1"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solidFill>
                      <a:srgbClr val="000000"/>
                    </a:solidFill>
                    <a:latin typeface="Verdana" pitchFamily="34" charset="0"/>
                  </a:rPr>
                  <a:t>Target</a:t>
                </a:r>
              </a:p>
            </p:txBody>
          </p:sp>
          <p:sp>
            <p:nvSpPr>
              <p:cNvPr id="12" name="Line 13">
                <a:extLst>
                  <a:ext uri="{FF2B5EF4-FFF2-40B4-BE49-F238E27FC236}">
                    <a16:creationId xmlns:a16="http://schemas.microsoft.com/office/drawing/2014/main" id="{7BE2B1E1-FF35-4DF7-B37B-9A32A88A10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103" y="5333745"/>
                <a:ext cx="0" cy="914655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pPr defTabSz="622158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33" kern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3" name="Text Box 17">
                <a:extLst>
                  <a:ext uri="{FF2B5EF4-FFF2-40B4-BE49-F238E27FC236}">
                    <a16:creationId xmlns:a16="http://schemas.microsoft.com/office/drawing/2014/main" id="{D28D6299-3AC7-4B36-8D49-2CA309111F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68053" y="4411967"/>
                <a:ext cx="762595" cy="4144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defTabSz="622158" eaLnBrk="1" fontAlgn="auto" hangingPunct="1">
                  <a:lnSpc>
                    <a:spcPct val="25000"/>
                  </a:lnSpc>
                  <a:spcBef>
                    <a:spcPct val="50000"/>
                  </a:spcBef>
                  <a:spcAft>
                    <a:spcPts val="0"/>
                  </a:spcAft>
                  <a:defRPr/>
                </a:pPr>
                <a:r>
                  <a:rPr lang="en-US" altLang="en-US" sz="1633" kern="0" dirty="0">
                    <a:latin typeface="Times New Roman" pitchFamily="18" charset="0"/>
                  </a:rPr>
                  <a:t>.</a:t>
                </a:r>
                <a:br>
                  <a:rPr lang="en-US" altLang="en-US" sz="1633" kern="0" dirty="0">
                    <a:latin typeface="Times New Roman" pitchFamily="18" charset="0"/>
                  </a:rPr>
                </a:br>
                <a:r>
                  <a:rPr lang="en-US" altLang="en-US" sz="1633" kern="0" dirty="0">
                    <a:latin typeface="Times New Roman" pitchFamily="18" charset="0"/>
                  </a:rPr>
                  <a:t>.</a:t>
                </a:r>
                <a:br>
                  <a:rPr lang="en-US" altLang="en-US" sz="1633" kern="0" dirty="0">
                    <a:latin typeface="Times New Roman" pitchFamily="18" charset="0"/>
                  </a:rPr>
                </a:br>
                <a:r>
                  <a:rPr lang="en-US" altLang="en-US" sz="1633" kern="0" dirty="0">
                    <a:latin typeface="Times New Roman" pitchFamily="18" charset="0"/>
                  </a:rPr>
                  <a:t>.</a:t>
                </a:r>
              </a:p>
            </p:txBody>
          </p:sp>
        </p:grpSp>
        <p:sp>
          <p:nvSpPr>
            <p:cNvPr id="14" name="Line 7">
              <a:extLst>
                <a:ext uri="{FF2B5EF4-FFF2-40B4-BE49-F238E27FC236}">
                  <a16:creationId xmlns:a16="http://schemas.microsoft.com/office/drawing/2014/main" id="{23459185-F5D9-4C8D-AC4C-59839E566A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8186" y="4336273"/>
              <a:ext cx="0" cy="295943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47735E1E-6E11-4558-A602-F99677A17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29378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17412" name="Slide Number Placeholder 2">
            <a:extLst>
              <a:ext uri="{FF2B5EF4-FFF2-40B4-BE49-F238E27FC236}">
                <a16:creationId xmlns:a16="http://schemas.microsoft.com/office/drawing/2014/main" id="{8AB02736-2DB0-4A94-A1FC-D9B8CE66B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3A51B686-7A6A-461F-BDD7-AEE425455DC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D8A05609-FCF3-498C-A6ED-0495F29358AF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1835"/>
            <a:ext cx="7974268" cy="3574001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177">
                <a:latin typeface="Verdana" panose="020B0604030504040204" pitchFamily="34" charset="0"/>
              </a:rPr>
              <a:t>Each translation is a </a:t>
            </a:r>
            <a:r>
              <a:rPr lang="en-US" altLang="en-US" sz="2177">
                <a:solidFill>
                  <a:srgbClr val="FF0000"/>
                </a:solidFill>
                <a:latin typeface="Verdana" panose="020B0604030504040204" pitchFamily="34" charset="0"/>
              </a:rPr>
              <a:t>phase.</a:t>
            </a:r>
          </a:p>
          <a:p>
            <a:endParaRPr lang="en-US" altLang="en-US" sz="2177">
              <a:latin typeface="Verdana" panose="020B0604030504040204" pitchFamily="34" charset="0"/>
            </a:endParaRPr>
          </a:p>
          <a:p>
            <a:r>
              <a:rPr lang="en-US" altLang="en-US" sz="2177">
                <a:latin typeface="Verdana" panose="020B0604030504040204" pitchFamily="34" charset="0"/>
              </a:rPr>
              <a:t> Divide a compiler into phases: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>
                <a:latin typeface="Verdana" panose="020B0604030504040204" pitchFamily="34" charset="0"/>
              </a:rPr>
              <a:t>Use a formal model of computation,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177">
                <a:latin typeface="Verdana" panose="020B0604030504040204" pitchFamily="34" charset="0"/>
              </a:rPr>
              <a:t>Do it efficiently.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1567894D-6C2D-4068-A65E-3D3DA8794E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6829377" cy="858667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</a:bodyPr>
          <a:lstStyle/>
          <a:p>
            <a:pPr defTabSz="685804" eaLnBrk="1" fontAlgn="auto" hangingPunct="1">
              <a:spcAft>
                <a:spcPts val="0"/>
              </a:spcAft>
              <a:tabLst>
                <a:tab pos="0" algn="l"/>
                <a:tab pos="311079" algn="l"/>
                <a:tab pos="622158" algn="l"/>
                <a:tab pos="933237" algn="l"/>
                <a:tab pos="1244316" algn="l"/>
                <a:tab pos="1555394" algn="l"/>
                <a:tab pos="1866473" algn="l"/>
                <a:tab pos="2177552" algn="l"/>
                <a:tab pos="2488631" algn="l"/>
                <a:tab pos="2799710" algn="l"/>
                <a:tab pos="3110789" algn="l"/>
                <a:tab pos="3421868" algn="l"/>
                <a:tab pos="3732947" algn="l"/>
                <a:tab pos="4044025" algn="l"/>
                <a:tab pos="4355104" algn="l"/>
                <a:tab pos="4666183" algn="l"/>
                <a:tab pos="4977262" algn="l"/>
                <a:tab pos="5288341" algn="l"/>
                <a:tab pos="5599420" algn="l"/>
                <a:tab pos="5910499" algn="l"/>
                <a:tab pos="6221578" algn="l"/>
              </a:tabLst>
              <a:defRPr/>
            </a:pPr>
            <a:r>
              <a:rPr lang="en-US" altLang="en-US" sz="3300" dirty="0"/>
              <a:t>Overview of translation</a:t>
            </a:r>
          </a:p>
        </p:txBody>
      </p:sp>
      <p:sp>
        <p:nvSpPr>
          <p:cNvPr id="19460" name="Slide Number Placeholder 2">
            <a:extLst>
              <a:ext uri="{FF2B5EF4-FFF2-40B4-BE49-F238E27FC236}">
                <a16:creationId xmlns:a16="http://schemas.microsoft.com/office/drawing/2014/main" id="{C313827F-2827-449D-9906-3D7D562E4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A3F8092D-7B38-4012-ACBF-780773D615C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94F5DAA-1629-4797-A6A8-7094AFA526C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169733" y="1825074"/>
            <a:ext cx="7974268" cy="357400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sz="2449"/>
              <a:t>Usual division into phases:</a:t>
            </a:r>
          </a:p>
          <a:p>
            <a:r>
              <a:rPr lang="en-US" altLang="en-US" sz="2449"/>
              <a:t>Two major phases, many possibilities for subdivision.</a:t>
            </a:r>
          </a:p>
          <a:p>
            <a:pPr lvl="1">
              <a:buFontTx/>
              <a:buChar char="•"/>
            </a:pPr>
            <a:r>
              <a:rPr lang="en-US" altLang="en-US" sz="2449"/>
              <a:t>Phase 1: Analysis (determine correctness)</a:t>
            </a:r>
          </a:p>
          <a:p>
            <a:pPr lvl="1">
              <a:buFontTx/>
              <a:buChar char="•"/>
            </a:pPr>
            <a:r>
              <a:rPr lang="en-US" altLang="en-US" sz="2449"/>
              <a:t>Phase 2: Synthesis (produce target code)</a:t>
            </a:r>
          </a:p>
          <a:p>
            <a:r>
              <a:rPr lang="en-US" altLang="en-US" sz="2449"/>
              <a:t>Another criterion:</a:t>
            </a:r>
          </a:p>
          <a:p>
            <a:pPr lvl="1">
              <a:buFontTx/>
              <a:buChar char="•"/>
            </a:pPr>
            <a:r>
              <a:rPr lang="en-US" altLang="en-US" sz="2449"/>
              <a:t>Phase 1: Syntax (form).</a:t>
            </a:r>
          </a:p>
          <a:p>
            <a:pPr lvl="1">
              <a:buFontTx/>
              <a:buChar char="•"/>
            </a:pPr>
            <a:r>
              <a:rPr lang="en-US" altLang="en-US" sz="2449"/>
              <a:t>Phase 2: Semantics (meaning).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6ACEBA1-1A5F-42AE-BFCF-3773C2BBE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93626"/>
            <a:ext cx="7241971" cy="858668"/>
          </a:xfrm>
        </p:spPr>
        <p:txBody>
          <a:bodyPr vert="horz" wrap="square" lIns="0" tIns="26453" rIns="0" bIns="0" numCol="1" anchor="b" anchorCtr="0" compatLnSpc="1">
            <a:prstTxWarp prst="textNoShape">
              <a:avLst/>
            </a:prstTxWarp>
            <a:normAutofit fontScale="90000"/>
          </a:bodyPr>
          <a:lstStyle/>
          <a:p>
            <a:pPr>
              <a:defRPr/>
            </a:pPr>
            <a:r>
              <a:rPr lang="en-US" altLang="en-US" sz="3674" dirty="0"/>
              <a:t>PHASE 1: Scanning (Lexical analysis).</a:t>
            </a:r>
          </a:p>
        </p:txBody>
      </p:sp>
      <p:sp>
        <p:nvSpPr>
          <p:cNvPr id="21509" name="Slide Number Placeholder 2">
            <a:extLst>
              <a:ext uri="{FF2B5EF4-FFF2-40B4-BE49-F238E27FC236}">
                <a16:creationId xmlns:a16="http://schemas.microsoft.com/office/drawing/2014/main" id="{2C492E4C-DEEF-43EA-9DA0-7E0306B25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61585DC3-DC18-483B-9C33-CA0C7D446C0B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0618A149-AB1E-4494-A9BC-8BA9548CC3A0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480797" y="1825074"/>
            <a:ext cx="7663203" cy="3833222"/>
          </a:xfrm>
        </p:spPr>
        <p:txBody>
          <a:bodyPr vert="horz" wrap="square" lIns="91440" tIns="19105" rIns="0" bIns="0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 sz="2381"/>
              <a:t>Group character sequences in the source.</a:t>
            </a:r>
          </a:p>
          <a:p>
            <a:r>
              <a:rPr lang="en-US" altLang="en-US" sz="2381"/>
              <a:t>Form logical atomic units called tokens.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680"/>
          </a:p>
          <a:p>
            <a:r>
              <a:rPr lang="en-US" altLang="en-US" sz="2177"/>
              <a:t>Examples of tokens: Identifiers, keywords, integers, strings, punctuation marks, “white spaces”, end-of-line characters, comments, etc.</a:t>
            </a:r>
          </a:p>
          <a:p>
            <a:endParaRPr lang="en-US" altLang="en-US" sz="2177"/>
          </a:p>
          <a:p>
            <a:endParaRPr lang="en-US" altLang="en-US" sz="2177"/>
          </a:p>
          <a:p>
            <a:endParaRPr lang="en-US" altLang="en-US" sz="2177"/>
          </a:p>
        </p:txBody>
      </p:sp>
      <p:grpSp>
        <p:nvGrpSpPr>
          <p:cNvPr id="21508" name="Group 3">
            <a:extLst>
              <a:ext uri="{FF2B5EF4-FFF2-40B4-BE49-F238E27FC236}">
                <a16:creationId xmlns:a16="http://schemas.microsoft.com/office/drawing/2014/main" id="{1BE5F227-9E90-44A2-9C47-8101BFAD7566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4356793"/>
            <a:ext cx="3320290" cy="1217035"/>
            <a:chOff x="3048000" y="4876800"/>
            <a:chExt cx="4495800" cy="1788788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445E1DDB-952D-4C7A-9ED0-F1A54A371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72000" y="4876800"/>
              <a:ext cx="2971800" cy="874388"/>
            </a:xfrm>
            <a:prstGeom prst="rect">
              <a:avLst/>
            </a:prstGeom>
            <a:noFill/>
            <a:ln w="9525">
              <a:solidFill>
                <a:sysClr val="windowText" lastClr="000000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20000"/>
                </a:spcBef>
                <a:spcAft>
                  <a:spcPts val="0"/>
                </a:spcAft>
                <a:buClr>
                  <a:srgbClr val="FDAD23"/>
                </a:buClr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Scanner </a:t>
              </a:r>
              <a:b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</a:b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(Lexical analysis)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B1ED691E-4BE0-4740-A1E9-D4F71A92F5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8000" y="4953000"/>
              <a:ext cx="1295399" cy="874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>
                  <a:solidFill>
                    <a:prstClr val="black"/>
                  </a:solidFill>
                  <a:latin typeface="Verdana" pitchFamily="34" charset="0"/>
                </a:rPr>
                <a:t>Source</a:t>
              </a: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B2E6F265-83A9-4E0C-A769-2563A77134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5410200"/>
              <a:ext cx="1447800" cy="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8">
              <a:extLst>
                <a:ext uri="{FF2B5EF4-FFF2-40B4-BE49-F238E27FC236}">
                  <a16:creationId xmlns:a16="http://schemas.microsoft.com/office/drawing/2014/main" id="{6A191B73-8CF0-4B4A-9319-B0405309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5000" y="5791200"/>
              <a:ext cx="0" cy="838200"/>
            </a:xfrm>
            <a:prstGeom prst="line">
              <a:avLst/>
            </a:prstGeom>
            <a:noFill/>
            <a:ln w="9525">
              <a:solidFill>
                <a:sysClr val="windowText" lastClr="0000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pPr defTabSz="622158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33" kern="0">
                <a:solidFill>
                  <a:prstClr val="white"/>
                </a:solidFill>
                <a:latin typeface="Times New Roman" pitchFamily="18" charset="0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AD25DBA5-9299-465A-9926-CE494AFAEE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791200"/>
              <a:ext cx="1981200" cy="874388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/>
            <a:p>
              <a:pPr algn="ctr" defTabSz="622158" eaLnBrk="1" fontAlgn="auto" hangingPunct="1">
                <a:spcBef>
                  <a:spcPct val="50000"/>
                </a:spcBef>
                <a:spcAft>
                  <a:spcPts val="0"/>
                </a:spcAft>
                <a:defRPr/>
              </a:pPr>
              <a:r>
                <a:rPr lang="en-US" altLang="en-US" sz="1633" kern="0" dirty="0">
                  <a:solidFill>
                    <a:prstClr val="black"/>
                  </a:solidFill>
                  <a:latin typeface="Verdana" pitchFamily="34" charset="0"/>
                </a:rPr>
                <a:t>Sequence of Tokens</a:t>
              </a:r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3">
            <a:extLst>
              <a:ext uri="{FF2B5EF4-FFF2-40B4-BE49-F238E27FC236}">
                <a16:creationId xmlns:a16="http://schemas.microsoft.com/office/drawing/2014/main" id="{B2E60164-5A6B-4392-A0F9-ECF8777359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133" y="857318"/>
            <a:ext cx="3745735" cy="5143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5" name="Slide Number Placeholder 2">
            <a:extLst>
              <a:ext uri="{FF2B5EF4-FFF2-40B4-BE49-F238E27FC236}">
                <a16:creationId xmlns:a16="http://schemas.microsoft.com/office/drawing/2014/main" id="{996AE88B-3C2D-48D6-8BC0-4EA8121D2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fld id="{FC1C24AD-2EA8-4BEC-9C73-FE1C55CADFDC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lum">
  <a:themeElements>
    <a:clrScheme name="Level 9">
      <a:dk1>
        <a:srgbClr val="000000"/>
      </a:dk1>
      <a:lt1>
        <a:srgbClr val="FFFFFF"/>
      </a:lt1>
      <a:dk2>
        <a:srgbClr val="666699"/>
      </a:dk2>
      <a:lt2>
        <a:srgbClr val="FFCC00"/>
      </a:lt2>
      <a:accent1>
        <a:srgbClr val="FF9900"/>
      </a:accent1>
      <a:accent2>
        <a:srgbClr val="FF9900"/>
      </a:accent2>
      <a:accent3>
        <a:srgbClr val="FFFFFF"/>
      </a:accent3>
      <a:accent4>
        <a:srgbClr val="000000"/>
      </a:accent4>
      <a:accent5>
        <a:srgbClr val="FFCAAA"/>
      </a:accent5>
      <a:accent6>
        <a:srgbClr val="E78A00"/>
      </a:accent6>
      <a:hlink>
        <a:srgbClr val="666699"/>
      </a:hlink>
      <a:folHlink>
        <a:srgbClr val="999966"/>
      </a:folHlink>
    </a:clrScheme>
    <a:fontScheme name="Level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9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99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8A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Dilum</Template>
  <TotalTime>2272</TotalTime>
  <Words>983</Words>
  <Application>Microsoft Office PowerPoint</Application>
  <PresentationFormat>On-screen Show (4:3)</PresentationFormat>
  <Paragraphs>242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Arial</vt:lpstr>
      <vt:lpstr>Calibri</vt:lpstr>
      <vt:lpstr>Century Gothic</vt:lpstr>
      <vt:lpstr>Courier New</vt:lpstr>
      <vt:lpstr>Gill Sans MT</vt:lpstr>
      <vt:lpstr>Times New Roman</vt:lpstr>
      <vt:lpstr>Verdana</vt:lpstr>
      <vt:lpstr>Wingdings</vt:lpstr>
      <vt:lpstr>Dilum</vt:lpstr>
      <vt:lpstr>Overview of Compilation</vt:lpstr>
      <vt:lpstr>Overview of translation</vt:lpstr>
      <vt:lpstr>Overview of translation</vt:lpstr>
      <vt:lpstr>Overview of translation</vt:lpstr>
      <vt:lpstr>Overview of translation</vt:lpstr>
      <vt:lpstr>Overview of translation</vt:lpstr>
      <vt:lpstr>Overview of translation</vt:lpstr>
      <vt:lpstr>PHASE 1: Scanning (Lexical analysis).</vt:lpstr>
      <vt:lpstr>PowerPoint Presentation</vt:lpstr>
      <vt:lpstr>PHASE 1: Scanning (Lexical analysis).</vt:lpstr>
      <vt:lpstr>PHASE 1: Screening (post-process)</vt:lpstr>
      <vt:lpstr>PowerPoint Presentation</vt:lpstr>
      <vt:lpstr>PHASE 2: Parsing (Syntax Analysis)</vt:lpstr>
      <vt:lpstr>PowerPoint Presentation</vt:lpstr>
      <vt:lpstr>PHASE 3: Contextual Constraint Analysis</vt:lpstr>
      <vt:lpstr>Contextual Constraint Analysis</vt:lpstr>
      <vt:lpstr>Contextual Constraint Analysis</vt:lpstr>
      <vt:lpstr>PHASE 4: code generation</vt:lpstr>
      <vt:lpstr>Code generation (stack machine)</vt:lpstr>
      <vt:lpstr>Code Optimization</vt:lpstr>
      <vt:lpstr>Code Optimization</vt:lpstr>
      <vt:lpstr>Summary </vt:lpstr>
      <vt:lpstr>Acknowledgements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Parallel Computing with  GPUs &amp; CUDA</dc:title>
  <dc:creator>Sanath</dc:creator>
  <cp:lastModifiedBy>Adeesha Wijayasiri</cp:lastModifiedBy>
  <cp:revision>219</cp:revision>
  <dcterms:created xsi:type="dcterms:W3CDTF">2011-03-22T18:45:54Z</dcterms:created>
  <dcterms:modified xsi:type="dcterms:W3CDTF">2021-07-21T08:30:26Z</dcterms:modified>
</cp:coreProperties>
</file>