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5"/>
  </p:notesMasterIdLst>
  <p:handoutMasterIdLst>
    <p:handoutMasterId r:id="rId46"/>
  </p:handoutMasterIdLst>
  <p:sldIdLst>
    <p:sldId id="341" r:id="rId2"/>
    <p:sldId id="294" r:id="rId3"/>
    <p:sldId id="295" r:id="rId4"/>
    <p:sldId id="296" r:id="rId5"/>
    <p:sldId id="297" r:id="rId6"/>
    <p:sldId id="281" r:id="rId7"/>
    <p:sldId id="298" r:id="rId8"/>
    <p:sldId id="299" r:id="rId9"/>
    <p:sldId id="300" r:id="rId10"/>
    <p:sldId id="285" r:id="rId11"/>
    <p:sldId id="286" r:id="rId12"/>
    <p:sldId id="287" r:id="rId13"/>
    <p:sldId id="288" r:id="rId14"/>
    <p:sldId id="261" r:id="rId15"/>
    <p:sldId id="342" r:id="rId16"/>
    <p:sldId id="278" r:id="rId17"/>
    <p:sldId id="279" r:id="rId18"/>
    <p:sldId id="280" r:id="rId19"/>
    <p:sldId id="292" r:id="rId20"/>
    <p:sldId id="282" r:id="rId21"/>
    <p:sldId id="283" r:id="rId22"/>
    <p:sldId id="284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7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5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9637C-F29E-4D61-926B-0D896DE543F5}" type="datetimeFigureOut">
              <a:rPr lang="en-US"/>
              <a:pPr>
                <a:defRPr/>
              </a:pPr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9D2C71-2FAC-446E-BBFA-79CBFF7A1D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58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8F57B4-3D93-435F-8251-F84AAAA459E0}" type="datetimeFigureOut">
              <a:rPr lang="en-US"/>
              <a:pPr>
                <a:defRPr/>
              </a:pPr>
              <a:t>11/22/2020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A8EE6EB-A2DA-41DE-98B5-156E542EB0A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6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69C166-C6C8-4104-A18A-69CCD171A925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324D6BD-8D8C-45E5-A95D-282B74B6AE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E60CF6-433F-4088-BF12-40301BA5C0C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E6D14A51-E833-485F-98B7-6B2157A16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AADF627D-4BF8-4905-B534-0A47D0EC7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B66FAEE-4A38-4C3C-8733-A4AECAC54E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98EA6E-E893-4407-81B4-189CD9E6F2D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69F368BC-2E3F-45EB-B323-0E86A01AE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F255800-9603-46F2-A8FC-48EC4D46C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99F5C52-D346-4B2D-8E51-6FC7760EC9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DE779C-3125-4B81-8B71-CC37A4F83DB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9782A42E-FE3A-4C05-B62E-773D883BDD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9F591024-22E8-41A1-BB7B-123C229D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3544AEA-0CF6-4B88-998A-5477182B64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441252-15D1-4D5B-B1D2-4FF5C45DC77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E0276F79-327D-43AE-98C9-74C8D0C2E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CBF52213-2D1E-4CE4-A22F-02E313109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171ACE4-E2A6-410B-B19B-5F13293D0B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DBF132-B7F2-41C2-BFB8-406ED1F6B9C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0ED11353-A568-484A-829B-029362E495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26ED7D1-C9B5-4FAD-A6F6-9DDC4D73D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1A2885F-6BB1-4AC4-8FDD-D16C2BB478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D15F9F-CAD6-434B-9D15-BF9B32095CD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1527EC8A-850C-41CA-84D6-A73CEC3D0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5CE017E-14EF-4976-A93D-89C4A3514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674EEFB-40ED-443B-B693-6BA42925AC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465CB5-72D3-4E2F-A017-7415E8EDA57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531A293A-21C1-469E-829E-BEE17FC3C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2ED3CD10-EC64-4CBE-B3C0-FB0FB2372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BD39807-CF31-4583-B921-D390059D32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B5D8D8-70E2-4F1C-A2E7-B6142A16082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B545EBA4-E95D-416E-B2D2-B18378387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1A6EB4C8-5B27-42CF-998B-C50D1958C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C2DC164-EB50-4558-B026-1A38A2ACAD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BE06E1-F0BE-4EEF-B789-26AF4120E55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6E4359E5-5221-45C7-9F7A-FB709F657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952E2546-19D2-4342-BFBC-85071D099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D1F343D-C8AE-488A-8FBA-E6C28C836B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DBF562-E317-442F-ACC2-153E6469BF1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2D0BDF0F-42CB-4BBC-8F80-637F9AC4E1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BF573361-1E9C-4631-8919-0F65D2FB5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04342F1-48AB-4A38-85F3-21883A4421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D67981-1766-4E6C-B4F3-EB5B537089C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34721D95-B9ED-4A9C-97A4-731C75B87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9654727-667B-402B-BAC3-6B222667C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DA54E90-0070-4C96-B133-8059A135805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031E84-7AD5-43D9-9931-DA435E8C299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E4694E5A-66BC-4B19-A4F4-4DA76033A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409E7E8E-B446-4E2F-8BDD-AEDA1B205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376C11A-26A5-4085-9895-7C602CD223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B3FB8B-DB7C-49DA-9D75-799632DA1FE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41CCD1A0-1D34-4466-B716-9BD4EE210C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30911FC-F853-43CF-9915-35050D38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96B240A-A963-418B-82C0-D79BA85DEE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84EC7D-F471-4377-82F0-F042F40FF4D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B374DD23-055D-4CB1-9C78-3D95E83AF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F33A64AB-8AB1-4C96-8A75-23BA578D5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778EE37-91E1-4372-9C47-D6A50274B8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ECADD8-0B29-470E-846B-DDCCB301F2A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71BEEC0C-AF43-4020-A9BA-437B34932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0A7A79FA-61B9-4D12-83B4-72C97637C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0C1E926-C449-4355-B4EB-D7320B980E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435ED3-D640-4014-9FC6-7868DB61E4C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DF199D68-8139-4DA5-82D8-7AAA8528E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7E61E1DD-CC54-4668-9FD9-61A733048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879F5A5-9F45-49F9-B1A0-0895048897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DEEDB8-8CC9-4DA8-A258-C9A25F45DD2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9A649443-1E0C-4F51-A034-CA92C22CB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8C44E874-3A1C-42B2-9440-80BE49F9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7AAA5F83-D5DF-4B62-8484-F34AE5C09A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2A6445-6F19-44AC-95A9-174E9D8EA51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06A2CD82-BA51-46FC-A629-BB64F7BC9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614CD7DA-5765-4508-BD87-C75EABF8C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6A79804-AA70-4AFF-B705-5D75D7C5F2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9F3A9C-34D8-452B-8247-9F798C76527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52602189-0F06-4AA5-926E-E8A96C6E1D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76AFD218-2441-44C4-BB9F-F19837214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DA5093E-FF99-4787-B3D9-7D3642CFC2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22985D-E016-4B25-8A2F-7A35A8E7294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3A1F938E-A936-416C-8CD7-EFCCD701D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068E7484-37E5-402A-A9BE-EED15BCAC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F0DA72D-577D-48F2-8746-CDD9E676F0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C2D5E4-3419-406C-BCE0-24D5B035450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33A1238D-56B0-4552-9324-C501FECE2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EB4FAF9B-0A74-4F96-84A1-0DD3BAC68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D1D88A5-D868-4AAB-9C6D-228E86CEAB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C714BC-E063-438D-8B02-2A72583FF7C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C1372E43-A592-4A8A-9C57-FD8C2BC1F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EB64081-347A-4E43-A7B3-A18D28D32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95E4C70-9DD0-474A-88C6-C59EC15796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ACEEDE-F668-40DA-8949-883FF47AE25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B48F0D7D-5415-4FAE-AD80-6C3FE941C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512DB0B0-5A56-41E5-9946-B03563E5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CE73BE8-4330-4CFD-9B32-69710B7AB1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99D55E-5DDA-466B-9E03-EF834248ADD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5955BA93-9AD8-4575-924D-3D3E97D05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82D28843-A9C6-4223-B195-174779BD2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F6BEE70-EB1A-495F-98D4-C3C1ACC850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CF0E66-C119-4919-AAB0-9286F226961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4878A9B6-24C2-400A-AB75-8E3EC60837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E208A027-17EB-4BB4-A84E-81A3F7088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B9F26AC4-C6C1-48F6-8CAC-A7E3907F16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8E8A9A-F0DB-4A2B-B2CD-CB62ABBA73C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5A6DF2F8-CBC7-49E3-8523-F8964473C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F26708D8-4B03-4A87-9EB2-195609EFA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2ED2C257-C556-40A1-85F8-2CDF3F0D06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06FEBE-98C3-4134-BA1C-C8564C3FDC2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606D3999-3229-42B9-B7EB-98E03A40F2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B59951ED-C9E0-4C48-B129-DE048DF6E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F70A5DE-92A8-42E7-9AA3-259A5F1B65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66D048-6BA2-45F3-A00D-891BEAD49D1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EBCB9251-5008-4596-8D73-BF727F537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EDAC1679-33BB-40A7-A403-71590945F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CF04A45-C361-4FF1-A574-BAC5926746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B3426F-5CEE-48C6-A3AD-D2FBDC27EEE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35149936-FDC4-438E-86F3-7043F9D2D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2101A7EF-3057-4444-816F-CA35CDD6D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CDDAFC4-7BE3-441E-9DB6-B75223F8EB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081B5F-6367-47C4-A3EC-3D13154A090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67C426ED-20F7-4B9E-BB91-0FF9A421E3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6A081D77-9471-43B0-B6DB-E1C6F065E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E6C741DC-1001-441D-940C-0861AF51EA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9D38B2-1DFD-4534-AB28-AA4351112C7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C3E9832A-B92C-45A8-920E-9F7F472F35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287AB8BB-6262-4E6E-AF84-7AD643C4C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013BDF7-B8BE-4E0A-A51F-EAF22C687E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DDB7F5-9A94-4C45-8D09-D9D1E4ACDEC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E3673958-257B-410E-B791-047792C17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E04C003C-DE6B-425F-8AA9-9F5A707A0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7941785-E689-4B2E-BE06-B8A3AA407A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DDFE5C-3464-40EE-9C2E-06692FF30AD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30E96F65-65CA-40D4-8AA4-BD1CB5F7F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5E4AFF72-AE21-440D-95A9-2FC654E5B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6C3CF82E-8AD5-4B38-84BF-2547130233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240D57-3092-400A-B34A-098B104A1BB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FB3B27A4-59BA-4D57-A0E9-0D8D4C570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F62299C2-41EB-4E36-B75C-893A588B1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4ECBE04-2ACF-4718-BE75-53518EB94A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E850C7-FAD4-4B3E-9864-1B2E4CF0607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E750AE4C-7987-4F42-8471-A728682B0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03A5A5C7-CE3A-4B11-9043-20D473FAD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97E7679-44E4-45BC-96C1-19BD9D4057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737573-506C-4D7B-8AB5-50E5EFCF381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FDF62F0A-AAB7-41C1-8D6D-61BABF500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FDABE1A5-C21F-4CE9-8439-3601D72F6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2807CA7-CB91-4B8A-9074-F5FAD47BAB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214F68-9823-4995-89A4-3BD5616982A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4376F292-6350-430A-843C-71BBB013D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AB65138D-2317-4B1C-888E-295AD352A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0BB6EC6-7295-45A5-AD10-B743F72810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EA1B7D-06B3-4033-A7F8-7FD9B28A2A2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BF62DA59-1EDF-4047-BBD1-F311388571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03659E0-10A3-4445-A340-C14B2D05B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5470A92-D0E7-4C63-9251-2958AECE5C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19D1BE-DFB5-4217-9F4D-2F498F313F8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2543BA93-7720-45D1-80A0-BBE4F724A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DCF74D6-8002-4B75-B491-FC92A0411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CF55E4E-742A-4DFE-9821-B870D54762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19AD6-49F9-4EE1-93C2-4411764D519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55AE2F19-CEBB-4463-8CE0-0C44E210D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861456D-6913-44E1-B821-1B7018EA6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0F7A5-BC77-4A14-A0D1-50A96CC0411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A832-1587-4C85-AC84-097F52E4FA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8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4632E-3800-42FF-9215-9BD4981295F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04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61094-59B4-4A59-8155-2113953BE75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37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A9E9C-2FEE-4910-BE4F-755AAE1A9D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46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BDAE14-2F1C-4C83-8611-C2F04AF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69844E-A5FB-4FC3-9917-B1310BA6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Translators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D32366-6BD5-48F3-B8D0-DF31DC5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1C70-34AC-4FF1-826A-C2ECADD6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C32FCF-416A-43C4-8CEB-89387E5D0FC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E387-EF9C-4BCF-A3E9-8490FBC69D4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5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3CE8-DEF6-4D48-8774-1FCB80F2B4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4FE32-8702-4E78-992A-845100EB67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0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9BCE-005D-4CD5-9EF9-9913B7A851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1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CD414-FF48-4F3E-91C9-60C3572DE24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5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6A7EA-0F83-436D-BD1C-432B36DEE6A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C6541-AEBC-43E2-9EAA-A0E9F56328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Translators</a:t>
            </a:r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522E51F-6B1C-4835-B180-ACD64EC611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Language Theory</a:t>
            </a:r>
          </a:p>
        </p:txBody>
      </p:sp>
      <p:sp>
        <p:nvSpPr>
          <p:cNvPr id="4099" name="Subtitle 5"/>
          <p:cNvSpPr>
            <a:spLocks noGrp="1"/>
          </p:cNvSpPr>
          <p:nvPr>
            <p:ph type="subTitle" idx="1"/>
          </p:nvPr>
        </p:nvSpPr>
        <p:spPr>
          <a:xfrm>
            <a:off x="228600" y="3270250"/>
            <a:ext cx="8610600" cy="2209800"/>
          </a:xfrm>
        </p:spPr>
        <p:txBody>
          <a:bodyPr/>
          <a:lstStyle/>
          <a:p>
            <a:pPr eaLnBrk="1" hangingPunct="1"/>
            <a:endParaRPr lang="en-AU" altLang="en-US" sz="2800" dirty="0"/>
          </a:p>
          <a:p>
            <a:pPr eaLnBrk="1" hangingPunct="1"/>
            <a:r>
              <a:rPr lang="en-AU" altLang="en-US" sz="2400" dirty="0"/>
              <a:t>Adeesha Wijayasiri</a:t>
            </a:r>
            <a:endParaRPr lang="en-AU" altLang="en-US" sz="2000" dirty="0"/>
          </a:p>
          <a:p>
            <a:pPr eaLnBrk="1" hangingPunct="1"/>
            <a:endParaRPr lang="en-GB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1C5BF94-EDE2-4B2A-8DEA-6A39F23B1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2D9A79A-D688-4371-BA20-10CAA421BC0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611360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The catenation (or product) of two languages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 and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, denoted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, is the set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{</a:t>
            </a:r>
            <a:r>
              <a:rPr lang="en-US" altLang="en-US" sz="2177" dirty="0" err="1">
                <a:latin typeface="Verdana" panose="020B0604030504040204" pitchFamily="34" charset="0"/>
              </a:rPr>
              <a:t>uv</a:t>
            </a:r>
            <a:r>
              <a:rPr lang="en-US" altLang="en-US" sz="2177" dirty="0">
                <a:latin typeface="Verdana" panose="020B0604030504040204" pitchFamily="34" charset="0"/>
              </a:rPr>
              <a:t> | u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, v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}.</a:t>
            </a:r>
          </a:p>
          <a:p>
            <a:pPr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Example:</a:t>
            </a:r>
            <a:r>
              <a:rPr lang="en-US" altLang="en-US" sz="2177" dirty="0">
                <a:latin typeface="Verdana" panose="020B0604030504040204" pitchFamily="34" charset="0"/>
              </a:rPr>
              <a:t>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 = {ε, a, bb},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 = {ac, c}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          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 = {ac, c, </a:t>
            </a:r>
            <a:r>
              <a:rPr lang="en-US" altLang="en-US" sz="2177" dirty="0" err="1">
                <a:latin typeface="Verdana" panose="020B0604030504040204" pitchFamily="34" charset="0"/>
              </a:rPr>
              <a:t>aac</a:t>
            </a:r>
            <a:r>
              <a:rPr lang="en-US" altLang="en-US" sz="2177" dirty="0">
                <a:latin typeface="Verdana" panose="020B0604030504040204" pitchFamily="34" charset="0"/>
              </a:rPr>
              <a:t>, ac, </a:t>
            </a:r>
            <a:r>
              <a:rPr lang="en-US" altLang="en-US" sz="2177" dirty="0" err="1">
                <a:latin typeface="Verdana" panose="020B0604030504040204" pitchFamily="34" charset="0"/>
              </a:rPr>
              <a:t>bbac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 err="1">
                <a:latin typeface="Verdana" panose="020B0604030504040204" pitchFamily="34" charset="0"/>
              </a:rPr>
              <a:t>bbc</a:t>
            </a:r>
            <a:r>
              <a:rPr lang="en-US" altLang="en-US" sz="2177" dirty="0">
                <a:latin typeface="Verdana" panose="020B0604030504040204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                  = {ac, c, </a:t>
            </a:r>
            <a:r>
              <a:rPr lang="en-US" altLang="en-US" sz="2177" dirty="0" err="1">
                <a:latin typeface="Verdana" panose="020B0604030504040204" pitchFamily="34" charset="0"/>
              </a:rPr>
              <a:t>aac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 err="1">
                <a:latin typeface="Verdana" panose="020B0604030504040204" pitchFamily="34" charset="0"/>
              </a:rPr>
              <a:t>bbac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 err="1">
                <a:latin typeface="Verdana" panose="020B0604030504040204" pitchFamily="34" charset="0"/>
              </a:rPr>
              <a:t>bbc</a:t>
            </a:r>
            <a:r>
              <a:rPr lang="en-US" altLang="en-US" sz="2177" dirty="0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8584E-4F46-4284-8F28-167BC605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7EC5EBD-FBEF-4CAC-AE73-9260D46A8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762E9ED-39B7-4463-B035-9DD998645B3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L</a:t>
            </a:r>
            <a:r>
              <a:rPr lang="en-US" altLang="en-US" sz="2177" baseline="30000" dirty="0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 = LL … L (n times), and L</a:t>
            </a:r>
            <a:r>
              <a:rPr lang="en-US" altLang="en-US" sz="2177" baseline="30000" dirty="0">
                <a:latin typeface="Verdana" panose="020B0604030504040204" pitchFamily="34" charset="0"/>
              </a:rPr>
              <a:t>0</a:t>
            </a:r>
            <a:r>
              <a:rPr lang="en-US" altLang="en-US" sz="2177" dirty="0">
                <a:latin typeface="Verdana" panose="020B0604030504040204" pitchFamily="34" charset="0"/>
              </a:rPr>
              <a:t> = {ε}.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Example:</a:t>
            </a:r>
            <a:r>
              <a:rPr lang="en-US" altLang="en-US" sz="2177" dirty="0">
                <a:latin typeface="Verdana" panose="020B0604030504040204" pitchFamily="34" charset="0"/>
              </a:rPr>
              <a:t> L = {a, bb}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            L</a:t>
            </a:r>
            <a:r>
              <a:rPr lang="en-US" altLang="en-US" sz="2177" baseline="30000" dirty="0">
                <a:latin typeface="Verdana" panose="020B0604030504040204" pitchFamily="34" charset="0"/>
              </a:rPr>
              <a:t>3</a:t>
            </a:r>
            <a:r>
              <a:rPr lang="en-US" altLang="en-US" sz="2177" dirty="0">
                <a:latin typeface="Verdana" panose="020B0604030504040204" pitchFamily="34" charset="0"/>
              </a:rPr>
              <a:t> =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{</a:t>
            </a:r>
            <a:r>
              <a:rPr lang="en-US" altLang="en-US" sz="2177" dirty="0" err="1">
                <a:latin typeface="Verdana" panose="020B0604030504040204" pitchFamily="34" charset="0"/>
              </a:rPr>
              <a:t>aaa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 err="1">
                <a:latin typeface="Verdana" panose="020B0604030504040204" pitchFamily="34" charset="0"/>
              </a:rPr>
              <a:t>aabb</a:t>
            </a:r>
            <a:r>
              <a:rPr lang="en-US" altLang="en-US" sz="2177" dirty="0">
                <a:latin typeface="Verdana" panose="020B0604030504040204" pitchFamily="34" charset="0"/>
              </a:rPr>
              <a:t>, abba, </a:t>
            </a:r>
            <a:r>
              <a:rPr lang="en-US" altLang="en-US" sz="2177" dirty="0" err="1">
                <a:latin typeface="Verdana" panose="020B0604030504040204" pitchFamily="34" charset="0"/>
              </a:rPr>
              <a:t>abbbb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 err="1">
                <a:latin typeface="Verdana" panose="020B0604030504040204" pitchFamily="34" charset="0"/>
              </a:rPr>
              <a:t>bbaa</a:t>
            </a:r>
            <a:r>
              <a:rPr lang="en-US" altLang="en-US" sz="2177" dirty="0">
                <a:latin typeface="Verdana" panose="020B0604030504040204" pitchFamily="34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                      </a:t>
            </a:r>
            <a:r>
              <a:rPr lang="en-US" altLang="en-US" sz="2177" dirty="0" err="1">
                <a:latin typeface="Verdana" panose="020B0604030504040204" pitchFamily="34" charset="0"/>
              </a:rPr>
              <a:t>bbabb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 err="1">
                <a:latin typeface="Verdana" panose="020B0604030504040204" pitchFamily="34" charset="0"/>
              </a:rPr>
              <a:t>bbbba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 err="1">
                <a:latin typeface="Verdana" panose="020B0604030504040204" pitchFamily="34" charset="0"/>
              </a:rPr>
              <a:t>bbbbbb</a:t>
            </a:r>
            <a:r>
              <a:rPr lang="en-US" altLang="en-US" sz="2177" dirty="0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667E1-BAC7-47B6-9B4C-2510A92E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1C4B20F-8FA8-45E3-A715-C655A66F1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46348B4-5DBB-4E6E-B6C8-632C03F9F8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33400" y="1828800"/>
            <a:ext cx="8267564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The </a:t>
            </a:r>
            <a:r>
              <a:rPr lang="en-US" altLang="en-US" sz="2177" u="sng" dirty="0">
                <a:latin typeface="Verdana" panose="020B0604030504040204" pitchFamily="34" charset="0"/>
              </a:rPr>
              <a:t>union</a:t>
            </a:r>
            <a:r>
              <a:rPr lang="en-US" altLang="en-US" sz="2177" dirty="0">
                <a:latin typeface="Verdana" panose="020B0604030504040204" pitchFamily="34" charset="0"/>
              </a:rPr>
              <a:t> of two languages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 and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 is the set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U 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 = {u | u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} U { v | v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L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}</a:t>
            </a:r>
          </a:p>
          <a:p>
            <a:pPr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The Kleene star (L*) (reflexive, transitive closure) of a language is the set L* = </a:t>
            </a:r>
            <a:r>
              <a:rPr lang="en-US" altLang="en-US" sz="2722" dirty="0" err="1">
                <a:latin typeface="Verdana" panose="020B0604030504040204" pitchFamily="34" charset="0"/>
              </a:rPr>
              <a:t>U</a:t>
            </a:r>
            <a:r>
              <a:rPr lang="en-US" altLang="en-US" sz="2177" dirty="0" err="1">
                <a:latin typeface="Verdana" panose="020B0604030504040204" pitchFamily="34" charset="0"/>
              </a:rPr>
              <a:t>L</a:t>
            </a:r>
            <a:r>
              <a:rPr lang="en-US" altLang="en-US" sz="2177" baseline="30000" dirty="0" err="1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, n </a:t>
            </a:r>
            <a:r>
              <a:rPr lang="en-US" altLang="en-US" sz="2177" u="sng" dirty="0">
                <a:latin typeface="Verdana" panose="020B0604030504040204" pitchFamily="34" charset="0"/>
              </a:rPr>
              <a:t>&gt;</a:t>
            </a:r>
            <a:r>
              <a:rPr lang="en-US" altLang="en-US" sz="2177" dirty="0">
                <a:latin typeface="Verdana" panose="020B0604030504040204" pitchFamily="34" charset="0"/>
              </a:rPr>
              <a:t>0.</a:t>
            </a:r>
          </a:p>
          <a:p>
            <a:pPr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Example:</a:t>
            </a:r>
            <a:r>
              <a:rPr lang="en-US" altLang="en-US" sz="2177" dirty="0">
                <a:latin typeface="Verdana" panose="020B0604030504040204" pitchFamily="34" charset="0"/>
              </a:rPr>
              <a:t> L = {a, bb}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     		L* = {any string composed of a’s and bb’s}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8527A-AEFD-4DB1-9EAC-9AD2A672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8E5FE81-3A18-4881-BF3E-1DA007ED3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1461040-CB13-4C6E-9A0E-8A34DF99300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2000" y="1825074"/>
            <a:ext cx="7620000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The Transitive Closure (L</a:t>
            </a:r>
            <a:r>
              <a:rPr lang="en-US" altLang="en-US" sz="2177" baseline="30000" dirty="0">
                <a:latin typeface="Verdana" panose="020B0604030504040204" pitchFamily="34" charset="0"/>
              </a:rPr>
              <a:t>+</a:t>
            </a:r>
            <a:r>
              <a:rPr lang="en-US" altLang="en-US" sz="2177" dirty="0">
                <a:latin typeface="Verdana" panose="020B0604030504040204" pitchFamily="34" charset="0"/>
              </a:rPr>
              <a:t>) of a language L is the set L</a:t>
            </a:r>
            <a:r>
              <a:rPr lang="en-US" altLang="en-US" sz="2177" baseline="30000" dirty="0">
                <a:latin typeface="Verdana" panose="020B0604030504040204" pitchFamily="34" charset="0"/>
              </a:rPr>
              <a:t>+</a:t>
            </a:r>
            <a:r>
              <a:rPr lang="en-US" altLang="en-US" sz="2177" dirty="0">
                <a:latin typeface="Verdana" panose="020B0604030504040204" pitchFamily="34" charset="0"/>
              </a:rPr>
              <a:t> = U L</a:t>
            </a:r>
            <a:r>
              <a:rPr lang="en-US" altLang="en-US" sz="2177" baseline="30000" dirty="0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, n </a:t>
            </a:r>
            <a:r>
              <a:rPr lang="en-US" altLang="en-US" sz="2177" u="sng" dirty="0">
                <a:latin typeface="Verdana" panose="020B0604030504040204" pitchFamily="34" charset="0"/>
              </a:rPr>
              <a:t>&gt;</a:t>
            </a:r>
            <a:r>
              <a:rPr lang="en-US" altLang="en-US" sz="2177" dirty="0">
                <a:latin typeface="Verdana" panose="020B0604030504040204" pitchFamily="34" charset="0"/>
              </a:rPr>
              <a:t> 1.</a:t>
            </a: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Warning:</a:t>
            </a: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In general, L* = L</a:t>
            </a:r>
            <a:r>
              <a:rPr lang="en-US" altLang="en-US" sz="2177" baseline="30000" dirty="0">
                <a:latin typeface="Verdana" panose="020B0604030504040204" pitchFamily="34" charset="0"/>
              </a:rPr>
              <a:t>+</a:t>
            </a:r>
            <a:r>
              <a:rPr lang="en-US" altLang="en-US" sz="2177" dirty="0">
                <a:latin typeface="Verdana" panose="020B0604030504040204" pitchFamily="34" charset="0"/>
              </a:rPr>
              <a:t> U {ε}, but L</a:t>
            </a:r>
            <a:r>
              <a:rPr lang="en-US" altLang="en-US" sz="2177" baseline="30000" dirty="0">
                <a:latin typeface="Verdana" panose="020B0604030504040204" pitchFamily="34" charset="0"/>
              </a:rPr>
              <a:t>+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  <a:r>
              <a:rPr lang="en-US" altLang="en-US" sz="2177" dirty="0"/>
              <a:t>≠ </a:t>
            </a:r>
            <a:r>
              <a:rPr lang="en-US" altLang="en-US" sz="2177" dirty="0">
                <a:latin typeface="Verdana" panose="020B0604030504040204" pitchFamily="34" charset="0"/>
              </a:rPr>
              <a:t>L* - {ε}. </a:t>
            </a: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For example, consider L = {ε}. Then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 {ε} = L</a:t>
            </a:r>
            <a:r>
              <a:rPr lang="en-US" altLang="en-US" sz="2177" baseline="30000" dirty="0">
                <a:latin typeface="Verdana" panose="020B0604030504040204" pitchFamily="34" charset="0"/>
              </a:rPr>
              <a:t>+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  <a:r>
              <a:rPr lang="en-US" altLang="en-US" sz="2177" dirty="0"/>
              <a:t>≠ </a:t>
            </a:r>
            <a:r>
              <a:rPr lang="en-US" altLang="en-US" sz="2177" dirty="0">
                <a:latin typeface="Verdana" panose="020B0604030504040204" pitchFamily="34" charset="0"/>
              </a:rPr>
              <a:t> L* – {ε} = {ε} – {ε} = </a:t>
            </a:r>
            <a:r>
              <a:rPr lang="en-US" altLang="en-US" sz="2177" dirty="0"/>
              <a:t>ø</a:t>
            </a:r>
            <a:r>
              <a:rPr lang="en-US" altLang="en-US" sz="2177" dirty="0">
                <a:latin typeface="Verdana" panose="020B0604030504040204" pitchFamily="34" charset="0"/>
              </a:rPr>
              <a:t>.</a:t>
            </a:r>
          </a:p>
          <a:p>
            <a:pPr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94752-1138-4CB4-973B-FCA28D0D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248F2CB4-D277-4A35-B305-CE83D220C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Language Theory</a:t>
            </a:r>
            <a:endParaRPr lang="en-US" altLang="en-US" sz="3300" dirty="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1A11D6A-A25E-470A-A6C5-5975F802B93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3694" y="2263589"/>
            <a:ext cx="7393506" cy="2714254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722" dirty="0"/>
              <a:t>We’ve Defined: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49" dirty="0"/>
              <a:t>Alphabet, String, Catenation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49" dirty="0"/>
              <a:t>Reflexive, Transitive Closure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49" dirty="0"/>
              <a:t>Language, Language Constructors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49" dirty="0"/>
              <a:t>Catenation, Union,  Kleene Star</a:t>
            </a:r>
          </a:p>
          <a:p>
            <a:pPr marL="831705" lvl="2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2313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654" dirty="0"/>
              <a:t>Next: Grammars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8AD3C-65DB-4C37-B747-45FD1236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CE8-DEF6-4D48-8774-1FCB80F2B432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88BFB66-DE0F-475D-89F3-47207BBA2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636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520020F-97B6-4943-AD4B-D5C0C6BCA89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722" dirty="0"/>
              <a:t>We’ll Cover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Grammars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Derivations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B51FAD-C839-4251-A777-EAA5B189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E9780B0-E3C2-4134-BFA1-F5621C9FE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C8A7940-8C7C-4CE9-AFE8-161609D3255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1821835"/>
            <a:ext cx="8383783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en-US" altLang="en-US" sz="2177" u="sng" dirty="0">
                <a:latin typeface="Verdana" pitchFamily="34" charset="0"/>
              </a:rPr>
              <a:t>Goal:</a:t>
            </a:r>
          </a:p>
          <a:p>
            <a:pPr>
              <a:buFontTx/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Provide a means for describing (infinite) languages finitely. </a:t>
            </a:r>
          </a:p>
          <a:p>
            <a:pPr>
              <a:buFontTx/>
              <a:buNone/>
              <a:defRPr/>
            </a:pPr>
            <a:endParaRPr lang="en-US" altLang="en-US" sz="680" u="sng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2177" u="sng" dirty="0">
                <a:latin typeface="Verdana" pitchFamily="34" charset="0"/>
              </a:rPr>
              <a:t>How:</a:t>
            </a:r>
            <a:r>
              <a:rPr lang="en-US" altLang="en-US" sz="2177" dirty="0">
                <a:latin typeface="Verdana" pitchFamily="34" charset="0"/>
              </a:rPr>
              <a:t> Define a subgraph (Σ*, →*) of (Σ*, ·). </a:t>
            </a:r>
          </a:p>
          <a:p>
            <a:pPr>
              <a:buFontTx/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Define a start node S.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Nodes reachable from S are in the language.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D3DA5-15F4-4AAF-97CF-ED58B5D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1AE818C-6395-4DD1-B7CC-4C14A26EF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40994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1E6B389-D14B-4C2F-BF21-6CD1370B1C5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1825074"/>
            <a:ext cx="7974268" cy="3496236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en-US" altLang="en-US" sz="2722" u="sng" dirty="0"/>
              <a:t>Example:</a:t>
            </a:r>
            <a:r>
              <a:rPr lang="en-US" altLang="en-US" sz="2722" dirty="0"/>
              <a:t> Σ = {a, b}</a:t>
            </a:r>
          </a:p>
          <a:p>
            <a:pPr>
              <a:buFontTx/>
              <a:buNone/>
              <a:defRPr/>
            </a:pPr>
            <a:endParaRPr lang="en-US" altLang="en-US" sz="680" dirty="0"/>
          </a:p>
          <a:p>
            <a:pPr>
              <a:buFontTx/>
              <a:buNone/>
              <a:defRPr/>
            </a:pPr>
            <a:r>
              <a:rPr lang="en-US" altLang="en-US" sz="2722" dirty="0"/>
              <a:t>L = {</a:t>
            </a:r>
            <a:r>
              <a:rPr lang="en-US" altLang="en-US" sz="2722" dirty="0" err="1"/>
              <a:t>a</a:t>
            </a:r>
            <a:r>
              <a:rPr lang="en-US" altLang="en-US" sz="2722" baseline="30000" dirty="0" err="1"/>
              <a:t>n</a:t>
            </a:r>
            <a:r>
              <a:rPr lang="en-US" altLang="en-US" sz="2722" dirty="0" err="1"/>
              <a:t>b</a:t>
            </a:r>
            <a:r>
              <a:rPr lang="en-US" altLang="en-US" sz="2722" baseline="30000" dirty="0" err="1"/>
              <a:t>n</a:t>
            </a:r>
            <a:r>
              <a:rPr lang="en-US" altLang="en-US" sz="2722" dirty="0"/>
              <a:t> / n </a:t>
            </a:r>
            <a:r>
              <a:rPr lang="en-US" altLang="en-US" sz="2722" u="sng" dirty="0"/>
              <a:t>&gt;</a:t>
            </a:r>
            <a:r>
              <a:rPr lang="en-US" altLang="en-US" sz="2722" dirty="0"/>
              <a:t> 0}</a:t>
            </a:r>
            <a:endParaRPr lang="en-US" altLang="en-US" sz="2722" b="1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2F85B80D-B9D1-4DB9-ADBA-176A0CD1232B}"/>
              </a:ext>
            </a:extLst>
          </p:cNvPr>
          <p:cNvGrpSpPr>
            <a:grpSpLocks/>
          </p:cNvGrpSpPr>
          <p:nvPr/>
        </p:nvGrpSpPr>
        <p:grpSpPr bwMode="auto">
          <a:xfrm>
            <a:off x="2173132" y="2910560"/>
            <a:ext cx="5288096" cy="2682931"/>
            <a:chOff x="990600" y="2971800"/>
            <a:chExt cx="7772400" cy="320081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BAB2E4-123A-4A92-B9C3-AEF29F56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962711"/>
              <a:ext cx="457200" cy="380129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92FC52-FDEC-4D88-90FE-A28ACD876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181700"/>
              <a:ext cx="4572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DE0DAF-2EAE-4A66-8CC8-D4BFE6EF2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572206"/>
              <a:ext cx="4572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211F88-8048-4EE6-B373-F8BA9FF5E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429243"/>
              <a:ext cx="609600" cy="380129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E541E7-F312-4C89-8942-9B3E1938F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038737"/>
              <a:ext cx="6096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5C3B12-C1E6-4D11-AA6C-B1A39F7B3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485803"/>
              <a:ext cx="6096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B56BD80-6811-4019-B2BD-6C18BCAE3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800283"/>
              <a:ext cx="6096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AFFC230-CE94-4823-8734-529015231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733345"/>
              <a:ext cx="7620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4906831-7EE3-4699-A368-E938FC87B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123851"/>
              <a:ext cx="7620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E5095B-C66F-4B8B-89BA-91507E5A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496180"/>
              <a:ext cx="304800" cy="533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spcBef>
                  <a:spcPct val="20000"/>
                </a:spcBef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FDAD23"/>
                </a:buClr>
                <a:buFont typeface="Times New Roman" pitchFamily="18" charset="0"/>
                <a:buChar char="–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9pPr>
            </a:lstStyle>
            <a:p>
              <a:pPr defTabSz="622158" eaLnBrk="1" fontAlgn="auto" hangingPunct="1">
                <a:spcAft>
                  <a:spcPts val="0"/>
                </a:spcAft>
                <a:buNone/>
                <a:defRPr/>
              </a:pPr>
              <a:r>
                <a:rPr lang="en-US" altLang="en-US" sz="1633" kern="0">
                  <a:solidFill>
                    <a:prstClr val="white"/>
                  </a:solidFill>
                </a:rPr>
                <a:t>ε</a:t>
              </a:r>
            </a:p>
            <a:p>
              <a:pPr defTabSz="622158" eaLnBrk="1" fontAlgn="auto" hangingPunct="1">
                <a:spcAft>
                  <a:spcPts val="0"/>
                </a:spcAft>
                <a:defRPr/>
              </a:pPr>
              <a:endParaRPr lang="en-US" altLang="en-US" sz="1361" kern="0">
                <a:solidFill>
                  <a:prstClr val="black"/>
                </a:solidFill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BDF2BDD6-EC41-4013-859D-6E177E16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886686"/>
              <a:ext cx="304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BC0C865D-7230-451D-B046-9DFA2AF42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181700"/>
              <a:ext cx="304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73CFB4B1-05CF-44F3-9548-2A04FEEB6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429243"/>
              <a:ext cx="457199" cy="60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white"/>
                  </a:solidFill>
                  <a:latin typeface="Times New Roman" pitchFamily="18" charset="0"/>
                </a:rPr>
                <a:t>aa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CA97BE6C-41CA-4439-95DE-FC6F38715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038737"/>
              <a:ext cx="533401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ab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DED66215-91E2-42C0-B774-7412F1914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800283"/>
              <a:ext cx="533401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ba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7FDDA3F0-114A-4AFC-96D5-BF7271394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5485802"/>
              <a:ext cx="685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bb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0B4636D7-4EA7-4D16-8B3F-750995BA3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1" y="3733344"/>
              <a:ext cx="685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 err="1">
                  <a:solidFill>
                    <a:prstClr val="white"/>
                  </a:solidFill>
                  <a:latin typeface="Times New Roman" pitchFamily="18" charset="0"/>
                </a:rPr>
                <a:t>aab</a:t>
              </a:r>
              <a:endParaRPr lang="en-US" altLang="en-US" sz="1361" kern="0" dirty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1002E182-ACD0-4785-9322-A8C90E912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1" y="3123851"/>
              <a:ext cx="685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aaa</a:t>
              </a: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44BB0964-06F8-4E86-8912-0A1C985EB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4724258"/>
              <a:ext cx="914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488F6165-BFD4-4E22-932E-EBCF4E454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7438" y="4265526"/>
              <a:ext cx="612775" cy="38399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2F94B3FD-A0AA-4FE2-82A4-8BA93B12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876309"/>
              <a:ext cx="685800" cy="38141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602CF73E-9384-4F8E-B290-F42CDDB95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000" y="3657320"/>
              <a:ext cx="685800" cy="38141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5063A837-E9EA-41B0-81B9-BF643D0A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4190789"/>
              <a:ext cx="6858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16E40EC6-543B-46D8-94E7-BE6BA522E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000" y="5029649"/>
              <a:ext cx="685800" cy="30410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ECB4EF37-A454-4A7B-9C8F-335E31C85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5409778"/>
              <a:ext cx="685800" cy="15334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E29F2373-9B2F-43BD-B494-84A39994B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8200" y="3277191"/>
              <a:ext cx="685800" cy="22807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8395071E-A330-4FBE-9326-1863EDBA3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3733345"/>
              <a:ext cx="762000" cy="15334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99511622-98F8-4A5E-BC48-B2127DB15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238" y="5029649"/>
              <a:ext cx="228600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264312-E27B-41C2-99D1-565262E8A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277191"/>
              <a:ext cx="1066800" cy="380129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endParaRPr lang="en-US" altLang="en-US" sz="1633" kern="0">
                <a:solidFill>
                  <a:srgbClr val="FDAD23"/>
                </a:solidFill>
                <a:latin typeface="Verdana" pitchFamily="34" charset="0"/>
              </a:endParaRPr>
            </a:p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4688484-02F3-46FB-8509-68E7F5FB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4190789"/>
              <a:ext cx="10668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B5FADE4-842A-4929-9F86-32D2B7CA2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791195"/>
              <a:ext cx="7620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565A7E3-5799-4831-981E-B5071C77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5181700"/>
              <a:ext cx="7620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2D87157A-4141-41DC-82B0-163E862CA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5791195"/>
              <a:ext cx="685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bbb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CC8D6602-FF80-4FA6-8843-52DB97F47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1" y="5181700"/>
              <a:ext cx="685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bba</a:t>
              </a:r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EB9077DF-AE55-462F-8135-5F9F09175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400" y="5333752"/>
              <a:ext cx="685800" cy="22936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5B338052-80DF-496F-8AFB-B63FAF80F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5791195"/>
              <a:ext cx="762000" cy="15205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DEB71578-C5C6-4D2B-8523-6C008389C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238" y="4266814"/>
              <a:ext cx="228600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AD29304E-133B-47FE-874B-58333AFCA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353217"/>
              <a:ext cx="228600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9494686A-4661-43BE-A0B2-89A89659E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1638" y="3505269"/>
              <a:ext cx="228600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8E542F3D-0BF7-4339-83E7-27146C901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1638" y="4420155"/>
              <a:ext cx="228600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FEF7713-5FEE-42E3-A657-1338DF0F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4800283"/>
              <a:ext cx="1066800" cy="38141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EF34B8-10DC-4F25-8764-C64B94EC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563117"/>
              <a:ext cx="1066800" cy="380129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44B939D8-B275-490D-8FBF-0F9F208FE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1638" y="5029649"/>
              <a:ext cx="228600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C003857D-B81A-4541-AB1F-E0D58BCFA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1638" y="5791195"/>
              <a:ext cx="228600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8CEB1F7A-05B7-4F13-A1D0-08727A254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000" y="5029649"/>
              <a:ext cx="762000" cy="22807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14483D30-4BFA-4647-A781-02C4E3641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5485803"/>
              <a:ext cx="762000" cy="22936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695AB238-3C20-42A5-8309-BC08BC0D4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6000" y="3505269"/>
              <a:ext cx="762000" cy="30410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B37EB09D-32BA-4ED5-B444-5435B6F46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4038737"/>
              <a:ext cx="762000" cy="30410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53" name="Text Box 52">
              <a:extLst>
                <a:ext uri="{FF2B5EF4-FFF2-40B4-BE49-F238E27FC236}">
                  <a16:creationId xmlns:a16="http://schemas.microsoft.com/office/drawing/2014/main" id="{B0E36528-36EF-448F-9526-04441D39A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277191"/>
              <a:ext cx="11430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aaba</a:t>
              </a:r>
            </a:p>
          </p:txBody>
        </p:sp>
        <p:sp>
          <p:nvSpPr>
            <p:cNvPr id="54" name="Text Box 53">
              <a:extLst>
                <a:ext uri="{FF2B5EF4-FFF2-40B4-BE49-F238E27FC236}">
                  <a16:creationId xmlns:a16="http://schemas.microsoft.com/office/drawing/2014/main" id="{8EAE792A-D863-42F5-92CD-9FB196DA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4800283"/>
              <a:ext cx="11430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bbaa</a:t>
              </a:r>
            </a:p>
          </p:txBody>
        </p:sp>
        <p:sp>
          <p:nvSpPr>
            <p:cNvPr id="55" name="Text Box 54">
              <a:extLst>
                <a:ext uri="{FF2B5EF4-FFF2-40B4-BE49-F238E27FC236}">
                  <a16:creationId xmlns:a16="http://schemas.microsoft.com/office/drawing/2014/main" id="{2F540C16-D2CA-4621-B59A-C085785EC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3117"/>
              <a:ext cx="11430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bbab</a:t>
              </a:r>
            </a:p>
          </p:txBody>
        </p:sp>
        <p:sp>
          <p:nvSpPr>
            <p:cNvPr id="56" name="Text Box 55">
              <a:extLst>
                <a:ext uri="{FF2B5EF4-FFF2-40B4-BE49-F238E27FC236}">
                  <a16:creationId xmlns:a16="http://schemas.microsoft.com/office/drawing/2014/main" id="{E1C25A2E-3922-418F-984E-65ED72387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4190790"/>
              <a:ext cx="11430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aabb</a:t>
              </a:r>
            </a:p>
          </p:txBody>
        </p:sp>
        <p:sp>
          <p:nvSpPr>
            <p:cNvPr id="57" name="Text Box 56">
              <a:extLst>
                <a:ext uri="{FF2B5EF4-FFF2-40B4-BE49-F238E27FC236}">
                  <a16:creationId xmlns:a16="http://schemas.microsoft.com/office/drawing/2014/main" id="{C58C1F5C-3F2C-4825-BEB1-E470E37DB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199" y="5105675"/>
              <a:ext cx="533401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endParaRPr lang="en-US" altLang="en-US" sz="1361" kern="0">
                <a:solidFill>
                  <a:prstClr val="black"/>
                </a:solidFill>
                <a:latin typeface="Verdana" pitchFamily="34" charset="0"/>
              </a:endParaRP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A4FB7111-EC05-4F6F-87E7-C2F95C3A3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199" y="5105675"/>
              <a:ext cx="380999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59" name="Text Box 58">
              <a:extLst>
                <a:ext uri="{FF2B5EF4-FFF2-40B4-BE49-F238E27FC236}">
                  <a16:creationId xmlns:a16="http://schemas.microsoft.com/office/drawing/2014/main" id="{BB6EC4E4-5246-4F37-9B94-C84922EE3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2971800"/>
              <a:ext cx="2286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0" name="Text Box 61">
              <a:extLst>
                <a:ext uri="{FF2B5EF4-FFF2-40B4-BE49-F238E27FC236}">
                  <a16:creationId xmlns:a16="http://schemas.microsoft.com/office/drawing/2014/main" id="{67D678E3-422B-4DB5-9355-AD1A31B74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1" y="5409778"/>
              <a:ext cx="380999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61" name="Text Box 62">
              <a:extLst>
                <a:ext uri="{FF2B5EF4-FFF2-40B4-BE49-F238E27FC236}">
                  <a16:creationId xmlns:a16="http://schemas.microsoft.com/office/drawing/2014/main" id="{F5B529AA-13EB-4756-88B4-A0BD971EB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1" y="4876309"/>
              <a:ext cx="304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2" name="Text Box 63">
              <a:extLst>
                <a:ext uri="{FF2B5EF4-FFF2-40B4-BE49-F238E27FC236}">
                  <a16:creationId xmlns:a16="http://schemas.microsoft.com/office/drawing/2014/main" id="{0CDFF7A8-A6B8-4603-875A-69F0A362F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5791195"/>
              <a:ext cx="380999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63" name="Text Box 64">
              <a:extLst>
                <a:ext uri="{FF2B5EF4-FFF2-40B4-BE49-F238E27FC236}">
                  <a16:creationId xmlns:a16="http://schemas.microsoft.com/office/drawing/2014/main" id="{A5995E40-77A7-4D9D-8DD7-E51CE1B90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5105675"/>
              <a:ext cx="2286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4" name="Text Box 65">
              <a:extLst>
                <a:ext uri="{FF2B5EF4-FFF2-40B4-BE49-F238E27FC236}">
                  <a16:creationId xmlns:a16="http://schemas.microsoft.com/office/drawing/2014/main" id="{F30333AC-8CDF-4D08-BBA1-E94C982C3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599" y="4648231"/>
              <a:ext cx="2286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5" name="Text Box 66">
              <a:extLst>
                <a:ext uri="{FF2B5EF4-FFF2-40B4-BE49-F238E27FC236}">
                  <a16:creationId xmlns:a16="http://schemas.microsoft.com/office/drawing/2014/main" id="{283DCDB1-6B48-471F-9302-A75863F33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399" y="5563117"/>
              <a:ext cx="2286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66" name="Text Box 67">
              <a:extLst>
                <a:ext uri="{FF2B5EF4-FFF2-40B4-BE49-F238E27FC236}">
                  <a16:creationId xmlns:a16="http://schemas.microsoft.com/office/drawing/2014/main" id="{350FA0FB-4E6E-4263-B92A-A419F2E68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1" y="3809373"/>
              <a:ext cx="2286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67" name="Text Box 68">
              <a:extLst>
                <a:ext uri="{FF2B5EF4-FFF2-40B4-BE49-F238E27FC236}">
                  <a16:creationId xmlns:a16="http://schemas.microsoft.com/office/drawing/2014/main" id="{EA63EF8C-C5F2-4F21-A571-B4C590EE9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733344"/>
              <a:ext cx="2286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68" name="Text Box 69">
              <a:extLst>
                <a:ext uri="{FF2B5EF4-FFF2-40B4-BE49-F238E27FC236}">
                  <a16:creationId xmlns:a16="http://schemas.microsoft.com/office/drawing/2014/main" id="{342C5DC8-F571-4B4B-890A-B581946A5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399" y="3277191"/>
              <a:ext cx="2286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9" name="Text Box 70">
              <a:extLst>
                <a:ext uri="{FF2B5EF4-FFF2-40B4-BE49-F238E27FC236}">
                  <a16:creationId xmlns:a16="http://schemas.microsoft.com/office/drawing/2014/main" id="{A0346140-3BC7-420D-87CA-D30E12871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399" y="4038737"/>
              <a:ext cx="304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70" name="Text Box 71">
              <a:extLst>
                <a:ext uri="{FF2B5EF4-FFF2-40B4-BE49-F238E27FC236}">
                  <a16:creationId xmlns:a16="http://schemas.microsoft.com/office/drawing/2014/main" id="{228F0AE7-B9F9-4264-A307-736074CB8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1" y="3429243"/>
              <a:ext cx="304800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71" name="Text Box 72">
              <a:extLst>
                <a:ext uri="{FF2B5EF4-FFF2-40B4-BE49-F238E27FC236}">
                  <a16:creationId xmlns:a16="http://schemas.microsoft.com/office/drawing/2014/main" id="{D55730D7-E17D-491E-B332-7BEB01982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3809373"/>
              <a:ext cx="380999" cy="359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72" name="Line 73">
              <a:extLst>
                <a:ext uri="{FF2B5EF4-FFF2-40B4-BE49-F238E27FC236}">
                  <a16:creationId xmlns:a16="http://schemas.microsoft.com/office/drawing/2014/main" id="{C7BA4193-A289-4311-A40A-AF8D85ADD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2200" y="4420155"/>
              <a:ext cx="1828800" cy="380128"/>
            </a:xfrm>
            <a:prstGeom prst="line">
              <a:avLst/>
            </a:prstGeom>
            <a:noFill/>
            <a:ln w="57150">
              <a:solidFill>
                <a:srgbClr val="F9277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73" name="Line 74">
              <a:extLst>
                <a:ext uri="{FF2B5EF4-FFF2-40B4-BE49-F238E27FC236}">
                  <a16:creationId xmlns:a16="http://schemas.microsoft.com/office/drawing/2014/main" id="{37D87BCE-E8A8-4D29-A492-6252C899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342840"/>
              <a:ext cx="1905000" cy="153340"/>
            </a:xfrm>
            <a:prstGeom prst="line">
              <a:avLst/>
            </a:prstGeom>
            <a:noFill/>
            <a:ln w="57150">
              <a:solidFill>
                <a:srgbClr val="F9277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74" name="Line 76">
              <a:extLst>
                <a:ext uri="{FF2B5EF4-FFF2-40B4-BE49-F238E27FC236}">
                  <a16:creationId xmlns:a16="http://schemas.microsoft.com/office/drawing/2014/main" id="{DE79DDA2-53F3-428A-810C-7D96FA7C7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01000" y="4266814"/>
              <a:ext cx="762000" cy="76026"/>
            </a:xfrm>
            <a:prstGeom prst="line">
              <a:avLst/>
            </a:prstGeom>
            <a:noFill/>
            <a:ln w="57150">
              <a:solidFill>
                <a:srgbClr val="F9277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98C0B-A031-4CAD-9E56-518E60D8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8055D93-97E0-4F09-BBD2-02167B29E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15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BC50EAB-6996-4797-BDB9-6A15285F1D1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4800" y="1828800"/>
            <a:ext cx="8763000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Given a vocabulary V, a </a:t>
            </a:r>
            <a:r>
              <a:rPr lang="en-US" altLang="en-US" sz="2177" u="sng" dirty="0">
                <a:latin typeface="Verdana" panose="020B0604030504040204" pitchFamily="34" charset="0"/>
              </a:rPr>
              <a:t>production</a:t>
            </a:r>
            <a:r>
              <a:rPr lang="en-US" altLang="en-US" sz="2177" dirty="0">
                <a:latin typeface="Verdana" panose="020B0604030504040204" pitchFamily="34" charset="0"/>
              </a:rPr>
              <a:t> is a pair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(u, v)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 </a:t>
            </a:r>
            <a:r>
              <a:rPr lang="en-US" altLang="en-US" sz="2177" dirty="0">
                <a:latin typeface="Verdana" panose="020B0604030504040204" pitchFamily="34" charset="0"/>
              </a:rPr>
              <a:t>V* x V*, denoted u </a:t>
            </a:r>
            <a:r>
              <a:rPr lang="en-US" altLang="en-US" sz="2177" dirty="0"/>
              <a:t>→ </a:t>
            </a:r>
            <a:r>
              <a:rPr lang="en-US" altLang="en-US" sz="2177" dirty="0">
                <a:latin typeface="Verdana" panose="020B0604030504040204" pitchFamily="34" charset="0"/>
              </a:rPr>
              <a:t>v. 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u is called the </a:t>
            </a:r>
            <a:r>
              <a:rPr lang="en-US" altLang="en-US" sz="2177" u="sng" dirty="0">
                <a:latin typeface="Verdana" panose="020B0604030504040204" pitchFamily="34" charset="0"/>
              </a:rPr>
              <a:t>left-part</a:t>
            </a:r>
            <a:r>
              <a:rPr lang="en-US" altLang="en-US" sz="2177" dirty="0">
                <a:latin typeface="Verdana" panose="020B0604030504040204" pitchFamily="34" charset="0"/>
              </a:rPr>
              <a:t>; v is called the </a:t>
            </a:r>
            <a:r>
              <a:rPr lang="en-US" altLang="en-US" sz="2177" u="sng" dirty="0">
                <a:latin typeface="Verdana" panose="020B0604030504040204" pitchFamily="34" charset="0"/>
              </a:rPr>
              <a:t>right-part</a:t>
            </a:r>
            <a:r>
              <a:rPr lang="en-US" altLang="en-US" sz="2177" dirty="0">
                <a:latin typeface="Verdana" panose="020B0604030504040204" pitchFamily="34" charset="0"/>
              </a:rPr>
              <a:t>. </a:t>
            </a:r>
          </a:p>
          <a:p>
            <a:pPr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Given a </a:t>
            </a:r>
            <a:r>
              <a:rPr lang="en-US" altLang="en-US" sz="2177" u="sng" dirty="0">
                <a:latin typeface="Verdana" panose="020B0604030504040204" pitchFamily="34" charset="0"/>
              </a:rPr>
              <a:t>finite</a:t>
            </a:r>
            <a:r>
              <a:rPr lang="en-US" altLang="en-US" sz="2177" dirty="0">
                <a:latin typeface="Verdana" panose="020B0604030504040204" pitchFamily="34" charset="0"/>
              </a:rPr>
              <a:t> set of productions P </a:t>
            </a:r>
            <a:r>
              <a:rPr lang="en-US" altLang="en-US" sz="2177" u="sng" dirty="0">
                <a:latin typeface="Verdana" panose="020B0604030504040204" pitchFamily="34" charset="0"/>
                <a:sym typeface="Symbol" panose="05050102010706020507" pitchFamily="18" charset="2"/>
              </a:rPr>
              <a:t></a:t>
            </a:r>
            <a:r>
              <a:rPr lang="en-US" altLang="en-US" sz="2177" dirty="0">
                <a:latin typeface="Verdana" panose="020B0604030504040204" pitchFamily="34" charset="0"/>
              </a:rPr>
              <a:t> V* x V* the relation =&gt; (derives) is defined such that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  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177" dirty="0">
                <a:latin typeface="Verdana" panose="020B0604030504040204" pitchFamily="34" charset="0"/>
              </a:rPr>
              <a:t>, β, u, v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V* , 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177" dirty="0">
                <a:latin typeface="Verdana" panose="020B0604030504040204" pitchFamily="34" charset="0"/>
              </a:rPr>
              <a:t>uβ =&gt;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177" dirty="0">
                <a:latin typeface="Verdana" panose="020B0604030504040204" pitchFamily="34" charset="0"/>
              </a:rPr>
              <a:t>vβ  </a:t>
            </a:r>
            <a:r>
              <a:rPr lang="en-US" altLang="en-US" sz="2177" dirty="0" err="1">
                <a:latin typeface="Verdana" panose="020B0604030504040204" pitchFamily="34" charset="0"/>
              </a:rPr>
              <a:t>iff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 	u → v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P is a production.</a:t>
            </a:r>
          </a:p>
          <a:p>
            <a:pPr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38C4CD-FBDB-4293-82C8-2842E60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5EB33303-46F1-4728-AA79-3FBB1590B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93678"/>
            <a:ext cx="7634041" cy="64070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 (example)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1B89671-0573-4950-A346-2405CDCB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227" y="1821834"/>
            <a:ext cx="3214333" cy="3318021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solidFill>
                  <a:srgbClr val="FF0000"/>
                </a:solidFill>
                <a:latin typeface="Verdana" panose="020B0604030504040204" pitchFamily="34" charset="0"/>
              </a:rPr>
              <a:t>Productions: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68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Sentence	→ NP  VP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NP			→ 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NP			→ Adj  NP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N			→ boy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N			→ girl</a:t>
            </a:r>
            <a:endParaRPr lang="en-US" altLang="en-US" sz="18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Adj		→ the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Adj		→ tall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Adj		→ jealous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VP			→ V  NP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V			→ hit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37" dirty="0">
                <a:latin typeface="Verdana" panose="020B0604030504040204" pitchFamily="34" charset="0"/>
              </a:rPr>
              <a:t>V			→ bit</a:t>
            </a:r>
            <a:endParaRPr lang="en-US" altLang="en-US" sz="1837" u="sng" dirty="0">
              <a:latin typeface="Verdana" panose="020B060403050404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3849B7-0453-445C-AB21-525AE2D42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0157" y="1718146"/>
            <a:ext cx="4406747" cy="3888306"/>
          </a:xfrm>
        </p:spPr>
        <p:txBody>
          <a:bodyPr rtlCol="0">
            <a:normAutofit fontScale="62500" lnSpcReduction="2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722" dirty="0">
                <a:solidFill>
                  <a:srgbClr val="FF0000"/>
                </a:solidFill>
                <a:latin typeface="Verdana" pitchFamily="34" charset="0"/>
              </a:rPr>
              <a:t>Derivation: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953" dirty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u="sng" dirty="0">
                <a:latin typeface="Verdana" pitchFamily="34" charset="0"/>
              </a:rPr>
              <a:t>Sentence</a:t>
            </a:r>
            <a:endParaRPr lang="en-US" altLang="en-US" sz="2313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</a:t>
            </a:r>
            <a:r>
              <a:rPr lang="en-US" altLang="en-US" sz="2313" u="sng" dirty="0">
                <a:latin typeface="Verdana" pitchFamily="34" charset="0"/>
              </a:rPr>
              <a:t>NP</a:t>
            </a:r>
            <a:r>
              <a:rPr lang="en-US" altLang="en-US" sz="2313" dirty="0">
                <a:latin typeface="Verdana" pitchFamily="34" charset="0"/>
              </a:rPr>
              <a:t>  VP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</a:t>
            </a:r>
            <a:r>
              <a:rPr lang="en-US" altLang="en-US" sz="2313" u="sng" dirty="0" err="1">
                <a:latin typeface="Verdana" pitchFamily="34" charset="0"/>
              </a:rPr>
              <a:t>Adj</a:t>
            </a:r>
            <a:r>
              <a:rPr lang="en-US" altLang="en-US" sz="2313" dirty="0">
                <a:latin typeface="Verdana" pitchFamily="34" charset="0"/>
              </a:rPr>
              <a:t>  NP  VP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</a:t>
            </a:r>
            <a:r>
              <a:rPr lang="en-US" altLang="en-US" sz="2313" u="sng" dirty="0">
                <a:latin typeface="Verdana" pitchFamily="34" charset="0"/>
              </a:rPr>
              <a:t>NP</a:t>
            </a:r>
            <a:r>
              <a:rPr lang="en-US" altLang="en-US" sz="2313" dirty="0">
                <a:latin typeface="Verdana" pitchFamily="34" charset="0"/>
              </a:rPr>
              <a:t>  VP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</a:t>
            </a:r>
            <a:r>
              <a:rPr lang="en-US" altLang="en-US" sz="2313" u="sng" dirty="0" err="1">
                <a:latin typeface="Verdana" pitchFamily="34" charset="0"/>
              </a:rPr>
              <a:t>Adj</a:t>
            </a:r>
            <a:r>
              <a:rPr lang="en-US" altLang="en-US" sz="2313" dirty="0">
                <a:latin typeface="Verdana" pitchFamily="34" charset="0"/>
              </a:rPr>
              <a:t>  NP  VP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jealous  </a:t>
            </a:r>
            <a:r>
              <a:rPr lang="en-US" altLang="en-US" sz="2313" u="sng" dirty="0">
                <a:latin typeface="Verdana" pitchFamily="34" charset="0"/>
              </a:rPr>
              <a:t>NP</a:t>
            </a:r>
            <a:r>
              <a:rPr lang="en-US" altLang="en-US" sz="2313" dirty="0">
                <a:latin typeface="Verdana" pitchFamily="34" charset="0"/>
              </a:rPr>
              <a:t>  VP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jealous   </a:t>
            </a:r>
            <a:r>
              <a:rPr lang="en-US" altLang="en-US" sz="2313" u="sng" dirty="0">
                <a:latin typeface="Verdana" pitchFamily="34" charset="0"/>
              </a:rPr>
              <a:t>N</a:t>
            </a:r>
            <a:r>
              <a:rPr lang="en-US" altLang="en-US" sz="2313" dirty="0">
                <a:latin typeface="Verdana" pitchFamily="34" charset="0"/>
              </a:rPr>
              <a:t>  VP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jealous  girl  </a:t>
            </a:r>
            <a:r>
              <a:rPr lang="en-US" altLang="en-US" sz="2313" u="sng" dirty="0">
                <a:latin typeface="Verdana" pitchFamily="34" charset="0"/>
              </a:rPr>
              <a:t>VP</a:t>
            </a:r>
            <a:endParaRPr lang="en-US" altLang="en-US" sz="2313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jealous  girl  </a:t>
            </a:r>
            <a:r>
              <a:rPr lang="en-US" altLang="en-US" sz="2313" u="sng" dirty="0">
                <a:latin typeface="Verdana" pitchFamily="34" charset="0"/>
              </a:rPr>
              <a:t>V</a:t>
            </a:r>
            <a:r>
              <a:rPr lang="en-US" altLang="en-US" sz="2313" dirty="0">
                <a:latin typeface="Verdana" pitchFamily="34" charset="0"/>
              </a:rPr>
              <a:t>  NP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jealous  girl  hit  </a:t>
            </a:r>
            <a:r>
              <a:rPr lang="en-US" altLang="en-US" sz="2313" u="sng" dirty="0">
                <a:latin typeface="Verdana" pitchFamily="34" charset="0"/>
              </a:rPr>
              <a:t>NP</a:t>
            </a:r>
            <a:r>
              <a:rPr lang="en-US" altLang="en-US" sz="2313" dirty="0">
                <a:latin typeface="Verdana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jealous  girl  hit  </a:t>
            </a:r>
            <a:r>
              <a:rPr lang="en-US" altLang="en-US" sz="2313" u="sng" dirty="0" err="1">
                <a:latin typeface="Verdana" pitchFamily="34" charset="0"/>
              </a:rPr>
              <a:t>Adj</a:t>
            </a:r>
            <a:r>
              <a:rPr lang="en-US" altLang="en-US" sz="2313" dirty="0">
                <a:latin typeface="Verdana" pitchFamily="34" charset="0"/>
              </a:rPr>
              <a:t>  NP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jealous  girl  hit  the  </a:t>
            </a:r>
            <a:r>
              <a:rPr lang="en-US" altLang="en-US" sz="2313" u="sng" dirty="0">
                <a:latin typeface="Verdana" pitchFamily="34" charset="0"/>
              </a:rPr>
              <a:t>NP</a:t>
            </a:r>
            <a:endParaRPr lang="en-US" altLang="en-US" sz="2313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jealous  girl  hit  the  </a:t>
            </a:r>
            <a:r>
              <a:rPr lang="en-US" altLang="en-US" sz="2313" u="sng" dirty="0">
                <a:latin typeface="Verdana" pitchFamily="34" charset="0"/>
              </a:rPr>
              <a:t>N </a:t>
            </a:r>
            <a:endParaRPr lang="en-US" altLang="en-US" sz="2313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313" dirty="0">
                <a:latin typeface="Verdana" pitchFamily="34" charset="0"/>
              </a:rPr>
              <a:t>		=&gt; the  jealous  girl  hit  the  boy</a:t>
            </a:r>
            <a:r>
              <a:rPr lang="en-US" altLang="en-US" sz="2313" dirty="0"/>
              <a:t> </a:t>
            </a:r>
          </a:p>
          <a:p>
            <a:pPr marL="171451" indent="-171451" defTabSz="685804" eaLnBrk="1" fontAlgn="auto" hangingPunct="1">
              <a:spcBef>
                <a:spcPts val="750"/>
              </a:spcBef>
              <a:spcAft>
                <a:spcPts val="0"/>
              </a:spcAft>
              <a:defRPr/>
            </a:pP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69" name="TextBox 2">
            <a:extLst>
              <a:ext uri="{FF2B5EF4-FFF2-40B4-BE49-F238E27FC236}">
                <a16:creationId xmlns:a16="http://schemas.microsoft.com/office/drawing/2014/main" id="{61385BCA-C4EB-4F3D-88EE-4E77CEC0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324" y="5596731"/>
            <a:ext cx="6989231" cy="32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905" u="sng" dirty="0">
                <a:latin typeface="Verdana" panose="020B0604030504040204" pitchFamily="34" charset="0"/>
              </a:rPr>
              <a:t>Note:</a:t>
            </a:r>
            <a:r>
              <a:rPr lang="en-US" altLang="en-US" sz="1905" dirty="0">
                <a:latin typeface="Verdana" panose="020B0604030504040204" pitchFamily="34" charset="0"/>
              </a:rPr>
              <a:t> English is much too complicated for this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  <a:endParaRPr lang="en-US" altLang="en-US" sz="953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3B1EC-94DA-4420-A142-2D74CA32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CE8-DEF6-4D48-8774-1FCB80F2B432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2C2EDD3-1D5E-4636-BA43-0E603CC50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10B27CF-E0F4-49FC-A2D2-828B09F1C54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9227" y="1925523"/>
            <a:ext cx="5180573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722" dirty="0"/>
              <a:t>We’ll Define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Alphabet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String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Catenation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Reflexive, Transitive Closure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Language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Language Constructor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1C209-BEB3-418B-A670-8D387CAA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A9BD00E-C88F-4F02-A06E-5444DED63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A6971CC-06A9-4FD7-936F-ABA430639A6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885066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Definition:</a:t>
            </a:r>
            <a:r>
              <a:rPr lang="en-US" altLang="en-US" sz="1905" dirty="0">
                <a:latin typeface="Verdana" panose="020B0604030504040204" pitchFamily="34" charset="0"/>
              </a:rPr>
              <a:t> A </a:t>
            </a:r>
            <a:r>
              <a:rPr lang="en-US" altLang="en-US" sz="1905" u="sng" dirty="0">
                <a:latin typeface="Verdana" panose="020B0604030504040204" pitchFamily="34" charset="0"/>
              </a:rPr>
              <a:t>grammar</a:t>
            </a:r>
            <a:r>
              <a:rPr lang="en-US" altLang="en-US" sz="1905" dirty="0">
                <a:latin typeface="Verdana" panose="020B0604030504040204" pitchFamily="34" charset="0"/>
              </a:rPr>
              <a:t> is a 4-tuple G = (Φ, Σ, P, S),  where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Φ is a finite set of </a:t>
            </a:r>
            <a:r>
              <a:rPr lang="en-US" altLang="en-US" sz="1905" dirty="0" err="1">
                <a:latin typeface="Verdana" panose="020B0604030504040204" pitchFamily="34" charset="0"/>
              </a:rPr>
              <a:t>n</a:t>
            </a:r>
            <a:r>
              <a:rPr lang="en-US" altLang="en-US" sz="1905" u="sng" dirty="0" err="1">
                <a:latin typeface="Verdana" panose="020B0604030504040204" pitchFamily="34" charset="0"/>
              </a:rPr>
              <a:t>onterminals</a:t>
            </a:r>
            <a:r>
              <a:rPr lang="en-US" altLang="en-US" sz="1905" dirty="0">
                <a:latin typeface="Verdana" panose="020B0604030504040204" pitchFamily="34" charset="0"/>
              </a:rPr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Σ is a finite set of </a:t>
            </a:r>
            <a:r>
              <a:rPr lang="en-US" altLang="en-US" sz="1905" u="sng" dirty="0">
                <a:latin typeface="Verdana" panose="020B0604030504040204" pitchFamily="34" charset="0"/>
              </a:rPr>
              <a:t>terminals</a:t>
            </a:r>
            <a:r>
              <a:rPr lang="en-US" altLang="en-US" sz="1905" dirty="0">
                <a:latin typeface="Verdana" panose="020B0604030504040204" pitchFamily="34" charset="0"/>
              </a:rPr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V = Φ U Σ is the grammar’s </a:t>
            </a:r>
            <a:r>
              <a:rPr lang="en-US" altLang="en-US" sz="1905" u="sng" dirty="0">
                <a:latin typeface="Verdana" panose="020B0604030504040204" pitchFamily="34" charset="0"/>
              </a:rPr>
              <a:t>vocabulary</a:t>
            </a:r>
            <a:r>
              <a:rPr lang="en-US" altLang="en-US" sz="1905" dirty="0">
                <a:latin typeface="Verdana" panose="020B0604030504040204" pitchFamily="34" charset="0"/>
              </a:rPr>
              <a:t>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S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dirty="0">
                <a:latin typeface="Verdana" panose="020B0604030504040204" pitchFamily="34" charset="0"/>
              </a:rPr>
              <a:t> Φ is called the </a:t>
            </a:r>
            <a:r>
              <a:rPr lang="en-US" altLang="en-US" sz="1905" u="sng" dirty="0">
                <a:latin typeface="Verdana" panose="020B0604030504040204" pitchFamily="34" charset="0"/>
              </a:rPr>
              <a:t>start</a:t>
            </a:r>
            <a:r>
              <a:rPr lang="en-US" altLang="en-US" sz="1905" dirty="0">
                <a:latin typeface="Verdana" panose="020B0604030504040204" pitchFamily="34" charset="0"/>
              </a:rPr>
              <a:t> or </a:t>
            </a:r>
            <a:r>
              <a:rPr lang="en-US" altLang="en-US" sz="1905" u="sng" dirty="0">
                <a:latin typeface="Verdana" panose="020B0604030504040204" pitchFamily="34" charset="0"/>
              </a:rPr>
              <a:t>goal</a:t>
            </a:r>
            <a:r>
              <a:rPr lang="en-US" altLang="en-US" sz="1905" dirty="0">
                <a:latin typeface="Verdana" panose="020B0604030504040204" pitchFamily="34" charset="0"/>
              </a:rPr>
              <a:t> symbol,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and P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</a:t>
            </a:r>
            <a:r>
              <a:rPr lang="en-US" altLang="en-US" sz="1905" dirty="0">
                <a:latin typeface="Verdana" panose="020B0604030504040204" pitchFamily="34" charset="0"/>
              </a:rPr>
              <a:t> V* x V* is a finite set of </a:t>
            </a:r>
            <a:r>
              <a:rPr lang="en-US" altLang="en-US" sz="1905" u="sng" dirty="0">
                <a:latin typeface="Verdana" panose="020B0604030504040204" pitchFamily="34" charset="0"/>
              </a:rPr>
              <a:t>productions</a:t>
            </a:r>
            <a:r>
              <a:rPr lang="en-US" altLang="en-US" sz="1905" dirty="0"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5" u="sng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u="sng" dirty="0">
                <a:latin typeface="Verdana" panose="020B0604030504040204" pitchFamily="34" charset="0"/>
              </a:rPr>
              <a:t>Example:</a:t>
            </a:r>
            <a:r>
              <a:rPr lang="en-US" altLang="en-US" sz="1905" dirty="0">
                <a:latin typeface="Verdana" panose="020B0604030504040204" pitchFamily="34" charset="0"/>
              </a:rPr>
              <a:t> Grammar for {</a:t>
            </a:r>
            <a:r>
              <a:rPr lang="en-US" altLang="en-US" sz="1905" dirty="0" err="1">
                <a:latin typeface="Verdana" panose="020B0604030504040204" pitchFamily="34" charset="0"/>
              </a:rPr>
              <a:t>a</a:t>
            </a:r>
            <a:r>
              <a:rPr lang="en-US" altLang="en-US" sz="1905" baseline="30000" dirty="0" err="1">
                <a:latin typeface="Verdana" panose="020B0604030504040204" pitchFamily="34" charset="0"/>
              </a:rPr>
              <a:t>n</a:t>
            </a:r>
            <a:r>
              <a:rPr lang="en-US" altLang="en-US" sz="1905" dirty="0" err="1">
                <a:latin typeface="Verdana" panose="020B0604030504040204" pitchFamily="34" charset="0"/>
              </a:rPr>
              <a:t>b</a:t>
            </a:r>
            <a:r>
              <a:rPr lang="en-US" altLang="en-US" sz="1905" baseline="30000" dirty="0" err="1">
                <a:latin typeface="Verdana" panose="020B0604030504040204" pitchFamily="34" charset="0"/>
              </a:rPr>
              <a:t>n</a:t>
            </a:r>
            <a:r>
              <a:rPr lang="en-US" altLang="en-US" sz="1905" dirty="0">
                <a:latin typeface="Verdana" panose="020B0604030504040204" pitchFamily="34" charset="0"/>
              </a:rPr>
              <a:t> / n </a:t>
            </a:r>
            <a:r>
              <a:rPr lang="en-US" altLang="en-US" sz="1905" u="sng" dirty="0">
                <a:latin typeface="Verdana" panose="020B0604030504040204" pitchFamily="34" charset="0"/>
              </a:rPr>
              <a:t>&gt;</a:t>
            </a:r>
            <a:r>
              <a:rPr lang="en-US" altLang="en-US" sz="1905" dirty="0">
                <a:latin typeface="Verdana" panose="020B0604030504040204" pitchFamily="34" charset="0"/>
              </a:rPr>
              <a:t> 0}: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5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G = (Φ, Σ, P, S), with				Informally,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Φ = {S},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Σ = {a, b},					S → </a:t>
            </a:r>
            <a:r>
              <a:rPr lang="en-US" altLang="en-US" sz="1905" dirty="0" err="1">
                <a:latin typeface="Verdana" panose="020B0604030504040204" pitchFamily="34" charset="0"/>
              </a:rPr>
              <a:t>aSb</a:t>
            </a:r>
            <a:r>
              <a:rPr lang="en-US" altLang="en-US" sz="1905" dirty="0">
                <a:latin typeface="Verdan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and P = { (</a:t>
            </a:r>
            <a:r>
              <a:rPr lang="en-US" altLang="en-US" sz="1905" dirty="0" err="1">
                <a:latin typeface="Verdana" panose="020B0604030504040204" pitchFamily="34" charset="0"/>
              </a:rPr>
              <a:t>S,aSb</a:t>
            </a:r>
            <a:r>
              <a:rPr lang="en-US" altLang="en-US" sz="1905" dirty="0">
                <a:latin typeface="Verdana" panose="020B0604030504040204" pitchFamily="34" charset="0"/>
              </a:rPr>
              <a:t>), (</a:t>
            </a:r>
            <a:r>
              <a:rPr lang="en-US" altLang="en-US" sz="1905" dirty="0" err="1">
                <a:latin typeface="Verdana" panose="020B0604030504040204" pitchFamily="34" charset="0"/>
              </a:rPr>
              <a:t>S,ε</a:t>
            </a:r>
            <a:r>
              <a:rPr lang="en-US" altLang="en-US" sz="1905" dirty="0">
                <a:latin typeface="Verdana" panose="020B0604030504040204" pitchFamily="34" charset="0"/>
              </a:rPr>
              <a:t>) }			S →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FD7DC-0F1C-44A1-A015-9ABBE76D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A71C7BC-C2B3-46F1-8A4E-B92514B8F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E7D1A7-88F0-40E2-8FC8-8278F934EBC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200" y="1752600"/>
            <a:ext cx="8229600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Grammar:	S → </a:t>
            </a:r>
            <a:r>
              <a:rPr lang="en-US" altLang="en-US" sz="2177" dirty="0" err="1">
                <a:latin typeface="Verdana" panose="020B0604030504040204" pitchFamily="34" charset="0"/>
              </a:rPr>
              <a:t>aSb</a:t>
            </a:r>
            <a:r>
              <a:rPr lang="en-US" altLang="en-US" sz="2177" dirty="0">
                <a:latin typeface="Verdana" panose="020B0604030504040204" pitchFamily="34" charset="0"/>
              </a:rPr>
              <a:t>   	Language: {</a:t>
            </a:r>
            <a:r>
              <a:rPr lang="en-US" altLang="en-US" sz="2177" dirty="0" err="1">
                <a:latin typeface="Verdana" panose="020B0604030504040204" pitchFamily="34" charset="0"/>
              </a:rPr>
              <a:t>a</a:t>
            </a:r>
            <a:r>
              <a:rPr lang="en-US" altLang="en-US" sz="2177" baseline="30000" dirty="0" err="1">
                <a:latin typeface="Verdana" panose="020B0604030504040204" pitchFamily="34" charset="0"/>
              </a:rPr>
              <a:t>n</a:t>
            </a:r>
            <a:r>
              <a:rPr lang="en-US" altLang="en-US" sz="2177" dirty="0" err="1">
                <a:latin typeface="Verdana" panose="020B0604030504040204" pitchFamily="34" charset="0"/>
              </a:rPr>
              <a:t>b</a:t>
            </a:r>
            <a:r>
              <a:rPr lang="en-US" altLang="en-US" sz="2177" baseline="30000" dirty="0" err="1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 / n </a:t>
            </a:r>
            <a:r>
              <a:rPr lang="en-US" altLang="en-US" sz="2177" u="sng" dirty="0">
                <a:latin typeface="Verdana" panose="020B0604030504040204" pitchFamily="34" charset="0"/>
              </a:rPr>
              <a:t>&gt;</a:t>
            </a:r>
            <a:r>
              <a:rPr lang="en-US" altLang="en-US" sz="2177" dirty="0">
                <a:latin typeface="Verdana" panose="020B0604030504040204" pitchFamily="34" charset="0"/>
              </a:rPr>
              <a:t> 0}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       	S →</a:t>
            </a: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612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Derivations: </a:t>
            </a: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S =&gt; </a:t>
            </a:r>
            <a:r>
              <a:rPr lang="en-US" altLang="en-US" sz="2177" dirty="0" err="1">
                <a:latin typeface="Verdana" panose="020B0604030504040204" pitchFamily="34" charset="0"/>
              </a:rPr>
              <a:t>aSb</a:t>
            </a:r>
            <a:r>
              <a:rPr lang="en-US" altLang="en-US" sz="2177" dirty="0">
                <a:latin typeface="Verdana" panose="020B0604030504040204" pitchFamily="34" charset="0"/>
              </a:rPr>
              <a:t> =&gt; </a:t>
            </a:r>
            <a:r>
              <a:rPr lang="en-US" altLang="en-US" sz="2177" dirty="0" err="1">
                <a:latin typeface="Verdana" panose="020B0604030504040204" pitchFamily="34" charset="0"/>
              </a:rPr>
              <a:t>aaSbb</a:t>
            </a:r>
            <a:r>
              <a:rPr lang="en-US" altLang="en-US" sz="2177" dirty="0">
                <a:latin typeface="Verdana" panose="020B0604030504040204" pitchFamily="34" charset="0"/>
              </a:rPr>
              <a:t> =&gt; </a:t>
            </a:r>
            <a:r>
              <a:rPr lang="en-US" altLang="en-US" sz="2177" dirty="0" err="1">
                <a:latin typeface="Verdana" panose="020B0604030504040204" pitchFamily="34" charset="0"/>
              </a:rPr>
              <a:t>aaaSbbb</a:t>
            </a:r>
            <a:r>
              <a:rPr lang="en-US" altLang="en-US" sz="2177" dirty="0">
                <a:latin typeface="Verdana" panose="020B0604030504040204" pitchFamily="34" charset="0"/>
              </a:rPr>
              <a:t> =&gt; </a:t>
            </a:r>
            <a:r>
              <a:rPr lang="en-US" altLang="en-US" sz="2177" dirty="0" err="1">
                <a:latin typeface="Verdana" panose="020B0604030504040204" pitchFamily="34" charset="0"/>
              </a:rPr>
              <a:t>aaaaSbbbb</a:t>
            </a:r>
            <a:r>
              <a:rPr lang="en-US" altLang="en-US" sz="2177" dirty="0">
                <a:latin typeface="Verdana" panose="020B0604030504040204" pitchFamily="34" charset="0"/>
              </a:rPr>
              <a:t> =&gt;…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ε         ab        </a:t>
            </a:r>
            <a:r>
              <a:rPr lang="en-US" altLang="en-US" sz="2177" dirty="0" err="1">
                <a:latin typeface="Verdana" panose="020B0604030504040204" pitchFamily="34" charset="0"/>
              </a:rPr>
              <a:t>aabb</a:t>
            </a:r>
            <a:r>
              <a:rPr lang="en-US" altLang="en-US" sz="2177" dirty="0">
                <a:latin typeface="Verdana" panose="020B0604030504040204" pitchFamily="34" charset="0"/>
              </a:rPr>
              <a:t>        </a:t>
            </a:r>
            <a:r>
              <a:rPr lang="en-US" altLang="en-US" sz="2177" dirty="0" err="1">
                <a:latin typeface="Verdana" panose="020B0604030504040204" pitchFamily="34" charset="0"/>
              </a:rPr>
              <a:t>aaabbb</a:t>
            </a:r>
            <a:r>
              <a:rPr lang="en-US" altLang="en-US" sz="2177" dirty="0">
                <a:latin typeface="Verdana" panose="020B0604030504040204" pitchFamily="34" charset="0"/>
              </a:rPr>
              <a:t>         </a:t>
            </a:r>
            <a:r>
              <a:rPr lang="en-US" altLang="en-US" sz="2177" dirty="0" err="1">
                <a:latin typeface="Verdana" panose="020B0604030504040204" pitchFamily="34" charset="0"/>
              </a:rPr>
              <a:t>aaaabbbb</a:t>
            </a: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Normally, grammars are given by simply listing the productions.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A92F1B7-C51C-45C1-A303-0EC37BD901A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42200" y="3957086"/>
            <a:ext cx="67640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22158" eaLnBrk="1" hangingPunct="1">
              <a:spcBef>
                <a:spcPct val="50000"/>
              </a:spcBef>
              <a:defRPr/>
            </a:pPr>
            <a:r>
              <a:rPr lang="en-US" altLang="en-US" sz="1633" dirty="0">
                <a:solidFill>
                  <a:prstClr val="black"/>
                </a:solidFill>
                <a:latin typeface="Verdana" pitchFamily="34" charset="0"/>
              </a:rPr>
              <a:t>=&gt;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5BE7404A-7939-4007-BE1E-B984C0D20D2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990409" y="3838089"/>
            <a:ext cx="70459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22158" eaLnBrk="1" hangingPunct="1">
              <a:spcBef>
                <a:spcPct val="50000"/>
              </a:spcBef>
              <a:defRPr/>
            </a:pPr>
            <a:r>
              <a:rPr lang="en-US" altLang="en-US" sz="1633" dirty="0">
                <a:solidFill>
                  <a:prstClr val="black"/>
                </a:solidFill>
                <a:latin typeface="Verdana" pitchFamily="34" charset="0"/>
              </a:rPr>
              <a:t>=&gt;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C2B32AA1-33AF-4EA8-B4D9-2E748F9773C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262154" y="3761888"/>
            <a:ext cx="85699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22158" eaLnBrk="1" hangingPunct="1">
              <a:spcBef>
                <a:spcPct val="50000"/>
              </a:spcBef>
              <a:defRPr/>
            </a:pPr>
            <a:r>
              <a:rPr lang="en-US" altLang="en-US" sz="1633" dirty="0">
                <a:solidFill>
                  <a:prstClr val="black"/>
                </a:solidFill>
                <a:latin typeface="Verdana" pitchFamily="34" charset="0"/>
              </a:rPr>
              <a:t>=&gt;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2DF7BB6C-FFEF-4BCA-B5C5-157DC071338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893678" y="3838090"/>
            <a:ext cx="70459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22158" eaLnBrk="1" hangingPunct="1">
              <a:spcBef>
                <a:spcPct val="50000"/>
              </a:spcBef>
              <a:defRPr/>
            </a:pPr>
            <a:r>
              <a:rPr lang="en-US" altLang="en-US" sz="1633" dirty="0">
                <a:solidFill>
                  <a:prstClr val="black"/>
                </a:solidFill>
                <a:latin typeface="Verdana" pitchFamily="34" charset="0"/>
              </a:rPr>
              <a:t>=&gt;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A7B6DDF4-F260-4020-8C0F-8B3CF4E8DA8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863753" y="3838090"/>
            <a:ext cx="70459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22158" eaLnBrk="1" hangingPunct="1">
              <a:spcBef>
                <a:spcPct val="50000"/>
              </a:spcBef>
              <a:defRPr/>
            </a:pPr>
            <a:r>
              <a:rPr lang="en-US" altLang="en-US" sz="1633" dirty="0">
                <a:solidFill>
                  <a:prstClr val="black"/>
                </a:solidFill>
                <a:latin typeface="Verdana" pitchFamily="34" charset="0"/>
              </a:rPr>
              <a:t>=&gt;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1A980-6270-4C9C-9CEE-2F54A218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0AC9EB4-593E-45F5-B41E-8100C2278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 - Summary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DFCA65-847D-4CC5-BC6B-4CD65329644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722" dirty="0"/>
              <a:t>Defined: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Grammar (4-tuple)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Informal grammar</a:t>
            </a:r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List of productions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Derivation</a:t>
            </a:r>
            <a:endParaRPr lang="en-US" altLang="en-US" sz="2177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D5E0AC-4575-49CB-B0DC-FB3894DF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F183F6CB-918E-4A12-B0D1-9386835DC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8" y="0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Language and Grammar classes</a:t>
            </a:r>
            <a:endParaRPr lang="en-US" altLang="en-US" sz="3300" dirty="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95DC6A9-0536-41B1-B167-FB649E83E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851" y="1769991"/>
            <a:ext cx="5184408" cy="2714253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722" dirty="0"/>
              <a:t>We’ll Cover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Grammar Conventions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Sample Grammars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449" dirty="0"/>
              <a:t>The Chomsky Hierarchy</a:t>
            </a:r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313" dirty="0"/>
              <a:t>Regular Languages</a:t>
            </a:r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313" dirty="0"/>
              <a:t>Context-free Languages</a:t>
            </a:r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313" dirty="0"/>
              <a:t>Context-sensitive Languages</a:t>
            </a:r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313" dirty="0"/>
              <a:t>Recursively Enumerable Languages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69420-8D43-4A4B-A436-32908C2B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CE8-DEF6-4D48-8774-1FCB80F2B432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4889D6-19E6-41C1-9BA4-FBE59A380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Grammar conventions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37CCBE1-1341-4071-B96B-1D74ED16BA8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lnSpc>
                <a:spcPct val="90000"/>
              </a:lnSpc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 marL="311079" indent="-311079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177" dirty="0">
                <a:latin typeface="Verdana" pitchFamily="34" charset="0"/>
              </a:rPr>
              <a:t>Upper case letter – nonterminal</a:t>
            </a:r>
          </a:p>
          <a:p>
            <a:pPr marL="311079" indent="-311079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177" dirty="0">
                <a:latin typeface="Verdana" pitchFamily="34" charset="0"/>
              </a:rPr>
              <a:t>Lower case letter – terminal</a:t>
            </a:r>
          </a:p>
          <a:p>
            <a:pPr marL="311079" indent="-311079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177" dirty="0">
                <a:latin typeface="Verdana" pitchFamily="34" charset="0"/>
              </a:rPr>
              <a:t>Lower case </a:t>
            </a:r>
            <a:r>
              <a:rPr lang="en-US" altLang="en-US" sz="2177" dirty="0" err="1">
                <a:latin typeface="Verdana" pitchFamily="34" charset="0"/>
              </a:rPr>
              <a:t>greek</a:t>
            </a:r>
            <a:r>
              <a:rPr lang="en-US" altLang="en-US" sz="2177" dirty="0">
                <a:latin typeface="Verdana" pitchFamily="34" charset="0"/>
              </a:rPr>
              <a:t> letter – strings in V*</a:t>
            </a:r>
          </a:p>
          <a:p>
            <a:pPr marL="311079" indent="-311079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177" dirty="0">
                <a:latin typeface="Verdana" pitchFamily="34" charset="0"/>
              </a:rPr>
              <a:t>Left part of the first production: start symbol.</a:t>
            </a:r>
          </a:p>
          <a:p>
            <a:pPr marL="311079" indent="-311079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177" dirty="0">
                <a:latin typeface="Verdana" pitchFamily="34" charset="0"/>
              </a:rPr>
              <a:t>If same as previous, omit left part.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Example:</a:t>
            </a:r>
          </a:p>
          <a:p>
            <a:pPr marL="311079" indent="-311079">
              <a:lnSpc>
                <a:spcPct val="90000"/>
              </a:lnSpc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	S → </a:t>
            </a:r>
            <a:r>
              <a:rPr lang="en-US" altLang="en-US" sz="2177" dirty="0" err="1">
                <a:latin typeface="Verdana" pitchFamily="34" charset="0"/>
              </a:rPr>
              <a:t>aSb</a:t>
            </a:r>
            <a:endParaRPr lang="en-US" altLang="en-US" sz="2177" dirty="0">
              <a:latin typeface="Verdana" pitchFamily="34" charset="0"/>
            </a:endParaRPr>
          </a:p>
          <a:p>
            <a:pPr marL="311079" indent="-311079">
              <a:lnSpc>
                <a:spcPct val="90000"/>
              </a:lnSpc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	   → ε</a:t>
            </a:r>
            <a:endParaRPr lang="en-US" altLang="en-US" sz="1837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A4C82-E9D8-4D58-9BF3-50706EF6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854043E-02B4-4225-8357-8EF53206E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Language and Grammar classes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134F61C-7B36-4DC5-B525-A776633B18A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9227" y="208429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The language generated by a grammar G, is the set L(G) = {</a:t>
            </a:r>
            <a:r>
              <a:rPr lang="en-US" altLang="en-US" sz="2177" dirty="0">
                <a:sym typeface="Symbol" panose="05050102010706020507" pitchFamily="18" charset="2"/>
              </a:rPr>
              <a:t></a:t>
            </a:r>
            <a:r>
              <a:rPr lang="en-US" altLang="en-US" sz="2177" dirty="0"/>
              <a:t>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Σ* | S =&gt;* </a:t>
            </a:r>
            <a:r>
              <a:rPr lang="en-US" altLang="en-US" sz="2177" dirty="0">
                <a:sym typeface="Symbol" panose="05050102010706020507" pitchFamily="18" charset="2"/>
              </a:rPr>
              <a:t></a:t>
            </a:r>
            <a:r>
              <a:rPr lang="en-US" altLang="en-US" sz="2177" dirty="0"/>
              <a:t> </a:t>
            </a:r>
            <a:r>
              <a:rPr lang="en-US" altLang="en-US" sz="2177" dirty="0"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A sentential form generated by a grammar G is any string α such that S =&gt;* </a:t>
            </a:r>
            <a:r>
              <a:rPr lang="en-US" altLang="en-US" sz="2177" dirty="0">
                <a:sym typeface="Symbol" panose="05050102010706020507" pitchFamily="18" charset="2"/>
              </a:rPr>
              <a:t></a:t>
            </a:r>
            <a:r>
              <a:rPr lang="en-US" altLang="en-US" sz="2177" dirty="0"/>
              <a:t> </a:t>
            </a:r>
            <a:r>
              <a:rPr lang="en-US" altLang="en-US" sz="2177" dirty="0"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</a:t>
            </a: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A sentence generated by a grammar G is any sentential form </a:t>
            </a:r>
            <a:r>
              <a:rPr lang="en-US" altLang="en-US" sz="2177" dirty="0">
                <a:sym typeface="Symbol" panose="05050102010706020507" pitchFamily="18" charset="2"/>
              </a:rPr>
              <a:t></a:t>
            </a:r>
            <a:r>
              <a:rPr lang="en-US" altLang="en-US" sz="2177" dirty="0">
                <a:latin typeface="Verdana" panose="020B0604030504040204" pitchFamily="34" charset="0"/>
              </a:rPr>
              <a:t> such that </a:t>
            </a:r>
            <a:r>
              <a:rPr lang="en-US" altLang="en-US" sz="2177" dirty="0">
                <a:sym typeface="Symbol" panose="05050102010706020507" pitchFamily="18" charset="2"/>
              </a:rPr>
              <a:t></a:t>
            </a:r>
            <a:r>
              <a:rPr lang="en-US" altLang="en-US" sz="2177" dirty="0"/>
              <a:t> </a:t>
            </a:r>
            <a:r>
              <a:rPr lang="en-US" altLang="en-US" sz="2177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177" dirty="0">
                <a:latin typeface="Verdana" panose="020B0604030504040204" pitchFamily="34" charset="0"/>
              </a:rPr>
              <a:t> Σ*.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Lemma:</a:t>
            </a:r>
            <a:r>
              <a:rPr lang="en-US" altLang="en-US" sz="2177" dirty="0">
                <a:latin typeface="Verdana" panose="020B0604030504040204" pitchFamily="34" charset="0"/>
              </a:rPr>
              <a:t> L(G) = {</a:t>
            </a:r>
            <a:r>
              <a:rPr lang="en-US" altLang="en-US" sz="2177" dirty="0">
                <a:sym typeface="Symbol" panose="05050102010706020507" pitchFamily="18" charset="2"/>
              </a:rPr>
              <a:t></a:t>
            </a:r>
            <a:r>
              <a:rPr lang="en-US" altLang="en-US" sz="2177" dirty="0">
                <a:latin typeface="Verdana" panose="020B0604030504040204" pitchFamily="34" charset="0"/>
              </a:rPr>
              <a:t> | is a sentence}</a:t>
            </a: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Proof:</a:t>
            </a:r>
            <a:r>
              <a:rPr lang="en-US" altLang="en-US" sz="2177" dirty="0">
                <a:latin typeface="Verdana" panose="020B0604030504040204" pitchFamily="34" charset="0"/>
              </a:rPr>
              <a:t> Trivial.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3EA80-4810-485A-A9DB-B407812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60E0703-7956-45E9-9A1B-A05B1F191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A regular grammar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C5BEBE-08A8-4474-9849-45E31FBB088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2032450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2177" u="sng" dirty="0">
                <a:latin typeface="Verdana" pitchFamily="34" charset="0"/>
              </a:rPr>
              <a:t>Example:</a:t>
            </a:r>
            <a:r>
              <a:rPr lang="en-US" altLang="en-US" sz="2177" dirty="0">
                <a:latin typeface="Verdana" pitchFamily="34" charset="0"/>
              </a:rPr>
              <a:t>  Grammar for identifiers.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1905" dirty="0">
              <a:latin typeface="Verdana" pitchFamily="34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     Identifier	→ Letter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	→ Identifier Letter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	→ Identifier Digit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     Letter		→ ‘a’ → ‘A’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    			→ ‘b’ → ‘B’</a:t>
            </a:r>
            <a:r>
              <a:rPr lang="en-US" altLang="en-US" sz="612" dirty="0">
                <a:latin typeface="Verdana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	. . 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714" dirty="0">
              <a:latin typeface="Verdana" pitchFamily="34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	→ ‘z’ → ‘Z’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     Digit		→ ‘0’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	→ ‘1’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	. . 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714" dirty="0">
              <a:latin typeface="Verdana" pitchFamily="34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	→ ‘9’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44FE6-59A2-4492-A7BC-889221E6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47F3EE7-429B-4EC6-BF86-CC1105BE22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800" y="1565853"/>
            <a:ext cx="8381999" cy="4092443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Grammar: 	S → </a:t>
            </a:r>
            <a:r>
              <a:rPr lang="en-US" altLang="en-US" sz="2177" dirty="0" err="1">
                <a:latin typeface="Verdana" panose="020B0604030504040204" pitchFamily="34" charset="0"/>
              </a:rPr>
              <a:t>aSb</a:t>
            </a:r>
            <a:r>
              <a:rPr lang="en-US" altLang="en-US" sz="2177" dirty="0">
                <a:latin typeface="Verdana" panose="020B0604030504040204" pitchFamily="34" charset="0"/>
              </a:rPr>
              <a:t>   	</a:t>
            </a:r>
            <a:r>
              <a:rPr lang="en-US" altLang="en-US" sz="2177" dirty="0">
                <a:solidFill>
                  <a:srgbClr val="FF0000"/>
                </a:solidFill>
                <a:latin typeface="Verdana" panose="020B0604030504040204" pitchFamily="34" charset="0"/>
              </a:rPr>
              <a:t>Language pattern: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	S →		</a:t>
            </a:r>
            <a:r>
              <a:rPr lang="en-US" altLang="en-US" sz="2177" dirty="0">
                <a:solidFill>
                  <a:srgbClr val="FF0000"/>
                </a:solidFill>
                <a:latin typeface="Verdana" panose="020B0604030504040204" pitchFamily="34" charset="0"/>
              </a:rPr>
              <a:t>{</a:t>
            </a:r>
            <a:r>
              <a:rPr lang="en-US" altLang="en-US" sz="2177" dirty="0" err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en-US" altLang="en-US" sz="2177" baseline="30000" dirty="0" err="1">
                <a:solidFill>
                  <a:srgbClr val="FF0000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2177" dirty="0" err="1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r>
              <a:rPr lang="en-US" altLang="en-US" sz="2177" baseline="30000" dirty="0" err="1">
                <a:solidFill>
                  <a:srgbClr val="FF0000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solidFill>
                  <a:srgbClr val="FF0000"/>
                </a:solidFill>
                <a:latin typeface="Verdana" panose="020B0604030504040204" pitchFamily="34" charset="0"/>
              </a:rPr>
              <a:t> / n </a:t>
            </a:r>
            <a:r>
              <a:rPr lang="en-US" altLang="en-US" sz="2177" u="sng" dirty="0">
                <a:solidFill>
                  <a:srgbClr val="FF0000"/>
                </a:solidFill>
                <a:latin typeface="Verdana" panose="020B0604030504040204" pitchFamily="34" charset="0"/>
              </a:rPr>
              <a:t>&gt;</a:t>
            </a:r>
            <a:r>
              <a:rPr lang="en-US" altLang="en-US" sz="2177" dirty="0">
                <a:solidFill>
                  <a:srgbClr val="FF0000"/>
                </a:solidFill>
                <a:latin typeface="Verdana" panose="020B0604030504040204" pitchFamily="34" charset="0"/>
              </a:rPr>
              <a:t> 0}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                            sentential forms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612" u="sng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 </a:t>
            </a: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S =&gt; </a:t>
            </a:r>
            <a:r>
              <a:rPr lang="en-US" altLang="en-US" sz="2177" dirty="0" err="1">
                <a:latin typeface="Verdana" panose="020B0604030504040204" pitchFamily="34" charset="0"/>
              </a:rPr>
              <a:t>aSb</a:t>
            </a:r>
            <a:r>
              <a:rPr lang="en-US" altLang="en-US" sz="2177" dirty="0">
                <a:latin typeface="Verdana" panose="020B0604030504040204" pitchFamily="34" charset="0"/>
              </a:rPr>
              <a:t> =&gt; </a:t>
            </a:r>
            <a:r>
              <a:rPr lang="en-US" altLang="en-US" sz="2177" dirty="0" err="1">
                <a:latin typeface="Verdana" panose="020B0604030504040204" pitchFamily="34" charset="0"/>
              </a:rPr>
              <a:t>aaSbb</a:t>
            </a:r>
            <a:r>
              <a:rPr lang="en-US" altLang="en-US" sz="2177" dirty="0">
                <a:latin typeface="Verdana" panose="020B0604030504040204" pitchFamily="34" charset="0"/>
              </a:rPr>
              <a:t> =&gt; </a:t>
            </a:r>
            <a:r>
              <a:rPr lang="en-US" altLang="en-US" sz="2177" dirty="0" err="1">
                <a:latin typeface="Verdana" panose="020B0604030504040204" pitchFamily="34" charset="0"/>
              </a:rPr>
              <a:t>aaaSbbb</a:t>
            </a:r>
            <a:r>
              <a:rPr lang="en-US" altLang="en-US" sz="2177" dirty="0">
                <a:latin typeface="Verdana" panose="020B0604030504040204" pitchFamily="34" charset="0"/>
              </a:rPr>
              <a:t> =&gt; </a:t>
            </a:r>
            <a:r>
              <a:rPr lang="en-US" altLang="en-US" sz="2177" dirty="0" err="1">
                <a:latin typeface="Verdana" panose="020B0604030504040204" pitchFamily="34" charset="0"/>
              </a:rPr>
              <a:t>aaaaSbbbb</a:t>
            </a:r>
            <a:r>
              <a:rPr lang="en-US" altLang="en-US" sz="2177" dirty="0">
                <a:latin typeface="Verdana" panose="020B0604030504040204" pitchFamily="34" charset="0"/>
              </a:rPr>
              <a:t> =&gt;…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ε         ab        </a:t>
            </a:r>
            <a:r>
              <a:rPr lang="en-US" altLang="en-US" sz="2177" dirty="0" err="1">
                <a:latin typeface="Verdana" panose="020B0604030504040204" pitchFamily="34" charset="0"/>
              </a:rPr>
              <a:t>aabb</a:t>
            </a:r>
            <a:r>
              <a:rPr lang="en-US" altLang="en-US" sz="2177" dirty="0">
                <a:latin typeface="Verdana" panose="020B0604030504040204" pitchFamily="34" charset="0"/>
              </a:rPr>
              <a:t>        </a:t>
            </a:r>
            <a:r>
              <a:rPr lang="en-US" altLang="en-US" sz="2177" dirty="0" err="1">
                <a:latin typeface="Verdana" panose="020B0604030504040204" pitchFamily="34" charset="0"/>
              </a:rPr>
              <a:t>aaabbb</a:t>
            </a:r>
            <a:r>
              <a:rPr lang="en-US" altLang="en-US" sz="2177" dirty="0">
                <a:latin typeface="Verdana" panose="020B0604030504040204" pitchFamily="34" charset="0"/>
              </a:rPr>
              <a:t>         </a:t>
            </a:r>
            <a:r>
              <a:rPr lang="en-US" altLang="en-US" sz="2177" dirty="0" err="1">
                <a:latin typeface="Verdana" panose="020B0604030504040204" pitchFamily="34" charset="0"/>
              </a:rPr>
              <a:t>aaaabbbb</a:t>
            </a: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                              sentences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386E7E83-4B88-4064-AF3E-A90869E0B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002" y="13258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A context-free grammar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9033A-36FF-4FD2-ACF6-5A5F9A381712}"/>
              </a:ext>
            </a:extLst>
          </p:cNvPr>
          <p:cNvGrpSpPr>
            <a:grpSpLocks/>
          </p:cNvGrpSpPr>
          <p:nvPr/>
        </p:nvGrpSpPr>
        <p:grpSpPr bwMode="auto">
          <a:xfrm>
            <a:off x="1030326" y="3726028"/>
            <a:ext cx="6357533" cy="636171"/>
            <a:chOff x="1514364" y="4216402"/>
            <a:chExt cx="9344249" cy="935037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DA2C1F09-0D5D-4E80-AD09-CE1559FBA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347791" y="4479815"/>
              <a:ext cx="838196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622158" eaLnBrk="1" hangingPunct="1">
                <a:spcBef>
                  <a:spcPct val="50000"/>
                </a:spcBef>
                <a:defRPr/>
              </a:pPr>
              <a:r>
                <a:rPr lang="en-US" altLang="en-US" sz="1633" dirty="0">
                  <a:solidFill>
                    <a:prstClr val="black"/>
                  </a:solidFill>
                  <a:latin typeface="Verdana" pitchFamily="34" charset="0"/>
                </a:rPr>
                <a:t>=&gt;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B677A2C7-3293-4316-8DA3-BBD2AEF17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871788" y="4479815"/>
              <a:ext cx="838198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622158" eaLnBrk="1" hangingPunct="1">
                <a:spcBef>
                  <a:spcPct val="50000"/>
                </a:spcBef>
                <a:defRPr/>
              </a:pPr>
              <a:r>
                <a:rPr lang="en-US" altLang="en-US" sz="1633" dirty="0">
                  <a:solidFill>
                    <a:prstClr val="black"/>
                  </a:solidFill>
                  <a:latin typeface="Verdana" pitchFamily="34" charset="0"/>
                </a:rPr>
                <a:t>=&gt;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82A9B908-48EF-4465-8D5A-BFBB58932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776787" y="4479813"/>
              <a:ext cx="838200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622158" eaLnBrk="1" hangingPunct="1">
                <a:spcBef>
                  <a:spcPct val="50000"/>
                </a:spcBef>
                <a:defRPr/>
              </a:pPr>
              <a:r>
                <a:rPr lang="en-US" altLang="en-US" sz="1633" dirty="0">
                  <a:solidFill>
                    <a:prstClr val="black"/>
                  </a:solidFill>
                  <a:latin typeface="Verdana" pitchFamily="34" charset="0"/>
                </a:rPr>
                <a:t>=&gt;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DA1B00BD-133F-4E13-9FE4-13DB3B52E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090571" y="4431395"/>
              <a:ext cx="935036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622158" eaLnBrk="1" hangingPunct="1">
                <a:spcBef>
                  <a:spcPct val="50000"/>
                </a:spcBef>
                <a:defRPr/>
              </a:pPr>
              <a:r>
                <a:rPr lang="en-US" altLang="en-US" sz="1633" dirty="0">
                  <a:solidFill>
                    <a:prstClr val="black"/>
                  </a:solidFill>
                  <a:latin typeface="Verdana" pitchFamily="34" charset="0"/>
                </a:rPr>
                <a:t>=&gt;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D6F0B557-EAD2-471E-8EB4-983F0A496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0138570" y="4431395"/>
              <a:ext cx="935036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622158" eaLnBrk="1" hangingPunct="1">
                <a:spcBef>
                  <a:spcPct val="50000"/>
                </a:spcBef>
                <a:defRPr/>
              </a:pPr>
              <a:r>
                <a:rPr lang="en-US" altLang="en-US" sz="1633" dirty="0">
                  <a:solidFill>
                    <a:prstClr val="black"/>
                  </a:solidFill>
                  <a:latin typeface="Verdana" pitchFamily="34" charset="0"/>
                </a:rPr>
                <a:t>=&gt;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62AA16-9173-4970-A5C6-528005763D69}"/>
              </a:ext>
            </a:extLst>
          </p:cNvPr>
          <p:cNvGrpSpPr>
            <a:grpSpLocks/>
          </p:cNvGrpSpPr>
          <p:nvPr/>
        </p:nvGrpSpPr>
        <p:grpSpPr bwMode="auto">
          <a:xfrm>
            <a:off x="1461356" y="3014248"/>
            <a:ext cx="5754693" cy="570285"/>
            <a:chOff x="2147888" y="3170238"/>
            <a:chExt cx="8458200" cy="8382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0259F52-56F1-41DB-9A48-9AF55F70D36C}"/>
                </a:ext>
              </a:extLst>
            </p:cNvPr>
            <p:cNvCxnSpPr/>
            <p:nvPr/>
          </p:nvCxnSpPr>
          <p:spPr>
            <a:xfrm flipH="1">
              <a:off x="2147888" y="3170238"/>
              <a:ext cx="34290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C6B174-30B1-40AE-BDF0-BF03F705E645}"/>
                </a:ext>
              </a:extLst>
            </p:cNvPr>
            <p:cNvCxnSpPr/>
            <p:nvPr/>
          </p:nvCxnSpPr>
          <p:spPr>
            <a:xfrm flipH="1">
              <a:off x="3862388" y="3170238"/>
              <a:ext cx="21717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8C5398-A670-4BC1-9676-C13BE7CE9288}"/>
                </a:ext>
              </a:extLst>
            </p:cNvPr>
            <p:cNvCxnSpPr/>
            <p:nvPr/>
          </p:nvCxnSpPr>
          <p:spPr>
            <a:xfrm flipH="1">
              <a:off x="5805488" y="3170238"/>
              <a:ext cx="9144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770DBA-4EC4-46B0-81B5-00F96FC9E4B9}"/>
                </a:ext>
              </a:extLst>
            </p:cNvPr>
            <p:cNvCxnSpPr/>
            <p:nvPr/>
          </p:nvCxnSpPr>
          <p:spPr>
            <a:xfrm>
              <a:off x="8624888" y="3170238"/>
              <a:ext cx="19812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4334E1-0235-4BF4-AAB2-EBB6726B3A12}"/>
                </a:ext>
              </a:extLst>
            </p:cNvPr>
            <p:cNvCxnSpPr/>
            <p:nvPr/>
          </p:nvCxnSpPr>
          <p:spPr>
            <a:xfrm>
              <a:off x="7481888" y="3170238"/>
              <a:ext cx="2286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8F86A8-1D5F-4CF1-9B57-6B896EAF400B}"/>
              </a:ext>
            </a:extLst>
          </p:cNvPr>
          <p:cNvGrpSpPr>
            <a:grpSpLocks/>
          </p:cNvGrpSpPr>
          <p:nvPr/>
        </p:nvGrpSpPr>
        <p:grpSpPr bwMode="auto">
          <a:xfrm>
            <a:off x="1357668" y="4628975"/>
            <a:ext cx="5858381" cy="770101"/>
            <a:chOff x="1995488" y="5543550"/>
            <a:chExt cx="8610600" cy="113188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DB169F-D15D-4124-AB00-7508EA78853E}"/>
                </a:ext>
              </a:extLst>
            </p:cNvPr>
            <p:cNvCxnSpPr/>
            <p:nvPr/>
          </p:nvCxnSpPr>
          <p:spPr>
            <a:xfrm flipH="1" flipV="1">
              <a:off x="1995488" y="5608638"/>
              <a:ext cx="396240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C67776-BD23-4075-B6EF-115F4AF359F9}"/>
                </a:ext>
              </a:extLst>
            </p:cNvPr>
            <p:cNvCxnSpPr/>
            <p:nvPr/>
          </p:nvCxnSpPr>
          <p:spPr>
            <a:xfrm flipH="1" flipV="1">
              <a:off x="5480050" y="5594350"/>
              <a:ext cx="1392238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EEA192-E104-4F01-8FCA-7261AF87AECC}"/>
                </a:ext>
              </a:extLst>
            </p:cNvPr>
            <p:cNvCxnSpPr/>
            <p:nvPr/>
          </p:nvCxnSpPr>
          <p:spPr>
            <a:xfrm flipH="1" flipV="1">
              <a:off x="3498850" y="5543550"/>
              <a:ext cx="2916238" cy="111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EB859BF-57D7-4937-9842-11F72F081656}"/>
                </a:ext>
              </a:extLst>
            </p:cNvPr>
            <p:cNvCxnSpPr/>
            <p:nvPr/>
          </p:nvCxnSpPr>
          <p:spPr>
            <a:xfrm flipV="1">
              <a:off x="7481888" y="5726113"/>
              <a:ext cx="3124200" cy="9350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117CBC-8C2D-455F-9EE2-E320D4504AF7}"/>
                </a:ext>
              </a:extLst>
            </p:cNvPr>
            <p:cNvCxnSpPr/>
            <p:nvPr/>
          </p:nvCxnSpPr>
          <p:spPr>
            <a:xfrm flipV="1">
              <a:off x="7177088" y="5594350"/>
              <a:ext cx="304800" cy="106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EF96-6034-4FBB-9834-D2B064AC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0312CE1-2646-4A68-BD07-A66AEDA36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829378" cy="85866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A context-sensitive </a:t>
            </a:r>
            <a:br>
              <a:rPr lang="en-US" altLang="en-US" sz="3266" dirty="0"/>
            </a:br>
            <a:r>
              <a:rPr lang="en-US" altLang="en-US" sz="3266" dirty="0"/>
              <a:t>Grammar</a:t>
            </a:r>
            <a:endParaRPr lang="en-US" altLang="en-US" sz="3300" dirty="0"/>
          </a:p>
        </p:txBody>
      </p:sp>
      <p:sp>
        <p:nvSpPr>
          <p:cNvPr id="12292" name="TextBox 1">
            <a:extLst>
              <a:ext uri="{FF2B5EF4-FFF2-40B4-BE49-F238E27FC236}">
                <a16:creationId xmlns:a16="http://schemas.microsoft.com/office/drawing/2014/main" id="{B2DE2347-B04E-48A9-9215-AF8EC41A4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582" y="4971417"/>
            <a:ext cx="3525398" cy="64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905" dirty="0">
                <a:solidFill>
                  <a:srgbClr val="FF0000"/>
                </a:solidFill>
                <a:latin typeface="Verdana" panose="020B0604030504040204" pitchFamily="34" charset="0"/>
              </a:rPr>
              <a:t>Language pattern:</a:t>
            </a:r>
          </a:p>
          <a:p>
            <a:pPr>
              <a:lnSpc>
                <a:spcPct val="80000"/>
              </a:lnSpc>
            </a:pPr>
            <a:endParaRPr lang="en-US" altLang="en-US" sz="68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905" dirty="0">
                <a:solidFill>
                  <a:srgbClr val="FF0000"/>
                </a:solidFill>
                <a:latin typeface="Verdana" panose="020B0604030504040204" pitchFamily="34" charset="0"/>
              </a:rPr>
              <a:t>{</a:t>
            </a:r>
            <a:r>
              <a:rPr lang="en-US" altLang="en-US" sz="1905" dirty="0" err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en-US" altLang="en-US" sz="1905" baseline="30000" dirty="0" err="1">
                <a:solidFill>
                  <a:srgbClr val="FF0000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1905" dirty="0" err="1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r>
              <a:rPr lang="en-US" altLang="en-US" sz="1905" baseline="30000" dirty="0" err="1">
                <a:solidFill>
                  <a:srgbClr val="FF0000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1905" dirty="0" err="1">
                <a:solidFill>
                  <a:srgbClr val="FF0000"/>
                </a:solidFill>
                <a:latin typeface="Verdana" panose="020B0604030504040204" pitchFamily="34" charset="0"/>
              </a:rPr>
              <a:t>c</a:t>
            </a:r>
            <a:r>
              <a:rPr lang="en-US" altLang="en-US" sz="1905" baseline="30000" dirty="0" err="1">
                <a:solidFill>
                  <a:srgbClr val="FF0000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1905" dirty="0">
                <a:solidFill>
                  <a:srgbClr val="FF0000"/>
                </a:solidFill>
                <a:latin typeface="Verdana" panose="020B0604030504040204" pitchFamily="34" charset="0"/>
              </a:rPr>
              <a:t> | n </a:t>
            </a:r>
            <a:r>
              <a:rPr lang="en-US" altLang="en-US" sz="1905" u="sng" dirty="0">
                <a:solidFill>
                  <a:srgbClr val="FF0000"/>
                </a:solidFill>
                <a:latin typeface="Verdana" panose="020B0604030504040204" pitchFamily="34" charset="0"/>
              </a:rPr>
              <a:t>&gt;</a:t>
            </a:r>
            <a:r>
              <a:rPr lang="en-US" altLang="en-US" sz="1905" dirty="0">
                <a:solidFill>
                  <a:srgbClr val="FF0000"/>
                </a:solidFill>
                <a:latin typeface="Verdana" panose="020B0604030504040204" pitchFamily="34" charset="0"/>
              </a:rPr>
              <a:t> 1}</a:t>
            </a: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0FAA874B-3B0B-4484-B908-C86BE65DF1C7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828700"/>
            <a:ext cx="2488516" cy="310956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3062" dirty="0">
                <a:latin typeface="Verdana" pitchFamily="34" charset="0"/>
              </a:rPr>
              <a:t> A	</a:t>
            </a:r>
            <a:r>
              <a:rPr lang="en-US" altLang="en-US" sz="3062" dirty="0"/>
              <a:t>→  </a:t>
            </a:r>
            <a:r>
              <a:rPr lang="en-US" altLang="en-US" sz="3062" dirty="0" err="1"/>
              <a:t>aABC</a:t>
            </a:r>
            <a:endParaRPr lang="en-US" altLang="en-US" sz="3062" dirty="0"/>
          </a:p>
          <a:p>
            <a:pPr>
              <a:buFontTx/>
              <a:buNone/>
              <a:defRPr/>
            </a:pPr>
            <a:r>
              <a:rPr lang="en-US" altLang="en-US" sz="3062" dirty="0"/>
              <a:t>		→  </a:t>
            </a:r>
            <a:r>
              <a:rPr lang="en-US" altLang="en-US" sz="3062" dirty="0" err="1"/>
              <a:t>aBC</a:t>
            </a:r>
            <a:endParaRPr lang="en-US" altLang="en-US" sz="3062" dirty="0"/>
          </a:p>
          <a:p>
            <a:pPr>
              <a:buFontTx/>
              <a:buNone/>
              <a:defRPr/>
            </a:pPr>
            <a:r>
              <a:rPr lang="en-US" altLang="en-US" sz="3062" dirty="0" err="1"/>
              <a:t>aB</a:t>
            </a:r>
            <a:r>
              <a:rPr lang="en-US" altLang="en-US" sz="3062" dirty="0"/>
              <a:t>	→  ab</a:t>
            </a:r>
          </a:p>
          <a:p>
            <a:pPr>
              <a:buFontTx/>
              <a:buNone/>
              <a:defRPr/>
            </a:pPr>
            <a:r>
              <a:rPr lang="en-US" altLang="en-US" sz="3062" dirty="0" err="1"/>
              <a:t>bB</a:t>
            </a:r>
            <a:r>
              <a:rPr lang="en-US" altLang="en-US" sz="3062" dirty="0"/>
              <a:t>	→  bb</a:t>
            </a:r>
          </a:p>
          <a:p>
            <a:pPr>
              <a:buFontTx/>
              <a:buNone/>
              <a:defRPr/>
            </a:pPr>
            <a:r>
              <a:rPr lang="en-US" altLang="en-US" sz="3062" dirty="0" err="1"/>
              <a:t>bC</a:t>
            </a:r>
            <a:r>
              <a:rPr lang="en-US" altLang="en-US" sz="3062" dirty="0"/>
              <a:t>	→  </a:t>
            </a:r>
            <a:r>
              <a:rPr lang="en-US" altLang="en-US" sz="3062" dirty="0" err="1"/>
              <a:t>bc</a:t>
            </a:r>
            <a:endParaRPr lang="en-US" altLang="en-US" sz="3062" dirty="0"/>
          </a:p>
          <a:p>
            <a:pPr>
              <a:buFontTx/>
              <a:buNone/>
              <a:defRPr/>
            </a:pPr>
            <a:r>
              <a:rPr lang="en-US" altLang="en-US" sz="3062" dirty="0"/>
              <a:t>CB	→  BC</a:t>
            </a:r>
          </a:p>
          <a:p>
            <a:pPr>
              <a:buFontTx/>
              <a:buNone/>
              <a:defRPr/>
            </a:pPr>
            <a:r>
              <a:rPr lang="en-US" altLang="en-US" sz="3062" dirty="0" err="1"/>
              <a:t>cC</a:t>
            </a:r>
            <a:r>
              <a:rPr lang="en-US" altLang="en-US" sz="3062" dirty="0"/>
              <a:t>	→  cc   </a:t>
            </a:r>
          </a:p>
          <a:p>
            <a:pPr>
              <a:buFontTx/>
              <a:buNone/>
              <a:defRPr/>
            </a:pPr>
            <a:r>
              <a:rPr lang="en-US" altLang="en-US" sz="1497" dirty="0">
                <a:latin typeface="Verdana" pitchFamily="34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5CDBE-14C8-4EE1-9967-242CF855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563994"/>
            <a:ext cx="4345096" cy="5029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FA446F-0ED0-48DE-AE59-946632C4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5EF4644-8CE3-46A3-AEB7-9CC410AF2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The </a:t>
            </a:r>
            <a:r>
              <a:rPr lang="en-US" altLang="en-US" sz="3266" dirty="0" err="1"/>
              <a:t>chomsky</a:t>
            </a:r>
            <a:r>
              <a:rPr lang="en-US" altLang="en-US" sz="3266" dirty="0"/>
              <a:t> </a:t>
            </a:r>
            <a:r>
              <a:rPr lang="en-US" altLang="en-US" sz="3266" dirty="0" err="1"/>
              <a:t>hierachy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9EF48A3-60BA-4BE9-B6D1-3AAA0367CD4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94759" y="2084295"/>
            <a:ext cx="7974268" cy="383322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A hierarchy of grammars, the languages they generate, and the </a:t>
            </a:r>
            <a:r>
              <a:rPr lang="en-US" altLang="en-US" sz="1905">
                <a:latin typeface="Verdana" pitchFamily="34" charset="0"/>
              </a:rPr>
              <a:t>machines that </a:t>
            </a:r>
            <a:r>
              <a:rPr lang="en-US" altLang="en-US" sz="1905" dirty="0">
                <a:latin typeface="Verdana" pitchFamily="34" charset="0"/>
              </a:rPr>
              <a:t>accept those languages.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Developed by Noam Chomsky (MIT) in 1957.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Linguist, philosopher, cognitive scientist, historian, logician.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Four language levels: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Regular languages: {a</a:t>
            </a:r>
            <a:r>
              <a:rPr lang="en-US" altLang="en-US" sz="1905" baseline="30000" dirty="0">
                <a:latin typeface="Verdana" pitchFamily="34" charset="0"/>
              </a:rPr>
              <a:t>n</a:t>
            </a:r>
            <a:r>
              <a:rPr lang="en-US" altLang="en-US" sz="1905" dirty="0">
                <a:latin typeface="Verdana" pitchFamily="34" charset="0"/>
              </a:rPr>
              <a:t> | n &gt; 1}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 Context-free languages: {a</a:t>
            </a:r>
            <a:r>
              <a:rPr lang="en-US" altLang="en-US" sz="1905" baseline="30000" dirty="0">
                <a:latin typeface="Verdana" pitchFamily="34" charset="0"/>
              </a:rPr>
              <a:t>n </a:t>
            </a:r>
            <a:r>
              <a:rPr lang="en-US" altLang="en-US" sz="1905" dirty="0" err="1">
                <a:latin typeface="Verdana" pitchFamily="34" charset="0"/>
              </a:rPr>
              <a:t>b</a:t>
            </a:r>
            <a:r>
              <a:rPr lang="en-US" altLang="en-US" sz="1905" baseline="30000" dirty="0" err="1">
                <a:latin typeface="Verdana" pitchFamily="34" charset="0"/>
              </a:rPr>
              <a:t>n</a:t>
            </a:r>
            <a:r>
              <a:rPr lang="en-US" altLang="en-US" sz="1905" dirty="0">
                <a:latin typeface="Verdana" pitchFamily="34" charset="0"/>
              </a:rPr>
              <a:t> / n &gt; 0}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Context-sensitive languages: {a</a:t>
            </a:r>
            <a:r>
              <a:rPr lang="en-US" altLang="en-US" sz="1905" baseline="30000" dirty="0">
                <a:latin typeface="Verdana" pitchFamily="34" charset="0"/>
              </a:rPr>
              <a:t>n </a:t>
            </a:r>
            <a:r>
              <a:rPr lang="en-US" altLang="en-US" sz="1905" dirty="0" err="1">
                <a:latin typeface="Verdana" pitchFamily="34" charset="0"/>
              </a:rPr>
              <a:t>b</a:t>
            </a:r>
            <a:r>
              <a:rPr lang="en-US" altLang="en-US" sz="1905" baseline="30000" dirty="0" err="1">
                <a:latin typeface="Verdana" pitchFamily="34" charset="0"/>
              </a:rPr>
              <a:t>n</a:t>
            </a:r>
            <a:r>
              <a:rPr lang="en-US" altLang="en-US" sz="1905" dirty="0">
                <a:latin typeface="Verdana" pitchFamily="34" charset="0"/>
              </a:rPr>
              <a:t> </a:t>
            </a:r>
            <a:r>
              <a:rPr lang="en-US" altLang="en-US" sz="1905" dirty="0" err="1">
                <a:latin typeface="Verdana" pitchFamily="34" charset="0"/>
              </a:rPr>
              <a:t>c</a:t>
            </a:r>
            <a:r>
              <a:rPr lang="en-US" altLang="en-US" sz="1905" baseline="30000" dirty="0" err="1">
                <a:latin typeface="Verdana" pitchFamily="34" charset="0"/>
              </a:rPr>
              <a:t>n</a:t>
            </a:r>
            <a:r>
              <a:rPr lang="en-US" altLang="en-US" sz="1905" dirty="0">
                <a:latin typeface="Verdana" pitchFamily="34" charset="0"/>
              </a:rPr>
              <a:t> | n &gt; 1}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905" dirty="0">
                <a:latin typeface="Verdana" pitchFamily="34" charset="0"/>
              </a:rPr>
              <a:t>Unrestricted:  (no pattern)</a:t>
            </a:r>
          </a:p>
          <a:p>
            <a:pPr marL="693447" lvl="1" indent="-349964" eaLnBrk="1" hangingPunct="1">
              <a:spcBef>
                <a:spcPts val="748"/>
              </a:spcBef>
              <a:buSzPct val="45000"/>
              <a:buFont typeface="+mj-lt"/>
              <a:buAutoNum type="arabicPeriod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905" dirty="0">
              <a:latin typeface="Verdan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7F3C1-FA27-4528-A78C-6B50B500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FA0FB32-FB97-4ECB-8828-7779F54F6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624EB82-833B-4CA8-BD5D-4B5EC237349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42915" y="1614458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 dirty="0">
                <a:latin typeface="Verdana" panose="020B0604030504040204" pitchFamily="34" charset="0"/>
              </a:rPr>
              <a:t>Definition:</a:t>
            </a:r>
            <a:r>
              <a:rPr lang="en-US" altLang="en-US" sz="2400" dirty="0">
                <a:latin typeface="Verdana" panose="020B0604030504040204" pitchFamily="34" charset="0"/>
              </a:rPr>
              <a:t>  An alphabet (or vocabulary) Σ is a </a:t>
            </a:r>
            <a:r>
              <a:rPr lang="en-US" altLang="en-US" sz="2400" u="sng" dirty="0">
                <a:latin typeface="Verdana" panose="020B0604030504040204" pitchFamily="34" charset="0"/>
              </a:rPr>
              <a:t>finite</a:t>
            </a:r>
            <a:r>
              <a:rPr lang="en-US" altLang="en-US" sz="2400" dirty="0">
                <a:latin typeface="Verdana" panose="020B0604030504040204" pitchFamily="34" charset="0"/>
              </a:rPr>
              <a:t> set of symbols.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905" u="sng" dirty="0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DF96E-9F50-4E6B-9E8D-4BF7FFB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CDA698A9-365D-40B4-936F-706C9E1D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7" cy="85866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The </a:t>
            </a:r>
            <a:r>
              <a:rPr lang="en-US" altLang="en-US" sz="3266" dirty="0" err="1"/>
              <a:t>chomsky</a:t>
            </a:r>
            <a:r>
              <a:rPr lang="en-US" altLang="en-US" sz="3266" dirty="0"/>
              <a:t> </a:t>
            </a:r>
            <a:r>
              <a:rPr lang="en-US" altLang="en-US" sz="3266" dirty="0" err="1"/>
              <a:t>hierachy</a:t>
            </a:r>
            <a:endParaRPr lang="en-US" altLang="en-US" sz="3300" dirty="0"/>
          </a:p>
        </p:txBody>
      </p:sp>
      <p:graphicFrame>
        <p:nvGraphicFramePr>
          <p:cNvPr id="5" name="Group 385">
            <a:extLst>
              <a:ext uri="{FF2B5EF4-FFF2-40B4-BE49-F238E27FC236}">
                <a16:creationId xmlns:a16="http://schemas.microsoft.com/office/drawing/2014/main" id="{1CB86B8B-DEA8-4844-9E42-C23207E53E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633595"/>
              </p:ext>
            </p:extLst>
          </p:nvPr>
        </p:nvGraphicFramePr>
        <p:xfrm>
          <a:off x="838200" y="2057400"/>
          <a:ext cx="7724768" cy="4186411"/>
        </p:xfrm>
        <a:graphic>
          <a:graphicData uri="http://schemas.openxmlformats.org/drawingml/2006/table">
            <a:tbl>
              <a:tblPr/>
              <a:tblGrid>
                <a:gridCol w="78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885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Type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Language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Name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Grammar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Name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Restrictions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On grammar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Accepting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Machine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Recursively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Enumerable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Unrestricted re-writing system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None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Turing Machine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7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Context-Sensitive Language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Context- Sensitive Grammar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For all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→,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 ||≤||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Linear Bounded Automaton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Context- Free Language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Context- Free Grammar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For all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→,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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Φ. 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Push-Down Automaton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(parser)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3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L="62213" marR="62213" marT="31106" marB="311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Regular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Language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Regular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Grammar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For all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→,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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Φ,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 U 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Φ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sym typeface="Symbol" pitchFamily="18" charset="2"/>
                        </a:rPr>
                        <a:t>U {}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SzPct val="7500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buFont typeface="Times New Roman" pitchFamily="18" charset="0"/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defRPr sz="2000">
                          <a:solidFill>
                            <a:schemeClr val="bg1"/>
                          </a:solidFill>
                          <a:latin typeface="Century Gothic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AD2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Finite- State Automaton</a:t>
                      </a:r>
                    </a:p>
                  </a:txBody>
                  <a:tcPr marL="62213" marR="62213" marT="31106" marB="31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D2FFE-6706-4F5D-94E1-FA64EFEC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861333B-40D2-4EE5-AF2C-01B8ABF85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11232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The </a:t>
            </a:r>
            <a:r>
              <a:rPr lang="en-US" altLang="en-US" sz="3266" dirty="0" err="1"/>
              <a:t>chomsky</a:t>
            </a:r>
            <a:r>
              <a:rPr lang="en-US" altLang="en-US" sz="3266" dirty="0"/>
              <a:t> </a:t>
            </a:r>
            <a:r>
              <a:rPr lang="en-US" altLang="en-US" sz="3266" dirty="0" err="1"/>
              <a:t>hierachy</a:t>
            </a:r>
            <a:endParaRPr lang="en-US" altLang="en-US" sz="3300" dirty="0"/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1CAAAE07-8E66-4ECF-BAA8-8C0BC718FA4F}"/>
              </a:ext>
            </a:extLst>
          </p:cNvPr>
          <p:cNvGrpSpPr>
            <a:grpSpLocks/>
          </p:cNvGrpSpPr>
          <p:nvPr/>
        </p:nvGrpSpPr>
        <p:grpSpPr bwMode="auto">
          <a:xfrm>
            <a:off x="518441" y="1769990"/>
            <a:ext cx="4791257" cy="3888306"/>
            <a:chOff x="762000" y="1939925"/>
            <a:chExt cx="5273675" cy="4343400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7AF6BF9F-12BD-4DDF-8F07-F3198A56A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303" y="3619373"/>
              <a:ext cx="2796141" cy="82827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3:	 Regular Languages</a:t>
              </a:r>
            </a:p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905" kern="0" dirty="0">
                  <a:solidFill>
                    <a:prstClr val="black"/>
                  </a:solidFill>
                  <a:latin typeface="Times New Roman" pitchFamily="18" charset="0"/>
                </a:rPr>
                <a:t>{a</a:t>
              </a:r>
              <a:r>
                <a:rPr lang="en-US" altLang="en-US" sz="1905" kern="0" baseline="30000" dirty="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lang="en-US" altLang="en-US" sz="1905" kern="0" dirty="0">
                  <a:solidFill>
                    <a:prstClr val="black"/>
                  </a:solidFill>
                  <a:latin typeface="Times New Roman" pitchFamily="18" charset="0"/>
                </a:rPr>
                <a:t> | n </a:t>
              </a:r>
              <a:r>
                <a:rPr lang="en-US" altLang="en-US" sz="1905" u="sng" kern="0" dirty="0">
                  <a:solidFill>
                    <a:prstClr val="black"/>
                  </a:solidFill>
                  <a:latin typeface="Times New Roman" pitchFamily="18" charset="0"/>
                </a:rPr>
                <a:t>&gt;</a:t>
              </a:r>
              <a:r>
                <a:rPr lang="en-US" altLang="en-US" sz="1905" kern="0" dirty="0">
                  <a:solidFill>
                    <a:prstClr val="black"/>
                  </a:solidFill>
                  <a:latin typeface="Times New Roman" pitchFamily="18" charset="0"/>
                </a:rPr>
                <a:t> 0}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CCDA5F72-ABA5-46FD-9E05-014B9ECCB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438209"/>
              <a:ext cx="3063629" cy="38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5197B626-2845-4714-83F7-1A6F6577B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286" y="3006471"/>
              <a:ext cx="3504688" cy="337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2:     Context-free Languages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303E99A2-12B6-48EB-9F77-EBA481ECE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859" y="2473198"/>
              <a:ext cx="4342816" cy="337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1:    Context-Sensitive Languages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17B4A66-76B8-4424-B52A-E0981E9E5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935" y="4690068"/>
              <a:ext cx="1600173" cy="430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905" kern="0" dirty="0">
                  <a:solidFill>
                    <a:prstClr val="black"/>
                  </a:solidFill>
                  <a:latin typeface="Times New Roman" pitchFamily="18" charset="0"/>
                </a:rPr>
                <a:t>{</a:t>
              </a:r>
              <a:r>
                <a:rPr lang="en-US" altLang="en-US" sz="1905" kern="0" dirty="0" err="1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en-US" sz="1905" kern="0" baseline="30000" dirty="0" err="1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lang="en-US" altLang="en-US" sz="1905" kern="0" dirty="0" err="1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en-US" sz="1905" kern="0" baseline="30000" dirty="0" err="1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lang="en-US" altLang="en-US" sz="1905" kern="0" dirty="0">
                  <a:solidFill>
                    <a:prstClr val="black"/>
                  </a:solidFill>
                  <a:latin typeface="Times New Roman" pitchFamily="18" charset="0"/>
                </a:rPr>
                <a:t> | n</a:t>
              </a:r>
              <a:r>
                <a:rPr lang="en-US" altLang="en-US" sz="1905" u="sng" kern="0" dirty="0">
                  <a:solidFill>
                    <a:prstClr val="black"/>
                  </a:solidFill>
                  <a:latin typeface="Times New Roman" pitchFamily="18" charset="0"/>
                </a:rPr>
                <a:t>&gt;</a:t>
              </a:r>
              <a:r>
                <a:rPr lang="en-US" altLang="en-US" sz="1905" kern="0" dirty="0">
                  <a:solidFill>
                    <a:prstClr val="black"/>
                  </a:solidFill>
                  <a:latin typeface="Times New Roman" pitchFamily="18" charset="0"/>
                </a:rPr>
                <a:t>0}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9AC43EAB-D729-4210-BB34-A125C580B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874" y="5257800"/>
              <a:ext cx="2225494" cy="430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905" kern="0" dirty="0">
                  <a:solidFill>
                    <a:prstClr val="black"/>
                  </a:solidFill>
                  <a:latin typeface="Times New Roman" pitchFamily="18" charset="0"/>
                </a:rPr>
                <a:t>{</a:t>
              </a:r>
              <a:r>
                <a:rPr lang="en-US" altLang="en-US" sz="1905" kern="0" dirty="0" err="1">
                  <a:solidFill>
                    <a:prstClr val="black"/>
                  </a:solidFill>
                  <a:latin typeface="Times New Roman" pitchFamily="18" charset="0"/>
                </a:rPr>
                <a:t>a</a:t>
              </a:r>
              <a:r>
                <a:rPr lang="en-US" altLang="en-US" sz="1905" kern="0" baseline="30000" dirty="0" err="1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lang="en-US" altLang="en-US" sz="1905" kern="0" dirty="0" err="1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  <a:r>
                <a:rPr lang="en-US" altLang="en-US" sz="1905" kern="0" baseline="30000" dirty="0" err="1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lang="en-US" altLang="en-US" sz="1905" kern="0" dirty="0" err="1">
                  <a:solidFill>
                    <a:prstClr val="black"/>
                  </a:solidFill>
                  <a:latin typeface="Times New Roman" pitchFamily="18" charset="0"/>
                </a:rPr>
                <a:t>c</a:t>
              </a:r>
              <a:r>
                <a:rPr lang="en-US" altLang="en-US" sz="1905" kern="0" baseline="30000" dirty="0" err="1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r>
                <a:rPr lang="en-US" altLang="en-US" sz="1905" kern="0" dirty="0">
                  <a:solidFill>
                    <a:prstClr val="black"/>
                  </a:solidFill>
                  <a:latin typeface="Times New Roman" pitchFamily="18" charset="0"/>
                </a:rPr>
                <a:t> | n</a:t>
              </a:r>
              <a:r>
                <a:rPr lang="en-US" altLang="en-US" sz="1905" u="sng" kern="0" dirty="0">
                  <a:solidFill>
                    <a:prstClr val="black"/>
                  </a:solidFill>
                  <a:latin typeface="Times New Roman" pitchFamily="18" charset="0"/>
                </a:rPr>
                <a:t>&gt;</a:t>
              </a:r>
              <a:r>
                <a:rPr lang="en-US" altLang="en-US" sz="1905" kern="0" dirty="0">
                  <a:solidFill>
                    <a:prstClr val="black"/>
                  </a:solidFill>
                  <a:latin typeface="Times New Roman" pitchFamily="18" charset="0"/>
                </a:rPr>
                <a:t>0}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54CE80E6-7538-40B3-A369-DDC90F9B9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7328" y="2015934"/>
              <a:ext cx="4648347" cy="337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0:    Recursively Enumerable Languages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EB7F04F9-BA62-4E0C-8972-AAEC73F5D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201" y="3006471"/>
              <a:ext cx="312426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78BDAE5A-870B-40BF-B806-614EFE8F7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201" y="3006471"/>
              <a:ext cx="0" cy="221030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670135A-3D0C-466F-A8F6-D9D6A3C72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201" y="5216779"/>
              <a:ext cx="320034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DAF99A9F-4170-4D23-82E1-6010D2ED0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7546" y="3006471"/>
              <a:ext cx="0" cy="221030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FB96EB09-200D-4615-A39A-53568D5FF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461" y="3006471"/>
              <a:ext cx="7608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EACF7BA-BC33-4E09-8896-ACEAACDD2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859" y="2397188"/>
              <a:ext cx="0" cy="335286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69CB8C57-2534-48E3-B395-590C9621F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859" y="2397188"/>
              <a:ext cx="365685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6C18F0B-0A0F-42D1-B512-5190CB5A3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9717" y="2397188"/>
              <a:ext cx="0" cy="0"/>
            </a:xfrm>
            <a:prstGeom prst="line">
              <a:avLst/>
            </a:prstGeom>
            <a:noFill/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AD92CD86-2CBC-4DAC-9659-BE9473F0C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859" y="5750052"/>
              <a:ext cx="373294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CE0AF7FE-6213-45B6-B445-0AD1D301B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5803" y="2397188"/>
              <a:ext cx="0" cy="335286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F4D68BCC-8A2C-4355-8154-AF5D9F499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9717" y="2397188"/>
              <a:ext cx="7608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71EDB912-BEB3-42C3-B19D-D67B48316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328" y="1939925"/>
              <a:ext cx="0" cy="4343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A82196FD-3695-4BB6-A654-6F0FE5E3C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5248" y="1939925"/>
              <a:ext cx="0" cy="4343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1D4D34AA-694A-46F2-B5C4-130C56149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328" y="1939925"/>
              <a:ext cx="426792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6A52C711-E523-4F3A-B2CD-3893C0C6C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328" y="6283325"/>
              <a:ext cx="426792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</p:grpSp>
      <p:sp>
        <p:nvSpPr>
          <p:cNvPr id="68612" name="Text Box 28">
            <a:extLst>
              <a:ext uri="{FF2B5EF4-FFF2-40B4-BE49-F238E27FC236}">
                <a16:creationId xmlns:a16="http://schemas.microsoft.com/office/drawing/2014/main" id="{11666DC2-BDDF-4DF5-AA27-CD418C93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168" y="2394279"/>
            <a:ext cx="2883827" cy="199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622158" eaLnBrk="1" hangingPunct="1">
              <a:spcBef>
                <a:spcPct val="50000"/>
              </a:spcBef>
            </a:pP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</a:rPr>
              <a:t>Type 3:  appropriate for lexical analysis (scanning).</a:t>
            </a:r>
          </a:p>
          <a:p>
            <a:pPr defTabSz="622158" eaLnBrk="1" hangingPunct="1">
              <a:spcBef>
                <a:spcPct val="50000"/>
              </a:spcBef>
            </a:pPr>
            <a:r>
              <a:rPr lang="en-US" altLang="en-US" sz="1905" dirty="0">
                <a:solidFill>
                  <a:schemeClr val="tx1"/>
                </a:solidFill>
                <a:latin typeface="Verdana" panose="020B0604030504040204" pitchFamily="34" charset="0"/>
              </a:rPr>
              <a:t>Type 2: appropriate for Syntax analysis (parsing)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DDFE3-C575-4112-9830-98D37B59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7D147230-A64E-4001-9F1F-7236EA38A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-76200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C5B122-0651-4596-B08D-C6C011F8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74" y="1873678"/>
            <a:ext cx="7043126" cy="359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19138" indent="-214313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22375" indent="-214313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lvl="1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49" dirty="0"/>
              <a:t>Grammar Conventions</a:t>
            </a:r>
          </a:p>
          <a:p>
            <a:pPr lvl="1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49" dirty="0"/>
              <a:t>The Chomsky Hierarchy</a:t>
            </a:r>
          </a:p>
          <a:p>
            <a:pPr lvl="2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313" dirty="0"/>
              <a:t>Regular Languages (good for scanning)</a:t>
            </a:r>
            <a:endParaRPr lang="en-US" altLang="en-US" sz="2177" dirty="0"/>
          </a:p>
          <a:p>
            <a:pPr lvl="2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313" dirty="0"/>
              <a:t>Context-free Languages (g</a:t>
            </a:r>
            <a:r>
              <a:rPr lang="en-US" altLang="en-US" sz="2177" dirty="0"/>
              <a:t>ood for parsing)</a:t>
            </a:r>
          </a:p>
          <a:p>
            <a:pPr lvl="2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313" dirty="0"/>
              <a:t>Context-sensitive Languages</a:t>
            </a:r>
          </a:p>
          <a:p>
            <a:pPr lvl="2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313" dirty="0"/>
              <a:t>Recursively Enumerable Languages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82F31-9D86-42C1-B5B7-7C1EA645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CE8-DEF6-4D48-8774-1FCB80F2B432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C4A4B5F8-670D-4E9F-B76E-86F5F326A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Topics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2D3BDA2-BDA7-423A-BB7B-E2E705984D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42915" y="1821835"/>
            <a:ext cx="3629086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722" dirty="0"/>
              <a:t>Regular Grammars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722" dirty="0"/>
              <a:t>Grammar to State Diagram (FSA)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E0DC9-9261-4FA4-8354-2974A147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B6C3FB2-182A-42D3-8C45-75F4E9297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Regular grammars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397742-11C0-4559-B29C-D274C1CFC1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9600" y="1928762"/>
            <a:ext cx="8317304" cy="4091038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A grammar G = (Φ, Σ, P, S) is regular </a:t>
            </a:r>
            <a:r>
              <a:rPr lang="en-US" altLang="en-US" sz="2177" dirty="0" err="1">
                <a:latin typeface="Verdana" panose="020B0604030504040204" pitchFamily="34" charset="0"/>
              </a:rPr>
              <a:t>iff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</a:p>
          <a:p>
            <a:pPr marL="311079" indent="-311079"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either</a:t>
            </a:r>
            <a:r>
              <a:rPr lang="en-US" altLang="en-US" sz="2177" dirty="0">
                <a:latin typeface="Verdana" panose="020B0604030504040204" pitchFamily="34" charset="0"/>
              </a:rPr>
              <a:t> (</a:t>
            </a:r>
            <a:r>
              <a:rPr lang="en-US" altLang="en-US" sz="2177" u="sng" dirty="0">
                <a:latin typeface="Verdana" panose="020B0604030504040204" pitchFamily="34" charset="0"/>
              </a:rPr>
              <a:t>but not both</a:t>
            </a:r>
            <a:r>
              <a:rPr lang="en-US" altLang="en-US" sz="2177" dirty="0">
                <a:latin typeface="Verdana" panose="020B0604030504040204" pitchFamily="34" charset="0"/>
              </a:rPr>
              <a:t>):</a:t>
            </a:r>
          </a:p>
          <a:p>
            <a:pPr marL="622158" lvl="1" indent="-311079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Every production is of the form </a:t>
            </a:r>
          </a:p>
          <a:p>
            <a:pPr marL="622158" lvl="1" indent="-311079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     	     A →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 </a:t>
            </a:r>
          </a:p>
          <a:p>
            <a:pPr marL="311079" indent="-311079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or  A →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B (</a:t>
            </a:r>
            <a:r>
              <a:rPr lang="en-US" altLang="en-US" sz="1905" u="sng" dirty="0">
                <a:latin typeface="Verdana" panose="020B0604030504040204" pitchFamily="34" charset="0"/>
              </a:rPr>
              <a:t>right linear</a:t>
            </a:r>
            <a:r>
              <a:rPr lang="en-US" altLang="en-US" sz="1905" dirty="0">
                <a:latin typeface="Verdana" panose="020B0604030504040204" pitchFamily="34" charset="0"/>
              </a:rPr>
              <a:t>)</a:t>
            </a:r>
          </a:p>
          <a:p>
            <a:pPr marL="311079" indent="-311079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Every production is of the form</a:t>
            </a:r>
          </a:p>
          <a:p>
            <a:pPr marL="311079" indent="-311079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     A →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 </a:t>
            </a:r>
          </a:p>
          <a:p>
            <a:pPr marL="311079" indent="-311079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or  A → B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 (</a:t>
            </a:r>
            <a:r>
              <a:rPr lang="en-US" altLang="en-US" sz="1905" u="sng" dirty="0">
                <a:latin typeface="Verdana" panose="020B0604030504040204" pitchFamily="34" charset="0"/>
              </a:rPr>
              <a:t>left linear</a:t>
            </a:r>
            <a:r>
              <a:rPr lang="en-US" altLang="en-US" sz="1905" dirty="0">
                <a:latin typeface="Verdana" panose="020B0604030504040204" pitchFamily="34" charset="0"/>
              </a:rPr>
              <a:t>),</a:t>
            </a:r>
          </a:p>
          <a:p>
            <a:pPr marL="311079" indent="-311079">
              <a:buNone/>
            </a:pPr>
            <a:r>
              <a:rPr lang="en-US" altLang="en-US" sz="1905" dirty="0">
                <a:latin typeface="Verdana" panose="020B0604030504040204" pitchFamily="34" charset="0"/>
              </a:rPr>
              <a:t>			where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905" dirty="0">
                <a:latin typeface="Verdana" panose="020B0604030504040204" pitchFamily="34" charset="0"/>
              </a:rPr>
              <a:t>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dirty="0">
                <a:latin typeface="Verdana" panose="020B0604030504040204" pitchFamily="34" charset="0"/>
              </a:rPr>
              <a:t> Σ*, and   A, B </a:t>
            </a:r>
            <a:r>
              <a:rPr lang="en-US" altLang="en-US" sz="1905" dirty="0">
                <a:latin typeface="Verdan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905" dirty="0">
                <a:latin typeface="Verdana" panose="020B0604030504040204" pitchFamily="34" charset="0"/>
              </a:rPr>
              <a:t> Φ.</a:t>
            </a:r>
            <a:endParaRPr lang="es-VE" altLang="en-US" sz="1905" dirty="0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74F379-8719-4D20-AC10-D0C92782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9694854-0364-4CA8-8F70-134A7FE72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Regular grammars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49B6DCA-1EAE-4D2B-A98D-29347E158BB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2084294"/>
            <a:ext cx="8458200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en-US" altLang="en-US" sz="1905" b="1" u="sng" dirty="0">
                <a:latin typeface="Verdana" pitchFamily="34" charset="0"/>
              </a:rPr>
              <a:t>Examples</a:t>
            </a:r>
            <a:r>
              <a:rPr lang="en-US" altLang="en-US" sz="1905" u="sng" dirty="0">
                <a:latin typeface="Verdana" pitchFamily="34" charset="0"/>
              </a:rPr>
              <a:t>:</a:t>
            </a:r>
          </a:p>
          <a:p>
            <a:pPr>
              <a:buFontTx/>
              <a:buNone/>
              <a:defRPr/>
            </a:pPr>
            <a:endParaRPr lang="en-US" altLang="en-US" sz="1633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	</a:t>
            </a:r>
            <a:r>
              <a:rPr lang="en-US" altLang="en-US" sz="1905" dirty="0">
                <a:latin typeface="Verdana" pitchFamily="34" charset="0"/>
              </a:rPr>
              <a:t>	G1: S  → a 		R → </a:t>
            </a:r>
            <a:r>
              <a:rPr lang="en-US" altLang="en-US" sz="1905" dirty="0" err="1">
                <a:latin typeface="Verdana" pitchFamily="34" charset="0"/>
              </a:rPr>
              <a:t>abaU</a:t>
            </a:r>
            <a:endParaRPr lang="en-US" altLang="en-US" sz="1905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          	→ </a:t>
            </a:r>
            <a:r>
              <a:rPr lang="en-US" altLang="en-US" sz="1905" dirty="0" err="1">
                <a:latin typeface="Verdana" pitchFamily="34" charset="0"/>
              </a:rPr>
              <a:t>bU</a:t>
            </a:r>
            <a:r>
              <a:rPr lang="en-US" altLang="en-US" sz="1905" dirty="0">
                <a:latin typeface="Verdana" pitchFamily="34" charset="0"/>
              </a:rPr>
              <a:t>		   → U	  		Regular? Why?</a:t>
            </a:r>
          </a:p>
          <a:p>
            <a:pPr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                 	→ </a:t>
            </a:r>
            <a:r>
              <a:rPr lang="en-US" altLang="en-US" sz="1905" dirty="0" err="1">
                <a:latin typeface="Verdana" pitchFamily="34" charset="0"/>
              </a:rPr>
              <a:t>bR</a:t>
            </a:r>
            <a:r>
              <a:rPr lang="en-US" altLang="en-US" sz="1905" dirty="0">
                <a:latin typeface="Verdana" pitchFamily="34" charset="0"/>
              </a:rPr>
              <a:t>		U → b</a:t>
            </a:r>
          </a:p>
          <a:p>
            <a:pPr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	           	    → </a:t>
            </a:r>
            <a:r>
              <a:rPr lang="en-US" altLang="en-US" sz="1905" dirty="0" err="1">
                <a:latin typeface="Verdana" pitchFamily="34" charset="0"/>
              </a:rPr>
              <a:t>aS</a:t>
            </a:r>
            <a:endParaRPr lang="en-US" altLang="en-US" sz="1905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1633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		</a:t>
            </a:r>
            <a:r>
              <a:rPr lang="en-US" altLang="en-US" sz="1905" dirty="0">
                <a:latin typeface="Verdana" pitchFamily="34" charset="0"/>
              </a:rPr>
              <a:t>G2: S   → a		R   → </a:t>
            </a:r>
            <a:r>
              <a:rPr lang="en-US" altLang="en-US" sz="1905" dirty="0" err="1">
                <a:latin typeface="Verdana" pitchFamily="34" charset="0"/>
              </a:rPr>
              <a:t>Uaba</a:t>
            </a:r>
            <a:endParaRPr lang="en-US" altLang="en-US" sz="1905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		           → </a:t>
            </a:r>
            <a:r>
              <a:rPr lang="en-US" altLang="en-US" sz="1905" dirty="0" err="1">
                <a:latin typeface="Verdana" pitchFamily="34" charset="0"/>
              </a:rPr>
              <a:t>Ub</a:t>
            </a:r>
            <a:r>
              <a:rPr lang="en-US" altLang="en-US" sz="1905" dirty="0">
                <a:latin typeface="Verdana" pitchFamily="34" charset="0"/>
              </a:rPr>
              <a:t>		U   → b	    		Regular? Why?</a:t>
            </a:r>
          </a:p>
          <a:p>
            <a:pPr>
              <a:buFontTx/>
              <a:buNone/>
              <a:defRPr/>
            </a:pPr>
            <a:r>
              <a:rPr lang="en-US" altLang="en-US" sz="1905" dirty="0">
                <a:latin typeface="Verdana" pitchFamily="34" charset="0"/>
              </a:rPr>
              <a:t>          	  	→ Rb 	    	     → </a:t>
            </a:r>
            <a:r>
              <a:rPr lang="en-US" altLang="en-US" sz="1905" dirty="0" err="1">
                <a:latin typeface="Verdana" pitchFamily="34" charset="0"/>
              </a:rPr>
              <a:t>aS</a:t>
            </a:r>
            <a:endParaRPr lang="es-VE" altLang="en-US" sz="1905" dirty="0">
              <a:latin typeface="Verdana" pitchFamily="34" charset="0"/>
            </a:endParaRPr>
          </a:p>
          <a:p>
            <a:pPr marL="311079" indent="-311079">
              <a:buNone/>
              <a:defRPr/>
            </a:pPr>
            <a:endParaRPr lang="es-VE" altLang="en-US" sz="1633" dirty="0">
              <a:latin typeface="Verdan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FFD71-16A1-4DF6-8425-B95B3BC6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736CB16-B202-4725-B0DA-587FC46D0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23713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Regular grammars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E1AEC17-CE7A-4A70-AFCC-A63F2A6831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85800" y="1447799"/>
            <a:ext cx="8033728" cy="5286487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311079" indent="-311079">
              <a:buNone/>
            </a:pPr>
            <a:r>
              <a:rPr lang="en-US" altLang="en-US" sz="2177" dirty="0"/>
              <a:t>Let’s devise a machine that accepts L(G1).</a:t>
            </a:r>
          </a:p>
          <a:p>
            <a:pPr marL="311079" indent="-311079">
              <a:buNone/>
            </a:pPr>
            <a:r>
              <a:rPr lang="en-US" altLang="en-US" sz="2177" dirty="0"/>
              <a:t>	</a:t>
            </a:r>
            <a:r>
              <a:rPr lang="en-US" altLang="en-US" sz="2449" dirty="0"/>
              <a:t>	</a:t>
            </a:r>
          </a:p>
          <a:p>
            <a:pPr marL="311079" indent="-311079">
              <a:buNone/>
            </a:pPr>
            <a:endParaRPr lang="en-US" altLang="en-US" sz="2449" dirty="0"/>
          </a:p>
          <a:p>
            <a:pPr marL="311079" indent="-311079">
              <a:buNone/>
            </a:pPr>
            <a:endParaRPr lang="en-US" altLang="en-US" sz="2449" dirty="0"/>
          </a:p>
          <a:p>
            <a:pPr marL="311079" indent="-311079">
              <a:buNone/>
            </a:pPr>
            <a:endParaRPr lang="en-US" altLang="en-US" sz="2449" dirty="0"/>
          </a:p>
          <a:p>
            <a:pPr marL="311079" indent="-311079">
              <a:buNone/>
            </a:pPr>
            <a:r>
              <a:rPr lang="en-US" altLang="en-US" sz="2177" dirty="0"/>
              <a:t>All sentential forms (except sentences) have ONE nonterminal.</a:t>
            </a:r>
          </a:p>
          <a:p>
            <a:pPr marL="311079" indent="-311079">
              <a:buFontTx/>
              <a:buAutoNum type="arabicPeriod"/>
            </a:pPr>
            <a:r>
              <a:rPr lang="en-US" altLang="en-US" sz="2177" dirty="0"/>
              <a:t>The nonterminal occurs in the right-most position.</a:t>
            </a:r>
          </a:p>
          <a:p>
            <a:pPr marL="311079" indent="-311079">
              <a:buFontTx/>
              <a:buAutoNum type="arabicPeriod"/>
            </a:pPr>
            <a:r>
              <a:rPr lang="en-US" altLang="en-US" sz="2177" dirty="0"/>
              <a:t>Applicable productions depend only on that nonterminal.</a:t>
            </a:r>
            <a:endParaRPr lang="es-VE" altLang="en-US" sz="2177" dirty="0"/>
          </a:p>
          <a:p>
            <a:pPr marL="311079" indent="-311079">
              <a:buNone/>
            </a:pPr>
            <a:endParaRPr lang="es-VE" altLang="en-US" sz="1633" dirty="0">
              <a:latin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0DA92-ED75-4552-B4D8-C2603BCE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631958"/>
            <a:ext cx="2000250" cy="1769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5F45A-224F-4879-B376-E7D06BC76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631958"/>
            <a:ext cx="4119562" cy="16690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A914EA-4696-449F-8C25-D9586CF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CE2C44E2-236E-4680-9921-5899BFB6B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Regular grammars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E142B2E-11D4-4AB4-8C36-F9BB149315F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Encode possible derivation sequences with a relation</a:t>
            </a:r>
          </a:p>
          <a:p>
            <a:pPr>
              <a:buFontTx/>
              <a:buNone/>
              <a:defRPr/>
            </a:pPr>
            <a:r>
              <a:rPr lang="en-US" altLang="en-US" sz="2177" dirty="0">
                <a:latin typeface="Lucida Bright" pitchFamily="18" charset="0"/>
              </a:rPr>
              <a:t>⊢</a:t>
            </a:r>
            <a:r>
              <a:rPr lang="en-US" altLang="en-US" sz="2177" dirty="0">
                <a:latin typeface="Verdana" pitchFamily="34" charset="0"/>
              </a:rPr>
              <a:t> (moves-to) on pairs of the form (q, </a:t>
            </a:r>
            <a:r>
              <a:rPr lang="en-US" altLang="en-US" sz="2177" dirty="0">
                <a:latin typeface="Verdana" pitchFamily="34" charset="0"/>
                <a:sym typeface="Symbol" pitchFamily="18" charset="2"/>
              </a:rPr>
              <a:t></a:t>
            </a:r>
            <a:r>
              <a:rPr lang="en-US" altLang="en-US" sz="2177" dirty="0">
                <a:latin typeface="Verdana" pitchFamily="34" charset="0"/>
              </a:rPr>
              <a:t>), where</a:t>
            </a:r>
          </a:p>
          <a:p>
            <a:pPr>
              <a:buFontTx/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		q – current state</a:t>
            </a:r>
          </a:p>
          <a:p>
            <a:pPr>
              <a:buFontTx/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		</a:t>
            </a:r>
            <a:r>
              <a:rPr lang="en-US" altLang="en-US" sz="2177" dirty="0">
                <a:latin typeface="Verdana" pitchFamily="34" charset="0"/>
                <a:sym typeface="Symbol" pitchFamily="18" charset="2"/>
              </a:rPr>
              <a:t></a:t>
            </a:r>
            <a:r>
              <a:rPr lang="en-US" altLang="en-US" sz="2177" dirty="0">
                <a:latin typeface="Verdana" pitchFamily="34" charset="0"/>
              </a:rPr>
              <a:t> – remaining string to accept</a:t>
            </a:r>
          </a:p>
          <a:p>
            <a:pPr>
              <a:buFontTx/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So, S  → </a:t>
            </a:r>
            <a:r>
              <a:rPr lang="en-US" altLang="en-US" sz="2177" dirty="0" err="1">
                <a:latin typeface="Verdana" pitchFamily="34" charset="0"/>
              </a:rPr>
              <a:t>bU</a:t>
            </a:r>
            <a:r>
              <a:rPr lang="en-US" altLang="en-US" sz="2177" dirty="0">
                <a:latin typeface="Verdana" pitchFamily="34" charset="0"/>
              </a:rPr>
              <a:t> implies	(S, bβ)  </a:t>
            </a:r>
            <a:r>
              <a:rPr lang="en-US" altLang="en-US" sz="2177" dirty="0">
                <a:latin typeface="Lucida Bright" pitchFamily="18" charset="0"/>
              </a:rPr>
              <a:t>⊢ </a:t>
            </a:r>
            <a:r>
              <a:rPr lang="en-US" altLang="en-US" sz="2177" dirty="0">
                <a:latin typeface="Verdana" pitchFamily="34" charset="0"/>
              </a:rPr>
              <a:t>(U, β) </a:t>
            </a:r>
          </a:p>
          <a:p>
            <a:pPr marL="311079" indent="-311079">
              <a:buNone/>
              <a:defRPr/>
            </a:pPr>
            <a:endParaRPr lang="es-VE" altLang="en-US" sz="1633" dirty="0">
              <a:latin typeface="Verdana" pitchFamily="34" charset="0"/>
            </a:endParaRPr>
          </a:p>
        </p:txBody>
      </p:sp>
      <p:grpSp>
        <p:nvGrpSpPr>
          <p:cNvPr id="11268" name="Group 3">
            <a:extLst>
              <a:ext uri="{FF2B5EF4-FFF2-40B4-BE49-F238E27FC236}">
                <a16:creationId xmlns:a16="http://schemas.microsoft.com/office/drawing/2014/main" id="{25FB7F25-BE69-423B-AB6B-AD77E439C1A3}"/>
              </a:ext>
            </a:extLst>
          </p:cNvPr>
          <p:cNvGrpSpPr>
            <a:grpSpLocks/>
          </p:cNvGrpSpPr>
          <p:nvPr/>
        </p:nvGrpSpPr>
        <p:grpSpPr bwMode="auto">
          <a:xfrm>
            <a:off x="3379587" y="4776947"/>
            <a:ext cx="4925188" cy="926939"/>
            <a:chOff x="304800" y="5105400"/>
            <a:chExt cx="7239000" cy="1362407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75909335-381E-4835-8B80-7FF22A09B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562601"/>
              <a:ext cx="3581400" cy="905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itchFamily="34" charset="0"/>
                </a:rPr>
                <a:t>State “sentential </a:t>
              </a:r>
            </a:p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itchFamily="34" charset="0"/>
                </a:rPr>
                <a:t>form ends in S”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1017DFE2-3F73-4491-8008-8469FAB86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562601"/>
              <a:ext cx="1524000" cy="905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itchFamily="34" charset="0"/>
                </a:rPr>
                <a:t>“moves</a:t>
              </a:r>
            </a:p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itchFamily="34" charset="0"/>
                </a:rPr>
                <a:t>to”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467B3A52-7460-4DFA-8B17-91CCC8A4F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599" y="5562601"/>
              <a:ext cx="2362201" cy="75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black"/>
                  </a:solidFill>
                  <a:latin typeface="Verdana" pitchFamily="34" charset="0"/>
                </a:rPr>
                <a:t>state “sentential form ends in U”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BE78955F-D005-4AFE-820F-CE0F0B7DC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3800" y="5105400"/>
              <a:ext cx="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0B2D6398-28E8-4A89-890E-E9B1D08F9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9600" y="5105400"/>
              <a:ext cx="91440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40354465-34D5-4A3F-A457-24D5C832E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400" y="5105400"/>
              <a:ext cx="41910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4FC67-F40D-4EA4-A8D6-A60ACF8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F3394822-E4A2-4D81-9304-7FC4B5E07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824" y="1982767"/>
            <a:ext cx="6999976" cy="358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14313" indent="-214313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19138" indent="-214313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ts val="748"/>
              </a:spcBef>
              <a:buClr>
                <a:srgbClr val="2A1A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</a:rPr>
              <a:t>Define a graph,</a:t>
            </a:r>
            <a:endParaRPr lang="en-US" altLang="en-US" sz="2177" dirty="0"/>
          </a:p>
          <a:p>
            <a:pPr lvl="1" eaLnBrk="1" hangingPunct="1">
              <a:spcBef>
                <a:spcPts val="748"/>
              </a:spcBef>
              <a:buClr>
                <a:srgbClr val="2A1A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</a:rPr>
              <a:t> one node per nonterminal,</a:t>
            </a:r>
          </a:p>
          <a:p>
            <a:pPr lvl="1" eaLnBrk="1" hangingPunct="1">
              <a:spcBef>
                <a:spcPts val="748"/>
              </a:spcBef>
              <a:buClr>
                <a:srgbClr val="2A1A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</a:rPr>
              <a:t> actions on each sentential form.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16349"/>
              </a:buClr>
              <a:buSzPct val="85000"/>
              <a:buFontTx/>
              <a:buNone/>
            </a:pPr>
            <a:endParaRPr lang="en-US" altLang="en-US" sz="2177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16349"/>
              </a:buClr>
              <a:buSzPct val="85000"/>
              <a:buFontTx/>
              <a:buNone/>
            </a:pP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</a:rPr>
              <a:t>	   S  → </a:t>
            </a:r>
            <a:r>
              <a:rPr lang="en-US" altLang="en-US" sz="2177" dirty="0" err="1">
                <a:solidFill>
                  <a:srgbClr val="000000"/>
                </a:solidFill>
                <a:latin typeface="Verdana" panose="020B0604030504040204" pitchFamily="34" charset="0"/>
              </a:rPr>
              <a:t>bU</a:t>
            </a: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</a:rPr>
              <a:t> implies                     ,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16349"/>
              </a:buClr>
              <a:buSzPct val="85000"/>
              <a:buFontTx/>
              <a:buNone/>
            </a:pPr>
            <a:endParaRPr lang="en-US" altLang="en-US" sz="2177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16349"/>
              </a:buClr>
              <a:buSzPct val="85000"/>
              <a:buFontTx/>
              <a:buNone/>
            </a:pP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</a:rPr>
              <a:t>	   R → U implies                        ,  and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16349"/>
              </a:buClr>
              <a:buSzPct val="85000"/>
              <a:buFontTx/>
              <a:buNone/>
            </a:pPr>
            <a:endParaRPr lang="en-US" altLang="en-US" sz="2177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D16349"/>
              </a:buClr>
              <a:buSzPct val="85000"/>
              <a:buFontTx/>
              <a:buNone/>
            </a:pPr>
            <a:r>
              <a:rPr lang="en-US" altLang="en-US" sz="2177" dirty="0">
                <a:solidFill>
                  <a:srgbClr val="000000"/>
                </a:solidFill>
                <a:latin typeface="Verdana" panose="020B0604030504040204" pitchFamily="34" charset="0"/>
              </a:rPr>
              <a:t>     S → a implies                        .</a:t>
            </a:r>
            <a:endParaRPr lang="es-VE" altLang="en-US" sz="2177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9C68F-3944-49D3-84EB-48C937C30B08}"/>
              </a:ext>
            </a:extLst>
          </p:cNvPr>
          <p:cNvGrpSpPr>
            <a:grpSpLocks/>
          </p:cNvGrpSpPr>
          <p:nvPr/>
        </p:nvGrpSpPr>
        <p:grpSpPr bwMode="auto">
          <a:xfrm>
            <a:off x="4260935" y="5036170"/>
            <a:ext cx="1548682" cy="671032"/>
            <a:chOff x="6262688" y="6142038"/>
            <a:chExt cx="2133602" cy="733650"/>
          </a:xfrm>
        </p:grpSpPr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6BDC1105-D575-49A1-8737-4D6EE9246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6370638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A1C5A87E-6587-439C-8B10-35941AF52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8888" y="6370638"/>
              <a:ext cx="533401" cy="50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S</a:t>
              </a:r>
              <a:endParaRPr lang="en-US" altLang="en-US" sz="1361" kern="0" dirty="0">
                <a:latin typeface="Verdana" pitchFamily="34" charset="0"/>
              </a:endParaRPr>
            </a:p>
          </p:txBody>
        </p:sp>
        <p:sp>
          <p:nvSpPr>
            <p:cNvPr id="44" name="Oval 19">
              <a:extLst>
                <a:ext uri="{FF2B5EF4-FFF2-40B4-BE49-F238E27FC236}">
                  <a16:creationId xmlns:a16="http://schemas.microsoft.com/office/drawing/2014/main" id="{D652FE1F-4A7C-48DD-B0CA-425EFE40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6688" y="6370638"/>
              <a:ext cx="533400" cy="38100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69520498-9A15-498A-B4B5-AB364CBFB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889" y="6370637"/>
              <a:ext cx="533401" cy="505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F</a:t>
              </a:r>
              <a:endParaRPr lang="en-US" altLang="en-US" sz="1361" kern="0" dirty="0">
                <a:latin typeface="Verdana" pitchFamily="34" charset="0"/>
              </a:endParaRPr>
            </a:p>
          </p:txBody>
        </p:sp>
        <p:sp>
          <p:nvSpPr>
            <p:cNvPr id="46" name="Oval 22">
              <a:extLst>
                <a:ext uri="{FF2B5EF4-FFF2-40B4-BE49-F238E27FC236}">
                  <a16:creationId xmlns:a16="http://schemas.microsoft.com/office/drawing/2014/main" id="{F67A2597-B510-4C0C-8097-BA9B0B30C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6294438"/>
              <a:ext cx="685800" cy="533400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 dirty="0">
                <a:latin typeface="Times New Roman" pitchFamily="18" charset="0"/>
              </a:endParaRPr>
            </a:p>
          </p:txBody>
        </p:sp>
        <p:sp>
          <p:nvSpPr>
            <p:cNvPr id="47" name="Line 23">
              <a:extLst>
                <a:ext uri="{FF2B5EF4-FFF2-40B4-BE49-F238E27FC236}">
                  <a16:creationId xmlns:a16="http://schemas.microsoft.com/office/drawing/2014/main" id="{084299CF-B693-44E8-8B4C-782050FE3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6599238"/>
              <a:ext cx="838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48" name="Text Box 27">
              <a:extLst>
                <a:ext uri="{FF2B5EF4-FFF2-40B4-BE49-F238E27FC236}">
                  <a16:creationId xmlns:a16="http://schemas.microsoft.com/office/drawing/2014/main" id="{18572F33-0A9D-4DF2-B0EE-8F8822E42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4689" y="6142038"/>
              <a:ext cx="381000" cy="505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</p:grpSp>
      <p:sp>
        <p:nvSpPr>
          <p:cNvPr id="7170" name="Rectangle 1">
            <a:extLst>
              <a:ext uri="{FF2B5EF4-FFF2-40B4-BE49-F238E27FC236}">
                <a16:creationId xmlns:a16="http://schemas.microsoft.com/office/drawing/2014/main" id="{DA093B89-57E7-4BE3-90C2-6E6313662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6861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Regular grammars</a:t>
            </a:r>
            <a:endParaRPr lang="en-US" altLang="en-US" sz="3300" dirty="0"/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B88154AA-914A-44B0-B7A7-B4EFFF5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066" y="3273469"/>
            <a:ext cx="184731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22158" eaLnBrk="1" hangingPunct="1">
              <a:defRPr/>
            </a:pPr>
            <a:endParaRPr lang="en-US" altLang="en-US" sz="1633">
              <a:solidFill>
                <a:prstClr val="white"/>
              </a:solidFill>
              <a:latin typeface="Times New Roman" pitchFamily="18" charset="0"/>
            </a:endParaRPr>
          </a:p>
        </p:txBody>
      </p:sp>
      <p:grpSp>
        <p:nvGrpSpPr>
          <p:cNvPr id="12300" name="Group 26">
            <a:extLst>
              <a:ext uri="{FF2B5EF4-FFF2-40B4-BE49-F238E27FC236}">
                <a16:creationId xmlns:a16="http://schemas.microsoft.com/office/drawing/2014/main" id="{7132993F-F6FB-4668-B2A3-763955A1479B}"/>
              </a:ext>
            </a:extLst>
          </p:cNvPr>
          <p:cNvGrpSpPr>
            <a:grpSpLocks/>
          </p:cNvGrpSpPr>
          <p:nvPr/>
        </p:nvGrpSpPr>
        <p:grpSpPr bwMode="auto">
          <a:xfrm>
            <a:off x="4268912" y="3450337"/>
            <a:ext cx="1597770" cy="720083"/>
            <a:chOff x="3733800" y="2590800"/>
            <a:chExt cx="2133602" cy="809537"/>
          </a:xfrm>
        </p:grpSpPr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AC04FFF8-13CC-4F3C-AEBD-51AADE142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895482"/>
              <a:ext cx="533400" cy="380852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7090E657-3EA4-4B58-8F22-6616FD3F9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2895483"/>
              <a:ext cx="533401" cy="504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S</a:t>
              </a:r>
              <a:endParaRPr lang="en-US" altLang="en-US" sz="1361" kern="0" dirty="0">
                <a:latin typeface="Verdana" pitchFamily="34" charset="0"/>
              </a:endParaRPr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930C2EB5-64FF-44BA-B84D-93E2B24A3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895482"/>
              <a:ext cx="533400" cy="380852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5E10A19B-E6FA-46BF-9004-82D5D8ED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1" y="2895482"/>
              <a:ext cx="533401" cy="504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U</a:t>
              </a:r>
              <a:endParaRPr lang="en-US" altLang="en-US" sz="1361" kern="0" dirty="0">
                <a:latin typeface="Verdana" pitchFamily="34" charset="0"/>
              </a:endParaRPr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B19D74A8-8331-4B96-854A-FCA99438D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047823"/>
              <a:ext cx="990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25">
              <a:extLst>
                <a:ext uri="{FF2B5EF4-FFF2-40B4-BE49-F238E27FC236}">
                  <a16:creationId xmlns:a16="http://schemas.microsoft.com/office/drawing/2014/main" id="{150A987B-6A3E-4FBA-AAB7-2E9005493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590800"/>
              <a:ext cx="381000" cy="504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</p:grpSp>
      <p:grpSp>
        <p:nvGrpSpPr>
          <p:cNvPr id="12301" name="Group 33">
            <a:extLst>
              <a:ext uri="{FF2B5EF4-FFF2-40B4-BE49-F238E27FC236}">
                <a16:creationId xmlns:a16="http://schemas.microsoft.com/office/drawing/2014/main" id="{60B2B14E-C715-4DCC-BD86-03FFC7FF0F6B}"/>
              </a:ext>
            </a:extLst>
          </p:cNvPr>
          <p:cNvGrpSpPr>
            <a:grpSpLocks/>
          </p:cNvGrpSpPr>
          <p:nvPr/>
        </p:nvGrpSpPr>
        <p:grpSpPr bwMode="auto">
          <a:xfrm>
            <a:off x="4260935" y="4114800"/>
            <a:ext cx="1605747" cy="766419"/>
            <a:chOff x="3733800" y="3505200"/>
            <a:chExt cx="2133602" cy="809537"/>
          </a:xfrm>
        </p:grpSpPr>
        <p:sp>
          <p:nvSpPr>
            <p:cNvPr id="35" name="Oval 12">
              <a:extLst>
                <a:ext uri="{FF2B5EF4-FFF2-40B4-BE49-F238E27FC236}">
                  <a16:creationId xmlns:a16="http://schemas.microsoft.com/office/drawing/2014/main" id="{F55DBD2C-B27C-4B89-82D6-FA9A4A93D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809882"/>
              <a:ext cx="533400" cy="380852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B1BAA3B7-8EC7-465E-ABAC-C56D8D3D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3809883"/>
              <a:ext cx="533401" cy="504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R</a:t>
              </a:r>
              <a:endParaRPr lang="en-US" altLang="en-US" sz="1361" kern="0" dirty="0">
                <a:latin typeface="Verdana" pitchFamily="34" charset="0"/>
              </a:endParaRPr>
            </a:p>
          </p:txBody>
        </p:sp>
        <p:sp>
          <p:nvSpPr>
            <p:cNvPr id="37" name="Oval 14">
              <a:extLst>
                <a:ext uri="{FF2B5EF4-FFF2-40B4-BE49-F238E27FC236}">
                  <a16:creationId xmlns:a16="http://schemas.microsoft.com/office/drawing/2014/main" id="{6D0ED597-6B5D-4B31-BD19-269B85E6C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809882"/>
              <a:ext cx="533400" cy="380852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8" name="Text Box 15">
              <a:extLst>
                <a:ext uri="{FF2B5EF4-FFF2-40B4-BE49-F238E27FC236}">
                  <a16:creationId xmlns:a16="http://schemas.microsoft.com/office/drawing/2014/main" id="{7D31EABF-B89B-495A-8446-6D7000D2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1" y="3809882"/>
              <a:ext cx="533401" cy="504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U</a:t>
              </a:r>
              <a:endParaRPr lang="en-US" altLang="en-US" sz="1361" kern="0" dirty="0">
                <a:latin typeface="Verdana" pitchFamily="34" charset="0"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2CD7D4B5-420B-44BD-BFF8-01A350B4C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962223"/>
              <a:ext cx="990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40" name="Text Box 26">
              <a:extLst>
                <a:ext uri="{FF2B5EF4-FFF2-40B4-BE49-F238E27FC236}">
                  <a16:creationId xmlns:a16="http://schemas.microsoft.com/office/drawing/2014/main" id="{FF7E8999-4299-409E-8D40-608F91F56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1" y="3505200"/>
              <a:ext cx="381000" cy="504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Symbol" pitchFamily="18" charset="2"/>
                </a:rPr>
                <a:t>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A2C89-82CC-4CFD-9660-DEFDB47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F86B143-326E-4608-A2DB-5ACA28EF0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29377" cy="85866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Regular grammar to transition diagram</a:t>
            </a:r>
            <a:endParaRPr lang="en-US" altLang="en-US" sz="3300" dirty="0"/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2E492FB2-752E-4DA7-955C-C0BF7633C275}"/>
              </a:ext>
            </a:extLst>
          </p:cNvPr>
          <p:cNvGrpSpPr>
            <a:grpSpLocks/>
          </p:cNvGrpSpPr>
          <p:nvPr/>
        </p:nvGrpSpPr>
        <p:grpSpPr bwMode="auto">
          <a:xfrm>
            <a:off x="1720576" y="2931083"/>
            <a:ext cx="3940150" cy="2515672"/>
            <a:chOff x="2525432" y="3048000"/>
            <a:chExt cx="4390336" cy="2502025"/>
          </a:xfrm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B1F0CA17-74D8-430F-97D5-D0BB3C22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883" y="3505620"/>
              <a:ext cx="533147" cy="38027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1848AC37-052A-46D5-B9CC-32BE8232A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3995" y="3558258"/>
              <a:ext cx="533146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S</a:t>
              </a: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861FC852-2632-4F51-9C52-91F5C9700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64" y="5105143"/>
              <a:ext cx="533146" cy="38135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13429529-5159-4941-BB06-A9AA44C4B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988" y="5208269"/>
              <a:ext cx="533147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U</a:t>
              </a:r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BABD5DEC-1078-4E1E-92C9-B6CFA6044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7830" y="4114707"/>
              <a:ext cx="534350" cy="381350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16F5DBA8-BF67-4A6A-A314-C1B8E2252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621" y="4177012"/>
              <a:ext cx="533147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R</a:t>
              </a:r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B6A6E0D8-5CD1-47AD-9F2D-BC8E1662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421" y="4450939"/>
              <a:ext cx="534350" cy="381351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43B3E7BB-9677-4633-BA04-638DC2016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734" y="4471350"/>
              <a:ext cx="533146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F</a:t>
              </a:r>
              <a:endParaRPr lang="en-US" altLang="en-US" sz="1361" kern="0" dirty="0">
                <a:solidFill>
                  <a:prstClr val="black"/>
                </a:solidFill>
                <a:latin typeface="Verdana" pitchFamily="34" charset="0"/>
                <a:ea typeface="Microsoft YaHei" charset="-122"/>
              </a:endParaRPr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797742FA-E185-4D0A-9C30-0394BAF32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432" y="4368224"/>
              <a:ext cx="685990" cy="532816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F5FE83B8-6A28-4270-9057-5B99AAF5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771" y="3733356"/>
              <a:ext cx="1142113" cy="68643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E9DF31CB-6054-46DA-A4C8-511A34307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030" y="3733356"/>
              <a:ext cx="1524823" cy="45762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2B92BE41-0AA0-449E-9608-1C19DCE93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570" y="4343516"/>
              <a:ext cx="1675260" cy="76162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14E1F4E9-0758-45FC-9D4D-51F869302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4210" y="4496057"/>
              <a:ext cx="1905127" cy="83789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18" name="Line 26">
              <a:extLst>
                <a:ext uri="{FF2B5EF4-FFF2-40B4-BE49-F238E27FC236}">
                  <a16:creationId xmlns:a16="http://schemas.microsoft.com/office/drawing/2014/main" id="{7F00931C-59BA-4E8F-9A93-52C734415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6883" y="3885896"/>
              <a:ext cx="77023" cy="121924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47A28798-DBCF-4478-9B37-AD0E0B1A8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391" y="3885896"/>
              <a:ext cx="75820" cy="114297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D665E4C8-E6CF-4758-A2EE-4D6B9B3D1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4771" y="4801137"/>
              <a:ext cx="1066293" cy="53281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8EDF5667-62DE-4817-BE8C-54CB7A278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684" y="4801137"/>
              <a:ext cx="761810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aba</a:t>
              </a:r>
            </a:p>
          </p:txBody>
        </p:sp>
        <p:sp>
          <p:nvSpPr>
            <p:cNvPr id="22" name="Text Box 30">
              <a:extLst>
                <a:ext uri="{FF2B5EF4-FFF2-40B4-BE49-F238E27FC236}">
                  <a16:creationId xmlns:a16="http://schemas.microsoft.com/office/drawing/2014/main" id="{BB557ABF-F5CB-425F-B33C-0FF3CF3DF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381" y="4365001"/>
              <a:ext cx="304483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ε</a:t>
              </a:r>
            </a:p>
          </p:txBody>
        </p:sp>
        <p:sp>
          <p:nvSpPr>
            <p:cNvPr id="23" name="Text Box 31">
              <a:extLst>
                <a:ext uri="{FF2B5EF4-FFF2-40B4-BE49-F238E27FC236}">
                  <a16:creationId xmlns:a16="http://schemas.microsoft.com/office/drawing/2014/main" id="{7259F2E9-C82D-4535-9236-33A211E95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020" y="3646344"/>
              <a:ext cx="305687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b</a:t>
              </a:r>
            </a:p>
          </p:txBody>
        </p:sp>
        <p:sp>
          <p:nvSpPr>
            <p:cNvPr id="24" name="Text Box 32">
              <a:extLst>
                <a:ext uri="{FF2B5EF4-FFF2-40B4-BE49-F238E27FC236}">
                  <a16:creationId xmlns:a16="http://schemas.microsoft.com/office/drawing/2014/main" id="{5DD399A6-CC31-4308-9A41-7F687D43B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210" y="4190976"/>
              <a:ext cx="304484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b</a:t>
              </a:r>
            </a:p>
          </p:txBody>
        </p:sp>
        <p:sp>
          <p:nvSpPr>
            <p:cNvPr id="25" name="Text Box 33">
              <a:extLst>
                <a:ext uri="{FF2B5EF4-FFF2-40B4-BE49-F238E27FC236}">
                  <a16:creationId xmlns:a16="http://schemas.microsoft.com/office/drawing/2014/main" id="{2150F943-2436-474C-9B5E-48E405216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254" y="3733356"/>
              <a:ext cx="304484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a</a:t>
              </a:r>
              <a:endParaRPr lang="en-US" altLang="en-US" sz="1633" kern="0" dirty="0">
                <a:solidFill>
                  <a:prstClr val="black"/>
                </a:solidFill>
                <a:latin typeface="Times New Roman" pitchFamily="18" charset="0"/>
                <a:ea typeface="Microsoft YaHei" charset="-122"/>
              </a:endParaRPr>
            </a:p>
          </p:txBody>
        </p:sp>
        <p:sp>
          <p:nvSpPr>
            <p:cNvPr id="26" name="Text Box 34">
              <a:extLst>
                <a:ext uri="{FF2B5EF4-FFF2-40B4-BE49-F238E27FC236}">
                  <a16:creationId xmlns:a16="http://schemas.microsoft.com/office/drawing/2014/main" id="{A8A96DD5-893E-488E-9F0C-5070374C3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254" y="5028873"/>
              <a:ext cx="304484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b</a:t>
              </a: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46B26508-6078-43B0-A99C-A06EB43E3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343516"/>
              <a:ext cx="304483" cy="341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  <a:ea typeface="Microsoft YaHei" charset="-122"/>
                </a:rPr>
                <a:t>a</a:t>
              </a:r>
            </a:p>
          </p:txBody>
        </p:sp>
        <p:sp>
          <p:nvSpPr>
            <p:cNvPr id="28" name="Line 36">
              <a:extLst>
                <a:ext uri="{FF2B5EF4-FFF2-40B4-BE49-F238E27FC236}">
                  <a16:creationId xmlns:a16="http://schemas.microsoft.com/office/drawing/2014/main" id="{C6ED836B-E37F-4869-9325-D73BA54EE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64" y="3048000"/>
              <a:ext cx="152843" cy="38135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  <a:ea typeface="Microsoft YaHei" charset="-122"/>
              </a:endParaRPr>
            </a:p>
          </p:txBody>
        </p:sp>
      </p:grpSp>
      <p:sp>
        <p:nvSpPr>
          <p:cNvPr id="13316" name="TextBox 1">
            <a:extLst>
              <a:ext uri="{FF2B5EF4-FFF2-40B4-BE49-F238E27FC236}">
                <a16:creationId xmlns:a16="http://schemas.microsoft.com/office/drawing/2014/main" id="{132063BD-4AD0-42ED-98C5-6036D306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855" y="3758426"/>
            <a:ext cx="2229296" cy="12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905" dirty="0">
                <a:solidFill>
                  <a:srgbClr val="FF0000"/>
                </a:solidFill>
              </a:rPr>
              <a:t>Advantage of diagram:</a:t>
            </a:r>
          </a:p>
          <a:p>
            <a:endParaRPr lang="en-US" altLang="en-US" sz="1905" dirty="0">
              <a:solidFill>
                <a:srgbClr val="FF0000"/>
              </a:solidFill>
            </a:endParaRPr>
          </a:p>
          <a:p>
            <a:r>
              <a:rPr lang="en-US" altLang="en-US" sz="1905" dirty="0">
                <a:solidFill>
                  <a:srgbClr val="FF0000"/>
                </a:solidFill>
              </a:rPr>
              <a:t>Easier to visualize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C78875-37C7-4B71-84C1-79F89308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15742"/>
            <a:ext cx="4119562" cy="16690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573AE1-1263-4E57-8BF4-8EEA9479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3C21770-9CE6-41AD-8AF8-83360E66E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42E50BB-B008-48C8-A7AC-62F728C4736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4854" y="1524000"/>
            <a:ext cx="7974268" cy="5257800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A sequence t = 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…</a:t>
            </a:r>
            <a:r>
              <a:rPr lang="en-US" altLang="en-US" sz="2177" dirty="0" err="1">
                <a:latin typeface="Verdana" panose="020B0604030504040204" pitchFamily="34" charset="0"/>
              </a:rPr>
              <a:t>t</a:t>
            </a:r>
            <a:r>
              <a:rPr lang="en-US" altLang="en-US" sz="2177" baseline="-25000" dirty="0" err="1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 of symbols from an alphabet Σ is a </a:t>
            </a:r>
            <a:r>
              <a:rPr lang="en-US" altLang="en-US" sz="2177" u="sng" dirty="0">
                <a:latin typeface="Verdana" panose="020B0604030504040204" pitchFamily="34" charset="0"/>
              </a:rPr>
              <a:t>string</a:t>
            </a:r>
            <a:r>
              <a:rPr lang="en-US" altLang="en-US" sz="2177" dirty="0">
                <a:latin typeface="Verdana" panose="020B0604030504040204" pitchFamily="34" charset="0"/>
              </a:rPr>
              <a:t>.</a:t>
            </a:r>
          </a:p>
          <a:p>
            <a:pPr>
              <a:buFontTx/>
              <a:buNone/>
            </a:pPr>
            <a:endParaRPr lang="en-US" altLang="en-US" sz="680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The </a:t>
            </a:r>
            <a:r>
              <a:rPr lang="en-US" altLang="en-US" sz="2177" u="sng" dirty="0">
                <a:latin typeface="Verdana" panose="020B0604030504040204" pitchFamily="34" charset="0"/>
              </a:rPr>
              <a:t>length</a:t>
            </a:r>
            <a:r>
              <a:rPr lang="en-US" altLang="en-US" sz="2177" dirty="0">
                <a:latin typeface="Verdana" panose="020B0604030504040204" pitchFamily="34" charset="0"/>
              </a:rPr>
              <a:t> of a string t = 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…</a:t>
            </a:r>
            <a:r>
              <a:rPr lang="en-US" altLang="en-US" sz="2177" dirty="0" err="1">
                <a:latin typeface="Verdana" panose="020B0604030504040204" pitchFamily="34" charset="0"/>
              </a:rPr>
              <a:t>t</a:t>
            </a:r>
            <a:r>
              <a:rPr lang="en-US" altLang="en-US" sz="2177" baseline="-25000" dirty="0" err="1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 (denoted |t|) is n. If n = 0, the string is ε, the </a:t>
            </a:r>
            <a:r>
              <a:rPr lang="en-US" altLang="en-US" sz="2177" u="sng" dirty="0">
                <a:latin typeface="Verdana" panose="020B0604030504040204" pitchFamily="34" charset="0"/>
              </a:rPr>
              <a:t>empty string</a:t>
            </a:r>
            <a:r>
              <a:rPr lang="en-US" altLang="en-US" sz="2177" dirty="0">
                <a:latin typeface="Verdana" panose="020B0604030504040204" pitchFamily="34" charset="0"/>
              </a:rPr>
              <a:t>.</a:t>
            </a:r>
          </a:p>
          <a:p>
            <a:pPr>
              <a:buFontTx/>
              <a:buNone/>
            </a:pPr>
            <a:endParaRPr lang="en-US" altLang="en-US" sz="680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Given strings s = s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s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…</a:t>
            </a:r>
            <a:r>
              <a:rPr lang="en-US" altLang="en-US" sz="2177" dirty="0" err="1">
                <a:latin typeface="Verdana" panose="020B0604030504040204" pitchFamily="34" charset="0"/>
              </a:rPr>
              <a:t>s</a:t>
            </a:r>
            <a:r>
              <a:rPr lang="en-US" altLang="en-US" sz="2177" baseline="-25000" dirty="0" err="1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 and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   t = 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…t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m</a:t>
            </a:r>
            <a:r>
              <a:rPr lang="en-US" altLang="en-US" sz="2177" dirty="0">
                <a:latin typeface="Verdana" panose="020B0604030504040204" pitchFamily="34" charset="0"/>
              </a:rPr>
              <a:t>, the </a:t>
            </a:r>
            <a:r>
              <a:rPr lang="en-US" altLang="en-US" sz="2177" u="sng" dirty="0">
                <a:latin typeface="Verdana" panose="020B0604030504040204" pitchFamily="34" charset="0"/>
              </a:rPr>
              <a:t>concatenation</a:t>
            </a:r>
            <a:r>
              <a:rPr lang="en-US" altLang="en-US" sz="2177" dirty="0">
                <a:latin typeface="Verdana" panose="020B0604030504040204" pitchFamily="34" charset="0"/>
              </a:rPr>
              <a:t> of s and t, denoted </a:t>
            </a:r>
            <a:r>
              <a:rPr lang="en-US" altLang="en-US" sz="2177" u="sng" dirty="0" err="1">
                <a:latin typeface="Verdana" panose="020B0604030504040204" pitchFamily="34" charset="0"/>
              </a:rPr>
              <a:t>st</a:t>
            </a:r>
            <a:r>
              <a:rPr lang="en-US" altLang="en-US" sz="2177" dirty="0">
                <a:latin typeface="Verdana" panose="020B0604030504040204" pitchFamily="34" charset="0"/>
              </a:rPr>
              <a:t>, is the string s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s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…s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1</a:t>
            </a:r>
            <a:r>
              <a:rPr lang="en-US" altLang="en-US" sz="2177" dirty="0">
                <a:latin typeface="Verdana" panose="020B0604030504040204" pitchFamily="34" charset="0"/>
              </a:rPr>
              <a:t>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2</a:t>
            </a:r>
            <a:r>
              <a:rPr lang="en-US" altLang="en-US" sz="2177" dirty="0">
                <a:latin typeface="Verdana" panose="020B0604030504040204" pitchFamily="34" charset="0"/>
              </a:rPr>
              <a:t>…t</a:t>
            </a:r>
            <a:r>
              <a:rPr lang="en-US" altLang="en-US" sz="2177" baseline="-25000" dirty="0">
                <a:latin typeface="Verdana" panose="020B0604030504040204" pitchFamily="34" charset="0"/>
              </a:rPr>
              <a:t>m</a:t>
            </a:r>
            <a:r>
              <a:rPr lang="en-US" altLang="en-US" sz="2177" dirty="0">
                <a:latin typeface="Verdana" panose="020B0604030504040204" pitchFamily="34" charset="0"/>
              </a:rPr>
              <a:t>. </a:t>
            </a: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Note: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  <a:r>
              <a:rPr lang="en-US" altLang="en-US" sz="2177" dirty="0" err="1">
                <a:latin typeface="Verdana" panose="020B0604030504040204" pitchFamily="34" charset="0"/>
              </a:rPr>
              <a:t>εu</a:t>
            </a:r>
            <a:r>
              <a:rPr lang="en-US" altLang="en-US" sz="2177" dirty="0">
                <a:latin typeface="Verdana" panose="020B0604030504040204" pitchFamily="34" charset="0"/>
              </a:rPr>
              <a:t> = u = </a:t>
            </a:r>
            <a:r>
              <a:rPr lang="en-US" altLang="en-US" sz="2177" dirty="0" err="1">
                <a:latin typeface="Verdana" panose="020B0604030504040204" pitchFamily="34" charset="0"/>
              </a:rPr>
              <a:t>uε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 err="1">
                <a:latin typeface="Verdana" panose="020B0604030504040204" pitchFamily="34" charset="0"/>
              </a:rPr>
              <a:t>uεv</a:t>
            </a:r>
            <a:r>
              <a:rPr lang="en-US" altLang="en-US" sz="2177" dirty="0">
                <a:latin typeface="Verdana" panose="020B0604030504040204" pitchFamily="34" charset="0"/>
              </a:rPr>
              <a:t> = </a:t>
            </a:r>
            <a:r>
              <a:rPr lang="en-US" altLang="en-US" sz="2177" dirty="0" err="1">
                <a:latin typeface="Verdana" panose="020B0604030504040204" pitchFamily="34" charset="0"/>
              </a:rPr>
              <a:t>uv</a:t>
            </a:r>
            <a:r>
              <a:rPr lang="en-US" altLang="en-US" sz="2177" dirty="0">
                <a:latin typeface="Verdana" panose="020B0604030504040204" pitchFamily="34" charset="0"/>
              </a:rPr>
              <a:t>, for any strings </a:t>
            </a:r>
            <a:r>
              <a:rPr lang="en-US" altLang="en-US" sz="2177" dirty="0" err="1">
                <a:latin typeface="Verdana" panose="020B0604030504040204" pitchFamily="34" charset="0"/>
              </a:rPr>
              <a:t>u,v</a:t>
            </a:r>
            <a:r>
              <a:rPr lang="en-US" altLang="en-US" sz="2177" dirty="0">
                <a:latin typeface="Verdana" panose="020B0604030504040204" pitchFamily="34" charset="0"/>
              </a:rPr>
              <a:t>  (including ε)</a:t>
            </a:r>
            <a:endParaRPr lang="en-US" altLang="en-US" sz="2177" u="sng" dirty="0">
              <a:latin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88CEE-4B12-4AEF-AD4C-D4A651E1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0EAB-1B8C-4367-97F9-861DF136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1874"/>
            <a:ext cx="8224848" cy="856508"/>
          </a:xfrm>
        </p:spPr>
        <p:txBody>
          <a:bodyPr/>
          <a:lstStyle/>
          <a:p>
            <a:pPr>
              <a:defRPr/>
            </a:pPr>
            <a:r>
              <a:rPr lang="en-US" altLang="en-US" sz="3266" dirty="0"/>
              <a:t>Regular grammar to transition diagram</a:t>
            </a:r>
            <a:endParaRPr lang="en-US" sz="3266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70F5AF7-D03A-456D-9A90-2FBE1A65E3D0}"/>
              </a:ext>
            </a:extLst>
          </p:cNvPr>
          <p:cNvSpPr txBox="1">
            <a:spLocks noChangeArrowheads="1"/>
          </p:cNvSpPr>
          <p:nvPr/>
        </p:nvSpPr>
        <p:spPr>
          <a:xfrm>
            <a:off x="891071" y="1946044"/>
            <a:ext cx="7932145" cy="3421709"/>
          </a:xfrm>
          <a:prstGeom prst="rect">
            <a:avLst/>
          </a:prstGeom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79" indent="-311079">
              <a:buNone/>
              <a:defRPr/>
            </a:pPr>
            <a:r>
              <a:rPr lang="en-US" altLang="en-US" sz="2177" u="sng" dirty="0">
                <a:latin typeface="Verdana" pitchFamily="34" charset="0"/>
              </a:rPr>
              <a:t>In general</a:t>
            </a:r>
            <a:r>
              <a:rPr lang="en-US" altLang="en-US" sz="2177" dirty="0">
                <a:latin typeface="Verdana" pitchFamily="34" charset="0"/>
              </a:rPr>
              <a:t>,  conversion from right-linear grammar </a:t>
            </a:r>
            <a:r>
              <a:rPr lang="en-US" altLang="en-US" sz="2449" dirty="0">
                <a:latin typeface="Verdana" pitchFamily="34" charset="0"/>
              </a:rPr>
              <a:t>G=(Φ, Σ, P, S) </a:t>
            </a:r>
            <a:r>
              <a:rPr lang="en-US" altLang="en-US" sz="2177" dirty="0">
                <a:latin typeface="Verdana" pitchFamily="34" charset="0"/>
              </a:rPr>
              <a:t>to transition diagram:</a:t>
            </a:r>
          </a:p>
          <a:p>
            <a:pPr marL="311079" indent="-311079">
              <a:buNone/>
              <a:defRPr/>
            </a:pPr>
            <a:endParaRPr lang="en-US" altLang="en-US" sz="1633" dirty="0">
              <a:latin typeface="Verdana" pitchFamily="34" charset="0"/>
            </a:endParaRP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905" dirty="0">
                <a:latin typeface="Verdana" pitchFamily="34" charset="0"/>
              </a:rPr>
              <a:t>    Nodes: Φ 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 </a:t>
            </a:r>
            <a:r>
              <a:rPr lang="en-US" altLang="en-US" sz="1905" dirty="0">
                <a:latin typeface="Verdana" pitchFamily="34" charset="0"/>
              </a:rPr>
              <a:t>{F}, F </a:t>
            </a:r>
            <a:r>
              <a:rPr lang="en-US" altLang="en-US" sz="2177" b="1" dirty="0">
                <a:latin typeface="Verdana" pitchFamily="34" charset="0"/>
                <a:sym typeface="Symbol" pitchFamily="18" charset="2"/>
              </a:rPr>
              <a:t></a:t>
            </a:r>
            <a:r>
              <a:rPr lang="en-US" altLang="en-US" sz="1905" dirty="0">
                <a:latin typeface="Verdana" pitchFamily="34" charset="0"/>
                <a:sym typeface="Symbol" pitchFamily="18" charset="2"/>
              </a:rPr>
              <a:t> </a:t>
            </a:r>
            <a:r>
              <a:rPr lang="en-US" altLang="en-US" sz="1905" dirty="0">
                <a:latin typeface="Verdana" pitchFamily="34" charset="0"/>
              </a:rPr>
              <a:t>Φ</a:t>
            </a:r>
          </a:p>
          <a:p>
            <a:pPr marL="311079" indent="-311079">
              <a:buFontTx/>
              <a:buAutoNum type="arabicPeriod"/>
              <a:defRPr/>
            </a:pPr>
            <a:endParaRPr lang="en-US" altLang="en-US" sz="1633" dirty="0">
              <a:latin typeface="Verdana" pitchFamily="34" charset="0"/>
            </a:endParaRP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633" dirty="0">
                <a:latin typeface="Verdana" pitchFamily="34" charset="0"/>
              </a:rPr>
              <a:t>				if A → </a:t>
            </a:r>
            <a:r>
              <a:rPr lang="en-US" altLang="en-US" sz="1633" dirty="0">
                <a:sym typeface="Symbol" pitchFamily="18" charset="2"/>
              </a:rPr>
              <a:t></a:t>
            </a:r>
            <a:r>
              <a:rPr lang="en-US" altLang="en-US" sz="1633" dirty="0"/>
              <a:t> </a:t>
            </a:r>
            <a:r>
              <a:rPr lang="en-US" altLang="en-US" sz="1633" dirty="0">
                <a:latin typeface="Verdana" pitchFamily="34" charset="0"/>
              </a:rPr>
              <a:t>B </a:t>
            </a:r>
          </a:p>
          <a:p>
            <a:pPr marL="311079" indent="-311079">
              <a:buFontTx/>
              <a:buAutoNum type="arabicPeriod"/>
              <a:defRPr/>
            </a:pPr>
            <a:endParaRPr lang="en-US" altLang="en-US" sz="1633" dirty="0">
              <a:latin typeface="Verdana" pitchFamily="34" charset="0"/>
            </a:endParaRP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633" dirty="0">
                <a:latin typeface="Verdana" pitchFamily="34" charset="0"/>
              </a:rPr>
              <a:t>	 			 if A → </a:t>
            </a:r>
            <a:r>
              <a:rPr lang="en-US" altLang="en-US" sz="1633" dirty="0">
                <a:latin typeface="Verdana" pitchFamily="34" charset="0"/>
                <a:sym typeface="Symbol" pitchFamily="18" charset="2"/>
              </a:rPr>
              <a:t></a:t>
            </a:r>
          </a:p>
          <a:p>
            <a:pPr marL="311079" indent="-311079">
              <a:buFontTx/>
              <a:buAutoNum type="arabicPeriod"/>
              <a:defRPr/>
            </a:pPr>
            <a:endParaRPr lang="en-US" altLang="en-US" sz="1633" dirty="0">
              <a:latin typeface="Verdana" pitchFamily="34" charset="0"/>
              <a:sym typeface="Symbol" pitchFamily="18" charset="2"/>
            </a:endParaRPr>
          </a:p>
          <a:p>
            <a:pPr marL="311079" indent="-311079">
              <a:buFontTx/>
              <a:buAutoNum type="arabicPeriod"/>
              <a:defRPr/>
            </a:pPr>
            <a:r>
              <a:rPr lang="en-US" altLang="en-US" sz="1633" dirty="0">
                <a:latin typeface="Verdana" pitchFamily="34" charset="0"/>
                <a:sym typeface="Symbol" pitchFamily="18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en-US" sz="1633" dirty="0"/>
              <a:t>	</a:t>
            </a:r>
            <a:endParaRPr lang="es-VE" altLang="en-US" sz="1633" dirty="0"/>
          </a:p>
        </p:txBody>
      </p:sp>
      <p:grpSp>
        <p:nvGrpSpPr>
          <p:cNvPr id="14340" name="Group 20">
            <a:extLst>
              <a:ext uri="{FF2B5EF4-FFF2-40B4-BE49-F238E27FC236}">
                <a16:creationId xmlns:a16="http://schemas.microsoft.com/office/drawing/2014/main" id="{4AFE9897-707C-4EDB-B87B-4E9B5B5F79F8}"/>
              </a:ext>
            </a:extLst>
          </p:cNvPr>
          <p:cNvGrpSpPr>
            <a:grpSpLocks/>
          </p:cNvGrpSpPr>
          <p:nvPr/>
        </p:nvGrpSpPr>
        <p:grpSpPr bwMode="auto">
          <a:xfrm>
            <a:off x="1616888" y="4648200"/>
            <a:ext cx="1600435" cy="507977"/>
            <a:chOff x="1219200" y="4572000"/>
            <a:chExt cx="2133602" cy="657131"/>
          </a:xfrm>
        </p:grpSpPr>
        <p:sp>
          <p:nvSpPr>
            <p:cNvPr id="22" name="Oval 39">
              <a:extLst>
                <a:ext uri="{FF2B5EF4-FFF2-40B4-BE49-F238E27FC236}">
                  <a16:creationId xmlns:a16="http://schemas.microsoft.com/office/drawing/2014/main" id="{F329CE55-02CD-4849-8FAE-D0C64D5D4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724326"/>
              <a:ext cx="533400" cy="380815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40">
              <a:extLst>
                <a:ext uri="{FF2B5EF4-FFF2-40B4-BE49-F238E27FC236}">
                  <a16:creationId xmlns:a16="http://schemas.microsoft.com/office/drawing/2014/main" id="{52D07087-8A59-4DE7-B038-D0EDD2DBA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724326"/>
              <a:ext cx="533401" cy="50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A</a:t>
              </a:r>
            </a:p>
          </p:txBody>
        </p:sp>
        <p:sp>
          <p:nvSpPr>
            <p:cNvPr id="24" name="Oval 41">
              <a:extLst>
                <a:ext uri="{FF2B5EF4-FFF2-40B4-BE49-F238E27FC236}">
                  <a16:creationId xmlns:a16="http://schemas.microsoft.com/office/drawing/2014/main" id="{6D7745A8-A833-4C35-849C-7DE9E8BED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724326"/>
              <a:ext cx="533400" cy="380815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id="{EABAAB6C-097C-49D9-BD3B-BE2A49738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4724326"/>
              <a:ext cx="533401" cy="50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F</a:t>
              </a:r>
              <a:endParaRPr lang="en-US" altLang="en-US" sz="1361" kern="0" dirty="0">
                <a:latin typeface="Verdana" pitchFamily="34" charset="0"/>
              </a:endParaRPr>
            </a:p>
          </p:txBody>
        </p:sp>
        <p:sp>
          <p:nvSpPr>
            <p:cNvPr id="26" name="Oval 43">
              <a:extLst>
                <a:ext uri="{FF2B5EF4-FFF2-40B4-BE49-F238E27FC236}">
                  <a16:creationId xmlns:a16="http://schemas.microsoft.com/office/drawing/2014/main" id="{0BBAA8B1-5DF8-4B64-ADBE-523E247E0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652924"/>
              <a:ext cx="685800" cy="533141"/>
            </a:xfrm>
            <a:prstGeom prst="ellipse">
              <a:avLst/>
            </a:prstGeom>
            <a:solidFill>
              <a:srgbClr val="CEB966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7" name="Line 44">
              <a:extLst>
                <a:ext uri="{FF2B5EF4-FFF2-40B4-BE49-F238E27FC236}">
                  <a16:creationId xmlns:a16="http://schemas.microsoft.com/office/drawing/2014/main" id="{B4682E9E-7793-49E1-A50F-63393C1EF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4952815"/>
              <a:ext cx="8382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46">
              <a:extLst>
                <a:ext uri="{FF2B5EF4-FFF2-40B4-BE49-F238E27FC236}">
                  <a16:creationId xmlns:a16="http://schemas.microsoft.com/office/drawing/2014/main" id="{680C06A4-F02E-46F0-BD1B-900607669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1" y="4572000"/>
              <a:ext cx="381000" cy="504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Times New Roman" pitchFamily="18" charset="0"/>
                </a:rPr>
                <a:t>α</a:t>
              </a:r>
            </a:p>
          </p:txBody>
        </p:sp>
      </p:grpSp>
      <p:grpSp>
        <p:nvGrpSpPr>
          <p:cNvPr id="14341" name="Group 28">
            <a:extLst>
              <a:ext uri="{FF2B5EF4-FFF2-40B4-BE49-F238E27FC236}">
                <a16:creationId xmlns:a16="http://schemas.microsoft.com/office/drawing/2014/main" id="{A641F1DE-749B-475E-A2B0-50894770168E}"/>
              </a:ext>
            </a:extLst>
          </p:cNvPr>
          <p:cNvGrpSpPr>
            <a:grpSpLocks/>
          </p:cNvGrpSpPr>
          <p:nvPr/>
        </p:nvGrpSpPr>
        <p:grpSpPr bwMode="auto">
          <a:xfrm>
            <a:off x="1616888" y="3884441"/>
            <a:ext cx="1659712" cy="611359"/>
            <a:chOff x="1295400" y="3581400"/>
            <a:chExt cx="2133602" cy="73333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DD56673-0819-4663-AD2E-D937DAFC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3809901"/>
              <a:ext cx="533400" cy="38083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E509F537-BCD4-4CDB-9894-D4C4F6120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809901"/>
              <a:ext cx="533401" cy="504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A</a:t>
              </a:r>
              <a:endParaRPr lang="en-US" altLang="en-US" sz="1361" kern="0" dirty="0">
                <a:latin typeface="Verdana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3C5995-8EC0-4FD3-9008-4A654943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809901"/>
              <a:ext cx="533400" cy="380836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0DAE1FA2-7D63-4C73-99EF-02C92C8E0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1" y="3809901"/>
              <a:ext cx="533401" cy="504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B</a:t>
              </a: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A576C65C-86C2-45DA-AC2B-4B370478F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962236"/>
              <a:ext cx="9906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47">
              <a:extLst>
                <a:ext uri="{FF2B5EF4-FFF2-40B4-BE49-F238E27FC236}">
                  <a16:creationId xmlns:a16="http://schemas.microsoft.com/office/drawing/2014/main" id="{5B43B660-EDB5-4F43-821B-AA4E6F7D2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1" y="3581400"/>
              <a:ext cx="381000" cy="504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Times New Roman" pitchFamily="18" charset="0"/>
                </a:rPr>
                <a:t>α</a:t>
              </a:r>
            </a:p>
          </p:txBody>
        </p:sp>
      </p:grpSp>
      <p:grpSp>
        <p:nvGrpSpPr>
          <p:cNvPr id="14342" name="Group 35">
            <a:extLst>
              <a:ext uri="{FF2B5EF4-FFF2-40B4-BE49-F238E27FC236}">
                <a16:creationId xmlns:a16="http://schemas.microsoft.com/office/drawing/2014/main" id="{B9F6037F-065D-4154-A70D-EBBEB7EB435A}"/>
              </a:ext>
            </a:extLst>
          </p:cNvPr>
          <p:cNvGrpSpPr>
            <a:grpSpLocks/>
          </p:cNvGrpSpPr>
          <p:nvPr/>
        </p:nvGrpSpPr>
        <p:grpSpPr bwMode="auto">
          <a:xfrm>
            <a:off x="1584928" y="5482212"/>
            <a:ext cx="701072" cy="536720"/>
            <a:chOff x="990600" y="5410200"/>
            <a:chExt cx="838201" cy="580926"/>
          </a:xfrm>
        </p:grpSpPr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7461785F-25C8-47B6-998D-7DD9B9A92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5486358"/>
              <a:ext cx="533400" cy="380789"/>
            </a:xfrm>
            <a:prstGeom prst="ellipse">
              <a:avLst/>
            </a:prstGeom>
            <a:solidFill>
              <a:srgbClr val="FDAD23">
                <a:alpha val="0"/>
              </a:srgbClr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2841B360-6570-45EE-B558-0E7F672BE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486355"/>
              <a:ext cx="533401" cy="504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latin typeface="Verdana" pitchFamily="34" charset="0"/>
                </a:rPr>
                <a:t>S</a:t>
              </a:r>
            </a:p>
          </p:txBody>
        </p:sp>
        <p:sp>
          <p:nvSpPr>
            <p:cNvPr id="39" name="Line 48">
              <a:extLst>
                <a:ext uri="{FF2B5EF4-FFF2-40B4-BE49-F238E27FC236}">
                  <a16:creationId xmlns:a16="http://schemas.microsoft.com/office/drawing/2014/main" id="{7DB6E708-7BED-4F4C-8602-BF2233132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5410200"/>
              <a:ext cx="228600" cy="15231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540CE-5C32-4FCB-9167-6654F917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93F2769-65D4-46C0-B551-8239E5B99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8450"/>
            <a:ext cx="7543800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Advantage of Transition</a:t>
            </a:r>
            <a:br>
              <a:rPr lang="en-US" altLang="en-US" sz="3266" dirty="0"/>
            </a:br>
            <a:r>
              <a:rPr lang="en-US" altLang="en-US" sz="3266" dirty="0"/>
              <a:t>diagram: good for parsing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D674C4F-D530-4987-892B-E769C18B719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2438400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endParaRPr lang="en-US" altLang="en-US" sz="1633" u="sng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1633" u="sng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1633" u="sng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1633" u="sng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endParaRPr lang="en-US" altLang="en-US" sz="1633" u="sng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633" u="sng" dirty="0">
                <a:latin typeface="Verdana" pitchFamily="34" charset="0"/>
              </a:rPr>
              <a:t>Example</a:t>
            </a:r>
            <a:r>
              <a:rPr lang="en-US" altLang="en-US" sz="1633" dirty="0">
                <a:latin typeface="Verdana" pitchFamily="34" charset="0"/>
              </a:rPr>
              <a:t>: Is “</a:t>
            </a:r>
            <a:r>
              <a:rPr lang="en-US" altLang="en-US" sz="1633" dirty="0" err="1">
                <a:latin typeface="Verdana" pitchFamily="34" charset="0"/>
              </a:rPr>
              <a:t>babaa</a:t>
            </a:r>
            <a:r>
              <a:rPr lang="en-US" altLang="en-US" sz="1633" dirty="0">
                <a:latin typeface="Verdana" pitchFamily="34" charset="0"/>
              </a:rPr>
              <a:t>” in L(G)?</a:t>
            </a:r>
          </a:p>
          <a:p>
            <a:pPr>
              <a:buFontTx/>
              <a:buNone/>
              <a:defRPr/>
            </a:pPr>
            <a:endParaRPr lang="en-US" altLang="en-US" sz="1633" b="1" dirty="0">
              <a:latin typeface="Verdana" pitchFamily="34" charset="0"/>
            </a:endParaRPr>
          </a:p>
          <a:p>
            <a:pPr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	Node		Input			       Derivation</a:t>
            </a:r>
          </a:p>
          <a:p>
            <a:pPr>
              <a:buFontTx/>
              <a:buNone/>
              <a:defRPr/>
            </a:pPr>
            <a:r>
              <a:rPr lang="en-US" altLang="en-US" sz="1633" b="1" dirty="0">
                <a:latin typeface="Verdana" pitchFamily="34" charset="0"/>
              </a:rPr>
              <a:t>	</a:t>
            </a:r>
            <a:r>
              <a:rPr lang="en-US" altLang="en-US" sz="1633" dirty="0">
                <a:latin typeface="Verdana" pitchFamily="34" charset="0"/>
              </a:rPr>
              <a:t>S			</a:t>
            </a:r>
            <a:r>
              <a:rPr lang="en-US" altLang="en-US" sz="1633" dirty="0" err="1">
                <a:latin typeface="Verdana" pitchFamily="34" charset="0"/>
              </a:rPr>
              <a:t>babaa</a:t>
            </a:r>
            <a:r>
              <a:rPr lang="en-US" altLang="en-US" sz="1633" dirty="0">
                <a:latin typeface="Verdana" pitchFamily="34" charset="0"/>
              </a:rPr>
              <a:t>			S =&gt;</a:t>
            </a:r>
          </a:p>
          <a:p>
            <a:pPr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	U 			</a:t>
            </a:r>
            <a:r>
              <a:rPr lang="en-US" altLang="en-US" sz="1633" dirty="0" err="1">
                <a:latin typeface="Verdana" pitchFamily="34" charset="0"/>
              </a:rPr>
              <a:t>abaa</a:t>
            </a:r>
            <a:r>
              <a:rPr lang="en-US" altLang="en-US" sz="1633" dirty="0">
                <a:latin typeface="Verdana" pitchFamily="34" charset="0"/>
              </a:rPr>
              <a:t>			</a:t>
            </a:r>
            <a:r>
              <a:rPr lang="en-US" altLang="en-US" sz="1633" dirty="0" err="1">
                <a:latin typeface="Verdana" pitchFamily="34" charset="0"/>
              </a:rPr>
              <a:t>bU</a:t>
            </a:r>
            <a:r>
              <a:rPr lang="en-US" altLang="en-US" sz="1633" dirty="0">
                <a:latin typeface="Verdana" pitchFamily="34" charset="0"/>
              </a:rPr>
              <a:t> =&gt;</a:t>
            </a:r>
          </a:p>
          <a:p>
            <a:pPr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	S  			baa			</a:t>
            </a:r>
            <a:r>
              <a:rPr lang="en-US" altLang="en-US" sz="1633" dirty="0" err="1">
                <a:latin typeface="Verdana" pitchFamily="34" charset="0"/>
              </a:rPr>
              <a:t>baS</a:t>
            </a:r>
            <a:r>
              <a:rPr lang="en-US" altLang="en-US" sz="1633" dirty="0">
                <a:latin typeface="Verdana" pitchFamily="34" charset="0"/>
              </a:rPr>
              <a:t> =&gt;</a:t>
            </a:r>
          </a:p>
          <a:p>
            <a:pPr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	U    			aa			</a:t>
            </a:r>
            <a:r>
              <a:rPr lang="en-US" altLang="en-US" sz="1633" dirty="0" err="1">
                <a:latin typeface="Verdana" pitchFamily="34" charset="0"/>
              </a:rPr>
              <a:t>babU</a:t>
            </a:r>
            <a:r>
              <a:rPr lang="en-US" altLang="en-US" sz="1633" dirty="0">
                <a:latin typeface="Verdana" pitchFamily="34" charset="0"/>
              </a:rPr>
              <a:t> =&gt;</a:t>
            </a:r>
          </a:p>
          <a:p>
            <a:pPr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	S       		a			</a:t>
            </a:r>
            <a:r>
              <a:rPr lang="en-US" altLang="en-US" sz="1633" dirty="0" err="1">
                <a:latin typeface="Verdana" pitchFamily="34" charset="0"/>
              </a:rPr>
              <a:t>babaS</a:t>
            </a:r>
            <a:r>
              <a:rPr lang="en-US" altLang="en-US" sz="1633" dirty="0">
                <a:latin typeface="Verdana" pitchFamily="34" charset="0"/>
              </a:rPr>
              <a:t> =&gt;</a:t>
            </a:r>
          </a:p>
          <a:p>
            <a:pPr>
              <a:buFontTx/>
              <a:buNone/>
              <a:defRPr/>
            </a:pPr>
            <a:r>
              <a:rPr lang="en-US" altLang="en-US" sz="1633" dirty="0">
                <a:latin typeface="Verdana" pitchFamily="34" charset="0"/>
              </a:rPr>
              <a:t>	F						</a:t>
            </a:r>
            <a:r>
              <a:rPr lang="en-US" altLang="en-US" sz="1633" dirty="0" err="1">
                <a:latin typeface="Verdana" pitchFamily="34" charset="0"/>
              </a:rPr>
              <a:t>babaa</a:t>
            </a:r>
            <a:r>
              <a:rPr lang="en-US" altLang="en-US" sz="1633" dirty="0">
                <a:latin typeface="Verdana" pitchFamily="34" charset="0"/>
              </a:rPr>
              <a:t> 	 </a:t>
            </a:r>
            <a:endParaRPr lang="es-VE" altLang="en-US" sz="1633" dirty="0">
              <a:latin typeface="Verdana" pitchFamily="34" charset="0"/>
            </a:endParaRPr>
          </a:p>
          <a:p>
            <a:pPr marL="311079" indent="-311079">
              <a:buNone/>
              <a:defRPr/>
            </a:pPr>
            <a:endParaRPr lang="es-VE" altLang="en-US" sz="1633" dirty="0">
              <a:latin typeface="Verdana" pitchFamily="34" charset="0"/>
            </a:endParaRPr>
          </a:p>
        </p:txBody>
      </p:sp>
      <p:pic>
        <p:nvPicPr>
          <p:cNvPr id="88068" name="Picture 2">
            <a:extLst>
              <a:ext uri="{FF2B5EF4-FFF2-40B4-BE49-F238E27FC236}">
                <a16:creationId xmlns:a16="http://schemas.microsoft.com/office/drawing/2014/main" id="{1AF5EA02-D77A-4392-91FF-BD33FCD5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12375"/>
            <a:ext cx="3944471" cy="258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4">
            <a:extLst>
              <a:ext uri="{FF2B5EF4-FFF2-40B4-BE49-F238E27FC236}">
                <a16:creationId xmlns:a16="http://schemas.microsoft.com/office/drawing/2014/main" id="{D9D838B3-5BD0-4649-931D-52CA3C0ED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6064353" cy="180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221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33" ker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6" name="TextBox 1">
            <a:extLst>
              <a:ext uri="{FF2B5EF4-FFF2-40B4-BE49-F238E27FC236}">
                <a16:creationId xmlns:a16="http://schemas.microsoft.com/office/drawing/2014/main" id="{5A9D962F-E5D0-49B1-A238-583F5D928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58783"/>
            <a:ext cx="8229600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905" dirty="0">
                <a:solidFill>
                  <a:srgbClr val="FF0000"/>
                </a:solidFill>
              </a:rPr>
              <a:t>Note: Use of graph is non-deterministic. Will fix later.</a:t>
            </a:r>
            <a:endParaRPr lang="en-US" altLang="en-US" sz="136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DBB60-B891-44F6-956D-D6DF718E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E8DD8442-22EA-481D-8EF0-919D2E42B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34522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summary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D96BBC2-D322-4ACD-98EA-EEC543DF2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6553200" cy="4038600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Defined regular grammar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Conversion from Right-Linear Grammar to Transition Diagram (Graph)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Advantages of Graph: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973" dirty="0"/>
              <a:t>Easier to Visualize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973" dirty="0"/>
              <a:t>Can actually parse (non-deterministically)</a:t>
            </a:r>
            <a:endParaRPr lang="en-US" altLang="en-US" sz="1837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8E2592-4604-426D-881A-E33BA3E9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CE8-DEF6-4D48-8774-1FCB80F2B432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424-FD4D-4AD5-A374-07AF5C70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Acknowledgements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167939" name="Content Placeholder 2">
            <a:extLst>
              <a:ext uri="{FF2B5EF4-FFF2-40B4-BE49-F238E27FC236}">
                <a16:creationId xmlns:a16="http://schemas.microsoft.com/office/drawing/2014/main" id="{17678B0D-0E8B-4F85-A436-DDBCEA4A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620000" cy="2715334"/>
          </a:xfrm>
        </p:spPr>
        <p:txBody>
          <a:bodyPr/>
          <a:lstStyle/>
          <a:p>
            <a:r>
              <a:rPr lang="en-US" altLang="en-US" dirty="0"/>
              <a:t>Programming Language Pragmatics by Michael L. Scott. 3rd edition. Morgan Kaufmann Publishers. (April 2009).</a:t>
            </a:r>
          </a:p>
          <a:p>
            <a:r>
              <a:rPr lang="en-US" altLang="en-US" dirty="0"/>
              <a:t>Lecture Slides of </a:t>
            </a:r>
            <a:r>
              <a:rPr lang="en-US" altLang="en-US" dirty="0" err="1"/>
              <a:t>Dr.Malaka</a:t>
            </a:r>
            <a:r>
              <a:rPr lang="en-US" altLang="en-US" dirty="0"/>
              <a:t> </a:t>
            </a:r>
            <a:r>
              <a:rPr lang="en-US" altLang="en-US" dirty="0" err="1"/>
              <a:t>Walpola</a:t>
            </a:r>
            <a:r>
              <a:rPr lang="en-US" altLang="en-US" dirty="0"/>
              <a:t> and </a:t>
            </a:r>
            <a:r>
              <a:rPr lang="en-US" altLang="en-US" dirty="0" err="1"/>
              <a:t>Dr.Bermudez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218CA6-9E9A-4F61-ADD3-BA409E88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3CE8-DEF6-4D48-8774-1FCB80F2B432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6AC8102-8B8E-42AD-8319-44FC073B4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D0AF1D7-FC82-4746-AFBB-FA08945A98F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Σ* is the set of all strings of symbols from Σ.</a:t>
            </a:r>
          </a:p>
          <a:p>
            <a:pPr>
              <a:buFontTx/>
              <a:buNone/>
            </a:pPr>
            <a:endParaRPr lang="en-US" altLang="en-US" sz="2177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Σ* is called the </a:t>
            </a:r>
            <a:r>
              <a:rPr lang="en-US" altLang="en-US" sz="2177" u="sng" dirty="0">
                <a:latin typeface="Verdana" panose="020B0604030504040204" pitchFamily="34" charset="0"/>
              </a:rPr>
              <a:t>reflexive, transitive closure </a:t>
            </a:r>
            <a:r>
              <a:rPr lang="en-US" altLang="en-US" sz="2177" dirty="0">
                <a:latin typeface="Verdana" panose="020B0604030504040204" pitchFamily="34" charset="0"/>
              </a:rPr>
              <a:t>of Σ.</a:t>
            </a:r>
          </a:p>
          <a:p>
            <a:pPr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Σ* is described by a graph: (Σ*, ·), where “·” denotes concatenation, and there is a designated “start” node, namely ε.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312D2-1FE4-4E2E-B0B5-1EB5080C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4B9EC39-D17E-4ABF-BFED-CB2E98FDA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9877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0386AD-A15F-4664-B6F5-B707C61BD87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42915" y="1721386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Example: Σ = {a, b}.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(Σ*, ·)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</p:txBody>
      </p:sp>
      <p:grpSp>
        <p:nvGrpSpPr>
          <p:cNvPr id="17412" name="Group 168">
            <a:extLst>
              <a:ext uri="{FF2B5EF4-FFF2-40B4-BE49-F238E27FC236}">
                <a16:creationId xmlns:a16="http://schemas.microsoft.com/office/drawing/2014/main" id="{5153163B-91BE-453F-9527-3FEDEF2D5B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8238" y="2816592"/>
            <a:ext cx="4043838" cy="1858152"/>
            <a:chOff x="1066801" y="2362198"/>
            <a:chExt cx="5506878" cy="2456236"/>
          </a:xfrm>
        </p:grpSpPr>
        <p:sp>
          <p:nvSpPr>
            <p:cNvPr id="170" name="Oval 10">
              <a:extLst>
                <a:ext uri="{FF2B5EF4-FFF2-40B4-BE49-F238E27FC236}">
                  <a16:creationId xmlns:a16="http://schemas.microsoft.com/office/drawing/2014/main" id="{2873F6D1-D0E5-42B6-9F04-CF2799E9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41" y="2896170"/>
              <a:ext cx="457436" cy="37977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1" name="Oval 11">
              <a:extLst>
                <a:ext uri="{FF2B5EF4-FFF2-40B4-BE49-F238E27FC236}">
                  <a16:creationId xmlns:a16="http://schemas.microsoft.com/office/drawing/2014/main" id="{D819B425-52FF-40D1-A011-667664EB5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41" y="4115454"/>
              <a:ext cx="457436" cy="37977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2" name="Oval 12">
              <a:extLst>
                <a:ext uri="{FF2B5EF4-FFF2-40B4-BE49-F238E27FC236}">
                  <a16:creationId xmlns:a16="http://schemas.microsoft.com/office/drawing/2014/main" id="{DB1A7D92-34D6-41D9-A0F3-3079525F3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672" y="3505812"/>
              <a:ext cx="457435" cy="379777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3" name="Oval 13">
              <a:extLst>
                <a:ext uri="{FF2B5EF4-FFF2-40B4-BE49-F238E27FC236}">
                  <a16:creationId xmlns:a16="http://schemas.microsoft.com/office/drawing/2014/main" id="{63A3D458-6983-4C2E-8330-08D642D0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895" y="2362198"/>
              <a:ext cx="610404" cy="38120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4" name="Oval 14">
              <a:extLst>
                <a:ext uri="{FF2B5EF4-FFF2-40B4-BE49-F238E27FC236}">
                  <a16:creationId xmlns:a16="http://schemas.microsoft.com/office/drawing/2014/main" id="{D05BC324-F206-42A3-B2CE-711C70BC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895" y="2971840"/>
              <a:ext cx="610404" cy="381204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5" name="Oval 15">
              <a:extLst>
                <a:ext uri="{FF2B5EF4-FFF2-40B4-BE49-F238E27FC236}">
                  <a16:creationId xmlns:a16="http://schemas.microsoft.com/office/drawing/2014/main" id="{89882E8E-0E0A-4802-A50A-6BC248E46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895" y="4419561"/>
              <a:ext cx="610404" cy="381204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6" name="Oval 16">
              <a:extLst>
                <a:ext uri="{FF2B5EF4-FFF2-40B4-BE49-F238E27FC236}">
                  <a16:creationId xmlns:a16="http://schemas.microsoft.com/office/drawing/2014/main" id="{13AABE59-BEDE-4689-81CB-AE38ED1E5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895" y="3734250"/>
              <a:ext cx="610404" cy="381204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7" name="Oval 17">
              <a:extLst>
                <a:ext uri="{FF2B5EF4-FFF2-40B4-BE49-F238E27FC236}">
                  <a16:creationId xmlns:a16="http://schemas.microsoft.com/office/drawing/2014/main" id="{F604557C-8D07-4246-858D-40267752B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717" y="2666306"/>
              <a:ext cx="761902" cy="381204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8" name="Oval 18">
              <a:extLst>
                <a:ext uri="{FF2B5EF4-FFF2-40B4-BE49-F238E27FC236}">
                  <a16:creationId xmlns:a16="http://schemas.microsoft.com/office/drawing/2014/main" id="{3D6C32D0-81E0-4F73-807A-FE066BCA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717" y="3275947"/>
              <a:ext cx="761902" cy="38120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" lastClr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79" name="Rectangle 19">
              <a:extLst>
                <a:ext uri="{FF2B5EF4-FFF2-40B4-BE49-F238E27FC236}">
                  <a16:creationId xmlns:a16="http://schemas.microsoft.com/office/drawing/2014/main" id="{FDCF5D7C-9351-4CF5-979F-D7CFA5A3F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685" y="3428715"/>
              <a:ext cx="305938" cy="533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spcBef>
                  <a:spcPct val="20000"/>
                </a:spcBef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rgbClr val="FDAD23"/>
                </a:buClr>
                <a:buChar char="–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rgbClr val="FDAD23"/>
                </a:buClr>
                <a:buFont typeface="Times New Roman" pitchFamily="18" charset="0"/>
                <a:buChar char="–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itchFamily="34" charset="0"/>
                </a:defRPr>
              </a:lvl9pPr>
            </a:lstStyle>
            <a:p>
              <a:pPr defTabSz="622158" eaLnBrk="1" fontAlgn="auto" hangingPunct="1">
                <a:spcAft>
                  <a:spcPts val="0"/>
                </a:spcAft>
                <a:buNone/>
                <a:defRPr/>
              </a:pPr>
              <a:r>
                <a:rPr lang="en-US" altLang="en-US" sz="1633" kern="0" dirty="0">
                  <a:solidFill>
                    <a:prstClr val="white"/>
                  </a:solidFill>
                </a:rPr>
                <a:t>ε</a:t>
              </a:r>
            </a:p>
            <a:p>
              <a:pPr defTabSz="622158" eaLnBrk="1" fontAlgn="auto" hangingPunct="1">
                <a:spcAft>
                  <a:spcPts val="0"/>
                </a:spcAft>
                <a:defRPr/>
              </a:pPr>
              <a:endParaRPr lang="en-US" altLang="en-US" sz="1361" kern="0" dirty="0">
                <a:solidFill>
                  <a:prstClr val="black"/>
                </a:solidFill>
              </a:endParaRPr>
            </a:p>
          </p:txBody>
        </p:sp>
        <p:sp>
          <p:nvSpPr>
            <p:cNvPr id="180" name="Text Box 20">
              <a:extLst>
                <a:ext uri="{FF2B5EF4-FFF2-40B4-BE49-F238E27FC236}">
                  <a16:creationId xmlns:a16="http://schemas.microsoft.com/office/drawing/2014/main" id="{F97C4415-D884-4B71-876E-BDAAC5FD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526" y="2819072"/>
              <a:ext cx="304467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1" name="Text Box 21">
              <a:extLst>
                <a:ext uri="{FF2B5EF4-FFF2-40B4-BE49-F238E27FC236}">
                  <a16:creationId xmlns:a16="http://schemas.microsoft.com/office/drawing/2014/main" id="{2065F406-FDC8-4564-A49D-945DCC9B7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526" y="4115454"/>
              <a:ext cx="304467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2" name="Text Box 22">
              <a:extLst>
                <a:ext uri="{FF2B5EF4-FFF2-40B4-BE49-F238E27FC236}">
                  <a16:creationId xmlns:a16="http://schemas.microsoft.com/office/drawing/2014/main" id="{C4507350-62F6-4C75-A506-2EA443840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380" y="2362198"/>
              <a:ext cx="457435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 dirty="0">
                  <a:solidFill>
                    <a:prstClr val="white"/>
                  </a:solidFill>
                  <a:latin typeface="Times New Roman" pitchFamily="18" charset="0"/>
                </a:rPr>
                <a:t>aa</a:t>
              </a:r>
            </a:p>
          </p:txBody>
        </p:sp>
        <p:sp>
          <p:nvSpPr>
            <p:cNvPr id="183" name="Text Box 23">
              <a:extLst>
                <a:ext uri="{FF2B5EF4-FFF2-40B4-BE49-F238E27FC236}">
                  <a16:creationId xmlns:a16="http://schemas.microsoft.com/office/drawing/2014/main" id="{C9BC86C6-DB0B-4CA7-9B5D-378CE0124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380" y="2971839"/>
              <a:ext cx="533920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ab</a:t>
              </a:r>
            </a:p>
          </p:txBody>
        </p:sp>
        <p:sp>
          <p:nvSpPr>
            <p:cNvPr id="184" name="Text Box 24">
              <a:extLst>
                <a:ext uri="{FF2B5EF4-FFF2-40B4-BE49-F238E27FC236}">
                  <a16:creationId xmlns:a16="http://schemas.microsoft.com/office/drawing/2014/main" id="{0AFCE1A9-448F-4B9A-AF09-BC9BC62E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380" y="3734249"/>
              <a:ext cx="533920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ba</a:t>
              </a:r>
            </a:p>
          </p:txBody>
        </p:sp>
        <p:sp>
          <p:nvSpPr>
            <p:cNvPr id="185" name="Text Box 25">
              <a:extLst>
                <a:ext uri="{FF2B5EF4-FFF2-40B4-BE49-F238E27FC236}">
                  <a16:creationId xmlns:a16="http://schemas.microsoft.com/office/drawing/2014/main" id="{3B56CE8D-5A5D-4394-9346-8698989A7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380" y="4419561"/>
              <a:ext cx="685419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bb</a:t>
              </a:r>
            </a:p>
          </p:txBody>
        </p:sp>
        <p:sp>
          <p:nvSpPr>
            <p:cNvPr id="186" name="Text Box 26">
              <a:extLst>
                <a:ext uri="{FF2B5EF4-FFF2-40B4-BE49-F238E27FC236}">
                  <a16:creationId xmlns:a16="http://schemas.microsoft.com/office/drawing/2014/main" id="{C9E475B2-FD22-4C06-A49F-6599C9A8C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3203" y="2666306"/>
              <a:ext cx="685419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aba</a:t>
              </a:r>
            </a:p>
          </p:txBody>
        </p:sp>
        <p:sp>
          <p:nvSpPr>
            <p:cNvPr id="187" name="Text Box 27">
              <a:extLst>
                <a:ext uri="{FF2B5EF4-FFF2-40B4-BE49-F238E27FC236}">
                  <a16:creationId xmlns:a16="http://schemas.microsoft.com/office/drawing/2014/main" id="{3E239CD7-52EB-46D3-B471-ED2E4AB16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3203" y="3275947"/>
              <a:ext cx="685419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white"/>
                  </a:solidFill>
                  <a:latin typeface="Times New Roman" pitchFamily="18" charset="0"/>
                </a:rPr>
                <a:t>abb</a:t>
              </a:r>
            </a:p>
          </p:txBody>
        </p:sp>
        <p:sp>
          <p:nvSpPr>
            <p:cNvPr id="188" name="Line 28">
              <a:extLst>
                <a:ext uri="{FF2B5EF4-FFF2-40B4-BE49-F238E27FC236}">
                  <a16:creationId xmlns:a16="http://schemas.microsoft.com/office/drawing/2014/main" id="{174E3627-7298-461A-8AF6-20330FAAF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1" y="3657152"/>
              <a:ext cx="91487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89" name="Line 29">
              <a:extLst>
                <a:ext uri="{FF2B5EF4-FFF2-40B4-BE49-F238E27FC236}">
                  <a16:creationId xmlns:a16="http://schemas.microsoft.com/office/drawing/2014/main" id="{DCB7F0C3-5119-49F5-B307-6D82A9685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3224" y="3198849"/>
              <a:ext cx="613347" cy="38406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0" name="Line 30">
              <a:extLst>
                <a:ext uri="{FF2B5EF4-FFF2-40B4-BE49-F238E27FC236}">
                  <a16:creationId xmlns:a16="http://schemas.microsoft.com/office/drawing/2014/main" id="{72CDF8AB-88B9-40E9-9095-22FF0B91F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623" y="3809919"/>
              <a:ext cx="685418" cy="38120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1" name="Line 31">
              <a:extLst>
                <a:ext uri="{FF2B5EF4-FFF2-40B4-BE49-F238E27FC236}">
                  <a16:creationId xmlns:a16="http://schemas.microsoft.com/office/drawing/2014/main" id="{85EED475-ADE3-41B3-94DC-3268DAF0D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477" y="2590635"/>
              <a:ext cx="685418" cy="38120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2" name="Line 32">
              <a:extLst>
                <a:ext uri="{FF2B5EF4-FFF2-40B4-BE49-F238E27FC236}">
                  <a16:creationId xmlns:a16="http://schemas.microsoft.com/office/drawing/2014/main" id="{403581E6-6B9E-4A9F-B1C8-24ECCD961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477" y="3124607"/>
              <a:ext cx="68541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3" name="Line 33">
              <a:extLst>
                <a:ext uri="{FF2B5EF4-FFF2-40B4-BE49-F238E27FC236}">
                  <a16:creationId xmlns:a16="http://schemas.microsoft.com/office/drawing/2014/main" id="{F66C498E-D69A-4769-AD4B-2E990429D0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477" y="3962687"/>
              <a:ext cx="685418" cy="30410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4" name="Line 34">
              <a:extLst>
                <a:ext uri="{FF2B5EF4-FFF2-40B4-BE49-F238E27FC236}">
                  <a16:creationId xmlns:a16="http://schemas.microsoft.com/office/drawing/2014/main" id="{AE5F7088-27E1-48E8-B73C-92AF060B0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477" y="4343891"/>
              <a:ext cx="685418" cy="15134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5" name="Line 35">
              <a:extLst>
                <a:ext uri="{FF2B5EF4-FFF2-40B4-BE49-F238E27FC236}">
                  <a16:creationId xmlns:a16="http://schemas.microsoft.com/office/drawing/2014/main" id="{5B3EB0EA-5852-4B40-B419-6072066854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1299" y="2819072"/>
              <a:ext cx="685418" cy="228437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6" name="Line 36">
              <a:extLst>
                <a:ext uri="{FF2B5EF4-FFF2-40B4-BE49-F238E27FC236}">
                  <a16:creationId xmlns:a16="http://schemas.microsoft.com/office/drawing/2014/main" id="{C05DB7F4-B164-4D68-B59F-DC5CEC420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815" y="3275947"/>
              <a:ext cx="761902" cy="15276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7" name="Line 37">
              <a:extLst>
                <a:ext uri="{FF2B5EF4-FFF2-40B4-BE49-F238E27FC236}">
                  <a16:creationId xmlns:a16="http://schemas.microsoft.com/office/drawing/2014/main" id="{1F4368B3-BA0F-4A53-B1B4-889C7476B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5696" y="2896170"/>
              <a:ext cx="227983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8" name="Line 38">
              <a:extLst>
                <a:ext uri="{FF2B5EF4-FFF2-40B4-BE49-F238E27FC236}">
                  <a16:creationId xmlns:a16="http://schemas.microsoft.com/office/drawing/2014/main" id="{66F16535-5819-45D9-A7A8-FE2AFA381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5696" y="3505812"/>
              <a:ext cx="227983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199" name="Line 39">
              <a:extLst>
                <a:ext uri="{FF2B5EF4-FFF2-40B4-BE49-F238E27FC236}">
                  <a16:creationId xmlns:a16="http://schemas.microsoft.com/office/drawing/2014/main" id="{EE2C790C-F51B-490E-A9A0-28A5B777F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793" y="2514966"/>
              <a:ext cx="304467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00" name="Line 40">
              <a:extLst>
                <a:ext uri="{FF2B5EF4-FFF2-40B4-BE49-F238E27FC236}">
                  <a16:creationId xmlns:a16="http://schemas.microsoft.com/office/drawing/2014/main" id="{1B1EF0B1-FB28-4D67-AE81-8E1E19960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676" y="3962687"/>
              <a:ext cx="227983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01" name="Line 41">
              <a:extLst>
                <a:ext uri="{FF2B5EF4-FFF2-40B4-BE49-F238E27FC236}">
                  <a16:creationId xmlns:a16="http://schemas.microsoft.com/office/drawing/2014/main" id="{994DAD44-8EC7-4515-9DCB-A54E1E442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676" y="4647999"/>
              <a:ext cx="227983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Verdana" pitchFamily="34" charset="0"/>
              </a:endParaRPr>
            </a:p>
          </p:txBody>
        </p:sp>
        <p:sp>
          <p:nvSpPr>
            <p:cNvPr id="202" name="Text Box 42">
              <a:extLst>
                <a:ext uri="{FF2B5EF4-FFF2-40B4-BE49-F238E27FC236}">
                  <a16:creationId xmlns:a16="http://schemas.microsoft.com/office/drawing/2014/main" id="{CA3270DA-7F26-4575-98B4-E6D694A8D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108" y="2971841"/>
              <a:ext cx="227984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203" name="Rectangle 44">
              <a:extLst>
                <a:ext uri="{FF2B5EF4-FFF2-40B4-BE49-F238E27FC236}">
                  <a16:creationId xmlns:a16="http://schemas.microsoft.com/office/drawing/2014/main" id="{103F7D37-0BB7-4746-B3C4-A9E09A1D6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136" y="2793374"/>
              <a:ext cx="399920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204" name="Rectangle 45">
              <a:extLst>
                <a:ext uri="{FF2B5EF4-FFF2-40B4-BE49-F238E27FC236}">
                  <a16:creationId xmlns:a16="http://schemas.microsoft.com/office/drawing/2014/main" id="{2DAFC22F-1276-4A28-992A-1E63432D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529" y="3632880"/>
              <a:ext cx="399920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205" name="Rectangle 46">
              <a:extLst>
                <a:ext uri="{FF2B5EF4-FFF2-40B4-BE49-F238E27FC236}">
                  <a16:creationId xmlns:a16="http://schemas.microsoft.com/office/drawing/2014/main" id="{7A7A9FF6-0AA6-49FC-94C4-2EAAE9D5E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161" y="3784220"/>
              <a:ext cx="393371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206" name="Rectangle 47">
              <a:extLst>
                <a:ext uri="{FF2B5EF4-FFF2-40B4-BE49-F238E27FC236}">
                  <a16:creationId xmlns:a16="http://schemas.microsoft.com/office/drawing/2014/main" id="{F33DACC6-671B-454B-AAB1-4A8D8D32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512" y="2564936"/>
              <a:ext cx="393371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207" name="Rectangle 48">
              <a:extLst>
                <a:ext uri="{FF2B5EF4-FFF2-40B4-BE49-F238E27FC236}">
                  <a16:creationId xmlns:a16="http://schemas.microsoft.com/office/drawing/2014/main" id="{5C5F68E7-D95F-42DD-8BC4-2062CD3DE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206" y="3023239"/>
              <a:ext cx="399920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208" name="Rectangle 49">
              <a:extLst>
                <a:ext uri="{FF2B5EF4-FFF2-40B4-BE49-F238E27FC236}">
                  <a16:creationId xmlns:a16="http://schemas.microsoft.com/office/drawing/2014/main" id="{C813BC84-3755-476F-8B9F-3332C187C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676" y="2489267"/>
              <a:ext cx="393371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209" name="Rectangle 50">
              <a:extLst>
                <a:ext uri="{FF2B5EF4-FFF2-40B4-BE49-F238E27FC236}">
                  <a16:creationId xmlns:a16="http://schemas.microsoft.com/office/drawing/2014/main" id="{03072994-9FB4-4BD5-914A-0A11CD5D4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621" y="4089756"/>
              <a:ext cx="399920" cy="398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61" kern="0">
                  <a:solidFill>
                    <a:prstClr val="black"/>
                  </a:solidFill>
                  <a:latin typeface="Verdana" pitchFamily="34" charset="0"/>
                </a:rPr>
                <a:t>b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785CB-A8BC-448F-99B0-F9A9EF0C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9EA133E-8994-4F90-B733-2D340278E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B0AC9ED-641B-4ECC-B864-0CC8A89D02D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1999" y="1769990"/>
            <a:ext cx="8305801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dirty="0"/>
              <a:t> </a:t>
            </a:r>
            <a:r>
              <a:rPr lang="en-US" altLang="en-US" sz="2177" dirty="0">
                <a:latin typeface="Verdana" panose="020B0604030504040204" pitchFamily="34" charset="0"/>
              </a:rPr>
              <a:t>Example: Σ = C vocabulary.  Then,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  Σ* = all possible alleged C programs, i.e. 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    all possible inputs to the C compiler.</a:t>
            </a:r>
            <a:br>
              <a:rPr lang="en-US" altLang="en-US" sz="2177" dirty="0">
                <a:latin typeface="Verdana" panose="020B0604030504040204" pitchFamily="34" charset="0"/>
              </a:rPr>
            </a:b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Need to specify L </a:t>
            </a:r>
            <a:r>
              <a:rPr lang="en-US" altLang="en-US" sz="2177" dirty="0">
                <a:latin typeface="MS UI Gothic" panose="020B0600070205080204" pitchFamily="34" charset="-128"/>
                <a:ea typeface="MS UI Gothic" panose="020B0600070205080204" pitchFamily="34" charset="-128"/>
              </a:rPr>
              <a:t>⊂ </a:t>
            </a:r>
            <a:r>
              <a:rPr lang="en-US" altLang="en-US" sz="2177" dirty="0">
                <a:sym typeface="Symbol" panose="05050102010706020507" pitchFamily="18" charset="2"/>
              </a:rPr>
              <a:t> </a:t>
            </a:r>
            <a:r>
              <a:rPr lang="en-US" altLang="en-US" sz="2177" dirty="0">
                <a:latin typeface="Verdana" panose="020B0604030504040204" pitchFamily="34" charset="0"/>
              </a:rPr>
              <a:t>Σ*, the </a:t>
            </a:r>
            <a:r>
              <a:rPr lang="en-US" altLang="en-US" sz="2177" u="sng" dirty="0">
                <a:latin typeface="Verdana" panose="020B0604030504040204" pitchFamily="34" charset="0"/>
              </a:rPr>
              <a:t>correct</a:t>
            </a:r>
            <a:r>
              <a:rPr lang="en-US" altLang="en-US" sz="2177" dirty="0">
                <a:latin typeface="Verdana" panose="020B0604030504040204" pitchFamily="34" charset="0"/>
              </a:rPr>
              <a:t> C programs.</a:t>
            </a:r>
          </a:p>
          <a:p>
            <a:pPr>
              <a:buFontTx/>
              <a:buNone/>
            </a:pPr>
            <a:endParaRPr lang="en-US" altLang="en-US" sz="2177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Definition:</a:t>
            </a:r>
            <a:r>
              <a:rPr lang="en-US" altLang="en-US" sz="2177" dirty="0">
                <a:latin typeface="Verdana" panose="020B0604030504040204" pitchFamily="34" charset="0"/>
              </a:rPr>
              <a:t> A language L over an alphabet Σ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    		 </a:t>
            </a:r>
            <a:r>
              <a:rPr lang="en-US" altLang="en-US" sz="2177" dirty="0"/>
              <a:t> </a:t>
            </a:r>
            <a:r>
              <a:rPr lang="en-US" altLang="en-US" sz="2177" dirty="0">
                <a:latin typeface="Verdana" panose="020B0604030504040204" pitchFamily="34" charset="0"/>
              </a:rPr>
              <a:t>is a subset of Σ*.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BFA5F-2B24-4A0B-94EE-365439B9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F8F5323-60E8-49B5-9B5C-98ABAC4FE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83F9BED-C58B-4DBB-BD6D-FE45407C365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980606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Example: Σ = {a, b}.</a:t>
            </a:r>
          </a:p>
          <a:p>
            <a:pPr>
              <a:buFontTx/>
              <a:buNone/>
            </a:pPr>
            <a:endParaRPr lang="en-US" altLang="en-US" sz="68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L1 = </a:t>
            </a:r>
            <a:r>
              <a:rPr lang="en-US" altLang="en-US" sz="2177" dirty="0"/>
              <a:t>ø</a:t>
            </a:r>
            <a:r>
              <a:rPr lang="en-US" altLang="en-US" sz="2177" dirty="0">
                <a:latin typeface="Verdana" panose="020B0604030504040204" pitchFamily="34" charset="0"/>
              </a:rPr>
              <a:t> is a language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L2 = {ε} is a language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L3 = {a} is a language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L4 = {a, </a:t>
            </a:r>
            <a:r>
              <a:rPr lang="en-US" altLang="en-US" sz="2177" dirty="0" err="1">
                <a:latin typeface="Verdana" panose="020B0604030504040204" pitchFamily="34" charset="0"/>
              </a:rPr>
              <a:t>ba</a:t>
            </a:r>
            <a:r>
              <a:rPr lang="en-US" altLang="en-US" sz="2177" dirty="0">
                <a:latin typeface="Verdana" panose="020B0604030504040204" pitchFamily="34" charset="0"/>
              </a:rPr>
              <a:t>, </a:t>
            </a:r>
            <a:r>
              <a:rPr lang="en-US" altLang="en-US" sz="2177" dirty="0" err="1">
                <a:latin typeface="Verdana" panose="020B0604030504040204" pitchFamily="34" charset="0"/>
              </a:rPr>
              <a:t>bbab</a:t>
            </a:r>
            <a:r>
              <a:rPr lang="en-US" altLang="en-US" sz="2177" dirty="0">
                <a:latin typeface="Verdana" panose="020B0604030504040204" pitchFamily="34" charset="0"/>
              </a:rPr>
              <a:t>} is a language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L5 = {</a:t>
            </a:r>
            <a:r>
              <a:rPr lang="en-US" altLang="en-US" sz="2177" dirty="0" err="1">
                <a:latin typeface="Verdana" panose="020B0604030504040204" pitchFamily="34" charset="0"/>
              </a:rPr>
              <a:t>a</a:t>
            </a:r>
            <a:r>
              <a:rPr lang="en-US" altLang="en-US" sz="2177" baseline="30000" dirty="0" err="1">
                <a:latin typeface="Verdana" panose="020B0604030504040204" pitchFamily="34" charset="0"/>
              </a:rPr>
              <a:t>n</a:t>
            </a:r>
            <a:r>
              <a:rPr lang="en-US" altLang="en-US" sz="2177" dirty="0" err="1">
                <a:latin typeface="Verdana" panose="020B0604030504040204" pitchFamily="34" charset="0"/>
              </a:rPr>
              <a:t>b</a:t>
            </a:r>
            <a:r>
              <a:rPr lang="en-US" altLang="en-US" sz="2177" baseline="30000" dirty="0" err="1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 / n &gt;= 0},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	   where a</a:t>
            </a:r>
            <a:r>
              <a:rPr lang="en-US" altLang="en-US" sz="2177" baseline="30000" dirty="0">
                <a:latin typeface="Verdana" panose="020B0604030504040204" pitchFamily="34" charset="0"/>
              </a:rPr>
              <a:t>n</a:t>
            </a:r>
            <a:r>
              <a:rPr lang="en-US" altLang="en-US" sz="2177" dirty="0">
                <a:latin typeface="Verdana" panose="020B0604030504040204" pitchFamily="34" charset="0"/>
              </a:rPr>
              <a:t> = aa…a, n times, is a language</a:t>
            </a:r>
          </a:p>
          <a:p>
            <a:pPr>
              <a:buFontTx/>
              <a:buNone/>
            </a:pPr>
            <a:r>
              <a:rPr lang="en-US" altLang="en-US" sz="2177" dirty="0">
                <a:latin typeface="Verdana" panose="020B0604030504040204" pitchFamily="34" charset="0"/>
              </a:rPr>
              <a:t>	L6 = {a, aa, </a:t>
            </a:r>
            <a:r>
              <a:rPr lang="en-US" altLang="en-US" sz="2177" dirty="0" err="1">
                <a:latin typeface="Verdana" panose="020B0604030504040204" pitchFamily="34" charset="0"/>
              </a:rPr>
              <a:t>aaa</a:t>
            </a:r>
            <a:r>
              <a:rPr lang="en-US" altLang="en-US" sz="2177" dirty="0">
                <a:latin typeface="Verdana" panose="020B0604030504040204" pitchFamily="34" charset="0"/>
              </a:rPr>
              <a:t>, …} is a language</a:t>
            </a:r>
          </a:p>
          <a:p>
            <a:pPr>
              <a:buFontTx/>
              <a:buNone/>
            </a:pPr>
            <a:r>
              <a:rPr lang="en-US" altLang="en-US" sz="680" dirty="0">
                <a:latin typeface="Verdana" panose="020B0604030504040204" pitchFamily="34" charset="0"/>
              </a:rPr>
              <a:t>	</a:t>
            </a:r>
            <a:endParaRPr lang="en-US" altLang="en-US" sz="680" u="sng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sz="2177" u="sng" dirty="0">
                <a:latin typeface="Verdana" panose="020B0604030504040204" pitchFamily="34" charset="0"/>
              </a:rPr>
              <a:t>Note:</a:t>
            </a:r>
            <a:r>
              <a:rPr lang="en-US" altLang="en-US" sz="2177" dirty="0">
                <a:latin typeface="Verdana" panose="020B0604030504040204" pitchFamily="34" charset="0"/>
              </a:rPr>
              <a:t> L5 is an infinite language, but </a:t>
            </a:r>
            <a:r>
              <a:rPr lang="en-US" altLang="en-US" sz="2177" u="sng" dirty="0">
                <a:latin typeface="Verdana" panose="020B0604030504040204" pitchFamily="34" charset="0"/>
              </a:rPr>
              <a:t>described</a:t>
            </a:r>
            <a:r>
              <a:rPr lang="en-US" altLang="en-US" sz="2177" dirty="0">
                <a:latin typeface="Verdana" panose="020B0604030504040204" pitchFamily="34" charset="0"/>
              </a:rPr>
              <a:t> </a:t>
            </a:r>
            <a:r>
              <a:rPr lang="en-US" altLang="en-US" sz="2177" u="sng" dirty="0">
                <a:latin typeface="Verdana" panose="020B0604030504040204" pitchFamily="34" charset="0"/>
              </a:rPr>
              <a:t>finitely</a:t>
            </a:r>
            <a:r>
              <a:rPr lang="en-US" altLang="en-US" sz="2177" dirty="0"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C6062-EFC5-4A41-917B-272816A4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CC33C161-E12B-4C1B-9E75-AFFD158FB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227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Language Theory</a:t>
            </a:r>
            <a:endParaRPr lang="en-US" altLang="en-US" sz="3300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CD46509-0335-4804-82BA-B4B3EB276C9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39227" y="1825074"/>
            <a:ext cx="8087677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THE MAIN GOALS OF LANGUAGE SPECIFICATION :</a:t>
            </a:r>
          </a:p>
          <a:p>
            <a:pPr>
              <a:buFontTx/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Describe (infinite) programming languages finitely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Provide corresponding finite inclusion-test algorithms.</a:t>
            </a:r>
          </a:p>
          <a:p>
            <a:pPr>
              <a:buFont typeface="Arial" charset="0"/>
              <a:buChar char="•"/>
              <a:defRPr/>
            </a:pPr>
            <a:endParaRPr lang="en-US" altLang="en-US" sz="2177" dirty="0">
              <a:latin typeface="Verdana" pitchFamily="34" charset="0"/>
            </a:endParaRPr>
          </a:p>
          <a:p>
            <a:pPr marL="0" indent="0"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Will accomplish with grammars (soon)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ECB67-D7B3-4B7C-98B8-8E34FFB4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1C70-34AC-4FF1-826A-C2ECADD69CA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lum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Dilum</Template>
  <TotalTime>3407</TotalTime>
  <Words>2708</Words>
  <Application>Microsoft Office PowerPoint</Application>
  <PresentationFormat>On-screen Show (4:3)</PresentationFormat>
  <Paragraphs>594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MS UI Gothic</vt:lpstr>
      <vt:lpstr>Arial</vt:lpstr>
      <vt:lpstr>Calibri</vt:lpstr>
      <vt:lpstr>Century Gothic</vt:lpstr>
      <vt:lpstr>Gill Sans MT</vt:lpstr>
      <vt:lpstr>Lucida Bright</vt:lpstr>
      <vt:lpstr>Times New Roman</vt:lpstr>
      <vt:lpstr>Verdana</vt:lpstr>
      <vt:lpstr>Wingdings</vt:lpstr>
      <vt:lpstr>Dilum</vt:lpstr>
      <vt:lpstr>Language Theory</vt:lpstr>
      <vt:lpstr>Language Theory</vt:lpstr>
      <vt:lpstr>Language Theory</vt:lpstr>
      <vt:lpstr>Language Theory</vt:lpstr>
      <vt:lpstr>Language Theory</vt:lpstr>
      <vt:lpstr>Language Theory</vt:lpstr>
      <vt:lpstr>Language Theory</vt:lpstr>
      <vt:lpstr>Language Theory</vt:lpstr>
      <vt:lpstr>Language Theory</vt:lpstr>
      <vt:lpstr>Language Theory</vt:lpstr>
      <vt:lpstr>Language Theory</vt:lpstr>
      <vt:lpstr>Language Theory</vt:lpstr>
      <vt:lpstr>Language Theory</vt:lpstr>
      <vt:lpstr>Language Theory</vt:lpstr>
      <vt:lpstr>grammars</vt:lpstr>
      <vt:lpstr>grammars</vt:lpstr>
      <vt:lpstr>grammars</vt:lpstr>
      <vt:lpstr>grammars</vt:lpstr>
      <vt:lpstr>Grammars (example)</vt:lpstr>
      <vt:lpstr>grammars</vt:lpstr>
      <vt:lpstr>grammars</vt:lpstr>
      <vt:lpstr>Grammars - Summary</vt:lpstr>
      <vt:lpstr>Language and Grammar classes</vt:lpstr>
      <vt:lpstr>Grammar conventions</vt:lpstr>
      <vt:lpstr>Language and Grammar classes</vt:lpstr>
      <vt:lpstr>A regular grammar</vt:lpstr>
      <vt:lpstr>A context-free grammar</vt:lpstr>
      <vt:lpstr>A context-sensitive  Grammar</vt:lpstr>
      <vt:lpstr>The chomsky hierachy</vt:lpstr>
      <vt:lpstr>The chomsky hierachy</vt:lpstr>
      <vt:lpstr>The chomsky hierachy</vt:lpstr>
      <vt:lpstr>summary</vt:lpstr>
      <vt:lpstr>Topics</vt:lpstr>
      <vt:lpstr>Regular grammars</vt:lpstr>
      <vt:lpstr>Regular grammars</vt:lpstr>
      <vt:lpstr>Regular grammars</vt:lpstr>
      <vt:lpstr>Regular grammars</vt:lpstr>
      <vt:lpstr>Regular grammars</vt:lpstr>
      <vt:lpstr>Regular grammar to transition diagram</vt:lpstr>
      <vt:lpstr>Regular grammar to transition diagram</vt:lpstr>
      <vt:lpstr>Advantage of Transition diagram: good for parsing</vt:lpstr>
      <vt:lpstr>summary</vt:lpstr>
      <vt:lpstr>Acknowledgements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 GPUs &amp; CUDA</dc:title>
  <dc:creator>Sanath</dc:creator>
  <cp:lastModifiedBy>Adeesha Wijayasiri</cp:lastModifiedBy>
  <cp:revision>233</cp:revision>
  <dcterms:created xsi:type="dcterms:W3CDTF">2011-03-22T18:45:54Z</dcterms:created>
  <dcterms:modified xsi:type="dcterms:W3CDTF">2020-11-23T08:14:45Z</dcterms:modified>
</cp:coreProperties>
</file>