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6"/>
  </p:notesMasterIdLst>
  <p:handoutMasterIdLst>
    <p:handoutMasterId r:id="rId37"/>
  </p:handoutMasterIdLst>
  <p:sldIdLst>
    <p:sldId id="341" r:id="rId2"/>
    <p:sldId id="324" r:id="rId3"/>
    <p:sldId id="325" r:id="rId4"/>
    <p:sldId id="326" r:id="rId5"/>
    <p:sldId id="327" r:id="rId6"/>
    <p:sldId id="328" r:id="rId7"/>
    <p:sldId id="329" r:id="rId8"/>
    <p:sldId id="337" r:id="rId9"/>
    <p:sldId id="338" r:id="rId10"/>
    <p:sldId id="339" r:id="rId11"/>
    <p:sldId id="291" r:id="rId12"/>
    <p:sldId id="340" r:id="rId13"/>
    <p:sldId id="343" r:id="rId14"/>
    <p:sldId id="344" r:id="rId15"/>
    <p:sldId id="345" r:id="rId16"/>
    <p:sldId id="346" r:id="rId17"/>
    <p:sldId id="347" r:id="rId18"/>
    <p:sldId id="372" r:id="rId19"/>
    <p:sldId id="350" r:id="rId20"/>
    <p:sldId id="351" r:id="rId21"/>
    <p:sldId id="352" r:id="rId22"/>
    <p:sldId id="353" r:id="rId23"/>
    <p:sldId id="373" r:id="rId24"/>
    <p:sldId id="357" r:id="rId25"/>
    <p:sldId id="358" r:id="rId26"/>
    <p:sldId id="359" r:id="rId27"/>
    <p:sldId id="360" r:id="rId28"/>
    <p:sldId id="361" r:id="rId29"/>
    <p:sldId id="362" r:id="rId30"/>
    <p:sldId id="365" r:id="rId31"/>
    <p:sldId id="367" r:id="rId32"/>
    <p:sldId id="368" r:id="rId33"/>
    <p:sldId id="369" r:id="rId34"/>
    <p:sldId id="37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8DA59A6-467F-4F2A-ACC3-062A22B285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CB4504-8FFD-429B-B5C2-921F503309B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7763" name="Rectangle 1">
            <a:extLst>
              <a:ext uri="{FF2B5EF4-FFF2-40B4-BE49-F238E27FC236}">
                <a16:creationId xmlns:a16="http://schemas.microsoft.com/office/drawing/2014/main" id="{FD182C4D-14EC-4000-948E-6592DD085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5D0D528E-533A-4FDE-AB33-B972D7FC4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55A7402-C4B9-4232-951E-7DF49CE966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F546C4-66C5-42ED-816B-CD76845422C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19811" name="Rectangle 1">
            <a:extLst>
              <a:ext uri="{FF2B5EF4-FFF2-40B4-BE49-F238E27FC236}">
                <a16:creationId xmlns:a16="http://schemas.microsoft.com/office/drawing/2014/main" id="{E966864C-D87E-4F3A-97B4-A239B0E15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7FFBB897-C18C-4837-AA72-FA6947618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2573713-6A15-42D5-891C-506FEFE194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F8B886-626D-4FA5-AAC8-D0E135BDBA0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21859" name="Rectangle 1">
            <a:extLst>
              <a:ext uri="{FF2B5EF4-FFF2-40B4-BE49-F238E27FC236}">
                <a16:creationId xmlns:a16="http://schemas.microsoft.com/office/drawing/2014/main" id="{4C931F52-E570-47AB-A0F2-0082B59E8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A4361DEB-8C01-4981-9FBC-C8681B4B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E560A185-703A-4D3A-AB69-0C4007282B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52D2F1-0CD4-4BF0-99CE-C131705EE9A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23907" name="Rectangle 1">
            <a:extLst>
              <a:ext uri="{FF2B5EF4-FFF2-40B4-BE49-F238E27FC236}">
                <a16:creationId xmlns:a16="http://schemas.microsoft.com/office/drawing/2014/main" id="{2C0F333E-E52C-499C-8999-3BBE87388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0499D684-7A9D-46A3-BAA8-143D7C028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29DB9259-01EC-4E9B-BFE4-06DF5E9BD1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1BC55D-F928-4819-AC18-0BE5AA3ABDD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25955" name="Rectangle 1">
            <a:extLst>
              <a:ext uri="{FF2B5EF4-FFF2-40B4-BE49-F238E27FC236}">
                <a16:creationId xmlns:a16="http://schemas.microsoft.com/office/drawing/2014/main" id="{042C6BC1-F65A-4D20-A3E6-1BC4601A4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8E411043-5127-48B2-BE50-B189ABE75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C1C37E61-8D1C-422F-B6CD-0227DEA03E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2325FE-A9CE-48E1-85D5-D47563FAA1C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28003" name="Rectangle 1">
            <a:extLst>
              <a:ext uri="{FF2B5EF4-FFF2-40B4-BE49-F238E27FC236}">
                <a16:creationId xmlns:a16="http://schemas.microsoft.com/office/drawing/2014/main" id="{76FEE5EC-1A2B-46FC-8F36-6AAEE7EB0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A183C555-C689-4283-8C94-1AEAFEF04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C127B588-42F5-44A1-9745-9DA4EB4526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475600-268D-46E2-A147-DE3257CEF57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30051" name="Rectangle 1">
            <a:extLst>
              <a:ext uri="{FF2B5EF4-FFF2-40B4-BE49-F238E27FC236}">
                <a16:creationId xmlns:a16="http://schemas.microsoft.com/office/drawing/2014/main" id="{9B10D9D2-E563-441F-B4B7-0798C2149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D19EB9C8-8F99-49D1-B5CB-64EC06F4F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C1E005E4-A36E-4267-82A0-7642F1EE65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42BEC0-F632-45BC-8AAB-9658859AFA7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32099" name="Rectangle 1">
            <a:extLst>
              <a:ext uri="{FF2B5EF4-FFF2-40B4-BE49-F238E27FC236}">
                <a16:creationId xmlns:a16="http://schemas.microsoft.com/office/drawing/2014/main" id="{22C7D6CA-AB78-4805-810C-1D33359C3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C8496377-D564-4011-AB8A-4D0C63FB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C1E005E4-A36E-4267-82A0-7642F1EE65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42BEC0-F632-45BC-8AAB-9658859AFA7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32099" name="Rectangle 1">
            <a:extLst>
              <a:ext uri="{FF2B5EF4-FFF2-40B4-BE49-F238E27FC236}">
                <a16:creationId xmlns:a16="http://schemas.microsoft.com/office/drawing/2014/main" id="{22C7D6CA-AB78-4805-810C-1D33359C3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C8496377-D564-4011-AB8A-4D0C63FB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431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3B0F687-ACA0-4F24-99A5-70F10B1AE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FF0955-3994-4BA9-907E-8CD77673768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36195" name="Rectangle 1">
            <a:extLst>
              <a:ext uri="{FF2B5EF4-FFF2-40B4-BE49-F238E27FC236}">
                <a16:creationId xmlns:a16="http://schemas.microsoft.com/office/drawing/2014/main" id="{B06C9505-E6C5-4B40-B77B-F351505A9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976174C6-C311-4703-9294-60A1485E1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098FD07-B315-4EBE-BF29-CEED6A2B1D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E4648B-54F5-4DB2-B01D-75D72710EE1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D8E4BBF7-A428-4F19-A051-066FAC843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850C7620-7B47-45E5-BAC1-EB52570EF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1E37B84D-814F-4F97-9160-30071F6E31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102AD7-6146-486F-97EC-F6AA5B2F8C1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38243" name="Rectangle 1">
            <a:extLst>
              <a:ext uri="{FF2B5EF4-FFF2-40B4-BE49-F238E27FC236}">
                <a16:creationId xmlns:a16="http://schemas.microsoft.com/office/drawing/2014/main" id="{371FACCF-A30B-4098-8EC4-A6F6D8A6C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E0DEC571-0605-4A22-B147-FDAB92CF0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2B9FA989-44F1-48F2-AD58-DFE3B669B1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AD4010-88BD-472B-8DC6-2F52C48270A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40291" name="Rectangle 1">
            <a:extLst>
              <a:ext uri="{FF2B5EF4-FFF2-40B4-BE49-F238E27FC236}">
                <a16:creationId xmlns:a16="http://schemas.microsoft.com/office/drawing/2014/main" id="{7DEFDC99-66F3-4AFE-9FD2-5F210EA53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063282E3-497C-4404-B297-08F581B07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7EA71720-81A5-41E5-A9FD-4F01AE99FE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8467B-0039-48B8-9B54-3571EBA8C68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42339" name="Rectangle 1">
            <a:extLst>
              <a:ext uri="{FF2B5EF4-FFF2-40B4-BE49-F238E27FC236}">
                <a16:creationId xmlns:a16="http://schemas.microsoft.com/office/drawing/2014/main" id="{F2097865-29AF-4A59-841A-292F91B1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C5B56DF4-18B4-4B76-91A7-52A300878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7EA71720-81A5-41E5-A9FD-4F01AE99FE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8467B-0039-48B8-9B54-3571EBA8C68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42339" name="Rectangle 1">
            <a:extLst>
              <a:ext uri="{FF2B5EF4-FFF2-40B4-BE49-F238E27FC236}">
                <a16:creationId xmlns:a16="http://schemas.microsoft.com/office/drawing/2014/main" id="{F2097865-29AF-4A59-841A-292F91B1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C5B56DF4-18B4-4B76-91A7-52A300878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568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932EFCB7-D436-4FCD-BE4B-4CB789879A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801B99-79C8-446A-90F4-C084FE6ED07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44387" name="Rectangle 1">
            <a:extLst>
              <a:ext uri="{FF2B5EF4-FFF2-40B4-BE49-F238E27FC236}">
                <a16:creationId xmlns:a16="http://schemas.microsoft.com/office/drawing/2014/main" id="{A17FEA11-1ED7-448D-AE53-D0263C73D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5D730C0A-F641-4CC2-B6F1-B58F92DEB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A7B0902D-6C5F-4B0B-B65F-379CFC5788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703D57-EFAD-47AE-BC21-4DDAC060324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46435" name="Rectangle 1">
            <a:extLst>
              <a:ext uri="{FF2B5EF4-FFF2-40B4-BE49-F238E27FC236}">
                <a16:creationId xmlns:a16="http://schemas.microsoft.com/office/drawing/2014/main" id="{DF481AA2-038F-4E9D-91C3-10DEE4B8F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35AF29C6-5828-428D-97C5-1754829C6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1EB9954-F389-47C2-B4B3-75D34160FB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41E89C-E135-4CDD-80AF-0A7A578DD5F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48483" name="Rectangle 1">
            <a:extLst>
              <a:ext uri="{FF2B5EF4-FFF2-40B4-BE49-F238E27FC236}">
                <a16:creationId xmlns:a16="http://schemas.microsoft.com/office/drawing/2014/main" id="{2CC0500A-8E62-43D6-9BAF-96000198E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id="{738F5904-CFE8-4D1C-8CDA-6FCCDEEC9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1A0A78E2-402D-4FCF-B474-41D85EC9C0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3FE406-3DB4-4DB5-AC96-14327CFF46B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50531" name="Rectangle 1">
            <a:extLst>
              <a:ext uri="{FF2B5EF4-FFF2-40B4-BE49-F238E27FC236}">
                <a16:creationId xmlns:a16="http://schemas.microsoft.com/office/drawing/2014/main" id="{3F757373-A487-426E-9823-832BF75EC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0E6995E4-BBC3-4D48-B295-9757F18DF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95A2B214-EA2C-4642-ADDE-284764415B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61E0E9-62CD-41CB-ACEA-B74FBFE7756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52579" name="Rectangle 1">
            <a:extLst>
              <a:ext uri="{FF2B5EF4-FFF2-40B4-BE49-F238E27FC236}">
                <a16:creationId xmlns:a16="http://schemas.microsoft.com/office/drawing/2014/main" id="{5D203537-4BB5-4607-9D63-4E5F8EFB6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5876323A-F775-4445-99DD-AF785F40E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99864F10-4A11-47F8-B38C-8059143188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557965-6BFB-4DD6-8137-CB685637C51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54627" name="Rectangle 1">
            <a:extLst>
              <a:ext uri="{FF2B5EF4-FFF2-40B4-BE49-F238E27FC236}">
                <a16:creationId xmlns:a16="http://schemas.microsoft.com/office/drawing/2014/main" id="{030C5C88-1B9E-4C4C-9803-651E64211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id="{3B8B03DE-BC1C-46D3-9B65-79BBD83E1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361C5C8-515A-42CA-942D-E28AC5B2EA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BB7172-55D3-468D-AFFF-A91997FC0F6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260DB8C0-C91D-444F-975C-E96C8F1AB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2B8DA8EB-77E7-4446-853D-AE6EB61A8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9BB731B3-3099-41C1-B47F-0679FEA3FE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8FC549-ADEC-4D6F-9A08-455C249BFE5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56675" name="Rectangle 1">
            <a:extLst>
              <a:ext uri="{FF2B5EF4-FFF2-40B4-BE49-F238E27FC236}">
                <a16:creationId xmlns:a16="http://schemas.microsoft.com/office/drawing/2014/main" id="{5FB822AA-FA2A-416A-ABFE-440F800E9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6" name="Rectangle 2">
            <a:extLst>
              <a:ext uri="{FF2B5EF4-FFF2-40B4-BE49-F238E27FC236}">
                <a16:creationId xmlns:a16="http://schemas.microsoft.com/office/drawing/2014/main" id="{1B1775AC-782B-4BB7-9B55-27EDE6272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283A86B7-7AE2-4404-89AC-1FB3F8D97D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0059F1-51F9-4ADE-9014-11CE8B8B17E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60771" name="Rectangle 1">
            <a:extLst>
              <a:ext uri="{FF2B5EF4-FFF2-40B4-BE49-F238E27FC236}">
                <a16:creationId xmlns:a16="http://schemas.microsoft.com/office/drawing/2014/main" id="{4F00AC75-CAF4-42B5-8B6C-B83BC9CB8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6CC48F4E-B99B-4AC2-81E2-7B3970B2F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C90740A2-70BA-452D-868B-25A3033D81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C0B4DB-FABD-4619-ACB5-36E5BE9270C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62819" name="Rectangle 1">
            <a:extLst>
              <a:ext uri="{FF2B5EF4-FFF2-40B4-BE49-F238E27FC236}">
                <a16:creationId xmlns:a16="http://schemas.microsoft.com/office/drawing/2014/main" id="{B7E616C4-CD33-421D-B29D-78FA5F8A2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8D67AA41-80A4-4FBD-BCF5-6C5D5BB8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80DDBCEF-F677-4BD2-9D8F-F28B0EB61B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746DD-5457-4EFC-A304-AB2A3E9B6F5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64867" name="Rectangle 1">
            <a:extLst>
              <a:ext uri="{FF2B5EF4-FFF2-40B4-BE49-F238E27FC236}">
                <a16:creationId xmlns:a16="http://schemas.microsoft.com/office/drawing/2014/main" id="{C99D8632-C38E-460C-919C-9C4C3943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30148629-E176-492D-BFDF-37054553D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E88F95B-200D-412D-89EE-3DB2C6BD0A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BDE822-63D0-4DA2-897F-716ED8ED6F9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6B9E441F-83C0-4343-85FB-4B66E7790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41B2A201-461F-4679-8A89-C38DF7DC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66598BE7-FA3E-43C3-917A-8DAB8C4567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714B7A-E5EB-4659-BAC3-3ED0DB37242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3E259567-C828-4E74-AF6A-0DFD25C7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4196E130-278B-4B2D-8EE1-2B5EBDCCF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C806286-317B-47F6-8799-C5ACCC7C77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9A256F-D752-46CB-B6AF-1A39F1A0E69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1379" name="Rectangle 1">
            <a:extLst>
              <a:ext uri="{FF2B5EF4-FFF2-40B4-BE49-F238E27FC236}">
                <a16:creationId xmlns:a16="http://schemas.microsoft.com/office/drawing/2014/main" id="{B7D261F4-0156-4719-AE16-A8D440DEF8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6669886F-A34D-4899-AE98-884BE73DF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A268861-9F4E-4E78-84FF-014BF3DD69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372DA2-603C-4E33-8032-128D586E74F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3427" name="Rectangle 1">
            <a:extLst>
              <a:ext uri="{FF2B5EF4-FFF2-40B4-BE49-F238E27FC236}">
                <a16:creationId xmlns:a16="http://schemas.microsoft.com/office/drawing/2014/main" id="{CA36BD8E-0C63-4038-9EA9-285932A37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9A1A5F93-800A-4432-B07B-F8106E71B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C37FC0A-7311-4CDF-9C83-CC63498D6F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548F6A-80F4-420B-8245-62ED7D4CAD6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CA3F2CB7-476B-4703-9FA1-3DEF1688C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0E016BF9-CCD3-439A-9227-DAFBD5E05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A383777-4518-4EEC-AD2F-1408FACC29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2DD6AB-E7EF-436F-88BE-2D35996468E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5715" name="Rectangle 1">
            <a:extLst>
              <a:ext uri="{FF2B5EF4-FFF2-40B4-BE49-F238E27FC236}">
                <a16:creationId xmlns:a16="http://schemas.microsoft.com/office/drawing/2014/main" id="{E5DF502A-0530-4A41-9891-B51746578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C7376F68-DE0C-4762-A0AB-91D57FE4B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Language Theory II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BF9F957-D5D3-437D-8FFC-E3F56938B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81420E0-10F6-454E-989B-D9F12C0BE64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1769" u="sng" dirty="0">
                <a:latin typeface="Verdana" panose="020B0604030504040204" pitchFamily="34" charset="0"/>
              </a:rPr>
              <a:t>Examples:</a:t>
            </a:r>
            <a:endParaRPr lang="en-US" altLang="en-US" sz="1769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(O + 1)*: any string of O’s and 1’s.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(O + 1)*1: any string of O’s and 1’s, ending with a 1.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1*O1*: any string of 1’s with a single O inserted.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Letter (Letter + Digit)*: an identifier.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Digit Digit*: an integer.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Quote Char* Quote: a string.</a:t>
            </a:r>
            <a:r>
              <a:rPr lang="en-US" altLang="en-US" sz="1769" baseline="30000" dirty="0">
                <a:latin typeface="Verdana" panose="020B0604030504040204" pitchFamily="34" charset="0"/>
              </a:rPr>
              <a:t> </a:t>
            </a:r>
            <a:r>
              <a:rPr lang="en-US" altLang="en-US" sz="1769" dirty="0">
                <a:latin typeface="Verdana" panose="020B0604030504040204" pitchFamily="34" charset="0"/>
              </a:rPr>
              <a:t>†</a:t>
            </a:r>
            <a:endParaRPr lang="en-US" altLang="en-US" sz="1769" baseline="30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# Char* </a:t>
            </a:r>
            <a:r>
              <a:rPr lang="en-US" altLang="en-US" sz="1769" dirty="0" err="1">
                <a:latin typeface="Verdana" panose="020B0604030504040204" pitchFamily="34" charset="0"/>
              </a:rPr>
              <a:t>Eoln</a:t>
            </a:r>
            <a:r>
              <a:rPr lang="en-US" altLang="en-US" sz="1769" dirty="0">
                <a:latin typeface="Verdana" panose="020B0604030504040204" pitchFamily="34" charset="0"/>
              </a:rPr>
              <a:t>: a comment. †</a:t>
            </a:r>
            <a:endParaRPr lang="en-US" altLang="en-US" sz="1769" baseline="30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	{Char*}: another comment. †</a:t>
            </a:r>
            <a:endParaRPr lang="en-US" altLang="en-US" sz="1769" baseline="30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769" baseline="30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† Assuming that Char does not contain quotes, </a:t>
            </a:r>
            <a:r>
              <a:rPr lang="en-US" altLang="en-US" sz="1769" dirty="0" err="1">
                <a:latin typeface="Verdana" panose="020B0604030504040204" pitchFamily="34" charset="0"/>
              </a:rPr>
              <a:t>eoln’s</a:t>
            </a:r>
            <a:r>
              <a:rPr lang="en-US" altLang="en-US" sz="1769" dirty="0">
                <a:latin typeface="Verdana" panose="020B0604030504040204" pitchFamily="34" charset="0"/>
              </a:rPr>
              <a:t>, or } .</a:t>
            </a:r>
            <a:endParaRPr lang="es-VE" altLang="en-US" sz="1769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FAAAB73-31B5-4E45-996F-8F229F6F9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0F654CF-4A9A-484B-8374-8D1E0173949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1524000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u="sng" dirty="0" err="1">
                <a:latin typeface="Verdana" panose="020B0604030504040204" pitchFamily="34" charset="0"/>
              </a:rPr>
              <a:t>Aditional</a:t>
            </a:r>
            <a:r>
              <a:rPr lang="en-US" altLang="en-US" sz="2177" u="sng" dirty="0">
                <a:latin typeface="Verdana" panose="020B0604030504040204" pitchFamily="34" charset="0"/>
              </a:rPr>
              <a:t> Regular Expression Operators:</a:t>
            </a:r>
            <a:endParaRPr lang="en-US" altLang="en-US" sz="2177" dirty="0">
              <a:latin typeface="Verdana" panose="020B0604030504040204" pitchFamily="34" charset="0"/>
            </a:endParaRPr>
          </a:p>
          <a:p>
            <a:r>
              <a:rPr lang="en-US" altLang="en-US" sz="2177" dirty="0">
                <a:latin typeface="Verdana" panose="020B0604030504040204" pitchFamily="34" charset="0"/>
              </a:rPr>
              <a:t>a</a:t>
            </a:r>
            <a:r>
              <a:rPr lang="en-US" altLang="en-US" sz="2177" baseline="30000" dirty="0">
                <a:latin typeface="Verdana" panose="020B0604030504040204" pitchFamily="34" charset="0"/>
              </a:rPr>
              <a:t>+</a:t>
            </a:r>
            <a:r>
              <a:rPr lang="en-US" altLang="en-US" sz="2177" dirty="0">
                <a:latin typeface="Verdana" panose="020B0604030504040204" pitchFamily="34" charset="0"/>
              </a:rPr>
              <a:t> =  aa*    (one or more a’s)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a</a:t>
            </a:r>
            <a:r>
              <a:rPr lang="en-US" altLang="en-US" sz="2177" baseline="30000" dirty="0">
                <a:latin typeface="Verdana" panose="020B0604030504040204" pitchFamily="34" charset="0"/>
              </a:rPr>
              <a:t>?</a:t>
            </a:r>
            <a:r>
              <a:rPr lang="en-US" altLang="en-US" sz="2177" dirty="0">
                <a:latin typeface="Verdana" panose="020B0604030504040204" pitchFamily="34" charset="0"/>
              </a:rPr>
              <a:t>=  a + ε  (one or zero a’s, i.e. a is optional)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a list b = a (b a )* (a list of a’s, separated by b’s)</a:t>
            </a:r>
          </a:p>
          <a:p>
            <a:pPr lvl="1"/>
            <a:r>
              <a:rPr lang="en-US" altLang="en-US" sz="1973" dirty="0">
                <a:latin typeface="Verdana" panose="020B0604030504040204" pitchFamily="34" charset="0"/>
              </a:rPr>
              <a:t>Examples:</a:t>
            </a:r>
          </a:p>
          <a:p>
            <a:pPr lvl="1"/>
            <a:r>
              <a:rPr lang="en-US" altLang="en-US" sz="1973" dirty="0">
                <a:latin typeface="Verdana" panose="020B0604030504040204" pitchFamily="34" charset="0"/>
              </a:rPr>
              <a:t>Syntax for a function call:  Name </a:t>
            </a:r>
            <a:r>
              <a:rPr lang="en-US" altLang="en-US" sz="1973" dirty="0">
                <a:latin typeface="MS UI Gothic" panose="020B0600070205080204" pitchFamily="34" charset="-128"/>
                <a:ea typeface="MS UI Gothic" panose="020B0600070205080204" pitchFamily="34" charset="-128"/>
              </a:rPr>
              <a:t>'(' </a:t>
            </a:r>
            <a:r>
              <a:rPr lang="en-US" altLang="en-US" sz="1973" dirty="0">
                <a:latin typeface="Verdana" panose="020B0604030504040204" pitchFamily="34" charset="0"/>
              </a:rPr>
              <a:t>Expression list </a:t>
            </a:r>
            <a:r>
              <a:rPr lang="en-US" altLang="en-US" sz="1973" dirty="0">
                <a:latin typeface="MS UI Gothic" panose="020B0600070205080204" pitchFamily="34" charset="-128"/>
                <a:ea typeface="MS UI Gothic" panose="020B0600070205080204" pitchFamily="34" charset="-128"/>
              </a:rPr>
              <a:t>','  ')'</a:t>
            </a:r>
            <a:endParaRPr lang="en-US" altLang="en-US" sz="1973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A7EEE69-F30D-43C5-9B3D-622CC7AAB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3B0D46D-346B-4E25-BA9B-83CE0FA4344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2057400"/>
            <a:ext cx="9486764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1633" u="sng" dirty="0">
                <a:latin typeface="Verdana" panose="020B0604030504040204" pitchFamily="34" charset="0"/>
              </a:rPr>
              <a:t>Conversion from Right-linear grammars to regular expressions</a:t>
            </a:r>
          </a:p>
          <a:p>
            <a:pPr>
              <a:buFontTx/>
              <a:buNone/>
            </a:pPr>
            <a:endParaRPr lang="en-US" altLang="en-US" sz="612" u="sng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S →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	R →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			S →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  means  	L(S) </a:t>
            </a:r>
            <a:r>
              <a:rPr lang="en-US" altLang="en-US" sz="1633" dirty="0">
                <a:latin typeface="MS UI Gothic" panose="020B0600070205080204" pitchFamily="34" charset="-128"/>
                <a:ea typeface="MS UI Gothic" panose="020B0600070205080204" pitchFamily="34" charset="-128"/>
              </a:rPr>
              <a:t>⊇</a:t>
            </a:r>
            <a:r>
              <a:rPr lang="en-US" altLang="en-US" sz="1633" dirty="0">
                <a:latin typeface="Verdan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633" dirty="0">
                <a:latin typeface="Verdana" panose="020B0604030504040204" pitchFamily="34" charset="0"/>
              </a:rPr>
              <a:t>{a}·L(S)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   → </a:t>
            </a:r>
            <a:r>
              <a:rPr lang="en-US" altLang="en-US" sz="1633" dirty="0" err="1">
                <a:latin typeface="Verdana" panose="020B0604030504040204" pitchFamily="34" charset="0"/>
              </a:rPr>
              <a:t>bR</a:t>
            </a:r>
            <a:r>
              <a:rPr lang="en-US" altLang="en-US" sz="1633" dirty="0">
                <a:latin typeface="Verdana" panose="020B0604030504040204" pitchFamily="34" charset="0"/>
              </a:rPr>
              <a:t>				S → </a:t>
            </a:r>
            <a:r>
              <a:rPr lang="en-US" altLang="en-US" sz="1633" dirty="0" err="1">
                <a:latin typeface="Verdana" panose="020B0604030504040204" pitchFamily="34" charset="0"/>
              </a:rPr>
              <a:t>bR</a:t>
            </a:r>
            <a:r>
              <a:rPr lang="en-US" altLang="en-US" sz="1633" dirty="0">
                <a:latin typeface="Verdana" panose="020B0604030504040204" pitchFamily="34" charset="0"/>
              </a:rPr>
              <a:t> means 	L(S) </a:t>
            </a:r>
            <a:r>
              <a:rPr lang="en-US" altLang="en-US" sz="1633" dirty="0">
                <a:latin typeface="MS UI Gothic" panose="020B0600070205080204" pitchFamily="34" charset="-128"/>
                <a:ea typeface="MS UI Gothic" panose="020B0600070205080204" pitchFamily="34" charset="-128"/>
              </a:rPr>
              <a:t>⊇ </a:t>
            </a:r>
            <a:r>
              <a:rPr lang="en-US" altLang="en-US" sz="1633" dirty="0">
                <a:latin typeface="Verdana" panose="020B0604030504040204" pitchFamily="34" charset="0"/>
              </a:rPr>
              <a:t> {b}·L(R)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   → ε  				S → ε   means 	L(S) </a:t>
            </a:r>
            <a:r>
              <a:rPr lang="en-US" altLang="en-US" sz="1633" dirty="0">
                <a:latin typeface="MS UI Gothic" panose="020B0600070205080204" pitchFamily="34" charset="-128"/>
                <a:ea typeface="MS UI Gothic" panose="020B0600070205080204" pitchFamily="34" charset="-128"/>
              </a:rPr>
              <a:t>⊇ </a:t>
            </a:r>
            <a:r>
              <a:rPr lang="en-US" altLang="en-US" sz="1633" dirty="0">
                <a:latin typeface="Verdana" panose="020B0604030504040204" pitchFamily="34" charset="0"/>
              </a:rPr>
              <a:t>{ε}</a:t>
            </a:r>
          </a:p>
          <a:p>
            <a:pPr>
              <a:buFontTx/>
              <a:buNone/>
            </a:pPr>
            <a:r>
              <a:rPr lang="en-US" altLang="en-US" sz="544" dirty="0">
                <a:latin typeface="Verdana" panose="020B060403050404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Together, they mean that 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L(S) = {a}·L(S) + {b}·L(R) + {ε}, or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S =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 + </a:t>
            </a:r>
            <a:r>
              <a:rPr lang="en-US" altLang="en-US" sz="1633" dirty="0" err="1">
                <a:latin typeface="Verdana" panose="020B0604030504040204" pitchFamily="34" charset="0"/>
              </a:rPr>
              <a:t>bR</a:t>
            </a:r>
            <a:r>
              <a:rPr lang="en-US" altLang="en-US" sz="1633" dirty="0">
                <a:latin typeface="Verdana" panose="020B0604030504040204" pitchFamily="34" charset="0"/>
              </a:rPr>
              <a:t> + ε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Similarly, R →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 means L(R) = {a} ·L(S), or R = </a:t>
            </a:r>
            <a:r>
              <a:rPr lang="en-US" altLang="en-US" sz="1633" dirty="0" err="1">
                <a:latin typeface="Verdana" panose="020B0604030504040204" pitchFamily="34" charset="0"/>
              </a:rPr>
              <a:t>aS.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Thus,	S =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 + </a:t>
            </a:r>
            <a:r>
              <a:rPr lang="en-US" altLang="en-US" sz="1633" dirty="0" err="1">
                <a:latin typeface="Verdana" panose="020B0604030504040204" pitchFamily="34" charset="0"/>
              </a:rPr>
              <a:t>bR</a:t>
            </a:r>
            <a:r>
              <a:rPr lang="en-US" altLang="en-US" sz="1633" dirty="0">
                <a:latin typeface="Verdana" panose="020B0604030504040204" pitchFamily="34" charset="0"/>
              </a:rPr>
              <a:t> + ε    </a:t>
            </a:r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System of simultaneous equations.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R = </a:t>
            </a:r>
            <a:r>
              <a:rPr lang="en-US" altLang="en-US" sz="1633" dirty="0" err="1">
                <a:latin typeface="Verdana" panose="020B0604030504040204" pitchFamily="34" charset="0"/>
              </a:rPr>
              <a:t>aS</a:t>
            </a:r>
            <a:r>
              <a:rPr lang="en-US" altLang="en-US" sz="1633" dirty="0">
                <a:latin typeface="Verdana" panose="020B0604030504040204" pitchFamily="34" charset="0"/>
              </a:rPr>
              <a:t>		</a:t>
            </a:r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The variables are the </a:t>
            </a:r>
            <a:r>
              <a:rPr lang="en-US" altLang="en-US" sz="1633" dirty="0" err="1">
                <a:solidFill>
                  <a:srgbClr val="FF0000"/>
                </a:solidFill>
                <a:latin typeface="Verdana" panose="020B0604030504040204" pitchFamily="34" charset="0"/>
              </a:rPr>
              <a:t>nonterminals</a:t>
            </a:r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905" dirty="0">
                <a:latin typeface="Verdana" panose="020B0604030504040204" pitchFamily="34" charset="0"/>
              </a:rPr>
              <a:t>	</a:t>
            </a:r>
            <a:endParaRPr lang="es-VE" altLang="en-US" sz="1905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E3F0AE6-CE08-4042-9C59-3703615D4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0813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5F5013D-81C9-4A38-A762-206F17986A5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928762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Solving a system of simultaneously equations.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S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bR</a:t>
            </a:r>
            <a:r>
              <a:rPr lang="en-US" altLang="en-US" sz="1905" dirty="0">
                <a:latin typeface="Verdana" panose="020B0604030504040204" pitchFamily="34" charset="0"/>
              </a:rPr>
              <a:t> + ε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R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Back substitute R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S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baS</a:t>
            </a:r>
            <a:r>
              <a:rPr lang="en-US" altLang="en-US" sz="1905" dirty="0">
                <a:latin typeface="Verdana" panose="020B0604030504040204" pitchFamily="34" charset="0"/>
              </a:rPr>
              <a:t> + ε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 		S = (a + </a:t>
            </a:r>
            <a:r>
              <a:rPr lang="en-US" altLang="en-US" sz="1905" dirty="0" err="1">
                <a:latin typeface="Verdana" panose="020B0604030504040204" pitchFamily="34" charset="0"/>
              </a:rPr>
              <a:t>ba</a:t>
            </a:r>
            <a:r>
              <a:rPr lang="en-US" altLang="en-US" sz="1905" dirty="0">
                <a:latin typeface="Verdana" panose="020B0604030504040204" pitchFamily="34" charset="0"/>
              </a:rPr>
              <a:t>) S + ε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S = (a + </a:t>
            </a:r>
            <a:r>
              <a:rPr lang="en-US" altLang="en-US" sz="1905" dirty="0" err="1">
                <a:latin typeface="Verdana" panose="020B0604030504040204" pitchFamily="34" charset="0"/>
              </a:rPr>
              <a:t>ba</a:t>
            </a:r>
            <a:r>
              <a:rPr lang="en-US" altLang="en-US" sz="1905" dirty="0">
                <a:latin typeface="Verdana" panose="020B0604030504040204" pitchFamily="34" charset="0"/>
              </a:rPr>
              <a:t>)* ε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S  = (a + </a:t>
            </a:r>
            <a:r>
              <a:rPr lang="en-US" altLang="en-US" sz="1905" dirty="0" err="1">
                <a:latin typeface="Verdana" panose="020B0604030504040204" pitchFamily="34" charset="0"/>
              </a:rPr>
              <a:t>ba</a:t>
            </a:r>
            <a:r>
              <a:rPr lang="en-US" altLang="en-US" sz="1905" dirty="0">
                <a:latin typeface="Verdana" panose="020B0604030504040204" pitchFamily="34" charset="0"/>
              </a:rPr>
              <a:t>)*</a:t>
            </a:r>
            <a:endParaRPr lang="es-VE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E44F946-2B97-4CC4-9051-BE40D0788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0872738-DB2A-45AB-8C3E-E6B325E1C91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7382" y="1769990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In general, what to do with equations of the form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X =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X + β ?</a:t>
            </a:r>
          </a:p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Answer:</a:t>
            </a:r>
            <a:r>
              <a:rPr lang="en-US" altLang="en-US" sz="2177" dirty="0">
                <a:latin typeface="Verdana" panose="020B0604030504040204" pitchFamily="34" charset="0"/>
              </a:rPr>
              <a:t> β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L(x), so </a:t>
            </a:r>
            <a:r>
              <a:rPr lang="en-US" altLang="en-US" sz="2177" dirty="0">
                <a:latin typeface="Times New Roman" panose="02020603050405020304" pitchFamily="18" charset="0"/>
              </a:rPr>
              <a:t>α</a:t>
            </a:r>
            <a:r>
              <a:rPr lang="en-US" altLang="en-US" sz="2177" dirty="0">
                <a:latin typeface="Verdana" panose="020B0604030504040204" pitchFamily="34" charset="0"/>
              </a:rPr>
              <a:t>β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L(x),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		     </a:t>
            </a:r>
            <a:r>
              <a:rPr lang="en-US" altLang="en-US" sz="2177" dirty="0">
                <a:latin typeface="Times New Roman" panose="02020603050405020304" pitchFamily="18" charset="0"/>
              </a:rPr>
              <a:t>αα</a:t>
            </a:r>
            <a:r>
              <a:rPr lang="en-US" altLang="en-US" sz="2177" dirty="0">
                <a:latin typeface="Verdana" panose="020B0604030504040204" pitchFamily="34" charset="0"/>
              </a:rPr>
              <a:t>β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L(x),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		     </a:t>
            </a:r>
            <a:r>
              <a:rPr lang="en-US" altLang="en-US" sz="2177" dirty="0">
                <a:latin typeface="Times New Roman" panose="02020603050405020304" pitchFamily="18" charset="0"/>
              </a:rPr>
              <a:t>ααα</a:t>
            </a:r>
            <a:r>
              <a:rPr lang="en-US" altLang="en-US" sz="2177" dirty="0">
                <a:latin typeface="Verdana" panose="020B0604030504040204" pitchFamily="34" charset="0"/>
              </a:rPr>
              <a:t>β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L(x), …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    Thus </a:t>
            </a:r>
            <a:r>
              <a:rPr lang="en-US" altLang="en-US" sz="2177" dirty="0">
                <a:latin typeface="Times New Roman" panose="02020603050405020304" pitchFamily="18" charset="0"/>
              </a:rPr>
              <a:t>α</a:t>
            </a:r>
            <a:r>
              <a:rPr lang="en-US" altLang="en-US" sz="2177" dirty="0">
                <a:latin typeface="Verdana" panose="020B0604030504040204" pitchFamily="34" charset="0"/>
              </a:rPr>
              <a:t>*β = L(x).</a:t>
            </a:r>
          </a:p>
          <a:p>
            <a:pPr>
              <a:buFontTx/>
              <a:buNone/>
            </a:pPr>
            <a:endParaRPr lang="es-VE" altLang="en-US" sz="2177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16B8105-B729-45CA-8839-3FD6A1B5B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2EA6D94-2DF9-46A6-8F05-E29A77D7879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Conversion from Right-linear grammars to regular expressions</a:t>
            </a:r>
          </a:p>
          <a:p>
            <a:pPr>
              <a:buFontTx/>
              <a:buNone/>
              <a:defRPr/>
            </a:pPr>
            <a:endParaRPr lang="en-US" altLang="en-US" sz="1837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1. Set up equations: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A = </a:t>
            </a:r>
            <a:r>
              <a:rPr lang="en-US" altLang="en-US" sz="2177" dirty="0">
                <a:latin typeface="Times New Roman" pitchFamily="18" charset="0"/>
              </a:rPr>
              <a:t>α</a:t>
            </a:r>
            <a:r>
              <a:rPr lang="en-US" altLang="en-US" sz="2177" baseline="-25000" dirty="0">
                <a:latin typeface="Verdana" pitchFamily="34" charset="0"/>
              </a:rPr>
              <a:t>1</a:t>
            </a:r>
            <a:r>
              <a:rPr lang="en-US" altLang="en-US" sz="2177" dirty="0">
                <a:latin typeface="Verdana" pitchFamily="34" charset="0"/>
              </a:rPr>
              <a:t> + </a:t>
            </a:r>
            <a:r>
              <a:rPr lang="en-US" altLang="en-US" sz="2177" dirty="0">
                <a:latin typeface="Times New Roman" pitchFamily="18" charset="0"/>
              </a:rPr>
              <a:t>α</a:t>
            </a:r>
            <a:r>
              <a:rPr lang="en-US" altLang="en-US" sz="2177" baseline="-25000" dirty="0">
                <a:latin typeface="Verdana" pitchFamily="34" charset="0"/>
              </a:rPr>
              <a:t>2 </a:t>
            </a:r>
            <a:r>
              <a:rPr lang="en-US" altLang="en-US" sz="2177" dirty="0">
                <a:latin typeface="Verdana" pitchFamily="34" charset="0"/>
              </a:rPr>
              <a:t>+ … + </a:t>
            </a:r>
            <a:r>
              <a:rPr lang="en-US" altLang="en-US" sz="2177" dirty="0">
                <a:latin typeface="Times New Roman" pitchFamily="18" charset="0"/>
              </a:rPr>
              <a:t>α</a:t>
            </a:r>
            <a:r>
              <a:rPr lang="en-US" altLang="en-US" sz="2177" baseline="-25000" dirty="0">
                <a:latin typeface="Verdana" pitchFamily="34" charset="0"/>
              </a:rPr>
              <a:t>n     </a:t>
            </a:r>
            <a:r>
              <a:rPr lang="en-US" altLang="en-US" sz="2177" dirty="0">
                <a:latin typeface="Verdana" pitchFamily="34" charset="0"/>
              </a:rPr>
              <a:t>if A → </a:t>
            </a:r>
            <a:r>
              <a:rPr lang="en-US" altLang="en-US" sz="2177" dirty="0">
                <a:latin typeface="Times New Roman" pitchFamily="18" charset="0"/>
              </a:rPr>
              <a:t>α</a:t>
            </a:r>
            <a:r>
              <a:rPr lang="en-US" altLang="en-US" sz="2177" baseline="-25000" dirty="0">
                <a:latin typeface="Verdana" pitchFamily="34" charset="0"/>
              </a:rPr>
              <a:t>1</a:t>
            </a:r>
          </a:p>
          <a:p>
            <a:pPr marL="311079" indent="-311079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        		              	 → </a:t>
            </a:r>
            <a:r>
              <a:rPr lang="en-US" altLang="en-US" sz="2177" dirty="0">
                <a:latin typeface="Times New Roman" pitchFamily="18" charset="0"/>
              </a:rPr>
              <a:t>α</a:t>
            </a:r>
            <a:r>
              <a:rPr lang="en-US" altLang="en-US" sz="2177" baseline="-25000" dirty="0">
                <a:latin typeface="Verdana" pitchFamily="34" charset="0"/>
              </a:rPr>
              <a:t>2</a:t>
            </a:r>
          </a:p>
          <a:p>
            <a:pPr marL="311079" indent="-311079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          			 . . .</a:t>
            </a:r>
          </a:p>
          <a:p>
            <a:pPr marL="311079" indent="-311079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          			 → </a:t>
            </a:r>
            <a:r>
              <a:rPr lang="en-US" altLang="en-US" sz="2177" dirty="0">
                <a:latin typeface="Times New Roman" pitchFamily="18" charset="0"/>
              </a:rPr>
              <a:t>α</a:t>
            </a:r>
            <a:r>
              <a:rPr lang="en-US" altLang="en-US" sz="2177" baseline="-25000" dirty="0">
                <a:latin typeface="Verdana" pitchFamily="34" charset="0"/>
              </a:rPr>
              <a:t>n</a:t>
            </a:r>
          </a:p>
          <a:p>
            <a:pPr>
              <a:buFontTx/>
              <a:buNone/>
              <a:defRPr/>
            </a:pPr>
            <a:endParaRPr lang="en-US" altLang="en-US" sz="2177" u="sng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66675D4-BE84-4408-9AF7-22E668E26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069090C-0178-415E-A2A1-EABCB4ECB56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2. If equation is of the form X =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, and X does not appear in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, then replace every occurrence of X with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 in all other equations, and delete equation X =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.</a:t>
            </a:r>
          </a:p>
          <a:p>
            <a:pPr marL="311079" indent="-311079">
              <a:lnSpc>
                <a:spcPct val="90000"/>
              </a:lnSpc>
              <a:buFontTx/>
              <a:buAutoNum type="arabicPeriod" startAt="2"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3. If equation is of the form X =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X + β, and X does not 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occur in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 or β, then replace the equation with X =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*β.</a:t>
            </a:r>
          </a:p>
          <a:p>
            <a:pPr marL="311079" indent="-311079">
              <a:lnSpc>
                <a:spcPct val="90000"/>
              </a:lnSpc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Note:</a:t>
            </a:r>
            <a:r>
              <a:rPr lang="en-US" altLang="en-US" sz="1905" dirty="0">
                <a:latin typeface="Verdana" panose="020B0604030504040204" pitchFamily="34" charset="0"/>
              </a:rPr>
              <a:t> Some algebraic manipulations may be needed to </a:t>
            </a: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 obtain the form X = </a:t>
            </a:r>
            <a:r>
              <a:rPr lang="en-US" altLang="en-US" sz="1905" dirty="0">
                <a:latin typeface="Times New Roman" panose="02020603050405020304" pitchFamily="18" charset="0"/>
              </a:rPr>
              <a:t>α</a:t>
            </a:r>
            <a:r>
              <a:rPr lang="en-US" altLang="en-US" sz="1905" dirty="0">
                <a:latin typeface="Verdana" panose="020B0604030504040204" pitchFamily="34" charset="0"/>
              </a:rPr>
              <a:t>X + β.</a:t>
            </a:r>
          </a:p>
          <a:p>
            <a:pPr marL="311079" indent="-311079">
              <a:lnSpc>
                <a:spcPct val="90000"/>
              </a:lnSpc>
              <a:buNone/>
            </a:pPr>
            <a:endParaRPr lang="en-US" altLang="en-US" sz="1905" u="sng" dirty="0">
              <a:latin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Important:</a:t>
            </a:r>
            <a:r>
              <a:rPr lang="en-US" altLang="en-US" sz="1905" dirty="0">
                <a:latin typeface="Verdana" panose="020B0604030504040204" pitchFamily="34" charset="0"/>
              </a:rPr>
              <a:t> Catenation is </a:t>
            </a:r>
            <a:r>
              <a:rPr lang="en-US" altLang="en-US" sz="1905" u="sng" dirty="0">
                <a:latin typeface="Verdana" panose="020B0604030504040204" pitchFamily="34" charset="0"/>
              </a:rPr>
              <a:t>not</a:t>
            </a:r>
            <a:r>
              <a:rPr lang="en-US" altLang="en-US" sz="1905" dirty="0">
                <a:latin typeface="Verdana" panose="020B0604030504040204" pitchFamily="34" charset="0"/>
              </a:rPr>
              <a:t> commutative!!</a:t>
            </a:r>
            <a:endParaRPr lang="es-VE" altLang="en-US" sz="1905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68C7E9E-C3C1-4570-9427-C5F09DB87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1EBE3A-2F77-48F2-9230-4CC4506480A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980606"/>
            <a:ext cx="8648564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Example: 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S → a	R → </a:t>
            </a:r>
            <a:r>
              <a:rPr lang="en-US" altLang="en-US" sz="1905" dirty="0" err="1">
                <a:latin typeface="Verdana" panose="020B0604030504040204" pitchFamily="34" charset="0"/>
              </a:rPr>
              <a:t>abaU</a:t>
            </a:r>
            <a:r>
              <a:rPr lang="en-US" altLang="en-US" sz="1905" dirty="0">
                <a:latin typeface="Verdana" panose="020B0604030504040204" pitchFamily="34" charset="0"/>
              </a:rPr>
              <a:t>	U →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   → </a:t>
            </a:r>
            <a:r>
              <a:rPr lang="en-US" altLang="en-US" sz="1905" dirty="0" err="1">
                <a:latin typeface="Verdana" panose="020B0604030504040204" pitchFamily="34" charset="0"/>
              </a:rPr>
              <a:t>bU</a:t>
            </a:r>
            <a:r>
              <a:rPr lang="en-US" altLang="en-US" sz="1905" dirty="0">
                <a:latin typeface="Verdana" panose="020B0604030504040204" pitchFamily="34" charset="0"/>
              </a:rPr>
              <a:t>	   → U	   	   →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   → </a:t>
            </a:r>
            <a:r>
              <a:rPr lang="en-US" altLang="en-US" sz="1905" dirty="0" err="1">
                <a:latin typeface="Verdana" panose="020B0604030504040204" pitchFamily="34" charset="0"/>
              </a:rPr>
              <a:t>bR</a:t>
            </a:r>
            <a:r>
              <a:rPr lang="en-US" altLang="en-US" sz="1905" dirty="0">
                <a:latin typeface="Verdan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68C7E9E-C3C1-4570-9427-C5F09DB87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1EBE3A-2F77-48F2-9230-4CC4506480A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676400"/>
            <a:ext cx="9144000" cy="5105400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680" dirty="0">
                <a:latin typeface="Verdana" panose="020B0604030504040204" pitchFamily="34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  S = a + </a:t>
            </a:r>
            <a:r>
              <a:rPr lang="en-US" altLang="en-US" sz="1905" dirty="0" err="1">
                <a:latin typeface="Verdana" panose="020B0604030504040204" pitchFamily="34" charset="0"/>
              </a:rPr>
              <a:t>bU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bR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R = </a:t>
            </a:r>
            <a:r>
              <a:rPr lang="en-US" altLang="en-US" sz="1905" dirty="0" err="1">
                <a:latin typeface="Verdana" panose="020B0604030504040204" pitchFamily="34" charset="0"/>
              </a:rPr>
              <a:t>abaU</a:t>
            </a:r>
            <a:r>
              <a:rPr lang="en-US" altLang="en-US" sz="1905" dirty="0">
                <a:latin typeface="Verdana" panose="020B0604030504040204" pitchFamily="34" charset="0"/>
              </a:rPr>
              <a:t> + U = (aba + ε) 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U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Back substitute 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S = a + </a:t>
            </a:r>
            <a:r>
              <a:rPr lang="en-US" altLang="en-US" sz="1905" dirty="0" err="1">
                <a:latin typeface="Verdana" panose="020B0604030504040204" pitchFamily="34" charset="0"/>
              </a:rPr>
              <a:t>bU</a:t>
            </a:r>
            <a:r>
              <a:rPr lang="en-US" altLang="en-US" sz="1905" dirty="0">
                <a:latin typeface="Verdana" panose="020B0604030504040204" pitchFamily="34" charset="0"/>
              </a:rPr>
              <a:t> + b(aba + ε) 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U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S = a + </a:t>
            </a:r>
            <a:r>
              <a:rPr lang="en-US" altLang="en-US" sz="1905" dirty="0" err="1">
                <a:latin typeface="Verdana" panose="020B0604030504040204" pitchFamily="34" charset="0"/>
              </a:rPr>
              <a:t>bU</a:t>
            </a:r>
            <a:r>
              <a:rPr lang="en-US" altLang="en-US" sz="1905" dirty="0">
                <a:latin typeface="Verdana" panose="020B0604030504040204" pitchFamily="34" charset="0"/>
              </a:rPr>
              <a:t> + b(aba + ε) 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U = 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Back substitute U: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S = a + b(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b) + b(aba + ε)(</a:t>
            </a:r>
            <a:r>
              <a:rPr lang="en-US" altLang="en-US" sz="1905" dirty="0" err="1">
                <a:latin typeface="Verdana" panose="020B0604030504040204" pitchFamily="34" charset="0"/>
              </a:rPr>
              <a:t>aS</a:t>
            </a:r>
            <a:r>
              <a:rPr lang="en-US" altLang="en-US" sz="1905" dirty="0">
                <a:latin typeface="Verdana" panose="020B0604030504040204" pitchFamily="34" charset="0"/>
              </a:rPr>
              <a:t> + b)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   = a + </a:t>
            </a:r>
            <a:r>
              <a:rPr lang="en-US" altLang="en-US" sz="1905" dirty="0" err="1">
                <a:latin typeface="Verdana" panose="020B0604030504040204" pitchFamily="34" charset="0"/>
              </a:rPr>
              <a:t>baS</a:t>
            </a:r>
            <a:r>
              <a:rPr lang="en-US" altLang="en-US" sz="1905" dirty="0">
                <a:latin typeface="Verdana" panose="020B0604030504040204" pitchFamily="34" charset="0"/>
              </a:rPr>
              <a:t> + bb + </a:t>
            </a:r>
            <a:r>
              <a:rPr lang="en-US" altLang="en-US" sz="1905" dirty="0" err="1">
                <a:latin typeface="Verdana" panose="020B0604030504040204" pitchFamily="34" charset="0"/>
              </a:rPr>
              <a:t>babaaS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babab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u="sng" dirty="0" err="1">
                <a:latin typeface="Verdana" panose="020B0604030504040204" pitchFamily="34" charset="0"/>
              </a:rPr>
              <a:t>baS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u="sng" dirty="0">
                <a:latin typeface="Verdana" panose="020B0604030504040204" pitchFamily="34" charset="0"/>
              </a:rPr>
              <a:t>bb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   = a + </a:t>
            </a:r>
            <a:r>
              <a:rPr lang="en-US" altLang="en-US" sz="1905" dirty="0" err="1">
                <a:latin typeface="Verdana" panose="020B0604030504040204" pitchFamily="34" charset="0"/>
              </a:rPr>
              <a:t>baS</a:t>
            </a:r>
            <a:r>
              <a:rPr lang="en-US" altLang="en-US" sz="1905" dirty="0">
                <a:latin typeface="Verdana" panose="020B0604030504040204" pitchFamily="34" charset="0"/>
              </a:rPr>
              <a:t> + bb + </a:t>
            </a:r>
            <a:r>
              <a:rPr lang="en-US" altLang="en-US" sz="1905" dirty="0" err="1">
                <a:latin typeface="Verdana" panose="020B0604030504040204" pitchFamily="34" charset="0"/>
              </a:rPr>
              <a:t>babaaS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babab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   = (</a:t>
            </a:r>
            <a:r>
              <a:rPr lang="en-US" altLang="en-US" sz="1905" dirty="0" err="1">
                <a:latin typeface="Verdana" panose="020B0604030504040204" pitchFamily="34" charset="0"/>
              </a:rPr>
              <a:t>ba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babaa</a:t>
            </a:r>
            <a:r>
              <a:rPr lang="en-US" altLang="en-US" sz="1905" dirty="0">
                <a:latin typeface="Verdana" panose="020B0604030504040204" pitchFamily="34" charset="0"/>
              </a:rPr>
              <a:t>) S + (a + bb + </a:t>
            </a:r>
            <a:r>
              <a:rPr lang="en-US" altLang="en-US" sz="1905" dirty="0" err="1">
                <a:latin typeface="Verdana" panose="020B0604030504040204" pitchFamily="34" charset="0"/>
              </a:rPr>
              <a:t>babab</a:t>
            </a:r>
            <a:r>
              <a:rPr lang="en-US" altLang="en-US" sz="1905" dirty="0">
                <a:latin typeface="Verdana" panose="020B0604030504040204" pitchFamily="34" charset="0"/>
              </a:rPr>
              <a:t>)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and therefore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S = (</a:t>
            </a:r>
            <a:r>
              <a:rPr lang="en-US" altLang="en-US" sz="1905" dirty="0" err="1">
                <a:latin typeface="Verdana" panose="020B0604030504040204" pitchFamily="34" charset="0"/>
              </a:rPr>
              <a:t>ba</a:t>
            </a:r>
            <a:r>
              <a:rPr lang="en-US" altLang="en-US" sz="1905" dirty="0">
                <a:latin typeface="Verdana" panose="020B0604030504040204" pitchFamily="34" charset="0"/>
              </a:rPr>
              <a:t> + </a:t>
            </a:r>
            <a:r>
              <a:rPr lang="en-US" altLang="en-US" sz="1905" dirty="0" err="1">
                <a:latin typeface="Verdana" panose="020B0604030504040204" pitchFamily="34" charset="0"/>
              </a:rPr>
              <a:t>babaa</a:t>
            </a:r>
            <a:r>
              <a:rPr lang="en-US" altLang="en-US" sz="1905" dirty="0">
                <a:latin typeface="Verdana" panose="020B0604030504040204" pitchFamily="34" charset="0"/>
              </a:rPr>
              <a:t>)*(a + bb + </a:t>
            </a:r>
            <a:r>
              <a:rPr lang="en-US" altLang="en-US" sz="1905" dirty="0" err="1">
                <a:latin typeface="Verdana" panose="020B0604030504040204" pitchFamily="34" charset="0"/>
              </a:rPr>
              <a:t>babab</a:t>
            </a:r>
            <a:r>
              <a:rPr lang="en-US" altLang="en-US" sz="1905" dirty="0">
                <a:latin typeface="Verdana" panose="020B0604030504040204" pitchFamily="34" charset="0"/>
              </a:rPr>
              <a:t>)</a:t>
            </a:r>
            <a:endParaRPr lang="es-VE" altLang="en-US" sz="1905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737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161ECCE-FA4D-409A-A8CB-8B4FDFD3B6D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718146"/>
            <a:ext cx="7974268" cy="3574001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Deterministic Finite-State Automata (DFA’s)</a:t>
            </a:r>
          </a:p>
          <a:p>
            <a:pPr>
              <a:buFontTx/>
              <a:buNone/>
              <a:defRPr/>
            </a:pPr>
            <a:endParaRPr lang="en-US" altLang="en-US" sz="680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Definition:</a:t>
            </a:r>
            <a:r>
              <a:rPr lang="en-US" altLang="en-US" sz="2177" dirty="0">
                <a:latin typeface="Verdana" pitchFamily="34" charset="0"/>
              </a:rPr>
              <a:t> A deterministic FSA is defined just like an NFA, except that</a:t>
            </a: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		δ: Q x Σ → Q, rather than</a:t>
            </a: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		δ: Q x Σ U {ε}→ 2</a:t>
            </a:r>
            <a:r>
              <a:rPr lang="en-US" altLang="en-US" sz="2177" baseline="30000" dirty="0">
                <a:latin typeface="Verdana" pitchFamily="34" charset="0"/>
              </a:rPr>
              <a:t>Q</a:t>
            </a:r>
          </a:p>
          <a:p>
            <a:pPr>
              <a:buFontTx/>
              <a:buNone/>
              <a:defRPr/>
            </a:pPr>
            <a:endParaRPr lang="en-US" altLang="en-US" sz="680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Thus, both                 and                  are impossible.</a:t>
            </a: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For every NFA there exists an equivalent DFA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(accepting the same language).</a:t>
            </a:r>
            <a:endParaRPr lang="es-VE" altLang="en-US" sz="2177" dirty="0">
              <a:latin typeface="Verdana" pitchFamily="34" charset="0"/>
            </a:endParaRPr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24FE49DE-1E2B-484F-AC15-FD628E06D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7416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NFA-&gt;DFA</a:t>
            </a:r>
            <a:endParaRPr lang="en-US" altLang="en-US" sz="3300" dirty="0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B652599C-74BB-42BB-BCB9-5A5C5E8DC3DF}"/>
              </a:ext>
            </a:extLst>
          </p:cNvPr>
          <p:cNvGrpSpPr>
            <a:grpSpLocks/>
          </p:cNvGrpSpPr>
          <p:nvPr/>
        </p:nvGrpSpPr>
        <p:grpSpPr bwMode="auto">
          <a:xfrm>
            <a:off x="2757458" y="3947442"/>
            <a:ext cx="3318021" cy="881349"/>
            <a:chOff x="1981200" y="4724400"/>
            <a:chExt cx="4876800" cy="1295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3F575B-D028-4D5B-AE3D-D9A59163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181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6F3220A3-0454-4267-980E-6D1775AD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24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EC607C4-0E28-4A85-B447-F073723A1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181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CC4A19E4-1E5C-43DD-BA9B-5E5EE0C4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724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02A14575-25D9-48AB-A50D-4A6F3168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6388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E6003418-9BB6-42B0-94BA-400AE056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4953000"/>
              <a:ext cx="7620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8AE0AF4-80F8-47DE-B09C-12CEC169C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4953000"/>
              <a:ext cx="7620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5841B9E6-2F13-4922-B87B-3FE171043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5486400"/>
              <a:ext cx="762000" cy="228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BBF2285C-8FB2-4C3C-BE62-CD1D926D8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1" y="47244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9B631B5C-328C-4533-AC14-AD90D378D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7244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E581FF80-22D0-4E0B-8134-34ACE4A94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48640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0C7591D-A782-4A0E-92F6-18F1E77C8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Topics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4F366F6-3265-4039-9C5C-AD322F7140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2286000"/>
            <a:ext cx="7667685" cy="3871836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00" dirty="0"/>
              <a:t>Define Finite-State Automata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00" dirty="0"/>
              <a:t>Non-Determinism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00" dirty="0"/>
              <a:t>Define Regular Expressions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00" dirty="0"/>
              <a:t>Conversion from Right-Linear Grammar to Regular Expression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00" dirty="0"/>
              <a:t>Writing a scanner using DFA in table form.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00" dirty="0"/>
              <a:t>Writing a hard-coded scanner.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00" dirty="0"/>
              <a:t>Writing a scanner for real,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00" dirty="0"/>
              <a:t>	i.e. for a programming language. 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800" dirty="0"/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9E2879D-33B5-4D48-8D5F-EAB42B11A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NFA-&gt;DFA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DE6A17F-4DD0-4042-8580-AD380CCD37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87382" y="1876918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Conversion from NFA’s to DFA’s: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177" dirty="0">
                <a:latin typeface="Verdana" panose="020B0604030504040204" pitchFamily="34" charset="0"/>
              </a:rPr>
              <a:t>Simulate NFA moves with the DFA.</a:t>
            </a:r>
          </a:p>
          <a:p>
            <a:pPr>
              <a:lnSpc>
                <a:spcPct val="80000"/>
              </a:lnSpc>
            </a:pPr>
            <a:r>
              <a:rPr lang="en-US" altLang="en-US" sz="2177" dirty="0">
                <a:latin typeface="Verdana" panose="020B0604030504040204" pitchFamily="34" charset="0"/>
              </a:rPr>
              <a:t>DFA start state: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73" dirty="0">
                <a:latin typeface="Verdana" panose="020B0604030504040204" pitchFamily="34" charset="0"/>
              </a:rPr>
              <a:t> NFA start state S, and all ε-reachable states from S.</a:t>
            </a:r>
          </a:p>
          <a:p>
            <a:pPr>
              <a:lnSpc>
                <a:spcPct val="80000"/>
              </a:lnSpc>
            </a:pPr>
            <a:r>
              <a:rPr lang="en-US" altLang="en-US" sz="2177" dirty="0">
                <a:latin typeface="Verdana" panose="020B0604030504040204" pitchFamily="34" charset="0"/>
              </a:rPr>
              <a:t>Each DFA state: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73" dirty="0">
                <a:latin typeface="Verdana" panose="020B0604030504040204" pitchFamily="34" charset="0"/>
              </a:rPr>
              <a:t>a subset of the set of NFA states.</a:t>
            </a:r>
          </a:p>
          <a:p>
            <a:pPr>
              <a:lnSpc>
                <a:spcPct val="80000"/>
              </a:lnSpc>
            </a:pPr>
            <a:r>
              <a:rPr lang="en-US" altLang="en-US" sz="2177" dirty="0">
                <a:latin typeface="Verdana" panose="020B0604030504040204" pitchFamily="34" charset="0"/>
              </a:rPr>
              <a:t>New DFA states: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73" dirty="0">
                <a:latin typeface="Verdana" panose="020B0604030504040204" pitchFamily="34" charset="0"/>
              </a:rPr>
              <a:t>Calculate the states reachable through each t </a:t>
            </a:r>
            <a:r>
              <a:rPr lang="en-US" altLang="en-US" sz="2177" b="1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Σ.</a:t>
            </a:r>
            <a:endParaRPr lang="en-US" altLang="en-US" sz="1973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177" dirty="0">
                <a:latin typeface="Verdana" panose="020B0604030504040204" pitchFamily="34" charset="0"/>
              </a:rPr>
              <a:t>Final DFA states: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73" dirty="0">
                <a:latin typeface="Verdana" panose="020B0604030504040204" pitchFamily="34" charset="0"/>
              </a:rPr>
              <a:t> contain any NFA final state.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E0024E9-C62E-436E-A083-05C3405E5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335" y="184448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NFA-&gt;DFA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6E22F82-BABB-4E34-AD0E-B127BEB281E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825074"/>
            <a:ext cx="8915400" cy="4194726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s-VE" altLang="en-US" sz="1905" dirty="0">
                <a:latin typeface="Verdana" pitchFamily="34" charset="0"/>
              </a:rPr>
              <a:t>			  Input</a:t>
            </a:r>
          </a:p>
          <a:p>
            <a:pPr>
              <a:buFontTx/>
              <a:buNone/>
              <a:defRPr/>
            </a:pPr>
            <a:r>
              <a:rPr lang="es-VE" altLang="en-US" sz="1905" dirty="0" err="1">
                <a:latin typeface="Verdana" pitchFamily="34" charset="0"/>
              </a:rPr>
              <a:t>State</a:t>
            </a:r>
            <a:r>
              <a:rPr lang="es-VE" altLang="en-US" sz="1905" dirty="0">
                <a:latin typeface="Verdana" pitchFamily="34" charset="0"/>
              </a:rPr>
              <a:t>		 a	  b</a:t>
            </a:r>
          </a:p>
          <a:p>
            <a:pPr>
              <a:buFontTx/>
              <a:buNone/>
              <a:defRPr/>
            </a:pPr>
            <a:endParaRPr lang="es-VE" altLang="en-US" sz="1905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s-VE" altLang="en-US" sz="1905" dirty="0">
                <a:latin typeface="Verdana" pitchFamily="34" charset="0"/>
              </a:rPr>
              <a:t>123		23	456</a:t>
            </a:r>
          </a:p>
          <a:p>
            <a:pPr>
              <a:buFontTx/>
              <a:buNone/>
              <a:defRPr/>
            </a:pPr>
            <a:endParaRPr lang="es-VE" altLang="en-US" sz="1905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s-VE" altLang="en-US" sz="1905" dirty="0">
                <a:latin typeface="Verdana" pitchFamily="34" charset="0"/>
              </a:rPr>
              <a:t>  23		23	  6</a:t>
            </a:r>
          </a:p>
          <a:p>
            <a:pPr>
              <a:buFontTx/>
              <a:buNone/>
              <a:defRPr/>
            </a:pPr>
            <a:r>
              <a:rPr lang="es-VE" altLang="en-US" sz="1905" dirty="0">
                <a:latin typeface="Verdana" pitchFamily="34" charset="0"/>
              </a:rPr>
              <a:t>456		56	 ---</a:t>
            </a:r>
          </a:p>
          <a:p>
            <a:pPr>
              <a:buFontTx/>
              <a:buNone/>
              <a:defRPr/>
            </a:pPr>
            <a:r>
              <a:rPr lang="es-VE" altLang="en-US" sz="1905" dirty="0">
                <a:latin typeface="Verdana" pitchFamily="34" charset="0"/>
              </a:rPr>
              <a:t>    6		---  	 ---</a:t>
            </a:r>
          </a:p>
          <a:p>
            <a:pPr>
              <a:buFontTx/>
              <a:buNone/>
              <a:defRPr/>
            </a:pPr>
            <a:r>
              <a:rPr lang="es-VE" altLang="en-US" sz="1905" dirty="0">
                <a:latin typeface="Verdana" pitchFamily="34" charset="0"/>
              </a:rPr>
              <a:t>  56		56	 ---</a:t>
            </a:r>
          </a:p>
          <a:p>
            <a:pPr>
              <a:buFont typeface="Arial" charset="0"/>
              <a:buNone/>
              <a:defRPr/>
            </a:pPr>
            <a:endParaRPr lang="en-US" altLang="en-US" sz="680" dirty="0"/>
          </a:p>
          <a:p>
            <a:pPr marL="0">
              <a:spcBef>
                <a:spcPts val="0"/>
              </a:spcBef>
              <a:buNone/>
              <a:defRPr/>
            </a:pPr>
            <a:endParaRPr lang="en-US" altLang="en-US" sz="1361" dirty="0"/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en-US" sz="2177" dirty="0"/>
              <a:t>In general, if NFA has N states, 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en-US" sz="2177" dirty="0"/>
              <a:t>The DFA can have as many as 2</a:t>
            </a:r>
            <a:r>
              <a:rPr lang="en-US" altLang="en-US" sz="2177" baseline="30000" dirty="0"/>
              <a:t>N</a:t>
            </a:r>
            <a:r>
              <a:rPr lang="en-US" altLang="en-US" sz="2177" dirty="0"/>
              <a:t> states.</a:t>
            </a:r>
          </a:p>
          <a:p>
            <a:pPr>
              <a:buFontTx/>
              <a:buNone/>
              <a:defRPr/>
            </a:pPr>
            <a:endParaRPr lang="es-VE" altLang="en-US" sz="2177" dirty="0">
              <a:latin typeface="Verdana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grpSp>
        <p:nvGrpSpPr>
          <p:cNvPr id="139268" name="Group 32">
            <a:extLst>
              <a:ext uri="{FF2B5EF4-FFF2-40B4-BE49-F238E27FC236}">
                <a16:creationId xmlns:a16="http://schemas.microsoft.com/office/drawing/2014/main" id="{2E7EBB29-929C-49FC-9C84-F754EFC1E234}"/>
              </a:ext>
            </a:extLst>
          </p:cNvPr>
          <p:cNvGrpSpPr>
            <a:grpSpLocks/>
          </p:cNvGrpSpPr>
          <p:nvPr/>
        </p:nvGrpSpPr>
        <p:grpSpPr bwMode="auto">
          <a:xfrm>
            <a:off x="4779377" y="1666303"/>
            <a:ext cx="3369865" cy="1484037"/>
            <a:chOff x="576" y="1536"/>
            <a:chExt cx="3120" cy="1374"/>
          </a:xfrm>
        </p:grpSpPr>
        <p:sp>
          <p:nvSpPr>
            <p:cNvPr id="5" name="Oval 33">
              <a:extLst>
                <a:ext uri="{FF2B5EF4-FFF2-40B4-BE49-F238E27FC236}">
                  <a16:creationId xmlns:a16="http://schemas.microsoft.com/office/drawing/2014/main" id="{7F54E1B0-693B-4BB7-9C67-6CB722FBC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52"/>
              <a:ext cx="336" cy="24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64250634-EA61-4613-A080-A237BF1F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336" cy="24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7" name="Oval 35">
              <a:extLst>
                <a:ext uri="{FF2B5EF4-FFF2-40B4-BE49-F238E27FC236}">
                  <a16:creationId xmlns:a16="http://schemas.microsoft.com/office/drawing/2014/main" id="{42D5DF65-CAFE-4983-A077-84515C0DE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336" cy="24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Oval 36">
              <a:extLst>
                <a:ext uri="{FF2B5EF4-FFF2-40B4-BE49-F238E27FC236}">
                  <a16:creationId xmlns:a16="http://schemas.microsoft.com/office/drawing/2014/main" id="{FB475618-5578-465C-92E6-1A6CDAE6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336" cy="24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3FA7F0CE-07DD-4B72-B4C1-9EBACDA1E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67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58DEA2F2-DB67-477B-A4F2-3E990E40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336" cy="24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B94F23D3-4DC9-4A97-9AD3-8707C0454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36"/>
              <a:ext cx="67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2" name="Line 40">
              <a:extLst>
                <a:ext uri="{FF2B5EF4-FFF2-40B4-BE49-F238E27FC236}">
                  <a16:creationId xmlns:a16="http://schemas.microsoft.com/office/drawing/2014/main" id="{60A3854F-07D9-4F9F-8D02-2BF26BA91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064"/>
              <a:ext cx="576" cy="3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52B9AE5A-31A9-4DB0-89F7-B553D8964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44"/>
              <a:ext cx="576" cy="19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4" name="Oval 42">
              <a:extLst>
                <a:ext uri="{FF2B5EF4-FFF2-40B4-BE49-F238E27FC236}">
                  <a16:creationId xmlns:a16="http://schemas.microsoft.com/office/drawing/2014/main" id="{7AEA84AF-98D8-4D0F-9CC6-FABB696D0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4"/>
              <a:ext cx="336" cy="24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5" name="Oval 43">
              <a:extLst>
                <a:ext uri="{FF2B5EF4-FFF2-40B4-BE49-F238E27FC236}">
                  <a16:creationId xmlns:a16="http://schemas.microsoft.com/office/drawing/2014/main" id="{D3073B97-A263-4646-84A2-5CAD8CA9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56"/>
              <a:ext cx="432" cy="33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6" name="Line 44">
              <a:extLst>
                <a:ext uri="{FF2B5EF4-FFF2-40B4-BE49-F238E27FC236}">
                  <a16:creationId xmlns:a16="http://schemas.microsoft.com/office/drawing/2014/main" id="{C9C58FC4-B944-49D2-85CE-08DAEC15D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528" cy="28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30864A48-7A64-4AB7-8CF1-838ED1717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544"/>
              <a:ext cx="528" cy="2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id="{9559F989-52A1-48A8-80B2-6C136D75E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16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19" name="Text Box 47">
              <a:extLst>
                <a:ext uri="{FF2B5EF4-FFF2-40B4-BE49-F238E27FC236}">
                  <a16:creationId xmlns:a16="http://schemas.microsoft.com/office/drawing/2014/main" id="{EF84EADE-6A1B-424F-9050-466211855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" name="Text Box 48">
              <a:extLst>
                <a:ext uri="{FF2B5EF4-FFF2-40B4-BE49-F238E27FC236}">
                  <a16:creationId xmlns:a16="http://schemas.microsoft.com/office/drawing/2014/main" id="{46CF9071-127B-41F3-ACCA-7C96053D3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20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F9546AE4-2C5B-452D-AF37-1C8BEF2A4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48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2" name="Text Box 50">
              <a:extLst>
                <a:ext uri="{FF2B5EF4-FFF2-40B4-BE49-F238E27FC236}">
                  <a16:creationId xmlns:a16="http://schemas.microsoft.com/office/drawing/2014/main" id="{F3700E64-5C37-49E2-BF37-855B63A71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00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3" name="Text Box 51">
              <a:extLst>
                <a:ext uri="{FF2B5EF4-FFF2-40B4-BE49-F238E27FC236}">
                  <a16:creationId xmlns:a16="http://schemas.microsoft.com/office/drawing/2014/main" id="{7AF8A930-E30B-4938-A8B2-3F02BFC2B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776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2B3B545B-12EC-4912-BAE4-FE6F9F514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04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Text Box 53">
              <a:extLst>
                <a:ext uri="{FF2B5EF4-FFF2-40B4-BE49-F238E27FC236}">
                  <a16:creationId xmlns:a16="http://schemas.microsoft.com/office/drawing/2014/main" id="{A64A3ACC-8D5E-40C3-BE5E-EBF8D9CF0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" name="Text Box 54">
              <a:extLst>
                <a:ext uri="{FF2B5EF4-FFF2-40B4-BE49-F238E27FC236}">
                  <a16:creationId xmlns:a16="http://schemas.microsoft.com/office/drawing/2014/main" id="{D37369CA-4EBE-4906-A43C-544097C66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92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7" name="Text Box 55">
              <a:extLst>
                <a:ext uri="{FF2B5EF4-FFF2-40B4-BE49-F238E27FC236}">
                  <a16:creationId xmlns:a16="http://schemas.microsoft.com/office/drawing/2014/main" id="{9563A700-C0AE-4244-94BE-CD334DD56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72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" name="Text Box 56">
              <a:extLst>
                <a:ext uri="{FF2B5EF4-FFF2-40B4-BE49-F238E27FC236}">
                  <a16:creationId xmlns:a16="http://schemas.microsoft.com/office/drawing/2014/main" id="{2BD191AB-16A0-4517-95CE-3067759F7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92"/>
              <a:ext cx="28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9" name="Text Box 57">
              <a:extLst>
                <a:ext uri="{FF2B5EF4-FFF2-40B4-BE49-F238E27FC236}">
                  <a16:creationId xmlns:a16="http://schemas.microsoft.com/office/drawing/2014/main" id="{1592BF41-372B-4D27-9B67-F2D5D4BF6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56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6</a:t>
              </a:r>
            </a:p>
          </p:txBody>
        </p:sp>
        <p:cxnSp>
          <p:nvCxnSpPr>
            <p:cNvPr id="139327" name="AutoShape 58">
              <a:extLst>
                <a:ext uri="{FF2B5EF4-FFF2-40B4-BE49-F238E27FC236}">
                  <a16:creationId xmlns:a16="http://schemas.microsoft.com/office/drawing/2014/main" id="{D1F416B0-523A-4116-AA7A-181CF517484A}"/>
                </a:ext>
              </a:extLst>
            </p:cNvPr>
            <p:cNvCxnSpPr>
              <a:cxnSpLocks noChangeShapeType="1"/>
              <a:stCxn id="8" idx="1"/>
              <a:endCxn id="8" idx="7"/>
            </p:cNvCxnSpPr>
            <p:nvPr/>
          </p:nvCxnSpPr>
          <p:spPr bwMode="auto">
            <a:xfrm rot="5400000" flipV="1">
              <a:off x="1607" y="1837"/>
              <a:ext cx="1" cy="238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328" name="AutoShape 59">
              <a:extLst>
                <a:ext uri="{FF2B5EF4-FFF2-40B4-BE49-F238E27FC236}">
                  <a16:creationId xmlns:a16="http://schemas.microsoft.com/office/drawing/2014/main" id="{D93C9C40-C949-489E-A160-4CD82F04DC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614" y="2570"/>
              <a:ext cx="1" cy="238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 Box 60">
              <a:extLst>
                <a:ext uri="{FF2B5EF4-FFF2-40B4-BE49-F238E27FC236}">
                  <a16:creationId xmlns:a16="http://schemas.microsoft.com/office/drawing/2014/main" id="{0A8FE1BF-EA70-4562-984E-C35052F2A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Text Box 61">
              <a:extLst>
                <a:ext uri="{FF2B5EF4-FFF2-40B4-BE49-F238E27FC236}">
                  <a16:creationId xmlns:a16="http://schemas.microsoft.com/office/drawing/2014/main" id="{C3B497C3-8333-4A07-828D-C17C259F0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256"/>
              <a:ext cx="24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99" name="Line 4">
            <a:extLst>
              <a:ext uri="{FF2B5EF4-FFF2-40B4-BE49-F238E27FC236}">
                <a16:creationId xmlns:a16="http://schemas.microsoft.com/office/drawing/2014/main" id="{FAEEF1D9-C07A-4854-AD08-E19D1BF7B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704" y="2599495"/>
            <a:ext cx="3382395" cy="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0" name="Line 5">
            <a:extLst>
              <a:ext uri="{FF2B5EF4-FFF2-40B4-BE49-F238E27FC236}">
                <a16:creationId xmlns:a16="http://schemas.microsoft.com/office/drawing/2014/main" id="{069F40FB-5DF5-484D-BB17-8B3ACA6A33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1476" y="2081054"/>
            <a:ext cx="27704" cy="285141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5" name="Text Box 64">
            <a:extLst>
              <a:ext uri="{FF2B5EF4-FFF2-40B4-BE49-F238E27FC236}">
                <a16:creationId xmlns:a16="http://schemas.microsoft.com/office/drawing/2014/main" id="{A3B3EF48-57B1-45E3-892E-D6C5EA94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769990"/>
            <a:ext cx="75173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633" dirty="0">
                <a:latin typeface="Verdana" pitchFamily="34" charset="0"/>
              </a:rPr>
              <a:t>NFA: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CFCC70-01D8-46DC-B084-50EBB8458E4D}"/>
              </a:ext>
            </a:extLst>
          </p:cNvPr>
          <p:cNvGrpSpPr>
            <a:grpSpLocks/>
          </p:cNvGrpSpPr>
          <p:nvPr/>
        </p:nvGrpSpPr>
        <p:grpSpPr bwMode="auto">
          <a:xfrm>
            <a:off x="4636806" y="3636377"/>
            <a:ext cx="3823501" cy="1347946"/>
            <a:chOff x="6815138" y="4084638"/>
            <a:chExt cx="5619750" cy="1981200"/>
          </a:xfrm>
        </p:grpSpPr>
        <p:grpSp>
          <p:nvGrpSpPr>
            <p:cNvPr id="139274" name="Group 63">
              <a:extLst>
                <a:ext uri="{FF2B5EF4-FFF2-40B4-BE49-F238E27FC236}">
                  <a16:creationId xmlns:a16="http://schemas.microsoft.com/office/drawing/2014/main" id="{514AE57D-999E-4F34-B300-EA4EE81F8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4688" y="4084638"/>
              <a:ext cx="5410200" cy="1981200"/>
              <a:chOff x="762000" y="4648200"/>
              <a:chExt cx="5410200" cy="1981200"/>
            </a:xfrm>
          </p:grpSpPr>
          <p:sp>
            <p:nvSpPr>
              <p:cNvPr id="65" name="Oval 6">
                <a:extLst>
                  <a:ext uri="{FF2B5EF4-FFF2-40B4-BE49-F238E27FC236}">
                    <a16:creationId xmlns:a16="http://schemas.microsoft.com/office/drawing/2014/main" id="{0230E502-36D7-4FF2-BFF9-3A87FBDB7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5791200"/>
                <a:ext cx="7620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66" name="Line 7">
                <a:extLst>
                  <a:ext uri="{FF2B5EF4-FFF2-40B4-BE49-F238E27FC236}">
                    <a16:creationId xmlns:a16="http://schemas.microsoft.com/office/drawing/2014/main" id="{71980DF9-AB15-4DE7-8CA4-9C7DEF1E4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200" y="5334000"/>
                <a:ext cx="914400" cy="53340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67" name="Line 8">
                <a:extLst>
                  <a:ext uri="{FF2B5EF4-FFF2-40B4-BE49-F238E27FC236}">
                    <a16:creationId xmlns:a16="http://schemas.microsoft.com/office/drawing/2014/main" id="{9379370B-E967-45A3-A863-0516C19B9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200" y="6096000"/>
                <a:ext cx="914400" cy="30480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59B5EC34-49A0-4B66-B0DA-9DAF60B3E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601" y="5257801"/>
                <a:ext cx="380999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en-US" sz="1633" kern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0676AB9C-F4B2-4803-8165-E6351BDC8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00" y="5867400"/>
                <a:ext cx="380999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0" name="Line 11">
                <a:extLst>
                  <a:ext uri="{FF2B5EF4-FFF2-40B4-BE49-F238E27FC236}">
                    <a16:creationId xmlns:a16="http://schemas.microsoft.com/office/drawing/2014/main" id="{7768206D-12D5-45E0-8699-8037EB763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000" y="5943600"/>
                <a:ext cx="53340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71" name="Text Box 12">
                <a:extLst>
                  <a:ext uri="{FF2B5EF4-FFF2-40B4-BE49-F238E27FC236}">
                    <a16:creationId xmlns:a16="http://schemas.microsoft.com/office/drawing/2014/main" id="{253FFDBA-91BF-43FD-AE5C-546069C79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1" y="5677469"/>
                <a:ext cx="754062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latin typeface="Times New Roman" pitchFamily="18" charset="0"/>
                  </a:rPr>
                  <a:t>123</a:t>
                </a:r>
              </a:p>
            </p:txBody>
          </p:sp>
          <p:sp>
            <p:nvSpPr>
              <p:cNvPr id="72" name="Oval 13">
                <a:extLst>
                  <a:ext uri="{FF2B5EF4-FFF2-40B4-BE49-F238E27FC236}">
                    <a16:creationId xmlns:a16="http://schemas.microsoft.com/office/drawing/2014/main" id="{937DE68F-120E-4498-BEA4-84A6C1C2E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600" y="5181600"/>
                <a:ext cx="6096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73" name="Text Box 14">
                <a:extLst>
                  <a:ext uri="{FF2B5EF4-FFF2-40B4-BE49-F238E27FC236}">
                    <a16:creationId xmlns:a16="http://schemas.microsoft.com/office/drawing/2014/main" id="{BF5D70E8-7EB7-4A28-9129-4DC75F70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799" y="5105399"/>
                <a:ext cx="609600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23</a:t>
                </a:r>
              </a:p>
            </p:txBody>
          </p:sp>
          <p:sp>
            <p:nvSpPr>
              <p:cNvPr id="74" name="Oval 15">
                <a:extLst>
                  <a:ext uri="{FF2B5EF4-FFF2-40B4-BE49-F238E27FC236}">
                    <a16:creationId xmlns:a16="http://schemas.microsoft.com/office/drawing/2014/main" id="{3DC1D284-B7C3-42B4-963A-96A3F7242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6172200"/>
                <a:ext cx="8382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75" name="Oval 16">
                <a:extLst>
                  <a:ext uri="{FF2B5EF4-FFF2-40B4-BE49-F238E27FC236}">
                    <a16:creationId xmlns:a16="http://schemas.microsoft.com/office/drawing/2014/main" id="{0092650B-3AFA-4201-98F0-0C7DED13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600" y="6096000"/>
                <a:ext cx="990600" cy="533400"/>
              </a:xfrm>
              <a:prstGeom prst="ellipse">
                <a:avLst/>
              </a:prstGeom>
              <a:solidFill>
                <a:srgbClr val="CEB966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76" name="Text Box 17">
                <a:extLst>
                  <a:ext uri="{FF2B5EF4-FFF2-40B4-BE49-F238E27FC236}">
                    <a16:creationId xmlns:a16="http://schemas.microsoft.com/office/drawing/2014/main" id="{F2C7F3E0-6E41-47FA-8BCF-62BCD2E7E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1" y="6067648"/>
                <a:ext cx="846137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456</a:t>
                </a:r>
              </a:p>
            </p:txBody>
          </p:sp>
          <p:sp>
            <p:nvSpPr>
              <p:cNvPr id="77" name="Oval 18">
                <a:extLst>
                  <a:ext uri="{FF2B5EF4-FFF2-40B4-BE49-F238E27FC236}">
                    <a16:creationId xmlns:a16="http://schemas.microsoft.com/office/drawing/2014/main" id="{5D49D237-DA23-4B66-8022-2B522517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6172200"/>
                <a:ext cx="8382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78" name="Oval 19">
                <a:extLst>
                  <a:ext uri="{FF2B5EF4-FFF2-40B4-BE49-F238E27FC236}">
                    <a16:creationId xmlns:a16="http://schemas.microsoft.com/office/drawing/2014/main" id="{31FC6F32-1C0B-406F-84BA-3B6C39BF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6096000"/>
                <a:ext cx="990600" cy="533400"/>
              </a:xfrm>
              <a:prstGeom prst="ellipse">
                <a:avLst/>
              </a:prstGeom>
              <a:solidFill>
                <a:srgbClr val="CEB966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79" name="Text Box 20">
                <a:extLst>
                  <a:ext uri="{FF2B5EF4-FFF2-40B4-BE49-F238E27FC236}">
                    <a16:creationId xmlns:a16="http://schemas.microsoft.com/office/drawing/2014/main" id="{E9F2DB50-1179-4AB4-9ABD-03C6A4C60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599" y="6096001"/>
                <a:ext cx="685800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 56</a:t>
                </a:r>
              </a:p>
            </p:txBody>
          </p:sp>
          <p:sp>
            <p:nvSpPr>
              <p:cNvPr id="80" name="Oval 21">
                <a:extLst>
                  <a:ext uri="{FF2B5EF4-FFF2-40B4-BE49-F238E27FC236}">
                    <a16:creationId xmlns:a16="http://schemas.microsoft.com/office/drawing/2014/main" id="{F425481D-572D-48CE-8EAC-39E171689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5105400"/>
                <a:ext cx="8382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81" name="Oval 22">
                <a:extLst>
                  <a:ext uri="{FF2B5EF4-FFF2-40B4-BE49-F238E27FC236}">
                    <a16:creationId xmlns:a16="http://schemas.microsoft.com/office/drawing/2014/main" id="{6363B917-4484-4C6B-8275-9F75DB71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5029200"/>
                <a:ext cx="990600" cy="533400"/>
              </a:xfrm>
              <a:prstGeom prst="ellipse">
                <a:avLst/>
              </a:prstGeom>
              <a:solidFill>
                <a:srgbClr val="CEB966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4E5A224A-8D47-44B9-BE88-1ADA7A8BC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599" y="5029199"/>
                <a:ext cx="685800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latin typeface="Times New Roman" pitchFamily="18" charset="0"/>
                  </a:rPr>
                  <a:t>  6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7B28D10-F0DE-4999-B199-3F78CE4C8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6200" y="6324600"/>
                <a:ext cx="76200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84" name="Line 25">
                <a:extLst>
                  <a:ext uri="{FF2B5EF4-FFF2-40B4-BE49-F238E27FC236}">
                    <a16:creationId xmlns:a16="http://schemas.microsoft.com/office/drawing/2014/main" id="{E16D40D9-FD71-460B-BC68-277490074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5334000"/>
                <a:ext cx="114300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85" name="Text Box 26">
                <a:extLst>
                  <a:ext uri="{FF2B5EF4-FFF2-40B4-BE49-F238E27FC236}">
                    <a16:creationId xmlns:a16="http://schemas.microsoft.com/office/drawing/2014/main" id="{E4A97B43-7082-456E-BF4F-2C9C73BE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876800"/>
                <a:ext cx="380999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en-US" sz="1633" kern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6" name="Text Box 27">
                <a:extLst>
                  <a:ext uri="{FF2B5EF4-FFF2-40B4-BE49-F238E27FC236}">
                    <a16:creationId xmlns:a16="http://schemas.microsoft.com/office/drawing/2014/main" id="{270A8847-52CF-4013-BAE2-2008C270B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1" y="5867400"/>
                <a:ext cx="380999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en-US" sz="1633" kern="0" dirty="0">
                    <a:latin typeface="Times New Roman" pitchFamily="18" charset="0"/>
                  </a:rPr>
                  <a:t>a</a:t>
                </a:r>
              </a:p>
            </p:txBody>
          </p:sp>
          <p:cxnSp>
            <p:nvCxnSpPr>
              <p:cNvPr id="139298" name="AutoShape 28">
                <a:extLst>
                  <a:ext uri="{FF2B5EF4-FFF2-40B4-BE49-F238E27FC236}">
                    <a16:creationId xmlns:a16="http://schemas.microsoft.com/office/drawing/2014/main" id="{84954CE3-5802-4062-A3BB-115EC73488A3}"/>
                  </a:ext>
                </a:extLst>
              </p:cNvPr>
              <p:cNvCxnSpPr>
                <a:cxnSpLocks noChangeShapeType="1"/>
                <a:stCxn id="72" idx="1"/>
                <a:endCxn id="73" idx="0"/>
              </p:cNvCxnSpPr>
              <p:nvPr/>
            </p:nvCxnSpPr>
            <p:spPr bwMode="auto">
              <a:xfrm rot="5400000" flipH="1" flipV="1">
                <a:off x="3064739" y="5025535"/>
                <a:ext cx="131998" cy="291727"/>
              </a:xfrm>
              <a:prstGeom prst="curvedConnector3">
                <a:avLst>
                  <a:gd name="adj1" fmla="val 354546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299" name="AutoShape 29">
                <a:extLst>
                  <a:ext uri="{FF2B5EF4-FFF2-40B4-BE49-F238E27FC236}">
                    <a16:creationId xmlns:a16="http://schemas.microsoft.com/office/drawing/2014/main" id="{FA9741B2-34F0-4BC1-BB74-23B9543BF39B}"/>
                  </a:ext>
                </a:extLst>
              </p:cNvPr>
              <p:cNvCxnSpPr>
                <a:cxnSpLocks noChangeShapeType="1"/>
                <a:stCxn id="78" idx="7"/>
                <a:endCxn id="78" idx="6"/>
              </p:cNvCxnSpPr>
              <p:nvPr/>
            </p:nvCxnSpPr>
            <p:spPr bwMode="auto">
              <a:xfrm rot="5400000" flipV="1">
                <a:off x="5472113" y="6196013"/>
                <a:ext cx="188912" cy="144462"/>
              </a:xfrm>
              <a:prstGeom prst="curvedConnector4">
                <a:avLst>
                  <a:gd name="adj1" fmla="val -162185"/>
                  <a:gd name="adj2" fmla="val 258241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9" name="Text Box 30">
                <a:extLst>
                  <a:ext uri="{FF2B5EF4-FFF2-40B4-BE49-F238E27FC236}">
                    <a16:creationId xmlns:a16="http://schemas.microsoft.com/office/drawing/2014/main" id="{2304B25F-FD54-49EE-B8DA-72BCC042D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4648200"/>
                <a:ext cx="380999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90" name="Text Box 31">
                <a:extLst>
                  <a:ext uri="{FF2B5EF4-FFF2-40B4-BE49-F238E27FC236}">
                    <a16:creationId xmlns:a16="http://schemas.microsoft.com/office/drawing/2014/main" id="{7F4782AF-E5B0-4273-BAF9-000C73D1B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201" y="5943599"/>
                <a:ext cx="380999" cy="50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a</a:t>
                </a:r>
              </a:p>
            </p:txBody>
          </p:sp>
        </p:grpSp>
        <p:sp>
          <p:nvSpPr>
            <p:cNvPr id="106" name="Text Box 64">
              <a:extLst>
                <a:ext uri="{FF2B5EF4-FFF2-40B4-BE49-F238E27FC236}">
                  <a16:creationId xmlns:a16="http://schemas.microsoft.com/office/drawing/2014/main" id="{9AEF0129-5299-4AAC-84B6-2CF5D6BA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5138" y="4273550"/>
              <a:ext cx="1081088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hangingPunct="1">
                <a:spcBef>
                  <a:spcPct val="50000"/>
                </a:spcBef>
                <a:defRPr/>
              </a:pPr>
              <a:r>
                <a:rPr lang="en-US" altLang="en-US" sz="1633" dirty="0">
                  <a:latin typeface="Verdana" pitchFamily="34" charset="0"/>
                </a:rPr>
                <a:t>DFA:</a:t>
              </a:r>
            </a:p>
          </p:txBody>
        </p:sp>
      </p:grpSp>
      <p:sp>
        <p:nvSpPr>
          <p:cNvPr id="107" name="Line 11">
            <a:extLst>
              <a:ext uri="{FF2B5EF4-FFF2-40B4-BE49-F238E27FC236}">
                <a16:creationId xmlns:a16="http://schemas.microsoft.com/office/drawing/2014/main" id="{0300B463-846E-4A51-9EA2-3892E95FA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468" y="2655660"/>
            <a:ext cx="362909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9871CEB-F9DF-401B-9C3E-77631FA02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71" y="11009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NFA-&gt;DFA</a:t>
            </a:r>
            <a:endParaRPr lang="en-US" altLang="en-US" sz="3300" dirty="0"/>
          </a:p>
        </p:txBody>
      </p:sp>
      <p:sp>
        <p:nvSpPr>
          <p:cNvPr id="58" name="Text Box 70">
            <a:extLst>
              <a:ext uri="{FF2B5EF4-FFF2-40B4-BE49-F238E27FC236}">
                <a16:creationId xmlns:a16="http://schemas.microsoft.com/office/drawing/2014/main" id="{ECF9EB8A-0B9F-4DE3-8E42-86D99B0A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491" y="2209800"/>
            <a:ext cx="2021919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33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NFA: from</a:t>
            </a:r>
          </a:p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33" dirty="0">
                <a:latin typeface="Arial" charset="0"/>
                <a:ea typeface="Microsoft YaHei" charset="-122"/>
              </a:rPr>
              <a:t>          </a:t>
            </a:r>
            <a:r>
              <a:rPr lang="en-US" altLang="en-US" sz="1633" dirty="0" err="1">
                <a:latin typeface="Arial" charset="0"/>
                <a:ea typeface="Microsoft YaHei" charset="-122"/>
              </a:rPr>
              <a:t>ba</a:t>
            </a:r>
            <a:r>
              <a:rPr lang="en-US" altLang="en-US" sz="1633" dirty="0">
                <a:latin typeface="Arial" charset="0"/>
                <a:ea typeface="Microsoft YaHei" charset="-122"/>
              </a:rPr>
              <a:t>(</a:t>
            </a:r>
            <a:r>
              <a:rPr lang="en-US" altLang="en-US" sz="1633" dirty="0" err="1">
                <a:latin typeface="Arial" charset="0"/>
                <a:ea typeface="Microsoft YaHei" charset="-122"/>
              </a:rPr>
              <a:t>a+b</a:t>
            </a:r>
            <a:r>
              <a:rPr lang="en-US" altLang="en-US" sz="1633" dirty="0">
                <a:latin typeface="Arial" charset="0"/>
                <a:ea typeface="Microsoft YaHei" charset="-122"/>
              </a:rPr>
              <a:t>)*ab</a:t>
            </a:r>
            <a:endParaRPr lang="en-US" altLang="en-US" sz="1633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317" name="Group 7175">
            <a:extLst>
              <a:ext uri="{FF2B5EF4-FFF2-40B4-BE49-F238E27FC236}">
                <a16:creationId xmlns:a16="http://schemas.microsoft.com/office/drawing/2014/main" id="{BBBFCC43-968E-44CC-A5AA-39B889AF1DE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7310016" cy="2261851"/>
            <a:chOff x="1690687" y="282150"/>
            <a:chExt cx="10744200" cy="332445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716CCD8-1BD2-4CF8-80F9-E93989D1E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7" y="18823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B259402-4816-4E0B-8D62-6C3C9491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87" y="2339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77AA7B9-1A88-46B9-A65F-02DDA852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87" y="1196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21981F3-A32B-42E7-84A3-7B2B9E3D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7" y="1196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9F8A757-18F2-40CF-BAB6-70DF5FC07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7" y="1348950"/>
              <a:ext cx="1066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9652654-40C8-4442-AE1A-953E9E81B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7" y="2339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0C62821-0CF9-4E1A-A421-FB740E215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7" y="2491950"/>
              <a:ext cx="1066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19064CA-8F5B-493A-8809-DA4841D90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687" y="1425150"/>
              <a:ext cx="914400" cy="533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122AAD1-C869-4EFB-AC5A-54E54C525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687" y="2187150"/>
              <a:ext cx="9144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4892706D-2C53-4229-ABB9-088C652C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7" y="18061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A68833C-5EC2-4936-BC09-A28ABB695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7" y="13489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168A0A1D-6C00-4997-8C40-A35840F42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8917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1F96663-321A-4114-B883-1EC2BF414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7" y="21871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76E6067B-DC79-462B-948D-9DF35EBCD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0086" y="2263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5E4B3DB6-7795-4DF4-9DF5-98EE0CE78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2488" y="12727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EF8E2B3B-9052-4F64-8A46-F65D6F88C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18061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3D07363-FC76-47CE-92ED-03BC41F7E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7" y="1120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441BA9A-FA9C-49AF-8E3C-FC56E9210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0287" y="2263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020A67F8-1664-44D5-BC75-73E513C6C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0287" y="1120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93761375-9868-43A3-AEC0-816D09F8C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7" y="226335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1E332557-8241-4680-89BC-A5785908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5887" y="17299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43559DCF-95F5-4E9C-A119-7107100A0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7687" y="2110950"/>
              <a:ext cx="762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5CF7F948-5BB4-4B50-B549-FF5EB9A6A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7687" y="1501350"/>
              <a:ext cx="762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C0D2A7C4-E41E-48AA-9E8E-07D74111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7" y="18823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DFD28D49-0B44-489F-AB03-BDB44680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7" y="18823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3E4F3482-C480-4ABD-BF91-4254B5743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287" y="16537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04EE2CD0-A74F-446E-A1F8-69E5721B3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087" y="203475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7AF5ACAE-A863-4232-80CD-33D327AEB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7" y="1874412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344C9420-F2B2-4817-A776-9834368A1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687" y="16537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E53E9864-A2E8-46C3-B5CF-95990008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7" y="203475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6" name="Text Box 42">
              <a:extLst>
                <a:ext uri="{FF2B5EF4-FFF2-40B4-BE49-F238E27FC236}">
                  <a16:creationId xmlns:a16="http://schemas.microsoft.com/office/drawing/2014/main" id="{006C4ABD-0E68-4C2A-A2E1-DB48B69A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287" y="16537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96B42EB5-450B-4565-AAA7-A3BBDA627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287" y="203475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28BB5D71-24ED-43B1-B6F8-9A81254E9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87" y="18061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" name="Text Box 45">
              <a:extLst>
                <a:ext uri="{FF2B5EF4-FFF2-40B4-BE49-F238E27FC236}">
                  <a16:creationId xmlns:a16="http://schemas.microsoft.com/office/drawing/2014/main" id="{A04DA258-371C-4DB3-AEEB-3C755E604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487" y="18061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0A26BF1C-DCD3-4353-8B22-7612020F6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7" y="1798212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8A60AC8C-8F35-4253-B25B-467E71E0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24157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41392" name="AutoShape 48">
              <a:extLst>
                <a:ext uri="{FF2B5EF4-FFF2-40B4-BE49-F238E27FC236}">
                  <a16:creationId xmlns:a16="http://schemas.microsoft.com/office/drawing/2014/main" id="{BBA9D7A7-912E-4D0A-A183-44135EE84889}"/>
                </a:ext>
              </a:extLst>
            </p:cNvPr>
            <p:cNvCxnSpPr>
              <a:cxnSpLocks noChangeShapeType="1"/>
              <a:stCxn id="21" idx="0"/>
              <a:endCxn id="26" idx="0"/>
            </p:cNvCxnSpPr>
            <p:nvPr/>
          </p:nvCxnSpPr>
          <p:spPr bwMode="auto">
            <a:xfrm rot="5400000" flipH="1" flipV="1">
              <a:off x="7024686" y="-365549"/>
              <a:ext cx="76201" cy="4267200"/>
            </a:xfrm>
            <a:prstGeom prst="curvedConnector3">
              <a:avLst>
                <a:gd name="adj1" fmla="val 141791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393" name="AutoShape 49">
              <a:extLst>
                <a:ext uri="{FF2B5EF4-FFF2-40B4-BE49-F238E27FC236}">
                  <a16:creationId xmlns:a16="http://schemas.microsoft.com/office/drawing/2014/main" id="{680FEF76-4F30-4EBE-95C7-B8095BC686E1}"/>
                </a:ext>
              </a:extLst>
            </p:cNvPr>
            <p:cNvCxnSpPr>
              <a:cxnSpLocks noChangeShapeType="1"/>
              <a:stCxn id="15" idx="4"/>
              <a:endCxn id="6" idx="4"/>
            </p:cNvCxnSpPr>
            <p:nvPr/>
          </p:nvCxnSpPr>
          <p:spPr bwMode="auto">
            <a:xfrm rot="5400000">
              <a:off x="7024687" y="91650"/>
              <a:ext cx="76200" cy="4267200"/>
            </a:xfrm>
            <a:prstGeom prst="curvedConnector3">
              <a:avLst>
                <a:gd name="adj1" fmla="val 13041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4A92FB86-C6D0-40DE-92EC-20B197DB9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2821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45" name="Text Box 52">
              <a:extLst>
                <a:ext uri="{FF2B5EF4-FFF2-40B4-BE49-F238E27FC236}">
                  <a16:creationId xmlns:a16="http://schemas.microsoft.com/office/drawing/2014/main" id="{E28B53B3-785F-402E-9738-B79DBC4E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31015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grpSp>
          <p:nvGrpSpPr>
            <p:cNvPr id="141396" name="Group 7172">
              <a:extLst>
                <a:ext uri="{FF2B5EF4-FFF2-40B4-BE49-F238E27FC236}">
                  <a16:creationId xmlns:a16="http://schemas.microsoft.com/office/drawing/2014/main" id="{948D78D5-9B28-4625-B92B-07A202650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4687" y="1701375"/>
              <a:ext cx="533400" cy="874389"/>
              <a:chOff x="10834687" y="1701375"/>
              <a:chExt cx="533400" cy="874389"/>
            </a:xfrm>
          </p:grpSpPr>
          <p:sp>
            <p:nvSpPr>
              <p:cNvPr id="46" name="Oval 53">
                <a:extLst>
                  <a:ext uri="{FF2B5EF4-FFF2-40B4-BE49-F238E27FC236}">
                    <a16:creationId xmlns:a16="http://schemas.microsoft.com/office/drawing/2014/main" id="{8EF060EF-2B17-45D2-9BB1-726257B1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4687" y="1798212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49" name="Text Box 57">
                <a:extLst>
                  <a:ext uri="{FF2B5EF4-FFF2-40B4-BE49-F238E27FC236}">
                    <a16:creationId xmlns:a16="http://schemas.microsoft.com/office/drawing/2014/main" id="{F8C4CCEC-66EC-4E12-977E-24F14A8AD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34687" y="1701375"/>
                <a:ext cx="533400" cy="874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latin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141397" name="Group 7173">
              <a:extLst>
                <a:ext uri="{FF2B5EF4-FFF2-40B4-BE49-F238E27FC236}">
                  <a16:creationId xmlns:a16="http://schemas.microsoft.com/office/drawing/2014/main" id="{DB4642FA-83EF-4F2A-A7EB-32255B740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0287" y="1722012"/>
              <a:ext cx="533400" cy="505051"/>
              <a:chOff x="9920287" y="1722012"/>
              <a:chExt cx="533400" cy="505051"/>
            </a:xfrm>
          </p:grpSpPr>
          <p:sp>
            <p:nvSpPr>
              <p:cNvPr id="48" name="Oval 56">
                <a:extLst>
                  <a:ext uri="{FF2B5EF4-FFF2-40B4-BE49-F238E27FC236}">
                    <a16:creationId xmlns:a16="http://schemas.microsoft.com/office/drawing/2014/main" id="{557296D0-4E50-4426-A0E8-924FAF1E5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0287" y="1798212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50" name="Text Box 59">
                <a:extLst>
                  <a:ext uri="{FF2B5EF4-FFF2-40B4-BE49-F238E27FC236}">
                    <a16:creationId xmlns:a16="http://schemas.microsoft.com/office/drawing/2014/main" id="{65B56746-AC7D-4014-A944-5127598F1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6487" y="1722012"/>
                <a:ext cx="381000" cy="505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54" name="Line 65">
              <a:extLst>
                <a:ext uri="{FF2B5EF4-FFF2-40B4-BE49-F238E27FC236}">
                  <a16:creationId xmlns:a16="http://schemas.microsoft.com/office/drawing/2014/main" id="{F9FD4CE2-4B56-4482-8E54-EC4AC927E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3087" y="1988712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6" name="Line 67">
              <a:extLst>
                <a:ext uri="{FF2B5EF4-FFF2-40B4-BE49-F238E27FC236}">
                  <a16:creationId xmlns:a16="http://schemas.microsoft.com/office/drawing/2014/main" id="{85C90B3C-2F40-48CD-A7F5-BDF0D9369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3687" y="1950612"/>
              <a:ext cx="381000" cy="79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7" name="Line 69">
              <a:extLst>
                <a:ext uri="{FF2B5EF4-FFF2-40B4-BE49-F238E27FC236}">
                  <a16:creationId xmlns:a16="http://schemas.microsoft.com/office/drawing/2014/main" id="{9FF63253-BC0F-4CA5-B556-39654EA7B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68087" y="1950612"/>
              <a:ext cx="381000" cy="79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9" name="Text Box 73">
              <a:extLst>
                <a:ext uri="{FF2B5EF4-FFF2-40B4-BE49-F238E27FC236}">
                  <a16:creationId xmlns:a16="http://schemas.microsoft.com/office/drawing/2014/main" id="{2C0EAE17-0648-4786-B337-42E06B0E7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3087" y="149341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60" name="Text Box 74">
              <a:extLst>
                <a:ext uri="{FF2B5EF4-FFF2-40B4-BE49-F238E27FC236}">
                  <a16:creationId xmlns:a16="http://schemas.microsoft.com/office/drawing/2014/main" id="{8731DD2E-A45B-460B-8D01-7E38474D8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5912" y="149341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" name="Text Box 75">
              <a:extLst>
                <a:ext uri="{FF2B5EF4-FFF2-40B4-BE49-F238E27FC236}">
                  <a16:creationId xmlns:a16="http://schemas.microsoft.com/office/drawing/2014/main" id="{8A278167-C2DE-43AC-96E1-8712736A2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8087" y="149341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41404" name="Group 7174">
              <a:extLst>
                <a:ext uri="{FF2B5EF4-FFF2-40B4-BE49-F238E27FC236}">
                  <a16:creationId xmlns:a16="http://schemas.microsoft.com/office/drawing/2014/main" id="{8B59128D-641F-47CE-8B90-BAF2A6850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9087" y="1722012"/>
              <a:ext cx="685800" cy="874387"/>
              <a:chOff x="11749087" y="1722012"/>
              <a:chExt cx="685800" cy="874387"/>
            </a:xfrm>
          </p:grpSpPr>
          <p:sp>
            <p:nvSpPr>
              <p:cNvPr id="66" name="Text Box 54">
                <a:extLst>
                  <a:ext uri="{FF2B5EF4-FFF2-40B4-BE49-F238E27FC236}">
                    <a16:creationId xmlns:a16="http://schemas.microsoft.com/office/drawing/2014/main" id="{39FD3A23-6C46-4196-8B0F-2183C913D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1487" y="1722012"/>
                <a:ext cx="533400" cy="874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67" name="Oval 61">
                <a:extLst>
                  <a:ext uri="{FF2B5EF4-FFF2-40B4-BE49-F238E27FC236}">
                    <a16:creationId xmlns:a16="http://schemas.microsoft.com/office/drawing/2014/main" id="{0B75EEF0-B399-4371-94FF-7594FC957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5287" y="1798212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68" name="Oval 62">
                <a:extLst>
                  <a:ext uri="{FF2B5EF4-FFF2-40B4-BE49-F238E27FC236}">
                    <a16:creationId xmlns:a16="http://schemas.microsoft.com/office/drawing/2014/main" id="{7AE16AFC-3066-4175-83BB-50ADAEC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9087" y="1722012"/>
                <a:ext cx="685800" cy="533400"/>
              </a:xfrm>
              <a:prstGeom prst="ellipse">
                <a:avLst/>
              </a:prstGeom>
              <a:solidFill>
                <a:srgbClr val="CEB966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9871CEB-F9DF-401B-9C3E-77631FA02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71" y="11009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NFA-&gt;DFA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B489F55-15CF-4A5F-9362-8F652CF2263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8554" y="2438637"/>
            <a:ext cx="9369845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s-VE" altLang="en-US" sz="680" dirty="0">
                <a:latin typeface="Verdana" pitchFamily="34" charset="0"/>
              </a:rPr>
              <a:t>	</a:t>
            </a:r>
            <a:r>
              <a:rPr lang="es-VE" altLang="en-US" sz="1633" dirty="0">
                <a:latin typeface="Verdana" pitchFamily="34" charset="0"/>
              </a:rPr>
              <a:t>					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 err="1">
                <a:latin typeface="Verdana" pitchFamily="34" charset="0"/>
              </a:rPr>
              <a:t>State</a:t>
            </a:r>
            <a:r>
              <a:rPr lang="es-VE" altLang="en-US" sz="1361" dirty="0">
                <a:latin typeface="Verdana" pitchFamily="34" charset="0"/>
              </a:rPr>
              <a:t>		a		b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>
                <a:latin typeface="Verdana" pitchFamily="34" charset="0"/>
              </a:rPr>
              <a:t>    0		--- 		1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>
                <a:latin typeface="Verdana" pitchFamily="34" charset="0"/>
              </a:rPr>
              <a:t>    1		234689		---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>
                <a:latin typeface="Verdana" pitchFamily="34" charset="0"/>
              </a:rPr>
              <a:t> 234689		34568910		346789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>
                <a:latin typeface="Verdana" pitchFamily="34" charset="0"/>
              </a:rPr>
              <a:t>34568910		34568910 	34678911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>
                <a:latin typeface="Verdana" pitchFamily="34" charset="0"/>
              </a:rPr>
              <a:t> 346789		34568910 	346789</a:t>
            </a:r>
          </a:p>
          <a:p>
            <a:pPr marL="0">
              <a:spcBef>
                <a:spcPts val="272"/>
              </a:spcBef>
              <a:buNone/>
              <a:defRPr/>
            </a:pPr>
            <a:r>
              <a:rPr lang="es-VE" altLang="en-US" sz="1361" dirty="0">
                <a:latin typeface="Verdana" pitchFamily="34" charset="0"/>
              </a:rPr>
              <a:t>34678911		34568910		346789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sp>
        <p:nvSpPr>
          <p:cNvPr id="58" name="Text Box 70">
            <a:extLst>
              <a:ext uri="{FF2B5EF4-FFF2-40B4-BE49-F238E27FC236}">
                <a16:creationId xmlns:a16="http://schemas.microsoft.com/office/drawing/2014/main" id="{ECF9EB8A-0B9F-4DE3-8E42-86D99B0A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43" y="747993"/>
            <a:ext cx="2021919" cy="59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33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NFA: from</a:t>
            </a:r>
          </a:p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33" dirty="0">
                <a:latin typeface="Arial" charset="0"/>
                <a:ea typeface="Microsoft YaHei" charset="-122"/>
              </a:rPr>
              <a:t>          </a:t>
            </a:r>
            <a:r>
              <a:rPr lang="en-US" altLang="en-US" sz="1633" dirty="0" err="1">
                <a:latin typeface="Arial" charset="0"/>
                <a:ea typeface="Microsoft YaHei" charset="-122"/>
              </a:rPr>
              <a:t>ba</a:t>
            </a:r>
            <a:r>
              <a:rPr lang="en-US" altLang="en-US" sz="1633" dirty="0">
                <a:latin typeface="Arial" charset="0"/>
                <a:ea typeface="Microsoft YaHei" charset="-122"/>
              </a:rPr>
              <a:t>(</a:t>
            </a:r>
            <a:r>
              <a:rPr lang="en-US" altLang="en-US" sz="1633" dirty="0" err="1">
                <a:latin typeface="Arial" charset="0"/>
                <a:ea typeface="Microsoft YaHei" charset="-122"/>
              </a:rPr>
              <a:t>a+b</a:t>
            </a:r>
            <a:r>
              <a:rPr lang="en-US" altLang="en-US" sz="1633" dirty="0">
                <a:latin typeface="Arial" charset="0"/>
                <a:ea typeface="Microsoft YaHei" charset="-122"/>
              </a:rPr>
              <a:t>)*ab</a:t>
            </a:r>
            <a:endParaRPr lang="en-US" altLang="en-US" sz="1633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1317" name="Group 7175">
            <a:extLst>
              <a:ext uri="{FF2B5EF4-FFF2-40B4-BE49-F238E27FC236}">
                <a16:creationId xmlns:a16="http://schemas.microsoft.com/office/drawing/2014/main" id="{BBBFCC43-968E-44CC-A5AA-39B889AF1DE1}"/>
              </a:ext>
            </a:extLst>
          </p:cNvPr>
          <p:cNvGrpSpPr>
            <a:grpSpLocks/>
          </p:cNvGrpSpPr>
          <p:nvPr/>
        </p:nvGrpSpPr>
        <p:grpSpPr bwMode="auto">
          <a:xfrm>
            <a:off x="1150291" y="940485"/>
            <a:ext cx="7310016" cy="2261851"/>
            <a:chOff x="1690687" y="282150"/>
            <a:chExt cx="10744200" cy="332445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716CCD8-1BD2-4CF8-80F9-E93989D1E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7" y="18823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B259402-4816-4E0B-8D62-6C3C9491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87" y="2339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77AA7B9-1A88-46B9-A65F-02DDA852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287" y="1196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21981F3-A32B-42E7-84A3-7B2B9E3D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7" y="1196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9F8A757-18F2-40CF-BAB6-70DF5FC07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7" y="1348950"/>
              <a:ext cx="1066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9652654-40C8-4442-AE1A-953E9E81B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7" y="23395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0C62821-0CF9-4E1A-A421-FB740E215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7" y="2491950"/>
              <a:ext cx="1066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19064CA-8F5B-493A-8809-DA4841D90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687" y="1425150"/>
              <a:ext cx="914400" cy="533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122AAD1-C869-4EFB-AC5A-54E54C525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687" y="2187150"/>
              <a:ext cx="9144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4892706D-2C53-4229-ABB9-088C652C3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7" y="18061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A68833C-5EC2-4936-BC09-A28ABB695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7" y="13489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168A0A1D-6C00-4997-8C40-A35840F42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8917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1F96663-321A-4114-B883-1EC2BF414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7" y="21871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76E6067B-DC79-462B-948D-9DF35EBCD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0086" y="2263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5E4B3DB6-7795-4DF4-9DF5-98EE0CE78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2488" y="12727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EF8E2B3B-9052-4F64-8A46-F65D6F88C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686" y="18061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93D07363-FC76-47CE-92ED-03BC41F7E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7" y="1120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E441BA9A-FA9C-49AF-8E3C-FC56E9210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0287" y="2263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020A67F8-1664-44D5-BC75-73E513C6C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0287" y="11203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93761375-9868-43A3-AEC0-816D09F8C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7" y="226335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1E332557-8241-4680-89BC-A5785908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5887" y="17299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43559DCF-95F5-4E9C-A119-7107100A0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7687" y="2110950"/>
              <a:ext cx="762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5CF7F948-5BB4-4B50-B549-FF5EB9A6A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7687" y="1501350"/>
              <a:ext cx="762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9" name="Oval 35">
              <a:extLst>
                <a:ext uri="{FF2B5EF4-FFF2-40B4-BE49-F238E27FC236}">
                  <a16:creationId xmlns:a16="http://schemas.microsoft.com/office/drawing/2014/main" id="{C0D2A7C4-E41E-48AA-9E8E-07D74111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7" y="18823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DFD28D49-0B44-489F-AB03-BDB44680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7" y="188235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3E4F3482-C480-4ABD-BF91-4254B5743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287" y="16537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04EE2CD0-A74F-446E-A1F8-69E5721B3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087" y="203475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3" name="Oval 39">
              <a:extLst>
                <a:ext uri="{FF2B5EF4-FFF2-40B4-BE49-F238E27FC236}">
                  <a16:creationId xmlns:a16="http://schemas.microsoft.com/office/drawing/2014/main" id="{7AF5ACAE-A863-4232-80CD-33D327AEB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7" y="1874412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344C9420-F2B2-4817-A776-9834368A1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687" y="16537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E53E9864-A2E8-46C3-B5CF-95990008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7" y="203475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6" name="Text Box 42">
              <a:extLst>
                <a:ext uri="{FF2B5EF4-FFF2-40B4-BE49-F238E27FC236}">
                  <a16:creationId xmlns:a16="http://schemas.microsoft.com/office/drawing/2014/main" id="{006C4ABD-0E68-4C2A-A2E1-DB48B69AD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287" y="165374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96B42EB5-450B-4565-AAA7-A3BBDA627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287" y="203475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28BB5D71-24ED-43B1-B6F8-9A81254E9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87" y="18061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" name="Text Box 45">
              <a:extLst>
                <a:ext uri="{FF2B5EF4-FFF2-40B4-BE49-F238E27FC236}">
                  <a16:creationId xmlns:a16="http://schemas.microsoft.com/office/drawing/2014/main" id="{A04DA258-371C-4DB3-AEEB-3C755E604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487" y="180615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0A26BF1C-DCD3-4353-8B22-7612020F6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87" y="1798212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Text Box 47">
              <a:extLst>
                <a:ext uri="{FF2B5EF4-FFF2-40B4-BE49-F238E27FC236}">
                  <a16:creationId xmlns:a16="http://schemas.microsoft.com/office/drawing/2014/main" id="{8A60AC8C-8F35-4253-B25B-467E71E0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24157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41392" name="AutoShape 48">
              <a:extLst>
                <a:ext uri="{FF2B5EF4-FFF2-40B4-BE49-F238E27FC236}">
                  <a16:creationId xmlns:a16="http://schemas.microsoft.com/office/drawing/2014/main" id="{BBA9D7A7-912E-4D0A-A183-44135EE84889}"/>
                </a:ext>
              </a:extLst>
            </p:cNvPr>
            <p:cNvCxnSpPr>
              <a:cxnSpLocks noChangeShapeType="1"/>
              <a:stCxn id="21" idx="0"/>
              <a:endCxn id="26" idx="0"/>
            </p:cNvCxnSpPr>
            <p:nvPr/>
          </p:nvCxnSpPr>
          <p:spPr bwMode="auto">
            <a:xfrm rot="5400000" flipH="1" flipV="1">
              <a:off x="7024686" y="-365549"/>
              <a:ext cx="76201" cy="4267200"/>
            </a:xfrm>
            <a:prstGeom prst="curvedConnector3">
              <a:avLst>
                <a:gd name="adj1" fmla="val 141791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393" name="AutoShape 49">
              <a:extLst>
                <a:ext uri="{FF2B5EF4-FFF2-40B4-BE49-F238E27FC236}">
                  <a16:creationId xmlns:a16="http://schemas.microsoft.com/office/drawing/2014/main" id="{680FEF76-4F30-4EBE-95C7-B8095BC686E1}"/>
                </a:ext>
              </a:extLst>
            </p:cNvPr>
            <p:cNvCxnSpPr>
              <a:cxnSpLocks noChangeShapeType="1"/>
              <a:stCxn id="15" idx="4"/>
              <a:endCxn id="6" idx="4"/>
            </p:cNvCxnSpPr>
            <p:nvPr/>
          </p:nvCxnSpPr>
          <p:spPr bwMode="auto">
            <a:xfrm rot="5400000">
              <a:off x="7024687" y="91650"/>
              <a:ext cx="76200" cy="4267200"/>
            </a:xfrm>
            <a:prstGeom prst="curvedConnector3">
              <a:avLst>
                <a:gd name="adj1" fmla="val 13041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4A92FB86-C6D0-40DE-92EC-20B197DB9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2821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45" name="Text Box 52">
              <a:extLst>
                <a:ext uri="{FF2B5EF4-FFF2-40B4-BE49-F238E27FC236}">
                  <a16:creationId xmlns:a16="http://schemas.microsoft.com/office/drawing/2014/main" id="{E28B53B3-785F-402E-9738-B79DBC4E3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2287" y="310155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ε</a:t>
              </a:r>
            </a:p>
          </p:txBody>
        </p:sp>
        <p:grpSp>
          <p:nvGrpSpPr>
            <p:cNvPr id="141396" name="Group 7172">
              <a:extLst>
                <a:ext uri="{FF2B5EF4-FFF2-40B4-BE49-F238E27FC236}">
                  <a16:creationId xmlns:a16="http://schemas.microsoft.com/office/drawing/2014/main" id="{948D78D5-9B28-4625-B92B-07A202650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4687" y="1701375"/>
              <a:ext cx="533400" cy="874389"/>
              <a:chOff x="10834687" y="1701375"/>
              <a:chExt cx="533400" cy="874389"/>
            </a:xfrm>
          </p:grpSpPr>
          <p:sp>
            <p:nvSpPr>
              <p:cNvPr id="46" name="Oval 53">
                <a:extLst>
                  <a:ext uri="{FF2B5EF4-FFF2-40B4-BE49-F238E27FC236}">
                    <a16:creationId xmlns:a16="http://schemas.microsoft.com/office/drawing/2014/main" id="{8EF060EF-2B17-45D2-9BB1-726257B1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4687" y="1798212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49" name="Text Box 57">
                <a:extLst>
                  <a:ext uri="{FF2B5EF4-FFF2-40B4-BE49-F238E27FC236}">
                    <a16:creationId xmlns:a16="http://schemas.microsoft.com/office/drawing/2014/main" id="{F8C4CCEC-66EC-4E12-977E-24F14A8AD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34687" y="1701375"/>
                <a:ext cx="533400" cy="874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latin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141397" name="Group 7173">
              <a:extLst>
                <a:ext uri="{FF2B5EF4-FFF2-40B4-BE49-F238E27FC236}">
                  <a16:creationId xmlns:a16="http://schemas.microsoft.com/office/drawing/2014/main" id="{DB4642FA-83EF-4F2A-A7EB-32255B740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20287" y="1722012"/>
              <a:ext cx="533400" cy="505051"/>
              <a:chOff x="9920287" y="1722012"/>
              <a:chExt cx="533400" cy="505051"/>
            </a:xfrm>
          </p:grpSpPr>
          <p:sp>
            <p:nvSpPr>
              <p:cNvPr id="48" name="Oval 56">
                <a:extLst>
                  <a:ext uri="{FF2B5EF4-FFF2-40B4-BE49-F238E27FC236}">
                    <a16:creationId xmlns:a16="http://schemas.microsoft.com/office/drawing/2014/main" id="{557296D0-4E50-4426-A0E8-924FAF1E5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0287" y="1798212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50" name="Text Box 59">
                <a:extLst>
                  <a:ext uri="{FF2B5EF4-FFF2-40B4-BE49-F238E27FC236}">
                    <a16:creationId xmlns:a16="http://schemas.microsoft.com/office/drawing/2014/main" id="{65B56746-AC7D-4014-A944-5127598F1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6487" y="1722012"/>
                <a:ext cx="381000" cy="505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9</a:t>
                </a:r>
              </a:p>
            </p:txBody>
          </p:sp>
        </p:grpSp>
        <p:sp>
          <p:nvSpPr>
            <p:cNvPr id="54" name="Line 65">
              <a:extLst>
                <a:ext uri="{FF2B5EF4-FFF2-40B4-BE49-F238E27FC236}">
                  <a16:creationId xmlns:a16="http://schemas.microsoft.com/office/drawing/2014/main" id="{F9FD4CE2-4B56-4482-8E54-EC4AC927E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3087" y="1988712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stealth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6" name="Line 67">
              <a:extLst>
                <a:ext uri="{FF2B5EF4-FFF2-40B4-BE49-F238E27FC236}">
                  <a16:creationId xmlns:a16="http://schemas.microsoft.com/office/drawing/2014/main" id="{85C90B3C-2F40-48CD-A7F5-BDF0D9369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3687" y="1950612"/>
              <a:ext cx="381000" cy="79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7" name="Line 69">
              <a:extLst>
                <a:ext uri="{FF2B5EF4-FFF2-40B4-BE49-F238E27FC236}">
                  <a16:creationId xmlns:a16="http://schemas.microsoft.com/office/drawing/2014/main" id="{9FF63253-BC0F-4CA5-B556-39654EA7B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68087" y="1950612"/>
              <a:ext cx="381000" cy="79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9" name="Text Box 73">
              <a:extLst>
                <a:ext uri="{FF2B5EF4-FFF2-40B4-BE49-F238E27FC236}">
                  <a16:creationId xmlns:a16="http://schemas.microsoft.com/office/drawing/2014/main" id="{2C0EAE17-0648-4786-B337-42E06B0E7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3087" y="149341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ε</a:t>
              </a:r>
            </a:p>
          </p:txBody>
        </p:sp>
        <p:sp>
          <p:nvSpPr>
            <p:cNvPr id="60" name="Text Box 74">
              <a:extLst>
                <a:ext uri="{FF2B5EF4-FFF2-40B4-BE49-F238E27FC236}">
                  <a16:creationId xmlns:a16="http://schemas.microsoft.com/office/drawing/2014/main" id="{8731DD2E-A45B-460B-8D01-7E38474D8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5912" y="149341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1" name="Text Box 75">
              <a:extLst>
                <a:ext uri="{FF2B5EF4-FFF2-40B4-BE49-F238E27FC236}">
                  <a16:creationId xmlns:a16="http://schemas.microsoft.com/office/drawing/2014/main" id="{8A278167-C2DE-43AC-96E1-8712736A2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8087" y="149341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141404" name="Group 7174">
              <a:extLst>
                <a:ext uri="{FF2B5EF4-FFF2-40B4-BE49-F238E27FC236}">
                  <a16:creationId xmlns:a16="http://schemas.microsoft.com/office/drawing/2014/main" id="{8B59128D-641F-47CE-8B90-BAF2A6850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9087" y="1722012"/>
              <a:ext cx="685800" cy="874387"/>
              <a:chOff x="11749087" y="1722012"/>
              <a:chExt cx="685800" cy="874387"/>
            </a:xfrm>
          </p:grpSpPr>
          <p:sp>
            <p:nvSpPr>
              <p:cNvPr id="66" name="Text Box 54">
                <a:extLst>
                  <a:ext uri="{FF2B5EF4-FFF2-40B4-BE49-F238E27FC236}">
                    <a16:creationId xmlns:a16="http://schemas.microsoft.com/office/drawing/2014/main" id="{39FD3A23-6C46-4196-8B0F-2183C913D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1487" y="1722012"/>
                <a:ext cx="533400" cy="874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67" name="Oval 61">
                <a:extLst>
                  <a:ext uri="{FF2B5EF4-FFF2-40B4-BE49-F238E27FC236}">
                    <a16:creationId xmlns:a16="http://schemas.microsoft.com/office/drawing/2014/main" id="{0B75EEF0-B399-4371-94FF-7594FC957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5287" y="1798212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  <p:sp>
            <p:nvSpPr>
              <p:cNvPr id="68" name="Oval 62">
                <a:extLst>
                  <a:ext uri="{FF2B5EF4-FFF2-40B4-BE49-F238E27FC236}">
                    <a16:creationId xmlns:a16="http://schemas.microsoft.com/office/drawing/2014/main" id="{7AE16AFC-3066-4175-83BB-50ADAEC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9087" y="1722012"/>
                <a:ext cx="685800" cy="533400"/>
              </a:xfrm>
              <a:prstGeom prst="ellipse">
                <a:avLst/>
              </a:prstGeom>
              <a:solidFill>
                <a:srgbClr val="CEB966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latin typeface="Times New Roman" pitchFamily="18" charset="0"/>
                </a:endParaRPr>
              </a:p>
            </p:txBody>
          </p:sp>
        </p:grpSp>
      </p:grpSp>
      <p:cxnSp>
        <p:nvCxnSpPr>
          <p:cNvPr id="7172" name="Straight Connector 7171">
            <a:extLst>
              <a:ext uri="{FF2B5EF4-FFF2-40B4-BE49-F238E27FC236}">
                <a16:creationId xmlns:a16="http://schemas.microsoft.com/office/drawing/2014/main" id="{B4B03397-9878-45EA-A6C9-AD762A74D570}"/>
              </a:ext>
            </a:extLst>
          </p:cNvPr>
          <p:cNvCxnSpPr>
            <a:cxnSpLocks/>
          </p:cNvCxnSpPr>
          <p:nvPr/>
        </p:nvCxnSpPr>
        <p:spPr>
          <a:xfrm>
            <a:off x="763134" y="3581400"/>
            <a:ext cx="44309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AF3BAE-72B2-4647-9C8F-49830B60CF0B}"/>
              </a:ext>
            </a:extLst>
          </p:cNvPr>
          <p:cNvCxnSpPr/>
          <p:nvPr/>
        </p:nvCxnSpPr>
        <p:spPr>
          <a:xfrm flipV="1">
            <a:off x="1668732" y="3486167"/>
            <a:ext cx="0" cy="1762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320" name="Group 78">
            <a:extLst>
              <a:ext uri="{FF2B5EF4-FFF2-40B4-BE49-F238E27FC236}">
                <a16:creationId xmlns:a16="http://schemas.microsoft.com/office/drawing/2014/main" id="{AF1750F8-6B94-4245-B3B7-A0F17805C7BC}"/>
              </a:ext>
            </a:extLst>
          </p:cNvPr>
          <p:cNvGrpSpPr>
            <a:grpSpLocks/>
          </p:cNvGrpSpPr>
          <p:nvPr/>
        </p:nvGrpSpPr>
        <p:grpSpPr bwMode="auto">
          <a:xfrm>
            <a:off x="2809301" y="4678581"/>
            <a:ext cx="5806537" cy="2106319"/>
            <a:chOff x="228600" y="2133600"/>
            <a:chExt cx="8534400" cy="3095850"/>
          </a:xfrm>
        </p:grpSpPr>
        <p:sp>
          <p:nvSpPr>
            <p:cNvPr id="80" name="Oval 4">
              <a:extLst>
                <a:ext uri="{FF2B5EF4-FFF2-40B4-BE49-F238E27FC236}">
                  <a16:creationId xmlns:a16="http://schemas.microsoft.com/office/drawing/2014/main" id="{7804D558-43A0-46A9-AFE2-1C850766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1143000" cy="5334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1" name="Oval 6">
              <a:extLst>
                <a:ext uri="{FF2B5EF4-FFF2-40B4-BE49-F238E27FC236}">
                  <a16:creationId xmlns:a16="http://schemas.microsoft.com/office/drawing/2014/main" id="{8A168603-0572-4762-A2BD-BF933559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962400"/>
              <a:ext cx="1524000" cy="5334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2" name="Line 7">
              <a:extLst>
                <a:ext uri="{FF2B5EF4-FFF2-40B4-BE49-F238E27FC236}">
                  <a16:creationId xmlns:a16="http://schemas.microsoft.com/office/drawing/2014/main" id="{74E1D3CA-F63C-4757-B123-D81A78D96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3124200"/>
              <a:ext cx="914400" cy="533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3" name="Line 8">
              <a:extLst>
                <a:ext uri="{FF2B5EF4-FFF2-40B4-BE49-F238E27FC236}">
                  <a16:creationId xmlns:a16="http://schemas.microsoft.com/office/drawing/2014/main" id="{BFFE667F-9791-493C-84A6-1798E5320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886200"/>
              <a:ext cx="9144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4" name="Text Box 9">
              <a:extLst>
                <a:ext uri="{FF2B5EF4-FFF2-40B4-BE49-F238E27FC236}">
                  <a16:creationId xmlns:a16="http://schemas.microsoft.com/office/drawing/2014/main" id="{1BEDD9A7-D3D7-4D55-9999-52197FA36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048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5" name="Text Box 10">
              <a:extLst>
                <a:ext uri="{FF2B5EF4-FFF2-40B4-BE49-F238E27FC236}">
                  <a16:creationId xmlns:a16="http://schemas.microsoft.com/office/drawing/2014/main" id="{B33DE1CF-88DB-4BE1-BBC1-E2C61E542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9624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6" name="Text Box 11">
              <a:extLst>
                <a:ext uri="{FF2B5EF4-FFF2-40B4-BE49-F238E27FC236}">
                  <a16:creationId xmlns:a16="http://schemas.microsoft.com/office/drawing/2014/main" id="{446FA11E-0F7C-4BCD-88B0-9016586A7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1336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7" name="Text Box 12">
              <a:extLst>
                <a:ext uri="{FF2B5EF4-FFF2-40B4-BE49-F238E27FC236}">
                  <a16:creationId xmlns:a16="http://schemas.microsoft.com/office/drawing/2014/main" id="{3609261C-6E08-421E-91A8-72A5738AD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2971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8" name="Text Box 14">
              <a:extLst>
                <a:ext uri="{FF2B5EF4-FFF2-40B4-BE49-F238E27FC236}">
                  <a16:creationId xmlns:a16="http://schemas.microsoft.com/office/drawing/2014/main" id="{450A9623-0365-4BA2-ABC4-46271BD19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799" y="3505199"/>
              <a:ext cx="1219200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234689</a:t>
              </a:r>
            </a:p>
          </p:txBody>
        </p:sp>
        <p:sp>
          <p:nvSpPr>
            <p:cNvPr id="89" name="Text Box 15">
              <a:extLst>
                <a:ext uri="{FF2B5EF4-FFF2-40B4-BE49-F238E27FC236}">
                  <a16:creationId xmlns:a16="http://schemas.microsoft.com/office/drawing/2014/main" id="{F6F20FE2-0482-417D-8963-C0DE14F4A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3962400"/>
              <a:ext cx="15240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346789</a:t>
              </a:r>
            </a:p>
          </p:txBody>
        </p:sp>
        <p:sp>
          <p:nvSpPr>
            <p:cNvPr id="90" name="Text Box 18">
              <a:extLst>
                <a:ext uri="{FF2B5EF4-FFF2-40B4-BE49-F238E27FC236}">
                  <a16:creationId xmlns:a16="http://schemas.microsoft.com/office/drawing/2014/main" id="{C495C470-CB87-4292-B98F-02BD5D0C9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47244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1" name="Oval 19">
              <a:extLst>
                <a:ext uri="{FF2B5EF4-FFF2-40B4-BE49-F238E27FC236}">
                  <a16:creationId xmlns:a16="http://schemas.microsoft.com/office/drawing/2014/main" id="{D50CCA7D-916C-4059-91EF-8CE8FC71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95600"/>
              <a:ext cx="1524000" cy="5334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2" name="Text Box 20">
              <a:extLst>
                <a:ext uri="{FF2B5EF4-FFF2-40B4-BE49-F238E27FC236}">
                  <a16:creationId xmlns:a16="http://schemas.microsoft.com/office/drawing/2014/main" id="{FBA6B77F-B567-4D8E-AD74-0EC6C80E2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2895600"/>
              <a:ext cx="15240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34568910</a:t>
              </a:r>
            </a:p>
          </p:txBody>
        </p:sp>
        <p:cxnSp>
          <p:nvCxnSpPr>
            <p:cNvPr id="141335" name="AutoShape 25">
              <a:extLst>
                <a:ext uri="{FF2B5EF4-FFF2-40B4-BE49-F238E27FC236}">
                  <a16:creationId xmlns:a16="http://schemas.microsoft.com/office/drawing/2014/main" id="{CD470CCA-E7E2-4951-94D1-C12824E86E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5369719" y="2707481"/>
              <a:ext cx="1588" cy="37782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336" name="AutoShape 26">
              <a:extLst>
                <a:ext uri="{FF2B5EF4-FFF2-40B4-BE49-F238E27FC236}">
                  <a16:creationId xmlns:a16="http://schemas.microsoft.com/office/drawing/2014/main" id="{085419ED-B125-414F-813D-29A8E5B37E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445919" y="4307681"/>
              <a:ext cx="1588" cy="37782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Oval 27">
              <a:extLst>
                <a:ext uri="{FF2B5EF4-FFF2-40B4-BE49-F238E27FC236}">
                  <a16:creationId xmlns:a16="http://schemas.microsoft.com/office/drawing/2014/main" id="{79207832-365D-4036-9E73-B39E0A046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05200"/>
              <a:ext cx="1524000" cy="5334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6" name="Text Box 28">
              <a:extLst>
                <a:ext uri="{FF2B5EF4-FFF2-40B4-BE49-F238E27FC236}">
                  <a16:creationId xmlns:a16="http://schemas.microsoft.com/office/drawing/2014/main" id="{98BE0BC1-6467-4F0A-83FF-7AFBCC9B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8999" y="3505201"/>
              <a:ext cx="15240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34678911</a:t>
              </a:r>
            </a:p>
          </p:txBody>
        </p:sp>
        <p:sp>
          <p:nvSpPr>
            <p:cNvPr id="97" name="Oval 47">
              <a:extLst>
                <a:ext uri="{FF2B5EF4-FFF2-40B4-BE49-F238E27FC236}">
                  <a16:creationId xmlns:a16="http://schemas.microsoft.com/office/drawing/2014/main" id="{6601568D-1005-4C5F-ABF1-51D83BC1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429000"/>
              <a:ext cx="1676400" cy="6858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8" name="Line 48">
              <a:extLst>
                <a:ext uri="{FF2B5EF4-FFF2-40B4-BE49-F238E27FC236}">
                  <a16:creationId xmlns:a16="http://schemas.microsoft.com/office/drawing/2014/main" id="{AF0636EC-6294-4A5F-8D89-5AC5674F7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3200400"/>
              <a:ext cx="9906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99" name="Line 49">
              <a:extLst>
                <a:ext uri="{FF2B5EF4-FFF2-40B4-BE49-F238E27FC236}">
                  <a16:creationId xmlns:a16="http://schemas.microsoft.com/office/drawing/2014/main" id="{257D93DC-5D14-46CE-A304-F5EA0D356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3962400"/>
              <a:ext cx="9906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stealth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0" name="Line 50">
              <a:extLst>
                <a:ext uri="{FF2B5EF4-FFF2-40B4-BE49-F238E27FC236}">
                  <a16:creationId xmlns:a16="http://schemas.microsoft.com/office/drawing/2014/main" id="{CC27A015-C11D-4A8D-A88D-9DDE60E2F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96000" y="3352800"/>
              <a:ext cx="9906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1" name="Text Box 51">
              <a:extLst>
                <a:ext uri="{FF2B5EF4-FFF2-40B4-BE49-F238E27FC236}">
                  <a16:creationId xmlns:a16="http://schemas.microsoft.com/office/drawing/2014/main" id="{28B12360-8437-4339-83F0-96A8DE9A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599" y="342899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2" name="Text Box 52">
              <a:extLst>
                <a:ext uri="{FF2B5EF4-FFF2-40B4-BE49-F238E27FC236}">
                  <a16:creationId xmlns:a16="http://schemas.microsoft.com/office/drawing/2014/main" id="{4D634608-9DCA-4CF8-A17B-33F38FA13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1" y="40386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3" name="Line 53">
              <a:extLst>
                <a:ext uri="{FF2B5EF4-FFF2-40B4-BE49-F238E27FC236}">
                  <a16:creationId xmlns:a16="http://schemas.microsoft.com/office/drawing/2014/main" id="{D2EA0C5B-85D6-48B3-9E6A-8DB176F06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3429000"/>
              <a:ext cx="0" cy="533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4" name="Text Box 54">
              <a:extLst>
                <a:ext uri="{FF2B5EF4-FFF2-40B4-BE49-F238E27FC236}">
                  <a16:creationId xmlns:a16="http://schemas.microsoft.com/office/drawing/2014/main" id="{BCB145A1-8087-45A8-9DCE-5D4180EE3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0520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5" name="Oval 55">
              <a:extLst>
                <a:ext uri="{FF2B5EF4-FFF2-40B4-BE49-F238E27FC236}">
                  <a16:creationId xmlns:a16="http://schemas.microsoft.com/office/drawing/2014/main" id="{9B2B64B4-C476-4017-8500-E4DB07377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581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6" name="Oval 56">
              <a:extLst>
                <a:ext uri="{FF2B5EF4-FFF2-40B4-BE49-F238E27FC236}">
                  <a16:creationId xmlns:a16="http://schemas.microsoft.com/office/drawing/2014/main" id="{A15E1E0F-1D01-4270-89FB-49B76C0D5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581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7" name="Line 57">
              <a:extLst>
                <a:ext uri="{FF2B5EF4-FFF2-40B4-BE49-F238E27FC236}">
                  <a16:creationId xmlns:a16="http://schemas.microsoft.com/office/drawing/2014/main" id="{5DEDE5EA-7598-4494-B6AF-9FE98739F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373380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8" name="Text Box 58">
              <a:extLst>
                <a:ext uri="{FF2B5EF4-FFF2-40B4-BE49-F238E27FC236}">
                  <a16:creationId xmlns:a16="http://schemas.microsoft.com/office/drawing/2014/main" id="{FA100B90-215B-4E9A-AE3E-5948AE15C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99" y="350520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9" name="Text Box 59">
              <a:extLst>
                <a:ext uri="{FF2B5EF4-FFF2-40B4-BE49-F238E27FC236}">
                  <a16:creationId xmlns:a16="http://schemas.microsoft.com/office/drawing/2014/main" id="{7290A369-4E10-4A02-934B-1E7351E1E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1" y="3505201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0" name="Line 60">
              <a:extLst>
                <a:ext uri="{FF2B5EF4-FFF2-40B4-BE49-F238E27FC236}">
                  <a16:creationId xmlns:a16="http://schemas.microsoft.com/office/drawing/2014/main" id="{AD9E0B08-B7CB-4459-843D-CAE19E6A3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" y="3733800"/>
              <a:ext cx="381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1" name="Line 61">
              <a:extLst>
                <a:ext uri="{FF2B5EF4-FFF2-40B4-BE49-F238E27FC236}">
                  <a16:creationId xmlns:a16="http://schemas.microsoft.com/office/drawing/2014/main" id="{E17924E6-7A7C-4054-BB66-98DC0E45C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733800"/>
              <a:ext cx="457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2" name="Text Box 62">
              <a:extLst>
                <a:ext uri="{FF2B5EF4-FFF2-40B4-BE49-F238E27FC236}">
                  <a16:creationId xmlns:a16="http://schemas.microsoft.com/office/drawing/2014/main" id="{2F507C05-3C0C-45EB-9492-B67A5CAE7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35279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3" name="Text Box 63">
              <a:extLst>
                <a:ext uri="{FF2B5EF4-FFF2-40B4-BE49-F238E27FC236}">
                  <a16:creationId xmlns:a16="http://schemas.microsoft.com/office/drawing/2014/main" id="{CD173F5A-B380-4B62-B456-26E15A989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35279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14" name="Text Box 70">
            <a:extLst>
              <a:ext uri="{FF2B5EF4-FFF2-40B4-BE49-F238E27FC236}">
                <a16:creationId xmlns:a16="http://schemas.microsoft.com/office/drawing/2014/main" id="{AE463D70-58E4-4BBD-8EEB-54B274C5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710" y="4637080"/>
            <a:ext cx="80358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33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DFA:</a:t>
            </a:r>
          </a:p>
        </p:txBody>
      </p:sp>
    </p:spTree>
    <p:extLst>
      <p:ext uri="{BB962C8B-B14F-4D97-AF65-F5344CB8AC3E}">
        <p14:creationId xmlns:p14="http://schemas.microsoft.com/office/powerpoint/2010/main" val="25108570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703FDDE-0752-43DB-866F-1335D6FDE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DFA-&gt; Minimum 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F04B3D6-50D4-45A7-810A-53404511C04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Given a DFA M, there exists an equivalent </a:t>
            </a:r>
            <a:r>
              <a:rPr lang="en-US" altLang="en-US" sz="2177" u="sng" dirty="0">
                <a:latin typeface="Verdana" panose="020B0604030504040204" pitchFamily="34" charset="0"/>
              </a:rPr>
              <a:t>minimal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DFA M’: no other equivalent DFA exists with fewer states than M’.</a:t>
            </a:r>
          </a:p>
          <a:p>
            <a:pPr>
              <a:buFontTx/>
              <a:buNone/>
            </a:pPr>
            <a:endParaRPr lang="en-US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State Minimization: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r>
              <a:rPr lang="en-US" altLang="en-US" sz="2177" dirty="0">
                <a:latin typeface="Verdana" panose="020B0604030504040204" pitchFamily="34" charset="0"/>
              </a:rPr>
              <a:t>Will build MDFA from DFA.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Start with two states: final and non-final.</a:t>
            </a:r>
          </a:p>
          <a:p>
            <a:r>
              <a:rPr lang="en-US" altLang="en-US" sz="2177" dirty="0">
                <a:latin typeface="Verdana" panose="020B0604030504040204" pitchFamily="34" charset="0"/>
              </a:rPr>
              <a:t>Split states only if necessary: minimum # of states.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5B4844C-4269-4D52-B2D6-B476BC363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DFA-&gt; Minimum 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176C714-12BA-4DFC-9586-0A2302C7A72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partition of a set S is a set of subsets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of S so that every element of S appears in exactly one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of the subsets.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Example:</a:t>
            </a:r>
            <a:r>
              <a:rPr lang="en-US" altLang="en-US" sz="1905" dirty="0">
                <a:latin typeface="Verdana" panose="020B0604030504040204" pitchFamily="34" charset="0"/>
              </a:rPr>
              <a:t> S = {1, 2, 3, 4, 5}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 </a:t>
            </a: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1</a:t>
            </a:r>
            <a:r>
              <a:rPr lang="en-US" altLang="en-US" sz="1905" dirty="0">
                <a:latin typeface="Verdana" panose="020B0604030504040204" pitchFamily="34" charset="0"/>
              </a:rPr>
              <a:t> = { {1, 2, 3, 4}, {5} }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 </a:t>
            </a: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2</a:t>
            </a:r>
            <a:r>
              <a:rPr lang="en-US" altLang="en-US" sz="1905" dirty="0">
                <a:latin typeface="Verdana" panose="020B0604030504040204" pitchFamily="34" charset="0"/>
              </a:rPr>
              <a:t> = { {1, 2, 3,}, {4}, {5} }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 </a:t>
            </a: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3</a:t>
            </a:r>
            <a:r>
              <a:rPr lang="en-US" altLang="en-US" sz="1905" dirty="0">
                <a:latin typeface="Verdana" panose="020B0604030504040204" pitchFamily="34" charset="0"/>
              </a:rPr>
              <a:t> = { {1, 3}, {2}, {4}, {5} }</a:t>
            </a:r>
            <a:endParaRPr lang="en-US" altLang="en-US" sz="1905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2</a:t>
            </a:r>
            <a:r>
              <a:rPr lang="en-US" altLang="en-US" sz="1905" dirty="0">
                <a:latin typeface="Verdana" panose="020B0604030504040204" pitchFamily="34" charset="0"/>
              </a:rPr>
              <a:t> is a refinement of </a:t>
            </a: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1</a:t>
            </a:r>
            <a:r>
              <a:rPr lang="en-US" altLang="en-US" sz="1905" dirty="0"/>
              <a:t> </a:t>
            </a:r>
            <a:r>
              <a:rPr lang="en-US" altLang="en-US" sz="1905" dirty="0">
                <a:latin typeface="Verdana" panose="020B0604030504040204" pitchFamily="34" charset="0"/>
              </a:rPr>
              <a:t>, and </a:t>
            </a: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3</a:t>
            </a:r>
            <a:r>
              <a:rPr lang="en-US" altLang="en-US" sz="1905" dirty="0">
                <a:latin typeface="Verdana" panose="020B0604030504040204" pitchFamily="34" charset="0"/>
              </a:rPr>
              <a:t> is a refinement of </a:t>
            </a:r>
            <a:r>
              <a:rPr lang="en-US" altLang="en-US" sz="1905" dirty="0">
                <a:latin typeface="Times New Roman" panose="02020603050405020304" pitchFamily="18" charset="0"/>
              </a:rPr>
              <a:t>Π</a:t>
            </a:r>
            <a:r>
              <a:rPr lang="en-US" altLang="en-US" sz="1905" baseline="-25000" dirty="0"/>
              <a:t>2</a:t>
            </a:r>
            <a:r>
              <a:rPr lang="en-US" altLang="en-US" sz="1905" dirty="0">
                <a:latin typeface="Verdana" panose="020B0604030504040204" pitchFamily="34" charset="0"/>
              </a:rPr>
              <a:t>.</a:t>
            </a:r>
            <a:endParaRPr lang="es-VE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EE257D2-918B-4D99-A964-CB5C86726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DFA-&gt; Minimum 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16EC71C-0C30-40AE-ABFE-77F1F62B355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311079" indent="-311079">
              <a:lnSpc>
                <a:spcPct val="90000"/>
              </a:lnSpc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Minimization Algorithm:</a:t>
            </a:r>
          </a:p>
          <a:p>
            <a:pPr marL="311079" indent="-311079">
              <a:lnSpc>
                <a:spcPct val="90000"/>
              </a:lnSpc>
              <a:buNone/>
            </a:pPr>
            <a:endParaRPr lang="en-US" altLang="en-US" sz="1089" dirty="0">
              <a:latin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Remove all undefined transitions by </a:t>
            </a:r>
            <a:r>
              <a:rPr lang="en-US" altLang="en-US" sz="2177" dirty="0" err="1">
                <a:latin typeface="Verdana" panose="020B0604030504040204" pitchFamily="34" charset="0"/>
              </a:rPr>
              <a:t>introducting</a:t>
            </a:r>
            <a:r>
              <a:rPr lang="en-US" altLang="en-US" sz="2177" dirty="0">
                <a:latin typeface="Verdana" panose="020B0604030504040204" pitchFamily="34" charset="0"/>
              </a:rPr>
              <a:t> a TRAP state, from which no final state is reachable.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Partition all states into two groups (final states and non-final states).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Complete the “Next State” table for each group, by specifying transitions from group to group.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Form the next partition: split groups in which Next State table entries differ.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Repeat 3,4 until no further splitting is possible.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</a:pPr>
            <a:r>
              <a:rPr lang="en-US" altLang="en-US" sz="2177" dirty="0">
                <a:latin typeface="Verdana" panose="020B0604030504040204" pitchFamily="34" charset="0"/>
              </a:rPr>
              <a:t>Determine start and final states.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FFC95AD-FF07-4502-9E7F-AED622C11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269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DFA-&gt; Minimum 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C7C1F21-F420-4440-A3D1-0304947070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1000" y="1825074"/>
            <a:ext cx="8545904" cy="4347126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VE" altLang="en-US" sz="2177" u="sng" dirty="0" err="1">
                <a:latin typeface="Verdana" panose="020B0604030504040204" pitchFamily="34" charset="0"/>
              </a:rPr>
              <a:t>Example</a:t>
            </a:r>
            <a:r>
              <a:rPr lang="es-VE" altLang="en-US" sz="2177" u="sng" dirty="0">
                <a:latin typeface="Verdana" panose="020B0604030504040204" pitchFamily="34" charset="0"/>
              </a:rPr>
              <a:t>:</a:t>
            </a:r>
          </a:p>
          <a:p>
            <a:pPr>
              <a:buFontTx/>
              <a:buNone/>
            </a:pPr>
            <a:endParaRPr lang="es-VE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Times New Roman" panose="02020603050405020304" pitchFamily="18" charset="0"/>
              </a:rPr>
              <a:t>Π</a:t>
            </a:r>
            <a:r>
              <a:rPr lang="en-US" altLang="en-US" sz="2177" baseline="-25000" dirty="0"/>
              <a:t>0</a:t>
            </a:r>
            <a:r>
              <a:rPr lang="en-US" altLang="en-US" sz="2177" dirty="0"/>
              <a:t> = { {1, 2, 3, 4}, {5} }</a:t>
            </a:r>
          </a:p>
          <a:p>
            <a:pPr>
              <a:buFontTx/>
              <a:buNone/>
            </a:pPr>
            <a:endParaRPr lang="en-US" altLang="en-US" sz="680" dirty="0"/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	   St.	  a	   b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	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			1234	  1234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	1234	  1234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	1234	  1234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	1234   	     5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	1234	  1234  </a:t>
            </a:r>
          </a:p>
          <a:p>
            <a:pPr>
              <a:buFontTx/>
              <a:buNone/>
            </a:pPr>
            <a:endParaRPr lang="en-US" altLang="en-US" sz="2177" dirty="0"/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FEEF32C5-3575-43E9-BC44-0340171A38AB}"/>
              </a:ext>
            </a:extLst>
          </p:cNvPr>
          <p:cNvGrpSpPr>
            <a:grpSpLocks/>
          </p:cNvGrpSpPr>
          <p:nvPr/>
        </p:nvGrpSpPr>
        <p:grpSpPr bwMode="auto">
          <a:xfrm>
            <a:off x="4468312" y="1557213"/>
            <a:ext cx="3135487" cy="2489749"/>
            <a:chOff x="4038600" y="1219200"/>
            <a:chExt cx="4191000" cy="3271124"/>
          </a:xfrm>
        </p:grpSpPr>
        <p:sp>
          <p:nvSpPr>
            <p:cNvPr id="6" name="Text Box 38">
              <a:extLst>
                <a:ext uri="{FF2B5EF4-FFF2-40B4-BE49-F238E27FC236}">
                  <a16:creationId xmlns:a16="http://schemas.microsoft.com/office/drawing/2014/main" id="{AE1B5949-25E2-48D2-8EA2-57DD348B6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590" y="129583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3E1CB0DC-1956-41AB-BDC2-6B609A51F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448" y="2057862"/>
              <a:ext cx="915293" cy="5335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9BE2CB5-B40D-4CCD-8073-7C07D7184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78" y="198123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D2B53E91-C119-46E0-864C-4C19776B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448" y="30483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208497FF-F50E-4443-AE21-400A00F43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731" y="2514798"/>
              <a:ext cx="532717" cy="38030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0777C225-F0E1-4ADB-9C4C-CBA7F3121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246" y="2438169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5F3E935F-332E-48B2-B4C9-7FF030DA2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666637"/>
              <a:ext cx="3811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2C9CA535-62BD-437E-A2B5-7C234695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1904604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0F6996B7-24D1-4F29-8DB2-24367A548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1829394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4825F0-E9CB-4346-8997-3065FAC72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3428670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3C5D41D7-7A76-4CA4-95A9-B99A1BA6E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3353460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706B912C-CD64-4AF3-9E43-61842060D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335346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CD5AF0C0-474F-4191-A34F-3995E340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3428670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10E2D660-B9EF-43F4-9D64-AADD08C9E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37" y="3353460"/>
              <a:ext cx="685748" cy="53214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DEE78F61-53BC-4690-B08C-C3DA7A88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1904604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2DC3911-94E6-4F34-A952-1B05146FE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182939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49531" name="AutoShape 28">
              <a:extLst>
                <a:ext uri="{FF2B5EF4-FFF2-40B4-BE49-F238E27FC236}">
                  <a16:creationId xmlns:a16="http://schemas.microsoft.com/office/drawing/2014/main" id="{6F680FF8-9C17-41BC-9753-4D8195805B8D}"/>
                </a:ext>
              </a:extLst>
            </p:cNvPr>
            <p:cNvCxnSpPr>
              <a:cxnSpLocks noChangeShapeType="1"/>
              <a:stCxn id="20" idx="3"/>
              <a:endCxn id="13" idx="5"/>
            </p:cNvCxnSpPr>
            <p:nvPr/>
          </p:nvCxnSpPr>
          <p:spPr bwMode="auto">
            <a:xfrm rot="5400000">
              <a:off x="6970713" y="1582738"/>
              <a:ext cx="1588" cy="129857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D7F54A37-BDAE-417E-8C33-D22B4D643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377" y="2895105"/>
              <a:ext cx="990364" cy="61019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7B454608-ECE4-44C7-A564-CBE150CE4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459" y="3581928"/>
              <a:ext cx="106687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39057EF4-A068-4F93-80D1-63BC1FB73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8872" y="2286330"/>
              <a:ext cx="1218465" cy="121896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41AA0634-5179-4B84-B06D-9820B9005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469" y="2286330"/>
              <a:ext cx="1444" cy="106713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8CF79998-79C3-4E10-84A1-C3926FA47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358" y="2286330"/>
              <a:ext cx="1443" cy="1142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cxnSp>
          <p:nvCxnSpPr>
            <p:cNvPr id="149537" name="AutoShape 37">
              <a:extLst>
                <a:ext uri="{FF2B5EF4-FFF2-40B4-BE49-F238E27FC236}">
                  <a16:creationId xmlns:a16="http://schemas.microsoft.com/office/drawing/2014/main" id="{DFF43A84-51E4-4FC1-9DF0-5F39CD8A8CA5}"/>
                </a:ext>
              </a:extLst>
            </p:cNvPr>
            <p:cNvCxnSpPr>
              <a:cxnSpLocks noChangeShapeType="1"/>
              <a:stCxn id="13" idx="7"/>
              <a:endCxn id="20" idx="1"/>
            </p:cNvCxnSpPr>
            <p:nvPr/>
          </p:nvCxnSpPr>
          <p:spPr bwMode="auto">
            <a:xfrm rot="5400000" flipV="1">
              <a:off x="6970713" y="1312863"/>
              <a:ext cx="1588" cy="129857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549751DB-56E9-4921-B0BD-1F7DC27AB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469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86EAF8E-6C4F-4237-A1DE-D1C5C155E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075" y="3123572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F5D454F7-73B6-4428-86BD-7189122D1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235" y="297173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D88C670D-1714-44ED-8C88-5DA7F306B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0D9DF29-8E52-4F7D-BE85-7B136642A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22" y="236154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49543" name="AutoShape 46">
              <a:extLst>
                <a:ext uri="{FF2B5EF4-FFF2-40B4-BE49-F238E27FC236}">
                  <a16:creationId xmlns:a16="http://schemas.microsoft.com/office/drawing/2014/main" id="{BB167EA9-A98B-4F9B-A5BD-A0A294A088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30925" y="3622675"/>
              <a:ext cx="1588" cy="37782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9544" name="AutoShape 47">
              <a:extLst>
                <a:ext uri="{FF2B5EF4-FFF2-40B4-BE49-F238E27FC236}">
                  <a16:creationId xmlns:a16="http://schemas.microsoft.com/office/drawing/2014/main" id="{06AC087B-0BAD-44E2-8941-19142A80B9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6130925" y="1717675"/>
              <a:ext cx="1588" cy="37782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48">
              <a:extLst>
                <a:ext uri="{FF2B5EF4-FFF2-40B4-BE49-F238E27FC236}">
                  <a16:creationId xmlns:a16="http://schemas.microsoft.com/office/drawing/2014/main" id="{9715BD7D-2891-46F8-B6B5-A4090C796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842" y="40388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" name="Text Box 49">
              <a:extLst>
                <a:ext uri="{FF2B5EF4-FFF2-40B4-BE49-F238E27FC236}">
                  <a16:creationId xmlns:a16="http://schemas.microsoft.com/office/drawing/2014/main" id="{52F63190-BBF9-4B40-B534-3BC4AD434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121920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1DC0B292-B45E-46A5-9F5D-FB3927A09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58" y="3475444"/>
            <a:ext cx="3043839" cy="20474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39" name="Line 51">
            <a:extLst>
              <a:ext uri="{FF2B5EF4-FFF2-40B4-BE49-F238E27FC236}">
                <a16:creationId xmlns:a16="http://schemas.microsoft.com/office/drawing/2014/main" id="{304CC80C-F00C-4A0B-8273-9656504C2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1356" y="3475444"/>
            <a:ext cx="0" cy="187178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0" name="Text Box 55">
            <a:extLst>
              <a:ext uri="{FF2B5EF4-FFF2-40B4-BE49-F238E27FC236}">
                <a16:creationId xmlns:a16="http://schemas.microsoft.com/office/drawing/2014/main" id="{9ABA9900-3283-47BA-B4FE-16D56F56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01886"/>
            <a:ext cx="4458591" cy="123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90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 {4} from partition 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{1,2,3,4}: </a:t>
            </a:r>
          </a:p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77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en-US" sz="2177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{ {1, 2, 3},{4}, {5} }</a:t>
            </a:r>
          </a:p>
          <a:p>
            <a:pPr defTabSz="622158" eaLnBrk="1" hangingPunct="1">
              <a:spcBef>
                <a:spcPct val="50000"/>
              </a:spcBef>
              <a:defRPr/>
            </a:pPr>
            <a:endParaRPr lang="en-US" altLang="en-US" sz="1497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41" name="Line 54">
            <a:extLst>
              <a:ext uri="{FF2B5EF4-FFF2-40B4-BE49-F238E27FC236}">
                <a16:creationId xmlns:a16="http://schemas.microsoft.com/office/drawing/2014/main" id="{C5B96A04-644A-4F80-9368-5FC0B5141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59" y="4569569"/>
            <a:ext cx="3120026" cy="204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2" name="Line 51">
            <a:extLst>
              <a:ext uri="{FF2B5EF4-FFF2-40B4-BE49-F238E27FC236}">
                <a16:creationId xmlns:a16="http://schemas.microsoft.com/office/drawing/2014/main" id="{B867F4A4-3AFB-428C-80EE-4B3BA3D53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58" y="4932478"/>
            <a:ext cx="3120027" cy="2049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96860-5192-496B-BC7A-9DC935D6A6D1}"/>
              </a:ext>
            </a:extLst>
          </p:cNvPr>
          <p:cNvSpPr txBox="1"/>
          <p:nvPr/>
        </p:nvSpPr>
        <p:spPr>
          <a:xfrm>
            <a:off x="966136" y="3495918"/>
            <a:ext cx="466597" cy="19171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1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2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3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4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5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53A87F8-EDD5-4F47-967C-F8B0B444C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932" y="21277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DFA-&gt; Minimum 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16878F1-7C34-4D34-A8A5-5628C08EBF5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s-VE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s-VE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Times New Roman" panose="02020603050405020304" pitchFamily="18" charset="0"/>
              </a:rPr>
              <a:t>Π</a:t>
            </a:r>
            <a:r>
              <a:rPr lang="en-US" altLang="en-US" sz="2177" baseline="-25000" dirty="0"/>
              <a:t>1</a:t>
            </a:r>
            <a:r>
              <a:rPr lang="en-US" altLang="en-US" sz="2177" dirty="0"/>
              <a:t> = { {1, 2, 3},{4}, {5} }</a:t>
            </a:r>
          </a:p>
          <a:p>
            <a:pPr>
              <a:buFontTx/>
              <a:buNone/>
            </a:pPr>
            <a:endParaRPr lang="en-US" altLang="en-US" sz="680" dirty="0"/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St.	  a	   b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		123	  123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123	  4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123	  123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123       5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123	  123  </a:t>
            </a:r>
          </a:p>
          <a:p>
            <a:pPr>
              <a:buFontTx/>
              <a:buNone/>
            </a:pPr>
            <a:endParaRPr lang="en-US" altLang="en-US" sz="2177" dirty="0"/>
          </a:p>
        </p:txBody>
      </p:sp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210814D2-C289-482E-9316-03A6E57D69A7}"/>
              </a:ext>
            </a:extLst>
          </p:cNvPr>
          <p:cNvGrpSpPr>
            <a:grpSpLocks/>
          </p:cNvGrpSpPr>
          <p:nvPr/>
        </p:nvGrpSpPr>
        <p:grpSpPr bwMode="auto">
          <a:xfrm>
            <a:off x="4468312" y="1557213"/>
            <a:ext cx="3135487" cy="2489749"/>
            <a:chOff x="4038600" y="1219200"/>
            <a:chExt cx="4191000" cy="3271124"/>
          </a:xfrm>
        </p:grpSpPr>
        <p:sp>
          <p:nvSpPr>
            <p:cNvPr id="6" name="Text Box 38">
              <a:extLst>
                <a:ext uri="{FF2B5EF4-FFF2-40B4-BE49-F238E27FC236}">
                  <a16:creationId xmlns:a16="http://schemas.microsoft.com/office/drawing/2014/main" id="{FB7D5E2C-EAFD-43B6-B31E-2EF7320F7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590" y="129583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108AB4B9-6559-451A-A9C4-2D2226447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448" y="2057862"/>
              <a:ext cx="915293" cy="5335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1819EAB-59EC-4147-9FF3-37D0C39BB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78" y="198123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1159A995-5F79-4F90-A11C-E1469A04E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448" y="30483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07506C6C-1CD1-4512-A61F-6FCE7BC7E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731" y="2514798"/>
              <a:ext cx="532717" cy="38030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BE2C13D8-D52F-4A42-B35A-6E83EABA8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246" y="2438169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0627FA7-B55E-4143-87F6-A8F9614D5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666637"/>
              <a:ext cx="3811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BEF9ADD6-BC8C-49A9-90EC-C1B26809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1904604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F192963E-3F88-49DF-8377-D7C0C8F9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1829394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764717-3B8F-4F5C-95EB-DBBC606F8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3428670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B138947-2235-4C5A-8AC0-371C36733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3353460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2DCAD38-8F60-4E0A-BBE9-C488EA61B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335346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81347D2C-DA5B-457A-AE8F-07F349F72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3428670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187C644-C9AE-44AA-8B9B-22BFA5999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37" y="3353460"/>
              <a:ext cx="685748" cy="53214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8130EB2-2078-4772-B3AC-FE8CA936A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1904604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0480D9-6903-450F-B106-02774C08B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182939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51581" name="AutoShape 28">
              <a:extLst>
                <a:ext uri="{FF2B5EF4-FFF2-40B4-BE49-F238E27FC236}">
                  <a16:creationId xmlns:a16="http://schemas.microsoft.com/office/drawing/2014/main" id="{189CD313-FCD2-4808-BAED-326354466601}"/>
                </a:ext>
              </a:extLst>
            </p:cNvPr>
            <p:cNvCxnSpPr>
              <a:cxnSpLocks noChangeShapeType="1"/>
              <a:stCxn id="20" idx="3"/>
              <a:endCxn id="13" idx="5"/>
            </p:cNvCxnSpPr>
            <p:nvPr/>
          </p:nvCxnSpPr>
          <p:spPr bwMode="auto">
            <a:xfrm rot="5400000">
              <a:off x="6970713" y="1582738"/>
              <a:ext cx="1588" cy="129857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DAD8A34C-1F7F-4D4A-B3F9-E3F06F1EC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377" y="2895105"/>
              <a:ext cx="990364" cy="61019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26E7D568-A316-473B-BDDE-8DFA14040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459" y="3581928"/>
              <a:ext cx="106687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1E4326D6-2583-4654-B85B-6C5A36128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8872" y="2286330"/>
              <a:ext cx="1218465" cy="121896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AC2C5961-AB26-4573-A34B-C8E967C68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469" y="2286330"/>
              <a:ext cx="1444" cy="106713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85BA72BC-9357-4D33-8B94-804A2493B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358" y="2286330"/>
              <a:ext cx="1443" cy="1142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cxnSp>
          <p:nvCxnSpPr>
            <p:cNvPr id="151587" name="AutoShape 37">
              <a:extLst>
                <a:ext uri="{FF2B5EF4-FFF2-40B4-BE49-F238E27FC236}">
                  <a16:creationId xmlns:a16="http://schemas.microsoft.com/office/drawing/2014/main" id="{BC45860B-93BB-4B10-ACE8-044CC2436DE4}"/>
                </a:ext>
              </a:extLst>
            </p:cNvPr>
            <p:cNvCxnSpPr>
              <a:cxnSpLocks noChangeShapeType="1"/>
              <a:stCxn id="13" idx="7"/>
              <a:endCxn id="20" idx="1"/>
            </p:cNvCxnSpPr>
            <p:nvPr/>
          </p:nvCxnSpPr>
          <p:spPr bwMode="auto">
            <a:xfrm rot="5400000" flipV="1">
              <a:off x="6970713" y="1312863"/>
              <a:ext cx="1588" cy="129857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A0427A56-9786-49B8-AAE8-B1C6FF66F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469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403D71BA-711D-4E0B-A595-BF8E129B1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075" y="3123572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A9084343-6073-4621-B8AF-3C855AEA1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235" y="297173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B70AE4AC-FB7C-4FBE-95FB-6EB8DE437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B24A78AF-27BD-457F-9288-8DD21034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22" y="236154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51593" name="AutoShape 46">
              <a:extLst>
                <a:ext uri="{FF2B5EF4-FFF2-40B4-BE49-F238E27FC236}">
                  <a16:creationId xmlns:a16="http://schemas.microsoft.com/office/drawing/2014/main" id="{CA3F7880-F51E-4258-A6EA-AAFA775EAE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30925" y="3622675"/>
              <a:ext cx="1588" cy="37782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594" name="AutoShape 47">
              <a:extLst>
                <a:ext uri="{FF2B5EF4-FFF2-40B4-BE49-F238E27FC236}">
                  <a16:creationId xmlns:a16="http://schemas.microsoft.com/office/drawing/2014/main" id="{17643B4C-4141-4701-B1F3-9A13A86556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6130925" y="1717675"/>
              <a:ext cx="1588" cy="37782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48">
              <a:extLst>
                <a:ext uri="{FF2B5EF4-FFF2-40B4-BE49-F238E27FC236}">
                  <a16:creationId xmlns:a16="http://schemas.microsoft.com/office/drawing/2014/main" id="{05B0D8CA-F5B3-49C5-AABD-949514F6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842" y="40388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" name="Text Box 49">
              <a:extLst>
                <a:ext uri="{FF2B5EF4-FFF2-40B4-BE49-F238E27FC236}">
                  <a16:creationId xmlns:a16="http://schemas.microsoft.com/office/drawing/2014/main" id="{1DCF37B9-799A-4E2E-87F8-751056753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121920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F92FB8D8-BAB5-4A02-B17C-9C2AD093D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59" y="3475444"/>
            <a:ext cx="2510436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39" name="Line 51">
            <a:extLst>
              <a:ext uri="{FF2B5EF4-FFF2-40B4-BE49-F238E27FC236}">
                <a16:creationId xmlns:a16="http://schemas.microsoft.com/office/drawing/2014/main" id="{D0275A3B-EEFF-4C8C-8594-5EA8B3F04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1356" y="3475444"/>
            <a:ext cx="0" cy="187178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0" name="Text Box 55">
            <a:extLst>
              <a:ext uri="{FF2B5EF4-FFF2-40B4-BE49-F238E27FC236}">
                <a16:creationId xmlns:a16="http://schemas.microsoft.com/office/drawing/2014/main" id="{441A9DDD-D8BA-4D04-8A51-40FFA363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20" y="5124625"/>
            <a:ext cx="4950080" cy="123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90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 {2} from partition </a:t>
            </a: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{1,2,3} </a:t>
            </a:r>
          </a:p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90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2177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Π</a:t>
            </a:r>
            <a:r>
              <a:rPr lang="en-US" altLang="en-US" sz="2177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{ {1, 3}, {2}, {4}, {5} }</a:t>
            </a:r>
          </a:p>
          <a:p>
            <a:pPr defTabSz="622158" eaLnBrk="1" hangingPunct="1">
              <a:spcBef>
                <a:spcPct val="50000"/>
              </a:spcBef>
              <a:defRPr/>
            </a:pPr>
            <a:endParaRPr lang="en-US" altLang="en-US" sz="1497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41" name="Line 54">
            <a:extLst>
              <a:ext uri="{FF2B5EF4-FFF2-40B4-BE49-F238E27FC236}">
                <a16:creationId xmlns:a16="http://schemas.microsoft.com/office/drawing/2014/main" id="{310DA01C-4DF1-4965-86D2-BC5CFB874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759" y="4191007"/>
            <a:ext cx="2510438" cy="1565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2" name="Line 51">
            <a:extLst>
              <a:ext uri="{FF2B5EF4-FFF2-40B4-BE49-F238E27FC236}">
                <a16:creationId xmlns:a16="http://schemas.microsoft.com/office/drawing/2014/main" id="{EBA75781-2830-457E-AA07-58A11E305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602" y="4915198"/>
            <a:ext cx="2458595" cy="1728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1B0F4-4BE4-46BE-8536-2AF2FCB38539}"/>
              </a:ext>
            </a:extLst>
          </p:cNvPr>
          <p:cNvSpPr txBox="1"/>
          <p:nvPr/>
        </p:nvSpPr>
        <p:spPr>
          <a:xfrm>
            <a:off x="994759" y="3429001"/>
            <a:ext cx="466597" cy="19171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1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2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3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4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3" name="Line 54">
            <a:extLst>
              <a:ext uri="{FF2B5EF4-FFF2-40B4-BE49-F238E27FC236}">
                <a16:creationId xmlns:a16="http://schemas.microsoft.com/office/drawing/2014/main" id="{08043CB9-67F3-4360-897F-54D03A70E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58" y="3843752"/>
            <a:ext cx="2510437" cy="30763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176B41B5-964C-41CA-974E-1DE5CD8C7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603" y="4621414"/>
            <a:ext cx="2458594" cy="17267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E203B17-73F3-4C1A-8160-2170EBA24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6212" y="11275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DFA-&gt; Minimum DFA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952BB30-546C-47E2-95B5-DCE4AB6A3A2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s-VE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s-VE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Times New Roman" panose="02020603050405020304" pitchFamily="18" charset="0"/>
              </a:rPr>
              <a:t>Π</a:t>
            </a:r>
            <a:r>
              <a:rPr lang="en-US" altLang="en-US" sz="2177" baseline="-25000" dirty="0"/>
              <a:t>2</a:t>
            </a:r>
            <a:r>
              <a:rPr lang="en-US" altLang="en-US" sz="2177" dirty="0"/>
              <a:t> = { {1, 3},{2},{4}, {5} }</a:t>
            </a:r>
          </a:p>
          <a:p>
            <a:pPr>
              <a:buFontTx/>
              <a:buNone/>
            </a:pPr>
            <a:endParaRPr lang="en-US" altLang="en-US" sz="680" dirty="0"/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St.	  a	   b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		2	  13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	  13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	   4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	   5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	  13  </a:t>
            </a:r>
          </a:p>
          <a:p>
            <a:pPr>
              <a:buFontTx/>
              <a:buNone/>
            </a:pPr>
            <a:endParaRPr lang="en-US" altLang="en-US" sz="2177" dirty="0"/>
          </a:p>
        </p:txBody>
      </p:sp>
      <p:grpSp>
        <p:nvGrpSpPr>
          <p:cNvPr id="153604" name="Group 4">
            <a:extLst>
              <a:ext uri="{FF2B5EF4-FFF2-40B4-BE49-F238E27FC236}">
                <a16:creationId xmlns:a16="http://schemas.microsoft.com/office/drawing/2014/main" id="{47DF0AB9-6807-4E52-B5AF-E4FB70468585}"/>
              </a:ext>
            </a:extLst>
          </p:cNvPr>
          <p:cNvGrpSpPr>
            <a:grpSpLocks/>
          </p:cNvGrpSpPr>
          <p:nvPr/>
        </p:nvGrpSpPr>
        <p:grpSpPr bwMode="auto">
          <a:xfrm>
            <a:off x="4637345" y="1422125"/>
            <a:ext cx="3135487" cy="2489749"/>
            <a:chOff x="4038600" y="1219200"/>
            <a:chExt cx="4191000" cy="3271126"/>
          </a:xfrm>
        </p:grpSpPr>
        <p:sp>
          <p:nvSpPr>
            <p:cNvPr id="6" name="Text Box 38">
              <a:extLst>
                <a:ext uri="{FF2B5EF4-FFF2-40B4-BE49-F238E27FC236}">
                  <a16:creationId xmlns:a16="http://schemas.microsoft.com/office/drawing/2014/main" id="{5B36C748-BF59-4F10-A8AC-5EF36B1F7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590" y="129583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CBCC97F-1D5C-4520-A673-AE28DBEE7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448" y="2057862"/>
              <a:ext cx="915293" cy="5335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73F75AF9-F74C-42F4-8C07-E319D4CA3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78" y="198123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AD0B13B7-04B4-4386-8132-294B8ED6F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448" y="30483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5693D4D6-7064-4AFD-9DD1-BB83FE8B5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731" y="2514798"/>
              <a:ext cx="532717" cy="38030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243E6638-C82A-49A0-B81E-5795BACC1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246" y="2438169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F7C3E61-4E1C-47DD-BE11-9B482AEE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666637"/>
              <a:ext cx="3811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C105A51F-C89D-4E1F-B222-D026C8CDB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1904604"/>
              <a:ext cx="532718" cy="38172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93DE9C59-4045-4A19-9C89-A5E7286A8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1829393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3760D-50CF-420A-8AFC-2616A750F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3428670"/>
              <a:ext cx="532718" cy="38172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B2061025-723F-4B62-B96E-57AFEF8B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3353461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9CBC201-241F-4629-BC04-DA7F90A79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3353461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AC6A5591-0E10-4A20-BB3B-4F107895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3428670"/>
              <a:ext cx="532717" cy="38172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6F48A11B-BDA8-44DF-8DA7-E823A056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37" y="3353460"/>
              <a:ext cx="685748" cy="53214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709095CE-80E6-4DD3-97F1-3073FE8D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1904604"/>
              <a:ext cx="532717" cy="38172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4D4B07C-1A80-4699-81C2-E5A02EB04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182939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53656" name="AutoShape 28">
              <a:extLst>
                <a:ext uri="{FF2B5EF4-FFF2-40B4-BE49-F238E27FC236}">
                  <a16:creationId xmlns:a16="http://schemas.microsoft.com/office/drawing/2014/main" id="{6CC25D60-77AB-4806-BE83-C37D9A23C2C2}"/>
                </a:ext>
              </a:extLst>
            </p:cNvPr>
            <p:cNvCxnSpPr>
              <a:cxnSpLocks noChangeShapeType="1"/>
              <a:stCxn id="20" idx="3"/>
              <a:endCxn id="13" idx="5"/>
            </p:cNvCxnSpPr>
            <p:nvPr/>
          </p:nvCxnSpPr>
          <p:spPr bwMode="auto">
            <a:xfrm rot="5400000">
              <a:off x="6970713" y="1582738"/>
              <a:ext cx="1588" cy="129857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F7CAAA12-6E15-4C78-8FA2-07C20FCFB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377" y="2895105"/>
              <a:ext cx="990364" cy="61019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16B7863B-924A-4F92-986D-8BDB23188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459" y="3581928"/>
              <a:ext cx="106687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5" name="Line 32">
              <a:extLst>
                <a:ext uri="{FF2B5EF4-FFF2-40B4-BE49-F238E27FC236}">
                  <a16:creationId xmlns:a16="http://schemas.microsoft.com/office/drawing/2014/main" id="{3620680C-FCA8-4FAE-8192-ACFE18B5A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8872" y="2286330"/>
              <a:ext cx="1218465" cy="121896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19DB2BD2-5A79-4588-ADBB-647F9B6EA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469" y="2286330"/>
              <a:ext cx="1444" cy="106713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184A7FB3-4A0B-41AB-8C90-0CED874DB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358" y="2286330"/>
              <a:ext cx="1443" cy="1142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cxnSp>
          <p:nvCxnSpPr>
            <p:cNvPr id="153662" name="AutoShape 37">
              <a:extLst>
                <a:ext uri="{FF2B5EF4-FFF2-40B4-BE49-F238E27FC236}">
                  <a16:creationId xmlns:a16="http://schemas.microsoft.com/office/drawing/2014/main" id="{3359717E-E73B-4608-9D6A-053C5ACB4531}"/>
                </a:ext>
              </a:extLst>
            </p:cNvPr>
            <p:cNvCxnSpPr>
              <a:cxnSpLocks noChangeShapeType="1"/>
              <a:stCxn id="13" idx="7"/>
              <a:endCxn id="20" idx="1"/>
            </p:cNvCxnSpPr>
            <p:nvPr/>
          </p:nvCxnSpPr>
          <p:spPr bwMode="auto">
            <a:xfrm rot="5400000" flipV="1">
              <a:off x="6970713" y="1312863"/>
              <a:ext cx="1588" cy="129857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BBD36743-DB02-4657-91CE-24A3B9F45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469" y="2591427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87CAC895-FB44-4EB3-A128-3EB383C65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075" y="312357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E48EE420-2BE1-4F71-8E1B-438AFB32D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235" y="297173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FA19A4AD-8FEF-4B4F-8879-070B93A47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2591427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F34A1E9-106E-42A1-A194-5D678294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22" y="236154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53668" name="AutoShape 46">
              <a:extLst>
                <a:ext uri="{FF2B5EF4-FFF2-40B4-BE49-F238E27FC236}">
                  <a16:creationId xmlns:a16="http://schemas.microsoft.com/office/drawing/2014/main" id="{F532591E-61B2-48D8-8348-BD6457AEDC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30925" y="3622675"/>
              <a:ext cx="1588" cy="37782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669" name="AutoShape 47">
              <a:extLst>
                <a:ext uri="{FF2B5EF4-FFF2-40B4-BE49-F238E27FC236}">
                  <a16:creationId xmlns:a16="http://schemas.microsoft.com/office/drawing/2014/main" id="{CAF4EEA0-0596-48BC-87E2-56182A2B95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6130925" y="1717675"/>
              <a:ext cx="1588" cy="37782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48">
              <a:extLst>
                <a:ext uri="{FF2B5EF4-FFF2-40B4-BE49-F238E27FC236}">
                  <a16:creationId xmlns:a16="http://schemas.microsoft.com/office/drawing/2014/main" id="{DB0BB88E-9755-45E3-AEB6-3DAA69ED0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842" y="4038865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" name="Text Box 49">
              <a:extLst>
                <a:ext uri="{FF2B5EF4-FFF2-40B4-BE49-F238E27FC236}">
                  <a16:creationId xmlns:a16="http://schemas.microsoft.com/office/drawing/2014/main" id="{A2D5FFB3-BC87-4DD5-B1FE-87E4CAC85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121920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B256EBEF-ECA7-4428-9FCC-A89BC8F2E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59" y="3475443"/>
            <a:ext cx="2510440" cy="29753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39" name="Line 51">
            <a:extLst>
              <a:ext uri="{FF2B5EF4-FFF2-40B4-BE49-F238E27FC236}">
                <a16:creationId xmlns:a16="http://schemas.microsoft.com/office/drawing/2014/main" id="{567C78C0-4ECB-4C2F-B7D7-C4A450C8D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1356" y="3475444"/>
            <a:ext cx="0" cy="187178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0" name="Text Box 55">
            <a:extLst>
              <a:ext uri="{FF2B5EF4-FFF2-40B4-BE49-F238E27FC236}">
                <a16:creationId xmlns:a16="http://schemas.microsoft.com/office/drawing/2014/main" id="{044216D1-8B05-45BA-8369-BF5EDB4F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198" y="4034772"/>
            <a:ext cx="2897869" cy="170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90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more splitting !</a:t>
            </a:r>
            <a:r>
              <a:rPr lang="en-US" altLang="en-US" sz="1905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defTabSz="622158" eaLnBrk="1" hangingPunct="1">
              <a:spcBef>
                <a:spcPct val="50000"/>
              </a:spcBef>
              <a:defRPr/>
            </a:pPr>
            <a:endParaRPr lang="en-US" altLang="en-US" sz="1905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622158" eaLnBrk="1" hangingPunct="1">
              <a:spcBef>
                <a:spcPct val="50000"/>
              </a:spcBef>
              <a:defRPr/>
            </a:pPr>
            <a:endParaRPr lang="en-US" altLang="en-US" sz="1905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622158" eaLnBrk="1" hangingPunct="1">
              <a:spcBef>
                <a:spcPct val="50000"/>
              </a:spcBef>
              <a:defRPr/>
            </a:pPr>
            <a:r>
              <a:rPr lang="en-US" altLang="en-US" sz="1905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endParaRPr lang="en-US" altLang="en-US" sz="1497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41" name="Line 54">
            <a:extLst>
              <a:ext uri="{FF2B5EF4-FFF2-40B4-BE49-F238E27FC236}">
                <a16:creationId xmlns:a16="http://schemas.microsoft.com/office/drawing/2014/main" id="{90BBEDC0-17CF-4592-BAA8-8F3ABF21D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759" y="4206661"/>
            <a:ext cx="2510440" cy="1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2" name="Line 51">
            <a:extLst>
              <a:ext uri="{FF2B5EF4-FFF2-40B4-BE49-F238E27FC236}">
                <a16:creationId xmlns:a16="http://schemas.microsoft.com/office/drawing/2014/main" id="{23DF9FE1-20D8-46EC-9AA8-EF4683732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603" y="4932479"/>
            <a:ext cx="2458596" cy="35566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9B5A6-9DB7-4AEF-9968-5553F2C0C603}"/>
              </a:ext>
            </a:extLst>
          </p:cNvPr>
          <p:cNvSpPr txBox="1"/>
          <p:nvPr/>
        </p:nvSpPr>
        <p:spPr>
          <a:xfrm>
            <a:off x="994759" y="3429001"/>
            <a:ext cx="466597" cy="19171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1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3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2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4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E38CDAF8-56E6-4CFE-8D93-65261BD17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6602" y="4585848"/>
            <a:ext cx="2458597" cy="35567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9D8218-460F-41DC-AAB6-38676B3EE407}"/>
              </a:ext>
            </a:extLst>
          </p:cNvPr>
          <p:cNvGrpSpPr>
            <a:grpSpLocks/>
          </p:cNvGrpSpPr>
          <p:nvPr/>
        </p:nvGrpSpPr>
        <p:grpSpPr bwMode="auto">
          <a:xfrm>
            <a:off x="6474659" y="4242228"/>
            <a:ext cx="1748657" cy="2313695"/>
            <a:chOff x="8853487" y="3703637"/>
            <a:chExt cx="2569969" cy="3400649"/>
          </a:xfrm>
        </p:grpSpPr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7F0036CD-9A13-4625-8485-90992AEA6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5875" y="53800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" name="Oval 11">
              <a:extLst>
                <a:ext uri="{FF2B5EF4-FFF2-40B4-BE49-F238E27FC236}">
                  <a16:creationId xmlns:a16="http://schemas.microsoft.com/office/drawing/2014/main" id="{552ACB72-9837-42B2-9468-168B1097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1" y="5456237"/>
              <a:ext cx="504787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ECBB93CB-AE5B-4761-96F6-DC0D7E215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3487" y="5380037"/>
              <a:ext cx="647651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58FBFDAB-9415-48ED-B4F4-9280FF24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178" y="4313237"/>
              <a:ext cx="504787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32D34A9A-4DD5-4C89-9343-15DFC23B8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1178" y="4237038"/>
              <a:ext cx="576220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1" name="Oval 15">
              <a:extLst>
                <a:ext uri="{FF2B5EF4-FFF2-40B4-BE49-F238E27FC236}">
                  <a16:creationId xmlns:a16="http://schemas.microsoft.com/office/drawing/2014/main" id="{A55F3416-D8CD-4DD0-B806-AA3A6FA7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373" y="6675437"/>
              <a:ext cx="504787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id="{5406261A-C6CB-41A6-AA42-54E39AE3D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3568" y="6599236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3" name="Oval 17">
              <a:extLst>
                <a:ext uri="{FF2B5EF4-FFF2-40B4-BE49-F238E27FC236}">
                  <a16:creationId xmlns:a16="http://schemas.microsoft.com/office/drawing/2014/main" id="{3FAC0A54-6210-4CE6-B1ED-A8FC4A16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1178" y="5456237"/>
              <a:ext cx="504787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1B8AEEDF-F4CF-41A8-A306-1F89A0F94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7373" y="53800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" name="Line 19">
              <a:extLst>
                <a:ext uri="{FF2B5EF4-FFF2-40B4-BE49-F238E27FC236}">
                  <a16:creationId xmlns:a16="http://schemas.microsoft.com/office/drawing/2014/main" id="{7CBCA4A7-5950-4164-9107-0AF93C5B2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63041" y="4618037"/>
              <a:ext cx="792103" cy="838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1E157EAB-53B6-44CE-8779-D302D0915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63041" y="5837237"/>
              <a:ext cx="865122" cy="990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7" name="Line 21">
              <a:extLst>
                <a:ext uri="{FF2B5EF4-FFF2-40B4-BE49-F238E27FC236}">
                  <a16:creationId xmlns:a16="http://schemas.microsoft.com/office/drawing/2014/main" id="{A5CA8D3E-D970-4C7F-9C3C-81E99F7AB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39236" y="5608637"/>
              <a:ext cx="72067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8" name="Line 22">
              <a:extLst>
                <a:ext uri="{FF2B5EF4-FFF2-40B4-BE49-F238E27FC236}">
                  <a16:creationId xmlns:a16="http://schemas.microsoft.com/office/drawing/2014/main" id="{97DEB3E7-21B6-4D05-8F85-607515342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9761" y="4694237"/>
              <a:ext cx="0" cy="762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59" name="Line 23">
              <a:extLst>
                <a:ext uri="{FF2B5EF4-FFF2-40B4-BE49-F238E27FC236}">
                  <a16:creationId xmlns:a16="http://schemas.microsoft.com/office/drawing/2014/main" id="{F3D24C72-E312-4ACF-8151-8E22F0523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9761" y="3856037"/>
              <a:ext cx="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60" name="Line 24">
              <a:extLst>
                <a:ext uri="{FF2B5EF4-FFF2-40B4-BE49-F238E27FC236}">
                  <a16:creationId xmlns:a16="http://schemas.microsoft.com/office/drawing/2014/main" id="{D37DA0B2-C912-4360-A404-9C3E6D68E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29761" y="5837237"/>
              <a:ext cx="0" cy="838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61" name="Line 25">
              <a:extLst>
                <a:ext uri="{FF2B5EF4-FFF2-40B4-BE49-F238E27FC236}">
                  <a16:creationId xmlns:a16="http://schemas.microsoft.com/office/drawing/2014/main" id="{52ECDF5E-EFE5-4E41-A525-7CC7CE2B3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2150" y="5837237"/>
              <a:ext cx="0" cy="838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cxnSp>
          <p:nvCxnSpPr>
            <p:cNvPr id="153630" name="AutoShape 26">
              <a:extLst>
                <a:ext uri="{FF2B5EF4-FFF2-40B4-BE49-F238E27FC236}">
                  <a16:creationId xmlns:a16="http://schemas.microsoft.com/office/drawing/2014/main" id="{107DAB21-E2F6-4359-B721-AA6C7C350213}"/>
                </a:ext>
              </a:extLst>
            </p:cNvPr>
            <p:cNvCxnSpPr>
              <a:cxnSpLocks noChangeShapeType="1"/>
              <a:stCxn id="50" idx="0"/>
              <a:endCxn id="50" idx="3"/>
            </p:cNvCxnSpPr>
            <p:nvPr/>
          </p:nvCxnSpPr>
          <p:spPr bwMode="auto">
            <a:xfrm rot="16200000" flipH="1">
              <a:off x="10607080" y="4219246"/>
              <a:ext cx="252525" cy="288109"/>
            </a:xfrm>
            <a:prstGeom prst="curvedConnector4">
              <a:avLst>
                <a:gd name="adj1" fmla="val -133054"/>
                <a:gd name="adj2" fmla="val 21661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631" name="AutoShape 27">
              <a:extLst>
                <a:ext uri="{FF2B5EF4-FFF2-40B4-BE49-F238E27FC236}">
                  <a16:creationId xmlns:a16="http://schemas.microsoft.com/office/drawing/2014/main" id="{5B1AB13F-5D8F-4364-A2B6-0ADAAA59C473}"/>
                </a:ext>
              </a:extLst>
            </p:cNvPr>
            <p:cNvCxnSpPr>
              <a:cxnSpLocks noChangeShapeType="1"/>
              <a:endCxn id="53" idx="6"/>
            </p:cNvCxnSpPr>
            <p:nvPr/>
          </p:nvCxnSpPr>
          <p:spPr bwMode="auto">
            <a:xfrm rot="16200000" flipH="1">
              <a:off x="10572455" y="5413668"/>
              <a:ext cx="266700" cy="199438"/>
            </a:xfrm>
            <a:prstGeom prst="curvedConnector4">
              <a:avLst>
                <a:gd name="adj1" fmla="val -19046"/>
                <a:gd name="adj2" fmla="val 21462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EA8D342-7F3E-44B9-A9BC-81F09135F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819" y="52276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8D610206-17E0-42F1-9BAF-F27E4165C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4984" y="59896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Text Box 30">
              <a:extLst>
                <a:ext uri="{FF2B5EF4-FFF2-40B4-BE49-F238E27FC236}">
                  <a16:creationId xmlns:a16="http://schemas.microsoft.com/office/drawing/2014/main" id="{4FDE726A-BE13-45DF-B744-D1B07EF41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3568" y="47704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7" name="Text Box 31">
              <a:extLst>
                <a:ext uri="{FF2B5EF4-FFF2-40B4-BE49-F238E27FC236}">
                  <a16:creationId xmlns:a16="http://schemas.microsoft.com/office/drawing/2014/main" id="{63ABBF78-8697-4553-8341-D0889B0F8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3121" y="4999038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DEDE0A12-924E-4E6F-9C05-E71E14AB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0733" y="37036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C6DAF829-927F-4592-842E-588357AD1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9236" y="46942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99D4748C-75AF-4553-B33D-BF75B4E76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1624" y="62182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id="{D5F87E65-4461-4CAA-A246-D95081998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8344" y="6065837"/>
              <a:ext cx="360335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7176" name="TextBox 7175">
            <a:extLst>
              <a:ext uri="{FF2B5EF4-FFF2-40B4-BE49-F238E27FC236}">
                <a16:creationId xmlns:a16="http://schemas.microsoft.com/office/drawing/2014/main" id="{C7BE94E7-EBB7-432E-9275-CD727F38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820" y="5726418"/>
            <a:ext cx="1983036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622158" eaLnBrk="1" hangingPunct="1">
              <a:spcBef>
                <a:spcPct val="50000"/>
              </a:spcBef>
            </a:pP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Minimal DFA: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69ACD3C-3FDE-4BE5-872A-DA6CBBA1E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60801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Finite-state automata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8A413E9-7224-4983-ACFF-B6E330630BB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1828800"/>
            <a:ext cx="7922424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(non-deterministic) finite-state automaton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is a 5-tuple M = (Q, Σ, δ, s, F), where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Q is a finite set of </a:t>
            </a:r>
            <a:r>
              <a:rPr lang="en-US" altLang="en-US" sz="2177" u="sng" dirty="0">
                <a:latin typeface="Verdana" panose="020B0604030504040204" pitchFamily="34" charset="0"/>
              </a:rPr>
              <a:t>states</a:t>
            </a:r>
            <a:r>
              <a:rPr lang="en-US" altLang="en-US" sz="2177" dirty="0">
                <a:latin typeface="Verdana" panose="020B0604030504040204" pitchFamily="34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Σ is a finite set of </a:t>
            </a:r>
            <a:r>
              <a:rPr lang="en-US" altLang="en-US" sz="2177" u="sng" dirty="0">
                <a:latin typeface="Verdana" panose="020B0604030504040204" pitchFamily="34" charset="0"/>
              </a:rPr>
              <a:t>transition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u="sng" dirty="0">
                <a:latin typeface="Verdana" panose="020B0604030504040204" pitchFamily="34" charset="0"/>
              </a:rPr>
              <a:t>symbols</a:t>
            </a:r>
            <a:r>
              <a:rPr lang="en-US" altLang="en-US" sz="2177" dirty="0">
                <a:latin typeface="Verdana" panose="020B0604030504040204" pitchFamily="34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δ: Q x Σ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∪</a:t>
            </a:r>
            <a:r>
              <a:rPr lang="en-US" altLang="en-US" sz="2177" dirty="0">
                <a:latin typeface="Verdana" panose="020B0604030504040204" pitchFamily="34" charset="0"/>
              </a:rPr>
              <a:t> {ε} → 2</a:t>
            </a:r>
            <a:r>
              <a:rPr lang="en-US" altLang="en-US" sz="2177" baseline="30000" dirty="0">
                <a:latin typeface="Verdana" panose="020B0604030504040204" pitchFamily="34" charset="0"/>
              </a:rPr>
              <a:t>Q</a:t>
            </a:r>
            <a:r>
              <a:rPr lang="en-US" altLang="en-US" sz="2177" dirty="0">
                <a:latin typeface="Verdana" panose="020B0604030504040204" pitchFamily="34" charset="0"/>
              </a:rPr>
              <a:t> is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	  </a:t>
            </a:r>
            <a:r>
              <a:rPr lang="en-US" altLang="en-US" sz="2177" u="sng" dirty="0">
                <a:latin typeface="Verdana" panose="020B0604030504040204" pitchFamily="34" charset="0"/>
              </a:rPr>
              <a:t>transition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u="sng" dirty="0">
                <a:latin typeface="Verdana" panose="020B0604030504040204" pitchFamily="34" charset="0"/>
              </a:rPr>
              <a:t>function</a:t>
            </a:r>
            <a:r>
              <a:rPr lang="en-US" altLang="en-US" sz="2177" dirty="0">
                <a:latin typeface="Verdana" panose="020B0604030504040204" pitchFamily="34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s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Q is called the </a:t>
            </a:r>
            <a:r>
              <a:rPr lang="en-US" altLang="en-US" sz="2177" u="sng" dirty="0">
                <a:latin typeface="Verdana" panose="020B0604030504040204" pitchFamily="34" charset="0"/>
              </a:rPr>
              <a:t>start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u="sng" dirty="0">
                <a:latin typeface="Verdana" panose="020B0604030504040204" pitchFamily="34" charset="0"/>
              </a:rPr>
              <a:t>state</a:t>
            </a:r>
            <a:r>
              <a:rPr lang="en-US" altLang="en-US" sz="2177" dirty="0">
                <a:latin typeface="Verdana" panose="020B0604030504040204" pitchFamily="34" charset="0"/>
              </a:rPr>
              <a:t>,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F </a:t>
            </a:r>
            <a:r>
              <a:rPr lang="en-US" altLang="en-US" sz="2177" dirty="0">
                <a:latin typeface="MS UI Gothic" panose="020B0600070205080204" pitchFamily="34" charset="-128"/>
                <a:ea typeface="MS UI Gothic" panose="020B0600070205080204" pitchFamily="34" charset="-128"/>
              </a:rPr>
              <a:t>⊆</a:t>
            </a:r>
            <a:r>
              <a:rPr lang="en-US" altLang="en-US" sz="1633" dirty="0"/>
              <a:t> </a:t>
            </a:r>
            <a:r>
              <a:rPr lang="en-US" altLang="en-US" sz="2177" dirty="0">
                <a:latin typeface="Verdana" panose="020B0604030504040204" pitchFamily="34" charset="0"/>
              </a:rPr>
              <a:t> Q is the set of </a:t>
            </a:r>
            <a:r>
              <a:rPr lang="en-US" altLang="en-US" sz="2177" u="sng" dirty="0">
                <a:latin typeface="Verdana" panose="020B0604030504040204" pitchFamily="34" charset="0"/>
              </a:rPr>
              <a:t>final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u="sng" dirty="0">
                <a:latin typeface="Verdana" panose="020B0604030504040204" pitchFamily="34" charset="0"/>
              </a:rPr>
              <a:t>states</a:t>
            </a:r>
            <a:r>
              <a:rPr lang="en-US" altLang="en-US" sz="2177" dirty="0"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An FSA is the formal accepting (parsing)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mechanism of a regular language.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D0DFAEB8-9522-4AD9-A57A-62727899D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8942" y="1666302"/>
            <a:ext cx="8035833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Writing a scanner</a:t>
            </a:r>
          </a:p>
        </p:txBody>
      </p:sp>
      <p:sp>
        <p:nvSpPr>
          <p:cNvPr id="155651" name="Content Placeholder 1">
            <a:extLst>
              <a:ext uri="{FF2B5EF4-FFF2-40B4-BE49-F238E27FC236}">
                <a16:creationId xmlns:a16="http://schemas.microsoft.com/office/drawing/2014/main" id="{2D71D7C1-DEFF-490D-B814-9E78005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DAD3B3B-CCEA-45E1-B8BF-E5F0419CD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767" y="65796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Writing a scanner</a:t>
            </a:r>
            <a:endParaRPr lang="en-US" altLang="en-US" sz="3300" dirty="0"/>
          </a:p>
        </p:txBody>
      </p:sp>
      <p:grpSp>
        <p:nvGrpSpPr>
          <p:cNvPr id="159747" name="Group 4">
            <a:extLst>
              <a:ext uri="{FF2B5EF4-FFF2-40B4-BE49-F238E27FC236}">
                <a16:creationId xmlns:a16="http://schemas.microsoft.com/office/drawing/2014/main" id="{51F5B3CB-FB68-4DD7-A68B-9A109353872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433390"/>
            <a:ext cx="3135487" cy="2489749"/>
            <a:chOff x="4038600" y="1219200"/>
            <a:chExt cx="4191000" cy="3271124"/>
          </a:xfrm>
        </p:grpSpPr>
        <p:sp>
          <p:nvSpPr>
            <p:cNvPr id="5" name="Text Box 38">
              <a:extLst>
                <a:ext uri="{FF2B5EF4-FFF2-40B4-BE49-F238E27FC236}">
                  <a16:creationId xmlns:a16="http://schemas.microsoft.com/office/drawing/2014/main" id="{7957C70A-3646-40C4-BE84-3C09DB136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590" y="129583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5C2DEB6E-F397-47C5-A883-A57D33FA7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448" y="2057862"/>
              <a:ext cx="915293" cy="5335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A2A413D8-25AB-4374-A7F1-4DDFCB818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78" y="198123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3E58A8B-1D38-4B88-AE58-94E6CDEE6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448" y="30483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F41BB6-3774-4DC2-8659-1C08B692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731" y="2514798"/>
              <a:ext cx="532717" cy="38030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8863D7B9-B624-43D2-98BB-3423BB5B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246" y="2438169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335B6F0-5575-4D44-9E36-BCBED9FF8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666637"/>
              <a:ext cx="3811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D59571-4695-4945-B0A7-1B062CD6A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1904604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B10D473A-A77E-47F8-B6B3-5AEEF099C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1829394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88D2DD-C1C9-4499-8C70-D78E98036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3428670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93C22BE-F743-4556-AF7F-A4693F139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3353460"/>
              <a:ext cx="379687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0233208-2E35-44D2-93AF-90EF980F0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335346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E15B2011-CC62-4FB0-8D2E-DD79340C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3428670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33061C20-608C-4433-9DAA-09B88CED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37" y="3353460"/>
              <a:ext cx="685748" cy="53214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F88217FA-5E55-4B48-9331-0886326D2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3" y="1904604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21D6158E-1BFB-4265-BDC9-176A8C469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182939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59769" name="AutoShape 28">
              <a:extLst>
                <a:ext uri="{FF2B5EF4-FFF2-40B4-BE49-F238E27FC236}">
                  <a16:creationId xmlns:a16="http://schemas.microsoft.com/office/drawing/2014/main" id="{3325F3FC-1414-4E05-96AD-271CC5F1D605}"/>
                </a:ext>
              </a:extLst>
            </p:cNvPr>
            <p:cNvCxnSpPr>
              <a:cxnSpLocks noChangeShapeType="1"/>
              <a:stCxn id="19" idx="3"/>
              <a:endCxn id="12" idx="5"/>
            </p:cNvCxnSpPr>
            <p:nvPr/>
          </p:nvCxnSpPr>
          <p:spPr bwMode="auto">
            <a:xfrm rot="5400000">
              <a:off x="6970713" y="1582738"/>
              <a:ext cx="1588" cy="129857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2161F318-E081-4667-BC61-1E8A0DC1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377" y="2895105"/>
              <a:ext cx="990364" cy="61019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E8E80805-03EC-4ACD-AD6D-2230060AE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459" y="3581928"/>
              <a:ext cx="106687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626E8E8C-80AB-447C-B4D5-203ABC77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8872" y="2286330"/>
              <a:ext cx="1218465" cy="121896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E6AB4A1F-43BC-40A8-A687-477575527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469" y="2286330"/>
              <a:ext cx="1444" cy="106713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C36AE0A6-AD46-42AF-849E-81AE06B81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358" y="2286330"/>
              <a:ext cx="1443" cy="1142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cxnSp>
          <p:nvCxnSpPr>
            <p:cNvPr id="159775" name="AutoShape 37">
              <a:extLst>
                <a:ext uri="{FF2B5EF4-FFF2-40B4-BE49-F238E27FC236}">
                  <a16:creationId xmlns:a16="http://schemas.microsoft.com/office/drawing/2014/main" id="{6D869B4A-9AA9-44A1-8104-5DC4B1A44862}"/>
                </a:ext>
              </a:extLst>
            </p:cNvPr>
            <p:cNvCxnSpPr>
              <a:cxnSpLocks noChangeShapeType="1"/>
              <a:stCxn id="12" idx="7"/>
              <a:endCxn id="19" idx="1"/>
            </p:cNvCxnSpPr>
            <p:nvPr/>
          </p:nvCxnSpPr>
          <p:spPr bwMode="auto">
            <a:xfrm rot="5400000" flipV="1">
              <a:off x="6970713" y="1312863"/>
              <a:ext cx="1588" cy="129857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5048561F-8BCD-4BCD-B033-DB43A77BA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469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B1B25D1-A931-4D42-B67A-0D42F6956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075" y="3123572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048BD141-9F51-49AC-9B1C-75334371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235" y="297173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3036D2D9-FE6C-4D70-A4F3-41F4752D4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9523B23D-B610-47EE-8182-F34FF4BA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22" y="236154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59781" name="AutoShape 46">
              <a:extLst>
                <a:ext uri="{FF2B5EF4-FFF2-40B4-BE49-F238E27FC236}">
                  <a16:creationId xmlns:a16="http://schemas.microsoft.com/office/drawing/2014/main" id="{D2112754-C7F3-4E4F-A492-E0BF9E9CD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30925" y="3622675"/>
              <a:ext cx="1588" cy="37782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782" name="AutoShape 47">
              <a:extLst>
                <a:ext uri="{FF2B5EF4-FFF2-40B4-BE49-F238E27FC236}">
                  <a16:creationId xmlns:a16="http://schemas.microsoft.com/office/drawing/2014/main" id="{689A2DB2-9257-432D-B9C0-F61C3BA93A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6130925" y="1717675"/>
              <a:ext cx="1588" cy="37782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48">
              <a:extLst>
                <a:ext uri="{FF2B5EF4-FFF2-40B4-BE49-F238E27FC236}">
                  <a16:creationId xmlns:a16="http://schemas.microsoft.com/office/drawing/2014/main" id="{CA6FE502-71B5-4357-B323-E237CC748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842" y="40388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5BFA7AA3-5622-49E6-B31A-B223A91A6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121920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38" name="Rectangle 2">
            <a:extLst>
              <a:ext uri="{FF2B5EF4-FFF2-40B4-BE49-F238E27FC236}">
                <a16:creationId xmlns:a16="http://schemas.microsoft.com/office/drawing/2014/main" id="{568557E3-C047-4021-B63D-0D6097EA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75" y="1964328"/>
            <a:ext cx="1984117" cy="357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Tx/>
              <a:buNone/>
            </a:pPr>
            <a:r>
              <a:rPr lang="es-VE" altLang="en-US" sz="2177" u="sng" dirty="0">
                <a:latin typeface="Verdana" panose="020B0604030504040204" pitchFamily="34" charset="0"/>
              </a:rPr>
              <a:t>Table-</a:t>
            </a:r>
            <a:r>
              <a:rPr lang="es-VE" altLang="en-US" sz="2177" u="sng" dirty="0" err="1">
                <a:latin typeface="Verdana" panose="020B0604030504040204" pitchFamily="34" charset="0"/>
              </a:rPr>
              <a:t>driven</a:t>
            </a:r>
            <a:endParaRPr lang="es-VE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Scanner:</a:t>
            </a:r>
          </a:p>
          <a:p>
            <a:pPr>
              <a:buFontTx/>
              <a:buNone/>
            </a:pPr>
            <a:endParaRPr lang="en-US" altLang="en-US" sz="680" dirty="0"/>
          </a:p>
          <a:p>
            <a:pPr>
              <a:buFontTx/>
              <a:buNone/>
            </a:pPr>
            <a:endParaRPr lang="en-US" altLang="en-US" sz="680" dirty="0"/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ST	a   b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2  3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2  4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2  3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2  5</a:t>
            </a:r>
          </a:p>
          <a:p>
            <a:pPr>
              <a:buFontTx/>
              <a:buNone/>
            </a:pPr>
            <a:r>
              <a:rPr lang="es-VE" altLang="en-US" sz="1905" dirty="0">
                <a:latin typeface="Verdana" panose="020B0604030504040204" pitchFamily="34" charset="0"/>
              </a:rPr>
              <a:t>  		2  3  </a:t>
            </a:r>
          </a:p>
          <a:p>
            <a:pPr>
              <a:buFontTx/>
              <a:buNone/>
            </a:pPr>
            <a:endParaRPr lang="en-US" altLang="en-US" sz="2177" dirty="0"/>
          </a:p>
        </p:txBody>
      </p:sp>
      <p:sp>
        <p:nvSpPr>
          <p:cNvPr id="39" name="Line 51">
            <a:extLst>
              <a:ext uri="{FF2B5EF4-FFF2-40B4-BE49-F238E27FC236}">
                <a16:creationId xmlns:a16="http://schemas.microsoft.com/office/drawing/2014/main" id="{7178DDA3-FFFB-41F7-B23B-519F3FEBA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50" y="3735886"/>
            <a:ext cx="1296102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0" name="Line 51">
            <a:extLst>
              <a:ext uri="{FF2B5EF4-FFF2-40B4-BE49-F238E27FC236}">
                <a16:creationId xmlns:a16="http://schemas.microsoft.com/office/drawing/2014/main" id="{EB2FF2FA-AC0C-412F-8D1C-4C342C294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735886"/>
            <a:ext cx="0" cy="2020839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DFDB49-AEEE-4863-9B19-78E745E1C37A}"/>
              </a:ext>
            </a:extLst>
          </p:cNvPr>
          <p:cNvSpPr txBox="1"/>
          <p:nvPr/>
        </p:nvSpPr>
        <p:spPr>
          <a:xfrm>
            <a:off x="631852" y="3792948"/>
            <a:ext cx="466597" cy="19171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1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2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3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4</a:t>
            </a:r>
          </a:p>
          <a:p>
            <a:pPr marL="167983">
              <a:spcBef>
                <a:spcPts val="748"/>
              </a:spcBef>
              <a:defRPr/>
            </a:pPr>
            <a:r>
              <a:rPr lang="en-US" sz="1905" dirty="0">
                <a:solidFill>
                  <a:srgbClr val="595959"/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28244214-45C3-45F0-944D-5EBA2553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752" y="2136138"/>
            <a:ext cx="4175609" cy="357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Token scan() {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Token t=empty(); 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S=</a:t>
            </a:r>
            <a:r>
              <a:rPr lang="en-US" altLang="en-US" sz="1633">
                <a:latin typeface="Verdana" panose="020B0604030504040204" pitchFamily="34" charset="0"/>
              </a:rPr>
              <a:t>1</a:t>
            </a:r>
            <a:r>
              <a:rPr lang="en-US" altLang="en-US" sz="1837"/>
              <a:t>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while S not in [5] &amp;&amp; c </a:t>
            </a:r>
            <a:r>
              <a:rPr lang="en-US" altLang="en-US" sz="1837">
                <a:latin typeface="MS PGothic" panose="020B0600070205080204" pitchFamily="34" charset="-128"/>
                <a:ea typeface="MS PGothic" panose="020B0600070205080204" pitchFamily="34" charset="-128"/>
              </a:rPr>
              <a:t>≠ null </a:t>
            </a:r>
            <a:r>
              <a:rPr lang="en-US" altLang="en-US" sz="1837"/>
              <a:t>{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   if ST[S,c] = “_” 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         { Error(c); c=getchar(); continue; }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    else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		    {S=ST[S,c];  t=t+c;  c=getchar();  }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	}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return t;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837"/>
              <a:t>}    // assume c is previously read;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>
            <a:extLst>
              <a:ext uri="{FF2B5EF4-FFF2-40B4-BE49-F238E27FC236}">
                <a16:creationId xmlns:a16="http://schemas.microsoft.com/office/drawing/2014/main" id="{CF8FA9EC-20EA-43D6-AB78-6F851D04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13" y="1977367"/>
            <a:ext cx="3826742" cy="357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Tx/>
              <a:buNone/>
            </a:pPr>
            <a:endParaRPr lang="en-US" altLang="en-US" sz="680"/>
          </a:p>
          <a:p>
            <a:pPr>
              <a:buFontTx/>
              <a:buNone/>
            </a:pPr>
            <a:endParaRPr lang="en-US" altLang="en-US" sz="680"/>
          </a:p>
          <a:p>
            <a:pPr>
              <a:buFontTx/>
              <a:buNone/>
            </a:pPr>
            <a:r>
              <a:rPr lang="es-VE" altLang="en-US" sz="1905">
                <a:latin typeface="Verdana" panose="020B0604030504040204" pitchFamily="34" charset="0"/>
              </a:rPr>
              <a:t> </a:t>
            </a:r>
            <a:endParaRPr lang="en-US" altLang="en-US" sz="2177"/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269D8919-5982-4FFC-B1CD-009F454A5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5821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Writing a scanner</a:t>
            </a:r>
            <a:endParaRPr lang="en-US" altLang="en-US" sz="3300" dirty="0"/>
          </a:p>
        </p:txBody>
      </p:sp>
      <p:grpSp>
        <p:nvGrpSpPr>
          <p:cNvPr id="161796" name="Group 4">
            <a:extLst>
              <a:ext uri="{FF2B5EF4-FFF2-40B4-BE49-F238E27FC236}">
                <a16:creationId xmlns:a16="http://schemas.microsoft.com/office/drawing/2014/main" id="{B96084EB-E87E-4347-A768-F0FB65752023}"/>
              </a:ext>
            </a:extLst>
          </p:cNvPr>
          <p:cNvGrpSpPr>
            <a:grpSpLocks/>
          </p:cNvGrpSpPr>
          <p:nvPr/>
        </p:nvGrpSpPr>
        <p:grpSpPr bwMode="auto">
          <a:xfrm>
            <a:off x="1021761" y="1971966"/>
            <a:ext cx="3135487" cy="2489749"/>
            <a:chOff x="4038600" y="1219200"/>
            <a:chExt cx="4191000" cy="3271124"/>
          </a:xfrm>
        </p:grpSpPr>
        <p:sp>
          <p:nvSpPr>
            <p:cNvPr id="5" name="Text Box 38">
              <a:extLst>
                <a:ext uri="{FF2B5EF4-FFF2-40B4-BE49-F238E27FC236}">
                  <a16:creationId xmlns:a16="http://schemas.microsoft.com/office/drawing/2014/main" id="{9CB7A4B2-15CD-4EF9-9C69-88BB9F397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590" y="129583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408A5BD6-0007-47FA-B007-33396F6D2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2449" y="2057862"/>
              <a:ext cx="915292" cy="5335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B4F80B8-780D-4028-A158-73DAC4B9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79" y="198123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9C3CB21-DEDD-462D-BA6A-B4C7BAB6D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449" y="30483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CDFE73-0F1D-436E-B1E4-75B6806A3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731" y="2514798"/>
              <a:ext cx="532718" cy="380307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5C405F77-1719-44E1-A39E-2C1F48FE7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248" y="2438169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BDAAD27-187C-4905-B7F2-374B5CA83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666637"/>
              <a:ext cx="38113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3455B4-01A2-474D-B652-80B397C6F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1904604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62C6653-4151-46E8-B36D-65F5A5CAB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1829394"/>
              <a:ext cx="379688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9923D1-A562-4E14-89A4-AF49B3AD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741" y="3428670"/>
              <a:ext cx="532717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59B0E5F1-B13D-4D44-9853-C2D89D8D6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4256" y="3353460"/>
              <a:ext cx="379688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9C2D92B-5EA7-4F88-A9CB-344A949A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335346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1354D680-90CF-4969-A01F-FA6B1B1A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2" y="3428670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09E3A807-EE2B-40D0-88D4-1A4725EC4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38" y="3353460"/>
              <a:ext cx="685747" cy="53214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982427BF-04A1-45AF-8364-172C1835D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52" y="1904604"/>
              <a:ext cx="532718" cy="38172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6568DE2-F764-4E52-BFA0-5C3228468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67" y="182939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161815" name="AutoShape 28">
              <a:extLst>
                <a:ext uri="{FF2B5EF4-FFF2-40B4-BE49-F238E27FC236}">
                  <a16:creationId xmlns:a16="http://schemas.microsoft.com/office/drawing/2014/main" id="{AA7BE31A-FD58-4F4F-8E16-0B05ED987A2D}"/>
                </a:ext>
              </a:extLst>
            </p:cNvPr>
            <p:cNvCxnSpPr>
              <a:cxnSpLocks noChangeShapeType="1"/>
              <a:stCxn id="19" idx="3"/>
              <a:endCxn id="12" idx="5"/>
            </p:cNvCxnSpPr>
            <p:nvPr/>
          </p:nvCxnSpPr>
          <p:spPr bwMode="auto">
            <a:xfrm rot="5400000">
              <a:off x="6970713" y="1582738"/>
              <a:ext cx="1588" cy="129857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9265EDB4-1D42-4CA0-AF5C-CAD748E35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378" y="2895105"/>
              <a:ext cx="990364" cy="61019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357F24B9-7CA9-4FB6-920B-667815FDD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459" y="3581928"/>
              <a:ext cx="106687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4" name="Line 32">
              <a:extLst>
                <a:ext uri="{FF2B5EF4-FFF2-40B4-BE49-F238E27FC236}">
                  <a16:creationId xmlns:a16="http://schemas.microsoft.com/office/drawing/2014/main" id="{16FD9C39-F919-411A-92EF-3E5C1E0D7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8873" y="2286330"/>
              <a:ext cx="1218465" cy="121896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E914DA9D-B254-4D0C-A307-835CC137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469" y="2286330"/>
              <a:ext cx="1443" cy="106713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491FA5B3-7DE4-4F36-925E-128DDBE5F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357" y="2286330"/>
              <a:ext cx="1444" cy="1142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latin typeface="Times New Roman" pitchFamily="18" charset="0"/>
              </a:endParaRPr>
            </a:p>
          </p:txBody>
        </p:sp>
        <p:cxnSp>
          <p:nvCxnSpPr>
            <p:cNvPr id="161821" name="AutoShape 37">
              <a:extLst>
                <a:ext uri="{FF2B5EF4-FFF2-40B4-BE49-F238E27FC236}">
                  <a16:creationId xmlns:a16="http://schemas.microsoft.com/office/drawing/2014/main" id="{0262A238-966F-4B16-9BF2-A6FC5D301F8A}"/>
                </a:ext>
              </a:extLst>
            </p:cNvPr>
            <p:cNvCxnSpPr>
              <a:cxnSpLocks noChangeShapeType="1"/>
              <a:stCxn id="12" idx="7"/>
              <a:endCxn id="19" idx="1"/>
            </p:cNvCxnSpPr>
            <p:nvPr/>
          </p:nvCxnSpPr>
          <p:spPr bwMode="auto">
            <a:xfrm rot="5400000" flipV="1">
              <a:off x="6970713" y="1312863"/>
              <a:ext cx="1588" cy="129857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23835A0D-8BE0-4710-8A2A-A3E21830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469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5EB700E5-3CC8-4788-A117-FFF2B6821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075" y="3123572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F64CF7D0-C7AE-46B4-80E7-8DD2D5379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235" y="2971734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" name="Text Box 43">
              <a:extLst>
                <a:ext uri="{FF2B5EF4-FFF2-40B4-BE49-F238E27FC236}">
                  <a16:creationId xmlns:a16="http://schemas.microsoft.com/office/drawing/2014/main" id="{C408BAD5-88DD-4635-8ED0-B2E6D7093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2591426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2" name="Text Box 44">
              <a:extLst>
                <a:ext uri="{FF2B5EF4-FFF2-40B4-BE49-F238E27FC236}">
                  <a16:creationId xmlns:a16="http://schemas.microsoft.com/office/drawing/2014/main" id="{FF9237D5-BF0C-4B69-A235-2C3A4846A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21" y="236154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61827" name="AutoShape 46">
              <a:extLst>
                <a:ext uri="{FF2B5EF4-FFF2-40B4-BE49-F238E27FC236}">
                  <a16:creationId xmlns:a16="http://schemas.microsoft.com/office/drawing/2014/main" id="{C5877D8D-45CC-42F4-876E-A5E70B66AD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30925" y="3622675"/>
              <a:ext cx="1588" cy="377825"/>
            </a:xfrm>
            <a:prstGeom prst="curvedConnector3">
              <a:avLst>
                <a:gd name="adj1" fmla="val 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8" name="AutoShape 47">
              <a:extLst>
                <a:ext uri="{FF2B5EF4-FFF2-40B4-BE49-F238E27FC236}">
                  <a16:creationId xmlns:a16="http://schemas.microsoft.com/office/drawing/2014/main" id="{92F8BBF0-6931-48AA-901F-5CBE44946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6130925" y="1717675"/>
              <a:ext cx="1588" cy="377825"/>
            </a:xfrm>
            <a:prstGeom prst="curvedConnector3">
              <a:avLst>
                <a:gd name="adj1" fmla="val -179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48">
              <a:extLst>
                <a:ext uri="{FF2B5EF4-FFF2-40B4-BE49-F238E27FC236}">
                  <a16:creationId xmlns:a16="http://schemas.microsoft.com/office/drawing/2014/main" id="{90B71C83-2DAE-4953-9046-69639118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844" y="4038863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BCF8B840-C8B8-4701-BF19-A7345091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741" y="1219200"/>
              <a:ext cx="381131" cy="45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5" name="Rectangle 2">
            <a:extLst>
              <a:ext uri="{FF2B5EF4-FFF2-40B4-BE49-F238E27FC236}">
                <a16:creationId xmlns:a16="http://schemas.microsoft.com/office/drawing/2014/main" id="{23123B15-02D5-4783-917A-4AFF2B296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296" y="1462165"/>
            <a:ext cx="3597764" cy="357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Token scan() {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Token t=empty(); 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S=</a:t>
            </a:r>
            <a:r>
              <a:rPr lang="en-US" altLang="en-US" sz="1633" dirty="0">
                <a:latin typeface="Verdana" panose="020B0604030504040204" pitchFamily="34" charset="0"/>
              </a:rPr>
              <a:t>1</a:t>
            </a:r>
            <a:r>
              <a:rPr lang="en-US" altLang="en-US" sz="1633" dirty="0"/>
              <a:t>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while S not in [5] &amp;&amp; c </a:t>
            </a:r>
            <a:r>
              <a:rPr lang="en-US" altLang="en-US" sz="1633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≠ null</a:t>
            </a:r>
            <a:r>
              <a:rPr lang="en-US" altLang="en-US" sz="1633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en-US" sz="1633" dirty="0"/>
              <a:t>{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     case S of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		1:  case c of  a: S=2; b: S=3; 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		2:  case c of  b: S=4;  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		3:  case c of  a: S=2;  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		4:  case c of  a: S=2; b: S=5; 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		5:  case c of  a: S=2; b: S=3;  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     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     t=</a:t>
            </a:r>
            <a:r>
              <a:rPr lang="en-US" altLang="en-US" sz="1633" dirty="0" err="1"/>
              <a:t>t+c</a:t>
            </a:r>
            <a:r>
              <a:rPr lang="en-US" altLang="en-US" sz="1633" dirty="0"/>
              <a:t>; c=</a:t>
            </a:r>
            <a:r>
              <a:rPr lang="en-US" altLang="en-US" sz="1633" dirty="0" err="1"/>
              <a:t>getchar</a:t>
            </a:r>
            <a:r>
              <a:rPr lang="en-US" altLang="en-US" sz="1633" dirty="0"/>
              <a:t>();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	}  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return t;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dirty="0"/>
              <a:t>}    // assume c is previously read;</a:t>
            </a:r>
          </a:p>
        </p:txBody>
      </p:sp>
      <p:sp>
        <p:nvSpPr>
          <p:cNvPr id="161798" name="TextBox 1">
            <a:extLst>
              <a:ext uri="{FF2B5EF4-FFF2-40B4-BE49-F238E27FC236}">
                <a16:creationId xmlns:a16="http://schemas.microsoft.com/office/drawing/2014/main" id="{CEF62D69-683B-4D6F-9D74-36E4991E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46" y="4828791"/>
            <a:ext cx="2793100" cy="66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VE" altLang="en-US" sz="1905" u="sng">
                <a:latin typeface="Verdana" panose="020B0604030504040204" pitchFamily="34" charset="0"/>
              </a:rPr>
              <a:t>Hard-coded </a:t>
            </a:r>
            <a:r>
              <a:rPr lang="en-US" altLang="en-US" sz="1905" u="sng">
                <a:latin typeface="Verdana" panose="020B0604030504040204" pitchFamily="34" charset="0"/>
              </a:rPr>
              <a:t>Scanner: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C8667-D5EB-42CB-82C4-8141BC1A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44068"/>
            <a:ext cx="8506310" cy="4732932"/>
          </a:xfrm>
          <a:prstGeom prst="rect">
            <a:avLst/>
          </a:prstGeom>
        </p:spPr>
      </p:pic>
      <p:sp>
        <p:nvSpPr>
          <p:cNvPr id="7170" name="Rectangle 1">
            <a:extLst>
              <a:ext uri="{FF2B5EF4-FFF2-40B4-BE49-F238E27FC236}">
                <a16:creationId xmlns:a16="http://schemas.microsoft.com/office/drawing/2014/main" id="{FE8FEA2B-E757-416D-A707-F6D440037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908" y="27299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Writing a scanner (for real, i.e. PL’s)</a:t>
            </a:r>
            <a:endParaRPr lang="en-US" altLang="en-US" sz="33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Acknowledgements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001000" cy="2715334"/>
          </a:xfrm>
        </p:spPr>
        <p:txBody>
          <a:bodyPr/>
          <a:lstStyle/>
          <a:p>
            <a:r>
              <a:rPr lang="en-US" altLang="en-US" dirty="0"/>
              <a:t>Programming Language Pragmatics by Michael L. Scott. 3rd edition. Morgan Kaufmann Publishers. (April 2009).</a:t>
            </a:r>
          </a:p>
          <a:p>
            <a:r>
              <a:rPr lang="en-US" altLang="en-US" dirty="0"/>
              <a:t>Lecture Slides of </a:t>
            </a:r>
            <a:r>
              <a:rPr lang="en-US" altLang="en-US" dirty="0" err="1"/>
              <a:t>Dr.Malaka</a:t>
            </a:r>
            <a:r>
              <a:rPr lang="en-US" altLang="en-US" dirty="0"/>
              <a:t> </a:t>
            </a:r>
            <a:r>
              <a:rPr lang="en-US" altLang="en-US" dirty="0" err="1"/>
              <a:t>Walpola</a:t>
            </a:r>
            <a:r>
              <a:rPr lang="en-US" altLang="en-US" dirty="0"/>
              <a:t> and </a:t>
            </a:r>
            <a:r>
              <a:rPr lang="en-US" altLang="en-US" dirty="0" err="1"/>
              <a:t>Dr.Bermudez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5AC721A-3E3D-41A7-B8E2-5D665E2FF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2246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Finite-state automata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EA986BE-1E1E-4041-BC24-0F703745C7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2590800"/>
            <a:ext cx="8839200" cy="3372188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FSA: ({S, R, U, F, X, Y}, {a, b}, δ, S, {F}),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 where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(S, a) = {F}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(S, b) = {U, R} 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(R, ε) = {U}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(R, a) = {X}	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(U, a) = {S}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(U, b) = {F}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(X, b) = {Y}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δ (Y, a) = {U} 		       </a:t>
            </a:r>
            <a:r>
              <a:rPr lang="en-US" altLang="en-US" sz="1905" dirty="0">
                <a:latin typeface="Verdana" panose="020B0604030504040204" pitchFamily="34" charset="0"/>
              </a:rPr>
              <a:t>FSA requires each transition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		      labeled by a string of length </a:t>
            </a:r>
            <a:r>
              <a:rPr lang="en-US" altLang="en-US" sz="1905" u="sng" dirty="0">
                <a:latin typeface="Verdana" panose="020B0604030504040204" pitchFamily="34" charset="0"/>
              </a:rPr>
              <a:t>&lt;</a:t>
            </a:r>
            <a:r>
              <a:rPr lang="en-US" altLang="en-US" sz="1905" dirty="0">
                <a:latin typeface="Verdana" panose="020B0604030504040204" pitchFamily="34" charset="0"/>
              </a:rPr>
              <a:t> 1.</a:t>
            </a:r>
          </a:p>
          <a:p>
            <a:pPr>
              <a:buFontTx/>
              <a:buNone/>
            </a:pPr>
            <a:endParaRPr lang="es-VE" altLang="en-US" sz="1633" dirty="0">
              <a:latin typeface="Verdana" panose="020B0604030504040204" pitchFamily="34" charset="0"/>
            </a:endParaRP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534C6865-038D-461E-A05A-A58815F4C424}"/>
              </a:ext>
            </a:extLst>
          </p:cNvPr>
          <p:cNvGrpSpPr>
            <a:grpSpLocks/>
          </p:cNvGrpSpPr>
          <p:nvPr/>
        </p:nvGrpSpPr>
        <p:grpSpPr bwMode="auto">
          <a:xfrm>
            <a:off x="2964833" y="3573733"/>
            <a:ext cx="1451635" cy="457281"/>
            <a:chOff x="4191000" y="3200400"/>
            <a:chExt cx="2133602" cy="672107"/>
          </a:xfrm>
        </p:grpSpPr>
        <p:grpSp>
          <p:nvGrpSpPr>
            <p:cNvPr id="96275" name="Group 29">
              <a:extLst>
                <a:ext uri="{FF2B5EF4-FFF2-40B4-BE49-F238E27FC236}">
                  <a16:creationId xmlns:a16="http://schemas.microsoft.com/office/drawing/2014/main" id="{B19BF83C-2A97-43A4-937D-4C392F627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3429000"/>
              <a:ext cx="2133602" cy="443507"/>
              <a:chOff x="4191000" y="3429000"/>
              <a:chExt cx="2133602" cy="443507"/>
            </a:xfrm>
          </p:grpSpPr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E53516E3-A054-41B7-BE9E-B5621D2A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000" y="3429000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 dirty="0">
                  <a:solidFill>
                    <a:prstClr val="whit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9FEF5B4C-4C9B-4496-8393-204F4829F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200" y="3429000"/>
                <a:ext cx="533401" cy="443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361" kern="0" dirty="0">
                    <a:latin typeface="Verdana" pitchFamily="34" charset="0"/>
                  </a:rPr>
                  <a:t>R</a:t>
                </a:r>
              </a:p>
            </p:txBody>
          </p:sp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94C7FF04-BFC6-4235-8FCE-76A3466E0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3429000"/>
                <a:ext cx="533400" cy="381000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 dirty="0">
                  <a:solidFill>
                    <a:prstClr val="whit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B7B56C21-0AEA-4DF3-8D1F-7FDA9BE9C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201" y="3429000"/>
                <a:ext cx="533401" cy="443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361" kern="0" dirty="0">
                    <a:latin typeface="Verdana" pitchFamily="34" charset="0"/>
                  </a:rPr>
                  <a:t>X</a:t>
                </a:r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45ADD8A5-EC7D-45B4-B4EA-D96DA1518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3581400"/>
                <a:ext cx="99060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 dirty="0">
                  <a:solidFill>
                    <a:prstClr val="white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587EBD43-2148-4113-BE09-A26674F9C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1" y="3200400"/>
              <a:ext cx="381000" cy="505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9222" name="Group 36">
            <a:extLst>
              <a:ext uri="{FF2B5EF4-FFF2-40B4-BE49-F238E27FC236}">
                <a16:creationId xmlns:a16="http://schemas.microsoft.com/office/drawing/2014/main" id="{294A1A74-6682-45DE-BCFF-8B7A64679357}"/>
              </a:ext>
            </a:extLst>
          </p:cNvPr>
          <p:cNvGrpSpPr>
            <a:grpSpLocks/>
          </p:cNvGrpSpPr>
          <p:nvPr/>
        </p:nvGrpSpPr>
        <p:grpSpPr bwMode="auto">
          <a:xfrm>
            <a:off x="2964833" y="4569571"/>
            <a:ext cx="1451635" cy="457281"/>
            <a:chOff x="4114800" y="4419600"/>
            <a:chExt cx="2133602" cy="672107"/>
          </a:xfrm>
        </p:grpSpPr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0D63CE56-63BB-4B04-919D-E8A1AFADF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6482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020BB5A6-B7EE-44F6-A6C3-20BA47642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6481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X</a:t>
              </a: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DF721E51-70D9-4EDC-9B50-6EA95AF5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6482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2" name="Text Box 12">
              <a:extLst>
                <a:ext uri="{FF2B5EF4-FFF2-40B4-BE49-F238E27FC236}">
                  <a16:creationId xmlns:a16="http://schemas.microsoft.com/office/drawing/2014/main" id="{A64DB731-B4D6-44EF-A2E4-2CA15FEA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1" y="46481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Y</a:t>
              </a: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3B10857C-FE65-4513-A130-937BB5479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800600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9E660200-E3EC-4724-B4E2-A16A6D20D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1" y="4419600"/>
              <a:ext cx="381000" cy="505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9223" name="Group 1">
            <a:extLst>
              <a:ext uri="{FF2B5EF4-FFF2-40B4-BE49-F238E27FC236}">
                <a16:creationId xmlns:a16="http://schemas.microsoft.com/office/drawing/2014/main" id="{51C423BB-D115-4F44-9306-B6EE2B732724}"/>
              </a:ext>
            </a:extLst>
          </p:cNvPr>
          <p:cNvGrpSpPr>
            <a:grpSpLocks/>
          </p:cNvGrpSpPr>
          <p:nvPr/>
        </p:nvGrpSpPr>
        <p:grpSpPr bwMode="auto">
          <a:xfrm>
            <a:off x="2964833" y="4973523"/>
            <a:ext cx="1451635" cy="457281"/>
            <a:chOff x="4114800" y="4876800"/>
            <a:chExt cx="2133602" cy="672107"/>
          </a:xfrm>
        </p:grpSpPr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963BE713-A9A5-4658-949C-DB693D5B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105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4D6F8BF8-D273-424F-B0A4-BD20FF1B6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51053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Y</a:t>
              </a:r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B6F3358C-A1BF-4CF6-B1AA-B095E10A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105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C220C0BB-EB82-45AE-9902-A2DA64B3E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1" y="51053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U</a:t>
              </a:r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99078BFB-E95E-4FA1-AF6C-B797CAFA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5257800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33AE20A9-75E2-430D-8588-3577ED2C7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1" y="4876800"/>
              <a:ext cx="381000" cy="505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id="{5E8B4CE9-523F-4BC4-B5F2-24787520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567" y="1590166"/>
            <a:ext cx="3442674" cy="22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E434AEA-32CF-4553-A69B-2D4C27BD8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25" y="292433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Finite-state automata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BA7C646-F28A-4D95-9775-57D5A7C30C2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434083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endParaRPr lang="en-US" altLang="en-US" sz="2177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2177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TWO</a:t>
            </a:r>
            <a:r>
              <a:rPr lang="en-US" altLang="en-US" sz="2177" dirty="0">
                <a:latin typeface="Verdana" pitchFamily="34" charset="0"/>
              </a:rPr>
              <a:t> </a:t>
            </a:r>
            <a:r>
              <a:rPr lang="en-US" altLang="en-US" sz="2177" u="sng" dirty="0">
                <a:latin typeface="Verdana" pitchFamily="34" charset="0"/>
              </a:rPr>
              <a:t>“SYMPTOMS”</a:t>
            </a:r>
            <a:r>
              <a:rPr lang="en-US" altLang="en-US" sz="2177" dirty="0">
                <a:latin typeface="Verdana" pitchFamily="34" charset="0"/>
              </a:rPr>
              <a:t> </a:t>
            </a:r>
            <a:r>
              <a:rPr lang="en-US" altLang="en-US" sz="2177" u="sng" dirty="0">
                <a:latin typeface="Verdana" pitchFamily="34" charset="0"/>
              </a:rPr>
              <a:t>OF</a:t>
            </a:r>
            <a:r>
              <a:rPr lang="en-US" altLang="en-US" sz="2177" dirty="0">
                <a:latin typeface="Verdana" pitchFamily="34" charset="0"/>
              </a:rPr>
              <a:t> </a:t>
            </a:r>
            <a:r>
              <a:rPr lang="en-US" altLang="en-US" sz="2177" u="sng" dirty="0">
                <a:latin typeface="Verdana" pitchFamily="34" charset="0"/>
              </a:rPr>
              <a:t>NON-DETERMINISM</a:t>
            </a:r>
            <a:r>
              <a:rPr lang="en-US" altLang="en-US" sz="2177" dirty="0">
                <a:latin typeface="Verdana" pitchFamily="34" charset="0"/>
              </a:rPr>
              <a:t>:</a:t>
            </a: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  			is not a problem. </a:t>
            </a:r>
          </a:p>
        </p:txBody>
      </p:sp>
      <p:grpSp>
        <p:nvGrpSpPr>
          <p:cNvPr id="10244" name="Group 3">
            <a:extLst>
              <a:ext uri="{FF2B5EF4-FFF2-40B4-BE49-F238E27FC236}">
                <a16:creationId xmlns:a16="http://schemas.microsoft.com/office/drawing/2014/main" id="{AF7EC12A-77E7-4815-A498-E0B3AB646D76}"/>
              </a:ext>
            </a:extLst>
          </p:cNvPr>
          <p:cNvGrpSpPr>
            <a:grpSpLocks/>
          </p:cNvGrpSpPr>
          <p:nvPr/>
        </p:nvGrpSpPr>
        <p:grpSpPr bwMode="auto">
          <a:xfrm>
            <a:off x="2342705" y="2651340"/>
            <a:ext cx="4095682" cy="1503478"/>
            <a:chOff x="762000" y="2438400"/>
            <a:chExt cx="6019800" cy="2209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FDA053-03B7-418A-8726-27393D29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438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6A124837-31E5-4A9E-BEFB-04BD09FC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76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7469755C-6EE1-47B9-9167-EC84FC3BD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276600"/>
              <a:ext cx="5334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</a:p>
          </p:txBody>
        </p:sp>
        <p:sp>
          <p:nvSpPr>
            <p:cNvPr id="8" name="Oval 19">
              <a:extLst>
                <a:ext uri="{FF2B5EF4-FFF2-40B4-BE49-F238E27FC236}">
                  <a16:creationId xmlns:a16="http://schemas.microsoft.com/office/drawing/2014/main" id="{27BE2B11-D27A-4F92-849F-67D1EC7C5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1148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03A272D9-43BB-4FBA-98B2-2A28598C0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2743200"/>
              <a:ext cx="914400" cy="609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E8AAF150-1BD0-4B87-9E40-0F145984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3581400"/>
              <a:ext cx="914400" cy="609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C95C0AB7-18B8-4753-AEB5-73B2DD36D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799" y="2590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0ABF83D8-3EF5-4391-B903-76E251D7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429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9737D098-D204-40AC-9FC4-0BD1B2817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25908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3783DDBD-8B96-41D7-90A5-B3D8E4B7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29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26211C8B-AEA2-42A7-9AB5-A8E87582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3429000"/>
              <a:ext cx="5334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X</a:t>
              </a:r>
            </a:p>
          </p:txBody>
        </p:sp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E0A675CF-F111-40F6-A8D2-E807BFCF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42672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C4C51B67-267B-4056-9824-3FDE1093C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2895600"/>
              <a:ext cx="914400" cy="609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12ACC4A7-E366-458C-A496-E865CA807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914400" cy="609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98331" name="Text Box 35">
              <a:extLst>
                <a:ext uri="{FF2B5EF4-FFF2-40B4-BE49-F238E27FC236}">
                  <a16:creationId xmlns:a16="http://schemas.microsoft.com/office/drawing/2014/main" id="{28F75E8C-B8D1-470B-9F89-6E6788F26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27432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F6CD0768-0485-4AAB-B8F2-240BE0A87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6A4BC373-D4A2-4D3F-983C-DBCC2D060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457199" cy="874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sz="1633" kern="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7DE5BCE6-11C4-4C13-A38F-D6F651BC9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199" y="3352800"/>
              <a:ext cx="457199" cy="874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r>
                <a:rPr lang="en-US" altLang="en-US" sz="1633" kern="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443FCF-6C39-41AC-AAB4-1605F34FC5B8}"/>
              </a:ext>
            </a:extLst>
          </p:cNvPr>
          <p:cNvGrpSpPr>
            <a:grpSpLocks/>
          </p:cNvGrpSpPr>
          <p:nvPr/>
        </p:nvGrpSpPr>
        <p:grpSpPr bwMode="auto">
          <a:xfrm>
            <a:off x="2309222" y="4483011"/>
            <a:ext cx="2037040" cy="550996"/>
            <a:chOff x="3138488" y="5608640"/>
            <a:chExt cx="2994025" cy="809850"/>
          </a:xfrm>
        </p:grpSpPr>
        <p:grpSp>
          <p:nvGrpSpPr>
            <p:cNvPr id="98310" name="Group 22">
              <a:extLst>
                <a:ext uri="{FF2B5EF4-FFF2-40B4-BE49-F238E27FC236}">
                  <a16:creationId xmlns:a16="http://schemas.microsoft.com/office/drawing/2014/main" id="{DEBB5E42-6C96-4FD8-894C-A09C57025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488" y="5608640"/>
              <a:ext cx="2438400" cy="809850"/>
              <a:chOff x="1676400" y="5257800"/>
              <a:chExt cx="2438400" cy="809536"/>
            </a:xfrm>
          </p:grpSpPr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2FD880F4-F9CD-45D5-96FF-474A48BB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600" y="5562482"/>
                <a:ext cx="533400" cy="380852"/>
              </a:xfrm>
              <a:prstGeom prst="ellipse">
                <a:avLst/>
              </a:prstGeom>
              <a:solidFill>
                <a:srgbClr val="FDAD23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 dirty="0">
                  <a:solidFill>
                    <a:prstClr val="whit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Text Box 12">
                <a:extLst>
                  <a:ext uri="{FF2B5EF4-FFF2-40B4-BE49-F238E27FC236}">
                    <a16:creationId xmlns:a16="http://schemas.microsoft.com/office/drawing/2014/main" id="{3C953526-1252-4ED8-ACB3-257919C83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5562482"/>
                <a:ext cx="533399" cy="504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6" name="Oval 13">
                <a:extLst>
                  <a:ext uri="{FF2B5EF4-FFF2-40B4-BE49-F238E27FC236}">
                    <a16:creationId xmlns:a16="http://schemas.microsoft.com/office/drawing/2014/main" id="{F7ACA097-98E2-467D-840F-47F00E28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400" y="5486311"/>
                <a:ext cx="685800" cy="533193"/>
              </a:xfrm>
              <a:prstGeom prst="ellipse">
                <a:avLst/>
              </a:prstGeom>
              <a:solidFill>
                <a:srgbClr val="CEB966">
                  <a:alpha val="0"/>
                </a:srgbClr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 dirty="0">
                  <a:solidFill>
                    <a:prstClr val="white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 Box 15">
                <a:extLst>
                  <a:ext uri="{FF2B5EF4-FFF2-40B4-BE49-F238E27FC236}">
                    <a16:creationId xmlns:a16="http://schemas.microsoft.com/office/drawing/2014/main" id="{593D024F-EBE5-4A0C-B9AC-F29EFA1C6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5257800"/>
                <a:ext cx="381000" cy="504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solidFill>
                      <a:prstClr val="blac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4F921713-33FD-44E6-A397-B8E8EE45E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5714823"/>
                <a:ext cx="1752600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 dirty="0">
                  <a:solidFill>
                    <a:prstClr val="white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4965E300-638F-4966-B174-7D56EE2F3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113" y="5951538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936CF6C-2C2B-46BD-B71D-41E99347C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871" y="189971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Finite-state automata</a:t>
            </a:r>
            <a:endParaRPr lang="en-US" altLang="en-US" sz="33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99BEC31-90E2-4FDD-8823-91842B35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27" y="1946044"/>
            <a:ext cx="7880300" cy="391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Advantage of FSA’s</a:t>
            </a:r>
            <a:r>
              <a:rPr lang="en-US" altLang="en-US" sz="1905" dirty="0">
                <a:latin typeface="Verdana" panose="020B0604030504040204" pitchFamily="34" charset="0"/>
              </a:rPr>
              <a:t>: What language does this grammar generate?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</a:t>
            </a:r>
            <a:r>
              <a:rPr lang="en-US" altLang="en-US" sz="1633" dirty="0">
                <a:latin typeface="Verdana" panose="020B0604030504040204" pitchFamily="34" charset="0"/>
              </a:rPr>
              <a:t>S → </a:t>
            </a:r>
            <a:r>
              <a:rPr lang="en-US" altLang="en-US" sz="1633" dirty="0" err="1">
                <a:latin typeface="Verdana" panose="020B0604030504040204" pitchFamily="34" charset="0"/>
              </a:rPr>
              <a:t>aA</a:t>
            </a:r>
            <a:r>
              <a:rPr lang="en-US" altLang="en-US" sz="1633" dirty="0">
                <a:latin typeface="Verdana" panose="020B0604030504040204" pitchFamily="34" charset="0"/>
              </a:rPr>
              <a:t>	A → </a:t>
            </a:r>
            <a:r>
              <a:rPr lang="en-US" altLang="en-US" sz="1633" dirty="0" err="1">
                <a:latin typeface="Verdana" panose="020B0604030504040204" pitchFamily="34" charset="0"/>
              </a:rPr>
              <a:t>aB</a:t>
            </a:r>
            <a:r>
              <a:rPr lang="en-US" altLang="en-US" sz="1633" dirty="0">
                <a:latin typeface="Verdana" panose="020B0604030504040204" pitchFamily="34" charset="0"/>
              </a:rPr>
              <a:t>	B → </a:t>
            </a:r>
            <a:r>
              <a:rPr lang="en-US" altLang="en-US" sz="1633" dirty="0" err="1">
                <a:latin typeface="Verdana" panose="020B0604030504040204" pitchFamily="34" charset="0"/>
              </a:rPr>
              <a:t>aC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ε	   → E	   → D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C → </a:t>
            </a:r>
            <a:r>
              <a:rPr lang="en-US" altLang="en-US" sz="1633" dirty="0" err="1">
                <a:latin typeface="Verdana" panose="020B0604030504040204" pitchFamily="34" charset="0"/>
              </a:rPr>
              <a:t>bD</a:t>
            </a:r>
            <a:r>
              <a:rPr lang="en-US" altLang="en-US" sz="1633" dirty="0">
                <a:latin typeface="Verdana" panose="020B0604030504040204" pitchFamily="34" charset="0"/>
              </a:rPr>
              <a:t>	D → </a:t>
            </a:r>
            <a:r>
              <a:rPr lang="en-US" altLang="en-US" sz="1633" dirty="0" err="1">
                <a:latin typeface="Verdana" panose="020B0604030504040204" pitchFamily="34" charset="0"/>
              </a:rPr>
              <a:t>bE</a:t>
            </a:r>
            <a:r>
              <a:rPr lang="en-US" altLang="en-US" sz="1633" dirty="0">
                <a:latin typeface="Verdana" panose="020B0604030504040204" pitchFamily="34" charset="0"/>
              </a:rPr>
              <a:t>	E → </a:t>
            </a:r>
            <a:r>
              <a:rPr lang="en-US" altLang="en-US" sz="1633" dirty="0" err="1">
                <a:latin typeface="Verdana" panose="020B0604030504040204" pitchFamily="34" charset="0"/>
              </a:rPr>
              <a:t>bS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Difficult to see. Try FSA.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/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97" u="sng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497" dirty="0">
                <a:latin typeface="Verdana" panose="020B0604030504040204" pitchFamily="34" charset="0"/>
              </a:rPr>
              <a:t>				 									</a:t>
            </a:r>
            <a:r>
              <a:rPr lang="en-US" altLang="en-US" sz="1905" u="sng" dirty="0">
                <a:latin typeface="Verdana" panose="020B0604030504040204" pitchFamily="34" charset="0"/>
              </a:rPr>
              <a:t>Answer: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		  L={ab, </a:t>
            </a:r>
            <a:r>
              <a:rPr lang="en-US" altLang="en-US" sz="1905" dirty="0" err="1">
                <a:latin typeface="Verdana" panose="020B0604030504040204" pitchFamily="34" charset="0"/>
              </a:rPr>
              <a:t>aabb</a:t>
            </a:r>
            <a:r>
              <a:rPr lang="en-US" altLang="en-US" sz="1905" dirty="0">
                <a:latin typeface="Verdana" panose="020B0604030504040204" pitchFamily="34" charset="0"/>
              </a:rPr>
              <a:t>, </a:t>
            </a:r>
            <a:r>
              <a:rPr lang="en-US" altLang="en-US" sz="1905" dirty="0" err="1">
                <a:latin typeface="Verdana" panose="020B0604030504040204" pitchFamily="34" charset="0"/>
              </a:rPr>
              <a:t>aaabbb</a:t>
            </a:r>
            <a:r>
              <a:rPr lang="en-US" altLang="en-US" sz="1905" dirty="0">
                <a:latin typeface="Verdana" panose="020B0604030504040204" pitchFamily="34" charset="0"/>
              </a:rPr>
              <a:t>}</a:t>
            </a:r>
          </a:p>
          <a:p>
            <a:pPr>
              <a:buFontTx/>
              <a:buNone/>
            </a:pPr>
            <a:endParaRPr lang="en-US" altLang="en-US" sz="1497" dirty="0"/>
          </a:p>
          <a:p>
            <a:pPr>
              <a:buFontTx/>
              <a:buNone/>
            </a:pPr>
            <a:r>
              <a:rPr lang="en-US" altLang="en-US" sz="1497" dirty="0"/>
              <a:t>	</a:t>
            </a:r>
            <a:endParaRPr lang="es-VE" altLang="en-US" sz="1497" dirty="0"/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0FF7A5E0-65AE-42FC-A2AD-1B9D9DD5595F}"/>
              </a:ext>
            </a:extLst>
          </p:cNvPr>
          <p:cNvGrpSpPr>
            <a:grpSpLocks/>
          </p:cNvGrpSpPr>
          <p:nvPr/>
        </p:nvGrpSpPr>
        <p:grpSpPr bwMode="auto">
          <a:xfrm>
            <a:off x="1668732" y="4403237"/>
            <a:ext cx="3836462" cy="1286787"/>
            <a:chOff x="838200" y="1524000"/>
            <a:chExt cx="5638800" cy="1891309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28E6143-CAB6-4983-B6A2-2090070D6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1905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3A011D8-87E9-4191-9299-DD576DE8B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9049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F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9551D84-DDCF-49DB-BF86-4F950F9DD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844675"/>
              <a:ext cx="685800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00360" name="Text Box 7">
              <a:extLst>
                <a:ext uri="{FF2B5EF4-FFF2-40B4-BE49-F238E27FC236}">
                  <a16:creationId xmlns:a16="http://schemas.microsoft.com/office/drawing/2014/main" id="{549D7E7F-2D77-4B7D-9837-1E08F5F77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1524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4D1992-73A3-4993-84B8-6B1B4C20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905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99B629D-4F84-4550-9D19-A8EE968AF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9049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FE6F03-7434-4478-84A3-83CADD65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1905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5E205F4-0265-44CB-BA5B-281B4FB59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9049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1C9542F8-3DBF-4321-9222-AC757D3D7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057400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EED128-3523-4338-97B7-780B477DD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9718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6E09021A-20BB-460D-A5ED-7EF6F899D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9718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1C0C76-304B-41A6-860D-B8A52D81C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9718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57946C32-9B60-4FF4-92D7-D5E5A66CE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9717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D</a:t>
              </a: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1744A192-A161-4393-A982-DE10DA4DA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29718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8F58685F-1464-45EA-B34E-B49EB422C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399" y="29717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C</a:t>
              </a:r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8BB1234C-EE6B-4CA5-91F4-9D8FD9F8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1905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9311193D-CCC2-4B40-A34E-52339348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599" y="1904999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6E24775C-0937-4D26-A4DC-1A3591B2B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057400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A3411593-7755-4AED-95E3-5091F2A8E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2362200"/>
              <a:ext cx="0" cy="609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D239719E-243C-43E3-811A-112F5E2C8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2286000"/>
              <a:ext cx="1143000" cy="685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803FFAF7-BDE2-4CC2-B0FB-46390A36E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3200400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51C42E55-DEB7-4D4C-A2AF-9F3F0DC55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914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BB28ECA9-8372-49EC-9946-87222707D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2286000"/>
              <a:ext cx="1219200" cy="685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999AB00A-F200-40B6-BB95-CA4060CFE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2286000"/>
              <a:ext cx="0" cy="685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DEA0E120-E046-426E-A563-F2023E3D0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2057400"/>
              <a:ext cx="1219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38">
              <a:extLst>
                <a:ext uri="{FF2B5EF4-FFF2-40B4-BE49-F238E27FC236}">
                  <a16:creationId xmlns:a16="http://schemas.microsoft.com/office/drawing/2014/main" id="{E2E9F187-2C16-4CC6-ACC0-FC5D52F12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27432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0383" name="Text Box 39">
              <a:extLst>
                <a:ext uri="{FF2B5EF4-FFF2-40B4-BE49-F238E27FC236}">
                  <a16:creationId xmlns:a16="http://schemas.microsoft.com/office/drawing/2014/main" id="{6A2B7391-32D4-457F-8534-034EF9884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286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638C1EC6-F069-45DC-B6B0-7A488CB4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24384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80801BBD-135C-408E-ACC6-A879ED05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1" y="16002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A11DDA45-C6A7-43A6-80C4-C292CA990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16002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0387" name="Text Box 43">
              <a:extLst>
                <a:ext uri="{FF2B5EF4-FFF2-40B4-BE49-F238E27FC236}">
                  <a16:creationId xmlns:a16="http://schemas.microsoft.com/office/drawing/2014/main" id="{3F8BF5E5-3E49-4612-BDD4-32BD6E8FC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1" y="2209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  <p:sp>
          <p:nvSpPr>
            <p:cNvPr id="37" name="Text Box 44">
              <a:extLst>
                <a:ext uri="{FF2B5EF4-FFF2-40B4-BE49-F238E27FC236}">
                  <a16:creationId xmlns:a16="http://schemas.microsoft.com/office/drawing/2014/main" id="{664C9C62-6360-41F9-AB68-08D3A66C5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Text Box 45">
              <a:extLst>
                <a:ext uri="{FF2B5EF4-FFF2-40B4-BE49-F238E27FC236}">
                  <a16:creationId xmlns:a16="http://schemas.microsoft.com/office/drawing/2014/main" id="{98A3024F-76E6-4185-84D0-EFF85BC5E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1" y="23622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Line 46">
              <a:extLst>
                <a:ext uri="{FF2B5EF4-FFF2-40B4-BE49-F238E27FC236}">
                  <a16:creationId xmlns:a16="http://schemas.microsoft.com/office/drawing/2014/main" id="{9EF5EFB9-52E7-43EB-85C9-3FE8B2E53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1524000"/>
              <a:ext cx="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905DE26-80CD-4694-A73F-1F3978B76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260" y="188745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Finite-state automata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F70285F-F948-47AF-A931-78257FEB050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2209800"/>
            <a:ext cx="10096364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None/>
              <a:defRPr/>
            </a:pPr>
            <a:r>
              <a:rPr lang="en-US" altLang="en-US" sz="2449" dirty="0"/>
              <a:t>Conversion:  FSA to Right-linear regular grammar</a:t>
            </a:r>
          </a:p>
          <a:p>
            <a:pPr marL="311079" indent="-311079">
              <a:buNone/>
              <a:defRPr/>
            </a:pPr>
            <a:endParaRPr lang="en-US" altLang="en-US" sz="714" dirty="0"/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2177" dirty="0"/>
              <a:t>Φ = Q						</a:t>
            </a:r>
            <a:endParaRPr lang="en-US" altLang="en-US" sz="1633" dirty="0">
              <a:solidFill>
                <a:srgbClr val="FF0000"/>
              </a:solidFill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2177" dirty="0"/>
              <a:t>A → </a:t>
            </a:r>
            <a:r>
              <a:rPr lang="en-US" altLang="en-US" sz="2177" dirty="0" err="1"/>
              <a:t>aB</a:t>
            </a:r>
            <a:r>
              <a:rPr lang="en-US" altLang="en-US" sz="2177" dirty="0"/>
              <a:t>	if B </a:t>
            </a:r>
            <a:r>
              <a:rPr lang="en-US" altLang="en-US" sz="2177" dirty="0">
                <a:sym typeface="Symbol" pitchFamily="18" charset="2"/>
              </a:rPr>
              <a:t></a:t>
            </a:r>
            <a:r>
              <a:rPr lang="en-US" altLang="en-US" sz="2177" dirty="0"/>
              <a:t> δ (A, a)					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2177" dirty="0"/>
              <a:t>A → a	if f </a:t>
            </a:r>
            <a:r>
              <a:rPr lang="en-US" altLang="en-US" sz="2177" dirty="0">
                <a:sym typeface="Symbol" pitchFamily="18" charset="2"/>
              </a:rPr>
              <a:t></a:t>
            </a:r>
            <a:r>
              <a:rPr lang="en-US" altLang="en-US" sz="2177" dirty="0"/>
              <a:t> δ (A, a), and f </a:t>
            </a:r>
            <a:r>
              <a:rPr lang="en-US" altLang="en-US" sz="2177" dirty="0">
                <a:sym typeface="Symbol" pitchFamily="18" charset="2"/>
              </a:rPr>
              <a:t></a:t>
            </a:r>
            <a:r>
              <a:rPr lang="en-US" altLang="en-US" sz="2177" dirty="0"/>
              <a:t> F		</a:t>
            </a:r>
            <a:endParaRPr lang="en-US" altLang="en-US" sz="1633" dirty="0">
              <a:solidFill>
                <a:srgbClr val="FF0000"/>
              </a:solidFill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2177" dirty="0"/>
              <a:t>Start symbol = Start state 			</a:t>
            </a:r>
            <a:endParaRPr lang="es-VE" altLang="en-US" sz="1633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s-VE" altLang="en-US" sz="1633" dirty="0">
                <a:latin typeface="Verdana" pitchFamily="34" charset="0"/>
              </a:rPr>
              <a:t>						A → </a:t>
            </a:r>
            <a:r>
              <a:rPr lang="es-VE" altLang="en-US" sz="1633" dirty="0" err="1">
                <a:latin typeface="Verdana" pitchFamily="34" charset="0"/>
              </a:rPr>
              <a:t>aB</a:t>
            </a:r>
            <a:r>
              <a:rPr lang="es-VE" altLang="en-US" sz="1633" dirty="0">
                <a:latin typeface="Verdana" pitchFamily="34" charset="0"/>
              </a:rPr>
              <a:t>	B → </a:t>
            </a:r>
            <a:r>
              <a:rPr lang="es-VE" altLang="en-US" sz="1633" dirty="0" err="1">
                <a:latin typeface="Verdana" pitchFamily="34" charset="0"/>
              </a:rPr>
              <a:t>bB</a:t>
            </a:r>
            <a:r>
              <a:rPr lang="es-VE" altLang="en-US" sz="1633" dirty="0">
                <a:latin typeface="Verdana" pitchFamily="34" charset="0"/>
              </a:rPr>
              <a:t>		D → </a:t>
            </a:r>
            <a:r>
              <a:rPr lang="es-VE" altLang="en-US" sz="1633" dirty="0" err="1">
                <a:latin typeface="Verdana" pitchFamily="34" charset="0"/>
              </a:rPr>
              <a:t>cE</a:t>
            </a:r>
            <a:endParaRPr lang="es-VE" altLang="en-US" sz="1633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s-VE" altLang="en-US" sz="1633" dirty="0">
                <a:latin typeface="Verdana" pitchFamily="34" charset="0"/>
              </a:rPr>
              <a:t>						   → a	   → </a:t>
            </a:r>
            <a:r>
              <a:rPr lang="es-VE" altLang="en-US" sz="1633" dirty="0" err="1">
                <a:latin typeface="Verdana" pitchFamily="34" charset="0"/>
              </a:rPr>
              <a:t>bD</a:t>
            </a:r>
            <a:r>
              <a:rPr lang="es-VE" altLang="en-US" sz="1633" dirty="0">
                <a:latin typeface="Verdana" pitchFamily="34" charset="0"/>
              </a:rPr>
              <a:t>	   	    → c</a:t>
            </a:r>
          </a:p>
          <a:p>
            <a:pPr>
              <a:buFont typeface="Arial" charset="0"/>
              <a:buNone/>
              <a:defRPr/>
            </a:pPr>
            <a:r>
              <a:rPr lang="es-VE" altLang="en-US" sz="1633" dirty="0">
                <a:latin typeface="Verdana" pitchFamily="34" charset="0"/>
              </a:rPr>
              <a:t>						E → F 	     → b		G → H</a:t>
            </a: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					H </a:t>
            </a:r>
            <a:r>
              <a:rPr lang="es-VE" altLang="en-US" sz="1633" dirty="0">
                <a:latin typeface="Verdana" pitchFamily="34" charset="0"/>
              </a:rPr>
              <a:t>→ A 	F → </a:t>
            </a:r>
            <a:r>
              <a:rPr lang="es-VE" altLang="en-US" sz="1633" dirty="0" err="1">
                <a:latin typeface="Verdana" pitchFamily="34" charset="0"/>
              </a:rPr>
              <a:t>dG</a:t>
            </a:r>
            <a:r>
              <a:rPr lang="es-VE" altLang="en-US" sz="1633" dirty="0">
                <a:latin typeface="Verdana" pitchFamily="34" charset="0"/>
              </a:rPr>
              <a:t>	   	    → </a:t>
            </a:r>
            <a:r>
              <a:rPr lang="el-GR" altLang="en-US" sz="1633" dirty="0">
                <a:latin typeface="Verdana" pitchFamily="34" charset="0"/>
              </a:rPr>
              <a:t>ε</a:t>
            </a:r>
            <a:endParaRPr lang="en-US" altLang="en-US" sz="1905" dirty="0"/>
          </a:p>
          <a:p>
            <a:pPr marL="311079" indent="-311079">
              <a:buFontTx/>
              <a:buAutoNum type="arabicPeriod"/>
              <a:defRPr/>
            </a:pPr>
            <a:endParaRPr lang="en-US" altLang="en-US" sz="1633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11079" indent="-311079">
              <a:buNone/>
              <a:defRPr/>
            </a:pPr>
            <a:endParaRPr lang="en-US" altLang="en-US" sz="2177" dirty="0"/>
          </a:p>
        </p:txBody>
      </p:sp>
      <p:grpSp>
        <p:nvGrpSpPr>
          <p:cNvPr id="12292" name="Group 3">
            <a:extLst>
              <a:ext uri="{FF2B5EF4-FFF2-40B4-BE49-F238E27FC236}">
                <a16:creationId xmlns:a16="http://schemas.microsoft.com/office/drawing/2014/main" id="{D8BD22BA-8CB8-4C47-A5CF-A020864C9C1B}"/>
              </a:ext>
            </a:extLst>
          </p:cNvPr>
          <p:cNvGrpSpPr>
            <a:grpSpLocks/>
          </p:cNvGrpSpPr>
          <p:nvPr/>
        </p:nvGrpSpPr>
        <p:grpSpPr bwMode="auto">
          <a:xfrm>
            <a:off x="735538" y="4154818"/>
            <a:ext cx="4147527" cy="1451634"/>
            <a:chOff x="1600200" y="1143000"/>
            <a:chExt cx="6096000" cy="2133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A4328F-8AD5-4D32-9A2E-98D6AB71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1752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0B1D747-4C7E-4576-929D-9C981661D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17526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A</a:t>
              </a:r>
              <a:endParaRPr lang="en-US" altLang="en-US" sz="1633" kern="0" dirty="0">
                <a:latin typeface="Times New Roman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419737D2-D116-4AC8-97B2-0CF5B2B7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19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2F52528F-5EAB-4D90-927F-A907DCDB7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28194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G</a:t>
              </a: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982C517B-0027-422F-8D6F-D79D3DC7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819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36024349-E182-41DE-8B59-76AECD671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8194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F</a:t>
              </a:r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471127C9-F26C-4A91-9FEF-85E883CE1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3048000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2872C3C3-06A1-4510-9697-6E5F482D5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400" y="3048000"/>
              <a:ext cx="914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02414" name="Text Box 24">
              <a:extLst>
                <a:ext uri="{FF2B5EF4-FFF2-40B4-BE49-F238E27FC236}">
                  <a16:creationId xmlns:a16="http://schemas.microsoft.com/office/drawing/2014/main" id="{46B82627-1177-4CC1-B376-4663660F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259079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  <p:sp>
          <p:nvSpPr>
            <p:cNvPr id="102415" name="Text Box 26">
              <a:extLst>
                <a:ext uri="{FF2B5EF4-FFF2-40B4-BE49-F238E27FC236}">
                  <a16:creationId xmlns:a16="http://schemas.microsoft.com/office/drawing/2014/main" id="{EBA06457-783D-4073-9753-95FB202AE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1" y="2286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026F4A4D-0A04-4773-9B2D-73D135155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1" y="1447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EA2F5485-0682-4383-90C5-20BFC7492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1447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2C5F7572-5DCA-4C5F-81C3-6216E8CC1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1" y="259079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Oval 32">
              <a:extLst>
                <a:ext uri="{FF2B5EF4-FFF2-40B4-BE49-F238E27FC236}">
                  <a16:creationId xmlns:a16="http://schemas.microsoft.com/office/drawing/2014/main" id="{E0011CDD-7257-4083-9CC5-D3C0435B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8194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4987103E-B449-4360-910A-2DF9800C4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8194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H</a:t>
              </a:r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D72279BD-E408-4962-AD70-A9EAB01E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1752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2915392A-5F94-47EB-B9BA-339790799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1" y="17526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22" name="Oval 37">
              <a:extLst>
                <a:ext uri="{FF2B5EF4-FFF2-40B4-BE49-F238E27FC236}">
                  <a16:creationId xmlns:a16="http://schemas.microsoft.com/office/drawing/2014/main" id="{1BE884B7-1A76-49C0-A70B-0C4228F2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43200"/>
              <a:ext cx="685800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3" name="Oval 38">
              <a:extLst>
                <a:ext uri="{FF2B5EF4-FFF2-40B4-BE49-F238E27FC236}">
                  <a16:creationId xmlns:a16="http://schemas.microsoft.com/office/drawing/2014/main" id="{489A488D-50FB-42DC-A02D-D0BE773C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752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39">
              <a:extLst>
                <a:ext uri="{FF2B5EF4-FFF2-40B4-BE49-F238E27FC236}">
                  <a16:creationId xmlns:a16="http://schemas.microsoft.com/office/drawing/2014/main" id="{EEF0E467-E674-4E1E-8507-644B0711A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526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D</a:t>
              </a:r>
            </a:p>
          </p:txBody>
        </p:sp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7A0B1D5C-7784-4B24-8D4D-62F2D6281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17526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572B057A-B479-4371-BA15-C5019B9E5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799" y="1752601"/>
              <a:ext cx="533401" cy="443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latin typeface="Verdana" pitchFamily="34" charset="0"/>
                </a:rPr>
                <a:t>E</a:t>
              </a:r>
            </a:p>
          </p:txBody>
        </p: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9606FF27-9E03-47AB-8448-8FED81ED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676400"/>
              <a:ext cx="685800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8" name="Line 44">
              <a:extLst>
                <a:ext uri="{FF2B5EF4-FFF2-40B4-BE49-F238E27FC236}">
                  <a16:creationId xmlns:a16="http://schemas.microsoft.com/office/drawing/2014/main" id="{E36D759F-15D4-4982-8BB4-846BA2251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2133600"/>
              <a:ext cx="0" cy="609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CCFF3602-000B-42AC-935E-21F7F2127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1981200"/>
              <a:ext cx="914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80C959E3-BCC0-404C-8543-5C53FFECB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905000"/>
              <a:ext cx="838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1" name="Line 47">
              <a:extLst>
                <a:ext uri="{FF2B5EF4-FFF2-40B4-BE49-F238E27FC236}">
                  <a16:creationId xmlns:a16="http://schemas.microsoft.com/office/drawing/2014/main" id="{86EFA4AC-E04D-4C60-835C-B0EAEA621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1905000"/>
              <a:ext cx="11430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48">
              <a:extLst>
                <a:ext uri="{FF2B5EF4-FFF2-40B4-BE49-F238E27FC236}">
                  <a16:creationId xmlns:a16="http://schemas.microsoft.com/office/drawing/2014/main" id="{73873B92-1753-4E86-92A3-49A5C77F5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2209800"/>
              <a:ext cx="1447800" cy="762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50">
              <a:extLst>
                <a:ext uri="{FF2B5EF4-FFF2-40B4-BE49-F238E27FC236}">
                  <a16:creationId xmlns:a16="http://schemas.microsoft.com/office/drawing/2014/main" id="{CE743FCC-301C-4646-9793-491B1F439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1676400"/>
              <a:ext cx="609600" cy="152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4" name="Oval 51">
              <a:extLst>
                <a:ext uri="{FF2B5EF4-FFF2-40B4-BE49-F238E27FC236}">
                  <a16:creationId xmlns:a16="http://schemas.microsoft.com/office/drawing/2014/main" id="{984B70AE-4D3C-4E77-976D-BE93B7E1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85800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5" name="Oval 52">
              <a:extLst>
                <a:ext uri="{FF2B5EF4-FFF2-40B4-BE49-F238E27FC236}">
                  <a16:creationId xmlns:a16="http://schemas.microsoft.com/office/drawing/2014/main" id="{C4D96B00-E066-4460-BACE-8736B1221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676400"/>
              <a:ext cx="685800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60">
              <a:extLst>
                <a:ext uri="{FF2B5EF4-FFF2-40B4-BE49-F238E27FC236}">
                  <a16:creationId xmlns:a16="http://schemas.microsoft.com/office/drawing/2014/main" id="{2AD80C55-2D0B-4EF3-B30F-2FCC22A7A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524000"/>
              <a:ext cx="0" cy="0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cxnSp>
          <p:nvCxnSpPr>
            <p:cNvPr id="102438" name="AutoShape 65">
              <a:extLst>
                <a:ext uri="{FF2B5EF4-FFF2-40B4-BE49-F238E27FC236}">
                  <a16:creationId xmlns:a16="http://schemas.microsoft.com/office/drawing/2014/main" id="{58CA0403-7A51-481C-920D-C449A68D16D5}"/>
                </a:ext>
              </a:extLst>
            </p:cNvPr>
            <p:cNvCxnSpPr>
              <a:cxnSpLocks noChangeShapeType="1"/>
              <a:stCxn id="35" idx="1"/>
              <a:endCxn id="35" idx="0"/>
            </p:cNvCxnSpPr>
            <p:nvPr/>
          </p:nvCxnSpPr>
          <p:spPr bwMode="auto">
            <a:xfrm rot="5400000" flipH="1" flipV="1">
              <a:off x="3840209" y="1594225"/>
              <a:ext cx="78115" cy="242467"/>
            </a:xfrm>
            <a:prstGeom prst="curvedConnector3">
              <a:avLst>
                <a:gd name="adj1" fmla="val 39264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66">
              <a:extLst>
                <a:ext uri="{FF2B5EF4-FFF2-40B4-BE49-F238E27FC236}">
                  <a16:creationId xmlns:a16="http://schemas.microsoft.com/office/drawing/2014/main" id="{AFB84261-55A3-4739-ABA4-FA507229E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1" y="1143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Text Box 67">
              <a:extLst>
                <a:ext uri="{FF2B5EF4-FFF2-40B4-BE49-F238E27FC236}">
                  <a16:creationId xmlns:a16="http://schemas.microsoft.com/office/drawing/2014/main" id="{49C6B2EB-BDD8-4326-A807-A24D6AF42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447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lang="el-GR" altLang="en-US" sz="1633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441" name="Text Box 68">
              <a:extLst>
                <a:ext uri="{FF2B5EF4-FFF2-40B4-BE49-F238E27FC236}">
                  <a16:creationId xmlns:a16="http://schemas.microsoft.com/office/drawing/2014/main" id="{5CFDC38E-B364-48D6-9965-4BBA5F3AB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2860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defTabSz="622158" eaLnBrk="1" hangingPunct="1">
                <a:spcBef>
                  <a:spcPct val="50000"/>
                </a:spcBef>
              </a:pPr>
              <a:r>
                <a:rPr lang="el-GR" altLang="en-US" sz="1633">
                  <a:solidFill>
                    <a:srgbClr val="000000"/>
                  </a:solidFill>
                  <a:latin typeface="Verdana" panose="020B0604030504040204" pitchFamily="34" charset="0"/>
                </a:rPr>
                <a:t>ε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9B7117-B264-4B5A-9FCA-FA1F05CB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78480"/>
            <a:ext cx="2799580" cy="14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Conclusion: Right- linear regular grammars and</a:t>
            </a:r>
          </a:p>
          <a:p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FSA’s </a:t>
            </a:r>
            <a:r>
              <a:rPr lang="en-US" altLang="en-US" sz="1633" u="sng" dirty="0">
                <a:solidFill>
                  <a:srgbClr val="FF0000"/>
                </a:solidFill>
                <a:latin typeface="Verdana" panose="020B0604030504040204" pitchFamily="34" charset="0"/>
              </a:rPr>
              <a:t>are</a:t>
            </a:r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33" u="sng" dirty="0">
                <a:solidFill>
                  <a:srgbClr val="FF0000"/>
                </a:solidFill>
                <a:latin typeface="Verdana" panose="020B0604030504040204" pitchFamily="34" charset="0"/>
              </a:rPr>
              <a:t>equivalent.</a:t>
            </a:r>
            <a:endParaRPr lang="el-GR" altLang="en-US" sz="1633" u="sng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US" altLang="en-US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C4B9AC7-4C2F-442E-B14F-E848182B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16080FC-0965-4820-A534-E80158E52F1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14400" y="1447800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177" dirty="0">
                <a:latin typeface="Verdana" panose="020B0604030504040204" pitchFamily="34" charset="0"/>
              </a:rPr>
              <a:t>A compact, easy-to-read language description.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r>
              <a:rPr lang="en-US" altLang="en-US" sz="2177" dirty="0">
                <a:latin typeface="Verdana" panose="020B0604030504040204" pitchFamily="34" charset="0"/>
              </a:rPr>
              <a:t>Use operators to denote the language constructors described earlier, to build complex languages from simple atomic ones.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ACB4191-A21F-4089-A640-90C96D465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Regular expressions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79A526C-2210-4037-BD67-096E891D910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42915" y="1977367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None/>
              <a:defRPr/>
            </a:pPr>
            <a:r>
              <a:rPr lang="en-US" altLang="en-US" sz="1905" u="sng" dirty="0">
                <a:latin typeface="Verdana" pitchFamily="34" charset="0"/>
              </a:rPr>
              <a:t>Definition:</a:t>
            </a:r>
            <a:r>
              <a:rPr lang="en-US" altLang="en-US" sz="1905" dirty="0">
                <a:latin typeface="Verdana" pitchFamily="34" charset="0"/>
              </a:rPr>
              <a:t>   A regular expression over an alphabet Σ</a:t>
            </a:r>
          </a:p>
          <a:p>
            <a:pPr marL="311079" indent="-311079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 is recursively defined as follows:</a:t>
            </a:r>
          </a:p>
          <a:p>
            <a:pPr marL="311079" indent="-311079">
              <a:buNone/>
              <a:defRPr/>
            </a:pPr>
            <a:endParaRPr lang="en-US" altLang="en-US" sz="714" dirty="0"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ø denotes language ø 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ε denotes language {ε}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a denotes language {a}, for all a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 Σ.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(P + Q) denotes L(P) U L(Q), where P, Q are </a:t>
            </a:r>
            <a:r>
              <a:rPr lang="en-US" altLang="en-US" sz="1905" dirty="0" err="1">
                <a:latin typeface="Verdana" pitchFamily="34" charset="0"/>
              </a:rPr>
              <a:t>r.e.’s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(PQ) denotes L(P)·L(Q), where P, Q are </a:t>
            </a:r>
            <a:r>
              <a:rPr lang="en-US" altLang="en-US" sz="1905" dirty="0" err="1">
                <a:latin typeface="Verdana" pitchFamily="34" charset="0"/>
              </a:rPr>
              <a:t>r.e.’s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P* denotes L(P)*, where P is a </a:t>
            </a:r>
            <a:r>
              <a:rPr lang="en-US" altLang="en-US" sz="1905" dirty="0" err="1">
                <a:latin typeface="Verdana" pitchFamily="34" charset="0"/>
              </a:rPr>
              <a:t>r.e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311079" indent="-311079">
              <a:buNone/>
              <a:defRPr/>
            </a:pPr>
            <a:endParaRPr lang="es-VE" altLang="en-US" sz="714" dirty="0">
              <a:latin typeface="Verdana" pitchFamily="34" charset="0"/>
            </a:endParaRPr>
          </a:p>
          <a:p>
            <a:pPr marL="311079" indent="-311079">
              <a:spcBef>
                <a:spcPts val="0"/>
              </a:spcBef>
              <a:buNone/>
              <a:defRPr/>
            </a:pPr>
            <a:endParaRPr lang="es-VE" altLang="en-US" sz="1905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3242</TotalTime>
  <Words>3019</Words>
  <Application>Microsoft Office PowerPoint</Application>
  <PresentationFormat>On-screen Show (4:3)</PresentationFormat>
  <Paragraphs>647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MS PGothic</vt:lpstr>
      <vt:lpstr>MS UI Gothic</vt:lpstr>
      <vt:lpstr>Arial</vt:lpstr>
      <vt:lpstr>Calibri</vt:lpstr>
      <vt:lpstr>Gill Sans MT</vt:lpstr>
      <vt:lpstr>Times New Roman</vt:lpstr>
      <vt:lpstr>Verdana</vt:lpstr>
      <vt:lpstr>Wingdings</vt:lpstr>
      <vt:lpstr>Dilum</vt:lpstr>
      <vt:lpstr>Language Theory II</vt:lpstr>
      <vt:lpstr>Topics</vt:lpstr>
      <vt:lpstr>Finite-state automata</vt:lpstr>
      <vt:lpstr>Finite-state automata</vt:lpstr>
      <vt:lpstr>Finite-state automata</vt:lpstr>
      <vt:lpstr>Finite-state automata</vt:lpstr>
      <vt:lpstr>Finite-state automata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NFA-&gt;DFA</vt:lpstr>
      <vt:lpstr>NFA-&gt;DFA</vt:lpstr>
      <vt:lpstr>NFA-&gt;DFA</vt:lpstr>
      <vt:lpstr>NFA-&gt;DFA</vt:lpstr>
      <vt:lpstr>NFA-&gt;DFA</vt:lpstr>
      <vt:lpstr>DFA-&gt; Minimum DFA</vt:lpstr>
      <vt:lpstr>DFA-&gt; Minimum DFA</vt:lpstr>
      <vt:lpstr>DFA-&gt; Minimum DFA</vt:lpstr>
      <vt:lpstr>DFA-&gt; Minimum DFA</vt:lpstr>
      <vt:lpstr>DFA-&gt; Minimum DFA</vt:lpstr>
      <vt:lpstr>DFA-&gt; Minimum DFA</vt:lpstr>
      <vt:lpstr>Writing a scanner</vt:lpstr>
      <vt:lpstr>Writing a scanner</vt:lpstr>
      <vt:lpstr>Writing a scanner</vt:lpstr>
      <vt:lpstr>Writing a scanner (for real, i.e. PL’s)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244</cp:revision>
  <dcterms:created xsi:type="dcterms:W3CDTF">2011-03-22T18:45:54Z</dcterms:created>
  <dcterms:modified xsi:type="dcterms:W3CDTF">2020-12-07T08:08:31Z</dcterms:modified>
</cp:coreProperties>
</file>