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2"/>
  </p:notesMasterIdLst>
  <p:handoutMasterIdLst>
    <p:handoutMasterId r:id="rId33"/>
  </p:handoutMasterIdLst>
  <p:sldIdLst>
    <p:sldId id="341" r:id="rId2"/>
    <p:sldId id="374" r:id="rId3"/>
    <p:sldId id="375" r:id="rId4"/>
    <p:sldId id="376" r:id="rId5"/>
    <p:sldId id="377" r:id="rId6"/>
    <p:sldId id="323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12" r:id="rId19"/>
    <p:sldId id="278" r:id="rId20"/>
    <p:sldId id="279" r:id="rId21"/>
    <p:sldId id="288" r:id="rId22"/>
    <p:sldId id="280" r:id="rId23"/>
    <p:sldId id="281" r:id="rId24"/>
    <p:sldId id="282" r:id="rId25"/>
    <p:sldId id="391" r:id="rId26"/>
    <p:sldId id="283" r:id="rId27"/>
    <p:sldId id="290" r:id="rId28"/>
    <p:sldId id="284" r:id="rId29"/>
    <p:sldId id="285" r:id="rId30"/>
    <p:sldId id="37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5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9637C-F29E-4D61-926B-0D896DE543F5}" type="datetimeFigureOut">
              <a:rPr lang="en-US"/>
              <a:pPr>
                <a:defRPr/>
              </a:pPr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9D2C71-2FAC-446E-BBFA-79CBFF7A1D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58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8F57B4-3D93-435F-8251-F84AAAA459E0}" type="datetimeFigureOut">
              <a:rPr lang="en-US"/>
              <a:pPr>
                <a:defRPr/>
              </a:pPr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A8EE6EB-A2DA-41DE-98B5-156E542EB0A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6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69C166-C6C8-4104-A18A-69CCD171A925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71DC4CE-1B37-4F74-93F3-A6B4C67994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73B81C-7C14-43D7-9BBC-DF8E80A93F1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979580A4-2818-4814-BEFA-91EDAFBC1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883CB67-79C5-4783-B131-A1D740C22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E2838B9-8AFF-46A6-BDFF-8E493A523C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06067A-2E45-4055-963F-80F27FB2511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7ED06002-6ED3-42A5-9592-ABA6A81B3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22DD134-6A90-4C79-8856-2855D8213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1360840-6EFC-4DB6-A723-A5FE0C418C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895838-84CA-4AB3-8C5B-7D4C1702C39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A09B541C-C395-4631-BBA0-72847708C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76EF529F-6D0F-4560-8BDD-B2D82221B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774FF57-7CE7-4E77-B721-6941477672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9261C5-E6EC-4655-8FFB-AA58A732589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3BA023D3-D6E1-4889-8ACF-A530ED61C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4EA7D38-D8EA-4F3D-A2D3-5C492851E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E165465-86A2-4FE8-AEEC-42CF524E90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7D1F7E-4627-4C69-80AA-4CDCA23F195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815D8A4D-0C7D-4AAC-BA41-6629D5BB0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1A3D773-0286-46CB-B88E-40629ACC9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A1ADFAE-6666-4695-93A1-76FDB8F8DC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F98734-319E-4F0D-A80E-69A905BB5E7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E8ABB0BC-8B88-47C0-90C5-B77FDB8FB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0CFF6544-5A12-426D-AAAE-7CB1E5BA1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F328878-4652-4408-8860-B42E88DB7D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DD536E-AA10-4AB2-8B74-BE21F1FB6F3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CDFDD523-D65D-4D12-A5BD-2AA50BC43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F6CE7861-677F-4C2B-ABB5-8F74F1FF6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8E79E03-0282-458C-B956-75A411574D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34CCE4-BCDB-43B9-9D29-5EED2BA7A15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69EA86C5-8B12-49FC-87BA-CF0831936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BD0948E-74D2-40AF-8AF1-8B69D8FAE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B3E060B-F23C-4184-96ED-E850EF23C7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EF7120-127E-4E82-8516-0D35C5079EC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F0EF9914-19BA-4970-BB3F-AF6778364C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DDD10E30-A527-4231-87AA-2370421A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F8C56C0-AC55-4E59-B357-2FE76EA871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9E4273-FCC9-4F30-9EF8-D4070D1CA0D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0C431415-4A77-4F9C-B452-0A08C1994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71FC0042-FCE2-4921-B8F3-99DEF3D1E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6105912-F609-449B-AED3-8E6948BADA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423222-DD35-42F4-B643-01E2A32B560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DE2EE4B0-A8EC-4453-A454-95DA0F869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3D8BA47-1AD1-4680-A249-754B21CDD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6621987-C48F-489F-B6DE-AD83459B3E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F8E62-C339-491C-8B51-9E507DE1002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5872A1AC-6270-496E-912E-4317DCE31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57EEBB7-CCA3-4C86-AB6F-A4F9EF3CE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A5BF26B-86AB-4259-B7A3-A745924482C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674547-E69E-4267-B0F2-59D5732F9B7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38CA41D7-0A9A-4137-9484-A4F94F112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939AF319-D920-4E96-A69B-A4083B282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3D06774-E80D-4005-A717-96CBF667F8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0C3FB9-22A2-4CF8-AF53-4D7877EDC3B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B5CF49B7-47B5-4E3D-882F-92E48C3B4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06967E97-D520-4EAE-A1EF-247381E9E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4ECF464-D1C2-47C3-B3BF-E7EB1AF772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657723-5A4E-4EE8-B4D5-D6D6E059130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546FF027-6D71-49F1-8868-C815F1F51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4A4787B9-2E4E-448F-B4E0-8C311293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B16E4EC-D89E-4CD2-AB35-00BD636C10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324823-3D0C-4CE3-B900-A23741EF2F6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F81E8F34-33AE-4FF4-B010-B2A403207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73537039-34BC-4101-9F00-3EB3184AB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FA15215-485E-4B40-AFC1-1E63A93870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4A01E0-CBD3-4540-B9FE-50653DD26C6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33E1BB7A-C810-4B53-98C1-BEAE62299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23AC5C1B-DA2C-47B4-B228-100891B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9BACE92-83D7-40EC-B7F4-1893A5F699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F8A768-D7DF-496C-BF8E-33891611DC3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BB1F27D6-6E88-4272-A071-A16B85B3F0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D1B6F4B3-5943-4C55-83A0-237ED2D41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3335235-7FE6-4FF7-9D02-ED3DE3DDEA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54589E-A9E9-4C75-BDA1-22630136037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12F4A149-3EB2-4BB1-9F0A-F2AA42CCA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9D541C5-B91E-4FFB-BE2A-34195F4D6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A3AC181-BA49-45B8-86CC-717A25502A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C4442E-0174-438F-9ABD-51B2E98BC78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28A15DD0-D051-4170-B14C-92A0D9D35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6BF35CE-BAB4-4F6B-9C84-1207D8B33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F1911F1-CFA1-4ABB-A146-8212B01EC5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F1C83A-AF41-4BF1-BBF7-DEB9ABD4233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61FC52BF-8678-425B-A718-37C8FBF57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13F6AF3-FD88-44B4-882C-18F2549B8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B6D31FC-5166-4F72-A5C1-0F35B4F68B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482FE4-4A06-4554-881F-C0C61218234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FF975A81-E366-4757-AA2D-9C2C18713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442AF7E-099A-44AD-9877-C048133F1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077380D-951A-4AF7-A9FE-EC675E9DCB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8B2398-81B4-4377-8DC5-92059B037801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C560F3D6-1DF0-40E2-A821-AC1CCB8B8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19C3AB1-2DBE-4F2C-BCF8-32B0D8121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F376727-51CE-4D03-B34A-83095773E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BBD047-E260-433B-9458-617E0130684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9A0FA568-C632-4108-86D7-997C3AF6E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B64DE58-1F24-4B2E-96B5-25CDD9AD6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0F7A5-BC77-4A14-A0D1-50A96CC0411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A832-1587-4C85-AC84-097F52E4FA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8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4632E-3800-42FF-9215-9BD4981295F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04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61094-59B4-4A59-8155-2113953BE75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37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A9E9C-2FEE-4910-BE4F-755AAE1A9D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46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BDAE14-2F1C-4C83-8611-C2F04AF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69844E-A5FB-4FC3-9917-B1310BA6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Translators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D32366-6BD5-48F3-B8D0-DF31DC5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1C70-34AC-4FF1-826A-C2ECADD6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C32FCF-416A-43C4-8CEB-89387E5D0FC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E387-EF9C-4BCF-A3E9-8490FBC69D4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5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3CE8-DEF6-4D48-8774-1FCB80F2B4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4FE32-8702-4E78-992A-845100EB67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0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9BCE-005D-4CD5-9EF9-9913B7A851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1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CD414-FF48-4F3E-91C9-60C3572DE24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5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6A7EA-0F83-436D-BD1C-432B36DEE6A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C6541-AEBC-43E2-9EAA-A0E9F56328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522E51F-6B1C-4835-B180-ACD64EC611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Parsing I</a:t>
            </a:r>
          </a:p>
        </p:txBody>
      </p:sp>
      <p:sp>
        <p:nvSpPr>
          <p:cNvPr id="4099" name="Subtitle 5"/>
          <p:cNvSpPr>
            <a:spLocks noGrp="1"/>
          </p:cNvSpPr>
          <p:nvPr>
            <p:ph type="subTitle" idx="1"/>
          </p:nvPr>
        </p:nvSpPr>
        <p:spPr>
          <a:xfrm>
            <a:off x="228600" y="3270250"/>
            <a:ext cx="8610600" cy="2209800"/>
          </a:xfrm>
        </p:spPr>
        <p:txBody>
          <a:bodyPr/>
          <a:lstStyle/>
          <a:p>
            <a:pPr eaLnBrk="1" hangingPunct="1"/>
            <a:endParaRPr lang="en-AU" altLang="en-US" sz="2800" dirty="0"/>
          </a:p>
          <a:p>
            <a:pPr eaLnBrk="1" hangingPunct="1"/>
            <a:r>
              <a:rPr lang="en-AU" altLang="en-US" sz="2400" dirty="0"/>
              <a:t>Adeesha Wijayasiri</a:t>
            </a:r>
            <a:endParaRPr lang="en-AU" altLang="en-US" sz="2000" dirty="0"/>
          </a:p>
          <a:p>
            <a:pPr eaLnBrk="1" hangingPunct="1"/>
            <a:endParaRPr lang="en-GB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3680E52-EE66-4AFD-ACA6-FC2749111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0256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 ambiguity</a:t>
            </a:r>
            <a:br>
              <a:rPr lang="en-US" altLang="en-US" sz="3300" dirty="0"/>
            </a:b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0F6250B-31FE-4B68-972C-BF03587E240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z="1905" dirty="0">
                <a:latin typeface="Verdana" pitchFamily="34" charset="0"/>
              </a:rPr>
              <a:t>Goal of parsing:</a:t>
            </a:r>
          </a:p>
          <a:p>
            <a:pPr lvl="1">
              <a:defRPr/>
            </a:pPr>
            <a:r>
              <a:rPr lang="en-US" altLang="en-US" sz="1973" dirty="0">
                <a:latin typeface="Verdana" pitchFamily="34" charset="0"/>
              </a:rPr>
              <a:t>Examine input string, determine whether it's legal.</a:t>
            </a:r>
          </a:p>
          <a:p>
            <a:pPr lvl="1">
              <a:defRPr/>
            </a:pPr>
            <a:r>
              <a:rPr lang="en-US" altLang="en-US" sz="1973" dirty="0">
                <a:latin typeface="Verdana" pitchFamily="34" charset="0"/>
              </a:rPr>
              <a:t>Same as: try to build derivation tree. </a:t>
            </a:r>
          </a:p>
          <a:p>
            <a:pPr lvl="1">
              <a:defRPr/>
            </a:pPr>
            <a:r>
              <a:rPr lang="en-US" altLang="en-US" sz="1905" dirty="0">
                <a:latin typeface="Verdana" pitchFamily="34" charset="0"/>
              </a:rPr>
              <a:t>Therefore, tree should be </a:t>
            </a: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unique.</a:t>
            </a:r>
          </a:p>
          <a:p>
            <a:pPr marL="343483" lvl="1" indent="0">
              <a:buNone/>
              <a:defRPr/>
            </a:pPr>
            <a:r>
              <a:rPr lang="en-US" altLang="en-US" sz="680" dirty="0"/>
              <a:t>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1905" u="sng" dirty="0">
                <a:latin typeface="Verdana" pitchFamily="34" charset="0"/>
              </a:rPr>
              <a:t>Definition</a:t>
            </a:r>
            <a:r>
              <a:rPr lang="en-US" altLang="en-US" sz="1905" dirty="0">
                <a:latin typeface="Verdana" pitchFamily="34" charset="0"/>
              </a:rPr>
              <a:t>:  A CFG is </a:t>
            </a:r>
            <a:r>
              <a:rPr lang="en-US" altLang="en-US" sz="1905" u="sng" dirty="0">
                <a:latin typeface="Verdana" pitchFamily="34" charset="0"/>
              </a:rPr>
              <a:t>ambiguous</a:t>
            </a:r>
            <a:r>
              <a:rPr lang="en-US" altLang="en-US" sz="1905" dirty="0">
                <a:latin typeface="Verdana" pitchFamily="34" charset="0"/>
              </a:rPr>
              <a:t> if there exist two different right-most (or left-most) derivations for some sentence z.</a:t>
            </a:r>
          </a:p>
          <a:p>
            <a:pPr>
              <a:buFont typeface="Arial" charset="0"/>
              <a:buChar char="•"/>
              <a:defRPr/>
            </a:pPr>
            <a:endParaRPr lang="en-US" altLang="en-US" sz="680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1905" dirty="0">
                <a:latin typeface="Verdana" pitchFamily="34" charset="0"/>
              </a:rPr>
              <a:t>(</a:t>
            </a:r>
            <a:r>
              <a:rPr lang="en-US" altLang="en-US" sz="1905" u="sng" dirty="0">
                <a:latin typeface="Verdana" pitchFamily="34" charset="0"/>
              </a:rPr>
              <a:t>Equivalent) Definition</a:t>
            </a:r>
            <a:r>
              <a:rPr lang="en-US" altLang="en-US" sz="1905" dirty="0">
                <a:latin typeface="Verdana" pitchFamily="34" charset="0"/>
              </a:rPr>
              <a:t>:  A CFG is </a:t>
            </a:r>
            <a:r>
              <a:rPr lang="en-US" altLang="en-US" sz="1905" u="sng" dirty="0">
                <a:latin typeface="Verdana" pitchFamily="34" charset="0"/>
              </a:rPr>
              <a:t>ambiguous</a:t>
            </a:r>
            <a:r>
              <a:rPr lang="en-US" altLang="en-US" sz="1905" dirty="0">
                <a:latin typeface="Verdana" pitchFamily="34" charset="0"/>
              </a:rPr>
              <a:t> if there exist two different derivation trees for some sentence z.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9B5A869E-743E-444A-83FD-4AEE85025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824" y="-63907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Classic ambiguities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D906251-5036-4738-822E-866CDAFB9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766" y="1828800"/>
            <a:ext cx="3599923" cy="4495800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109" dirty="0">
                <a:latin typeface="Verdana" panose="020B0604030504040204" pitchFamily="34" charset="0"/>
              </a:rPr>
              <a:t>Simultaneous left/right recursion:  </a:t>
            </a:r>
          </a:p>
          <a:p>
            <a:pPr lvl="1"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    </a:t>
            </a:r>
            <a:r>
              <a:rPr lang="en-US" altLang="en-US" sz="1633" dirty="0">
                <a:latin typeface="Verdana" panose="020B0604030504040204" pitchFamily="34" charset="0"/>
              </a:rPr>
              <a:t>E </a:t>
            </a:r>
            <a:r>
              <a:rPr lang="en-US" altLang="en-US" sz="1633" dirty="0">
                <a:latin typeface="MS PGothic" panose="020B0600070205080204" pitchFamily="34" charset="-128"/>
                <a:ea typeface="MS PGothic" panose="020B0600070205080204" pitchFamily="34" charset="-128"/>
              </a:rPr>
              <a:t>→ </a:t>
            </a:r>
            <a:r>
              <a:rPr lang="en-US" altLang="en-US" sz="1633" dirty="0">
                <a:latin typeface="Verdana" panose="020B0604030504040204" pitchFamily="34" charset="0"/>
              </a:rPr>
              <a:t> E + E</a:t>
            </a:r>
          </a:p>
          <a:p>
            <a:pPr lvl="1"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</a:t>
            </a:r>
            <a:r>
              <a:rPr lang="en-US" altLang="en-US" sz="1633" dirty="0">
                <a:latin typeface="MS PGothic" panose="020B0600070205080204" pitchFamily="34" charset="-128"/>
                <a:ea typeface="MS PGothic" panose="020B0600070205080204" pitchFamily="34" charset="-128"/>
              </a:rPr>
              <a:t>→ </a:t>
            </a:r>
            <a:r>
              <a:rPr lang="en-US" altLang="en-US" sz="1633" dirty="0">
                <a:latin typeface="Verdana" panose="020B0604030504040204" pitchFamily="34" charset="0"/>
              </a:rPr>
              <a:t> 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endParaRPr lang="en-US" altLang="en-US" sz="1633" dirty="0">
              <a:latin typeface="Verdana" panose="020B0604030504040204" pitchFamily="34" charset="0"/>
            </a:endParaRPr>
          </a:p>
          <a:p>
            <a:r>
              <a:rPr lang="en-US" altLang="en-US" sz="2109" dirty="0">
                <a:latin typeface="Verdana" panose="020B0604030504040204" pitchFamily="34" charset="0"/>
              </a:rPr>
              <a:t>Dangling else problem: </a:t>
            </a:r>
          </a:p>
          <a:p>
            <a:pPr lvl="1"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</a:t>
            </a:r>
            <a:r>
              <a:rPr lang="en-US" altLang="en-US" sz="1633" dirty="0">
                <a:latin typeface="Verdana" panose="020B0604030504040204" pitchFamily="34" charset="0"/>
              </a:rPr>
              <a:t> S </a:t>
            </a:r>
            <a:r>
              <a:rPr lang="en-US" altLang="en-US" sz="1633" dirty="0">
                <a:latin typeface="MS PGothic" panose="020B0600070205080204" pitchFamily="34" charset="-128"/>
                <a:ea typeface="MS PGothic" panose="020B0600070205080204" pitchFamily="34" charset="-128"/>
              </a:rPr>
              <a:t>→ </a:t>
            </a:r>
            <a:r>
              <a:rPr lang="en-US" altLang="en-US" sz="1633" dirty="0">
                <a:latin typeface="Verdana" panose="020B0604030504040204" pitchFamily="34" charset="0"/>
              </a:rPr>
              <a:t> if E then S</a:t>
            </a:r>
          </a:p>
          <a:p>
            <a:pPr lvl="1"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 </a:t>
            </a:r>
            <a:r>
              <a:rPr lang="en-US" altLang="en-US" sz="1633" dirty="0">
                <a:latin typeface="MS PGothic" panose="020B0600070205080204" pitchFamily="34" charset="-128"/>
                <a:ea typeface="MS PGothic" panose="020B0600070205080204" pitchFamily="34" charset="-128"/>
              </a:rPr>
              <a:t>→ </a:t>
            </a:r>
            <a:r>
              <a:rPr lang="en-US" altLang="en-US" sz="1633" dirty="0">
                <a:latin typeface="Verdana" panose="020B0604030504040204" pitchFamily="34" charset="0"/>
              </a:rPr>
              <a:t> if E then S else S </a:t>
            </a:r>
          </a:p>
          <a:p>
            <a:pPr lvl="1"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 </a:t>
            </a:r>
            <a:r>
              <a:rPr lang="en-US" altLang="en-US" sz="1633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en-US" altLang="en-US" sz="1633" dirty="0">
                <a:latin typeface="Verdana" panose="020B0604030504040204" pitchFamily="34" charset="0"/>
              </a:rPr>
              <a:t>  …</a:t>
            </a:r>
          </a:p>
          <a:p>
            <a:pPr>
              <a:buFontTx/>
              <a:buNone/>
            </a:pPr>
            <a:endParaRPr lang="en-US" altLang="en-US" sz="2109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09" dirty="0">
                <a:latin typeface="Verdana" panose="020B0604030504040204" pitchFamily="34" charset="0"/>
              </a:rPr>
              <a:t>Ambiguity is </a:t>
            </a:r>
            <a:r>
              <a:rPr lang="en-US" altLang="en-US" sz="2109" u="sng" dirty="0">
                <a:latin typeface="Verdana" panose="020B0604030504040204" pitchFamily="34" charset="0"/>
              </a:rPr>
              <a:t>undecidable:</a:t>
            </a:r>
          </a:p>
          <a:p>
            <a:pPr>
              <a:buFontTx/>
              <a:buNone/>
            </a:pPr>
            <a:r>
              <a:rPr lang="en-US" altLang="en-US" sz="2109" dirty="0">
                <a:latin typeface="Verdana" panose="020B0604030504040204" pitchFamily="34" charset="0"/>
              </a:rPr>
              <a:t>no algorithm exists.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3120D8D-6A29-42FA-8AA3-4B6528F4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t="12573" b="47696"/>
          <a:stretch>
            <a:fillRect/>
          </a:stretch>
        </p:blipFill>
        <p:spPr bwMode="auto">
          <a:xfrm>
            <a:off x="4623845" y="1553973"/>
            <a:ext cx="4231773" cy="179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B8F52-F2D4-4A48-8858-F59E3EBB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t="61745" b="240"/>
          <a:stretch>
            <a:fillRect/>
          </a:stretch>
        </p:blipFill>
        <p:spPr bwMode="auto">
          <a:xfrm>
            <a:off x="4800600" y="3494923"/>
            <a:ext cx="4231773" cy="172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2D9BBEE7-693E-4FD9-B13E-EEDA7830D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-152400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 reduction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39757-8A0A-4BD1-A5C1-15BAA4E2C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15" y="1925523"/>
            <a:ext cx="7621080" cy="271425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What language does this grammar generate?</a:t>
            </a:r>
          </a:p>
          <a:p>
            <a:pPr>
              <a:buFontTx/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S → a			D → EDBC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A → BCDEF			E → CBA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B → ASDFA			F → S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C → DDCF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L(G) = {a}</a:t>
            </a:r>
          </a:p>
          <a:p>
            <a:pPr>
              <a:buFontTx/>
              <a:buNone/>
            </a:pPr>
            <a:endParaRPr lang="en-US" altLang="en-US" sz="544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Problem:</a:t>
            </a:r>
            <a:r>
              <a:rPr lang="en-US" altLang="en-US" sz="1905" dirty="0">
                <a:latin typeface="Verdana" panose="020B0604030504040204" pitchFamily="34" charset="0"/>
              </a:rPr>
              <a:t> Many </a:t>
            </a:r>
            <a:r>
              <a:rPr lang="en-US" altLang="en-US" sz="1905" dirty="0" err="1">
                <a:latin typeface="Verdana" panose="020B0604030504040204" pitchFamily="34" charset="0"/>
              </a:rPr>
              <a:t>nonterminals</a:t>
            </a:r>
            <a:r>
              <a:rPr lang="en-US" altLang="en-US" sz="1905" dirty="0">
                <a:latin typeface="Verdana" panose="020B0604030504040204" pitchFamily="34" charset="0"/>
              </a:rPr>
              <a:t> (and productions) cannot be used in the generation of any sentence.</a:t>
            </a:r>
            <a:endParaRPr lang="es-VE" altLang="en-US" sz="1905" dirty="0">
              <a:latin typeface="Verdana" panose="020B0604030504040204" pitchFamily="34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302BEDBA-4911-44A9-8462-A55B9546E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694" y="-130524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 reduction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29D7BF-9C80-4618-A271-AEA4E066F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694" y="1981200"/>
            <a:ext cx="8152373" cy="3991994"/>
          </a:xfrm>
        </p:spPr>
        <p:txBody>
          <a:bodyPr/>
          <a:lstStyle/>
          <a:p>
            <a:pPr marL="311079" indent="-311079">
              <a:lnSpc>
                <a:spcPct val="90000"/>
              </a:lnSpc>
              <a:buNone/>
              <a:defRPr/>
            </a:pPr>
            <a:r>
              <a:rPr lang="en-US" altLang="en-US" sz="1905" u="sng" dirty="0">
                <a:latin typeface="Verdana" pitchFamily="34" charset="0"/>
              </a:rPr>
              <a:t>Definition</a:t>
            </a:r>
            <a:r>
              <a:rPr lang="en-US" altLang="en-US" sz="1905" dirty="0">
                <a:latin typeface="Verdana" pitchFamily="34" charset="0"/>
              </a:rPr>
              <a:t>: A CFG is reduced </a:t>
            </a:r>
            <a:r>
              <a:rPr lang="en-US" altLang="en-US" sz="1905" dirty="0" err="1">
                <a:latin typeface="Verdana" pitchFamily="34" charset="0"/>
              </a:rPr>
              <a:t>iff</a:t>
            </a:r>
            <a:r>
              <a:rPr lang="en-US" altLang="en-US" sz="1905" dirty="0">
                <a:latin typeface="Verdana" pitchFamily="34" charset="0"/>
              </a:rPr>
              <a:t>  for all A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en-US" sz="1905" dirty="0">
                <a:latin typeface="Verdana" pitchFamily="34" charset="0"/>
              </a:rPr>
              <a:t> Ф,</a:t>
            </a:r>
          </a:p>
          <a:p>
            <a:pPr marL="311079" indent="-311079">
              <a:lnSpc>
                <a:spcPct val="90000"/>
              </a:lnSpc>
              <a:buNone/>
              <a:defRPr/>
            </a:pPr>
            <a:endParaRPr lang="en-US" altLang="en-US" sz="544" dirty="0">
              <a:latin typeface="Verdana" pitchFamily="34" charset="0"/>
            </a:endParaRPr>
          </a:p>
          <a:p>
            <a:pPr marL="311079" indent="-311079">
              <a:lnSpc>
                <a:spcPct val="90000"/>
              </a:lnSpc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a)   S =&gt;* </a:t>
            </a:r>
            <a:r>
              <a:rPr lang="en-US" altLang="en-US" sz="1905" dirty="0">
                <a:latin typeface="Times New Roman" pitchFamily="18" charset="0"/>
              </a:rPr>
              <a:t>α</a:t>
            </a:r>
            <a:r>
              <a:rPr lang="en-US" altLang="en-US" sz="1905" dirty="0">
                <a:latin typeface="Verdana" pitchFamily="34" charset="0"/>
              </a:rPr>
              <a:t>Aβ, for some </a:t>
            </a:r>
            <a:r>
              <a:rPr lang="en-US" altLang="en-US" sz="1905" dirty="0">
                <a:latin typeface="Times New Roman" pitchFamily="18" charset="0"/>
              </a:rPr>
              <a:t>α</a:t>
            </a:r>
            <a:r>
              <a:rPr lang="en-US" altLang="en-US" sz="1905" dirty="0">
                <a:latin typeface="Verdana" pitchFamily="34" charset="0"/>
              </a:rPr>
              <a:t>, β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en-US" sz="1905" dirty="0">
                <a:latin typeface="Verdana" pitchFamily="34" charset="0"/>
              </a:rPr>
              <a:t> V*, (we say A is generable), </a:t>
            </a:r>
          </a:p>
          <a:p>
            <a:pPr marL="311079" indent="-311079">
              <a:lnSpc>
                <a:spcPct val="90000"/>
              </a:lnSpc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b)   A =&gt;* z, for some z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en-US" sz="1905" dirty="0">
                <a:latin typeface="Verdana" pitchFamily="34" charset="0"/>
              </a:rPr>
              <a:t> Σ* (we say A is terminable).</a:t>
            </a:r>
            <a:endParaRPr lang="en-US" altLang="en-US" sz="1905" u="sng" dirty="0">
              <a:latin typeface="Verdana" pitchFamily="34" charset="0"/>
            </a:endParaRPr>
          </a:p>
          <a:p>
            <a:pPr marL="311079" indent="-311079">
              <a:lnSpc>
                <a:spcPct val="90000"/>
              </a:lnSpc>
              <a:buNone/>
              <a:defRPr/>
            </a:pPr>
            <a:endParaRPr lang="en-US" altLang="en-US" sz="544" u="sng" dirty="0">
              <a:latin typeface="Verdana" pitchFamily="34" charset="0"/>
            </a:endParaRPr>
          </a:p>
          <a:p>
            <a:pPr marL="311079" indent="-311079">
              <a:lnSpc>
                <a:spcPct val="90000"/>
              </a:lnSpc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  G is reduced </a:t>
            </a:r>
            <a:r>
              <a:rPr lang="en-US" altLang="en-US" sz="1905" dirty="0" err="1">
                <a:latin typeface="Verdana" pitchFamily="34" charset="0"/>
              </a:rPr>
              <a:t>iff</a:t>
            </a:r>
            <a:r>
              <a:rPr lang="en-US" altLang="en-US" sz="1905" dirty="0">
                <a:latin typeface="Verdana" pitchFamily="34" charset="0"/>
              </a:rPr>
              <a:t> every nonterminal A is both generable and terminable.</a:t>
            </a:r>
          </a:p>
          <a:p>
            <a:pPr marL="311079" indent="-311079">
              <a:lnSpc>
                <a:spcPct val="90000"/>
              </a:lnSpc>
              <a:buNone/>
              <a:defRPr/>
            </a:pPr>
            <a:endParaRPr lang="en-US" altLang="en-US" sz="544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905" u="sng" dirty="0">
                <a:latin typeface="Verdana" pitchFamily="34" charset="0"/>
              </a:rPr>
              <a:t>Example:</a:t>
            </a:r>
            <a:r>
              <a:rPr lang="en-US" altLang="en-US" sz="1905" dirty="0">
                <a:latin typeface="Verdana" pitchFamily="34" charset="0"/>
              </a:rPr>
              <a:t>	S → BB		A → </a:t>
            </a:r>
            <a:r>
              <a:rPr lang="en-US" altLang="en-US" sz="1905" dirty="0" err="1">
                <a:latin typeface="Verdana" pitchFamily="34" charset="0"/>
              </a:rPr>
              <a:t>aA</a:t>
            </a:r>
            <a:endParaRPr lang="en-US" altLang="en-US" sz="1905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B → </a:t>
            </a:r>
            <a:r>
              <a:rPr lang="en-US" altLang="en-US" sz="1905" dirty="0" err="1">
                <a:latin typeface="Verdana" pitchFamily="34" charset="0"/>
              </a:rPr>
              <a:t>bB</a:t>
            </a:r>
            <a:r>
              <a:rPr lang="en-US" altLang="en-US" sz="1905" dirty="0">
                <a:latin typeface="Verdana" pitchFamily="34" charset="0"/>
              </a:rPr>
              <a:t>	    	   → a</a:t>
            </a:r>
          </a:p>
          <a:p>
            <a:pPr>
              <a:buFontTx/>
              <a:buNone/>
              <a:defRPr/>
            </a:pPr>
            <a:endParaRPr lang="en-US" altLang="en-US" sz="544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B is not terminable, since B =&gt;* z, for any z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en-US" sz="1905" dirty="0">
                <a:latin typeface="Verdana" pitchFamily="34" charset="0"/>
              </a:rPr>
              <a:t> Σ*.</a:t>
            </a:r>
          </a:p>
          <a:p>
            <a:pPr>
              <a:buFontTx/>
              <a:buNone/>
              <a:defRPr/>
            </a:pPr>
            <a:endParaRPr lang="en-US" altLang="en-US" sz="544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A is not generable, since S =&gt;* </a:t>
            </a:r>
            <a:r>
              <a:rPr lang="en-US" altLang="en-US" sz="1905" dirty="0">
                <a:latin typeface="Times New Roman" pitchFamily="18" charset="0"/>
              </a:rPr>
              <a:t>α</a:t>
            </a:r>
            <a:r>
              <a:rPr lang="en-US" altLang="en-US" sz="1905" dirty="0">
                <a:latin typeface="Verdana" pitchFamily="34" charset="0"/>
              </a:rPr>
              <a:t>Aβ, for any </a:t>
            </a:r>
            <a:r>
              <a:rPr lang="en-US" altLang="en-US" sz="1905" dirty="0">
                <a:latin typeface="Times New Roman" pitchFamily="18" charset="0"/>
              </a:rPr>
              <a:t>α</a:t>
            </a:r>
            <a:r>
              <a:rPr lang="en-US" altLang="en-US" sz="1905" dirty="0">
                <a:latin typeface="Verdana" pitchFamily="34" charset="0"/>
              </a:rPr>
              <a:t>,β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en-US" sz="1905" dirty="0">
                <a:latin typeface="Verdana" pitchFamily="34" charset="0"/>
              </a:rPr>
              <a:t>V*.</a:t>
            </a:r>
            <a:endParaRPr lang="es-VE" altLang="en-US" sz="1905" dirty="0">
              <a:latin typeface="Verdana" pitchFamily="34" charset="0"/>
            </a:endParaRPr>
          </a:p>
          <a:p>
            <a:pPr marL="311079" indent="-311079">
              <a:lnSpc>
                <a:spcPct val="90000"/>
              </a:lnSpc>
              <a:buNone/>
              <a:defRPr/>
            </a:pPr>
            <a:endParaRPr lang="en-US" altLang="en-US" sz="1905" dirty="0">
              <a:latin typeface="Verdana" pitchFamily="34" charset="0"/>
            </a:endParaRPr>
          </a:p>
          <a:p>
            <a:pPr marL="311079" indent="-311079">
              <a:lnSpc>
                <a:spcPct val="90000"/>
              </a:lnSpc>
              <a:buNone/>
              <a:defRPr/>
            </a:pPr>
            <a:endParaRPr lang="es-VE" altLang="en-US" sz="1905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F74BA247-596E-4B74-BAD7-47D5973035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8387" y="4697938"/>
            <a:ext cx="207376" cy="311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C0209E5F-03E4-41F5-BDD5-CD29CC6609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5384" y="5029133"/>
            <a:ext cx="207376" cy="311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8C8503A3-E9F4-4BDE-BBB3-44ADFEE18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-155801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 reduction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262979-5501-4284-9AF2-DB54998DE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4759" y="2001128"/>
            <a:ext cx="7880300" cy="3991994"/>
          </a:xfrm>
        </p:spPr>
        <p:txBody>
          <a:bodyPr/>
          <a:lstStyle/>
          <a:p>
            <a:pPr marL="311079" indent="-311079"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To find out which </a:t>
            </a:r>
            <a:r>
              <a:rPr lang="en-US" altLang="en-US" sz="1905" dirty="0" err="1">
                <a:latin typeface="Verdana" pitchFamily="34" charset="0"/>
              </a:rPr>
              <a:t>nonterminals</a:t>
            </a:r>
            <a:r>
              <a:rPr lang="en-US" altLang="en-US" sz="1905" dirty="0">
                <a:latin typeface="Verdana" pitchFamily="34" charset="0"/>
              </a:rPr>
              <a:t> are </a:t>
            </a:r>
            <a:r>
              <a:rPr lang="en-US" altLang="en-US" sz="1905" u="sng" dirty="0">
                <a:latin typeface="Verdana" pitchFamily="34" charset="0"/>
              </a:rPr>
              <a:t>generable</a:t>
            </a:r>
            <a:r>
              <a:rPr lang="en-US" altLang="en-US" sz="1905" dirty="0">
                <a:latin typeface="Verdana" pitchFamily="34" charset="0"/>
              </a:rPr>
              <a:t>:</a:t>
            </a:r>
          </a:p>
          <a:p>
            <a:pPr marL="311079" indent="-311079">
              <a:buNone/>
              <a:defRPr/>
            </a:pPr>
            <a:endParaRPr lang="en-US" altLang="en-US" sz="544" dirty="0">
              <a:latin typeface="Verdana" pitchFamily="34" charset="0"/>
            </a:endParaRP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Build the graph (Ф, δ), where (A, B)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en-US" sz="1905" dirty="0">
                <a:latin typeface="Verdana" pitchFamily="34" charset="0"/>
              </a:rPr>
              <a:t> δ </a:t>
            </a:r>
            <a:r>
              <a:rPr lang="en-US" altLang="en-US" sz="1905" dirty="0" err="1">
                <a:latin typeface="Verdana" pitchFamily="34" charset="0"/>
              </a:rPr>
              <a:t>iff</a:t>
            </a:r>
            <a:endParaRPr lang="en-US" altLang="en-US" sz="1905" dirty="0">
              <a:latin typeface="Verdana" pitchFamily="34" charset="0"/>
            </a:endParaRPr>
          </a:p>
          <a:p>
            <a:pPr marL="311079" indent="-311079"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A → </a:t>
            </a:r>
            <a:r>
              <a:rPr lang="en-US" altLang="en-US" sz="1905" dirty="0">
                <a:latin typeface="Times New Roman" pitchFamily="18" charset="0"/>
              </a:rPr>
              <a:t>α</a:t>
            </a:r>
            <a:r>
              <a:rPr lang="en-US" altLang="en-US" sz="1905" dirty="0">
                <a:latin typeface="Verdana" pitchFamily="34" charset="0"/>
              </a:rPr>
              <a:t>Bβ is a production.</a:t>
            </a:r>
          </a:p>
          <a:p>
            <a:pPr marL="311079" indent="-311079">
              <a:buNone/>
              <a:defRPr/>
            </a:pPr>
            <a:endParaRPr lang="en-US" altLang="en-US" sz="544" dirty="0">
              <a:latin typeface="Verdana" pitchFamily="34" charset="0"/>
            </a:endParaRPr>
          </a:p>
          <a:p>
            <a:pPr marL="311079" indent="-311079">
              <a:buFontTx/>
              <a:buAutoNum type="arabicPeriod" startAt="2"/>
              <a:defRPr/>
            </a:pPr>
            <a:r>
              <a:rPr lang="en-US" altLang="en-US" sz="1905" dirty="0">
                <a:latin typeface="Verdana" pitchFamily="34" charset="0"/>
              </a:rPr>
              <a:t>Check that all nodes are reachable from S.</a:t>
            </a:r>
          </a:p>
          <a:p>
            <a:pPr marL="311079" indent="-311079">
              <a:buFontTx/>
              <a:buAutoNum type="arabicPeriod" startAt="2"/>
              <a:defRPr/>
            </a:pPr>
            <a:endParaRPr lang="en-US" altLang="en-US" sz="544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Example: 	S → BB		A → </a:t>
            </a:r>
            <a:r>
              <a:rPr lang="en-US" altLang="en-US" sz="1905" dirty="0" err="1">
                <a:latin typeface="Verdana" pitchFamily="34" charset="0"/>
              </a:rPr>
              <a:t>aA</a:t>
            </a:r>
            <a:endParaRPr lang="en-US" altLang="en-US" sz="1905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B → </a:t>
            </a:r>
            <a:r>
              <a:rPr lang="en-US" altLang="en-US" sz="1905" dirty="0" err="1">
                <a:latin typeface="Verdana" pitchFamily="34" charset="0"/>
              </a:rPr>
              <a:t>bB</a:t>
            </a:r>
            <a:r>
              <a:rPr lang="en-US" altLang="en-US" sz="1905" dirty="0">
                <a:latin typeface="Verdana" pitchFamily="34" charset="0"/>
              </a:rPr>
              <a:t>	</a:t>
            </a:r>
            <a:r>
              <a:rPr lang="en-US" altLang="en-US" sz="1905">
                <a:latin typeface="Verdana" pitchFamily="34" charset="0"/>
              </a:rPr>
              <a:t>   	   → </a:t>
            </a:r>
            <a:r>
              <a:rPr lang="en-US" altLang="en-US" sz="1905" dirty="0">
                <a:latin typeface="Verdana" pitchFamily="34" charset="0"/>
              </a:rPr>
              <a:t>a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1905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A is not reachable from S,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so A is not generable.</a:t>
            </a:r>
          </a:p>
          <a:p>
            <a:pPr marL="0" indent="0">
              <a:buNone/>
              <a:defRPr/>
            </a:pPr>
            <a:endParaRPr lang="en-US" altLang="en-US" sz="1905" dirty="0">
              <a:latin typeface="Verdana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297993-F7AE-4A35-8B9F-A45A1374D8E6}"/>
              </a:ext>
            </a:extLst>
          </p:cNvPr>
          <p:cNvGrpSpPr>
            <a:grpSpLocks/>
          </p:cNvGrpSpPr>
          <p:nvPr/>
        </p:nvGrpSpPr>
        <p:grpSpPr bwMode="auto">
          <a:xfrm>
            <a:off x="6023635" y="4025207"/>
            <a:ext cx="1788621" cy="1121281"/>
            <a:chOff x="1143000" y="3733800"/>
            <a:chExt cx="2628900" cy="1648049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C6CB8117-5445-44DD-9D20-1396E8E9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8100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1B389194-C9EA-4AE5-80D7-12463DF13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8100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5F0FD912-0059-4A69-84A2-6A17D426D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3962400"/>
              <a:ext cx="457200" cy="158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2CEC6E7D-EB2C-4E0D-902E-0993ABF87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1" y="37338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EC80AC3E-98F5-4917-AC21-F39116E44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3962400"/>
              <a:ext cx="1066800" cy="158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5D8F5E7D-EFC9-4BAB-8209-7769638DD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3733800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9882CE2B-898A-46D2-A8B7-E9A0EAC4B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4953000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50D12EB6-603A-4744-BE59-E943A723C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1" y="4876799"/>
              <a:ext cx="380999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2781" name="AutoShape 12">
              <a:extLst>
                <a:ext uri="{FF2B5EF4-FFF2-40B4-BE49-F238E27FC236}">
                  <a16:creationId xmlns:a16="http://schemas.microsoft.com/office/drawing/2014/main" id="{E22DF714-BBC2-4B09-96A6-C65C0C894DA6}"/>
                </a:ext>
              </a:extLst>
            </p:cNvPr>
            <p:cNvCxnSpPr>
              <a:cxnSpLocks noChangeShapeType="1"/>
              <a:stCxn id="15" idx="6"/>
              <a:endCxn id="15" idx="4"/>
            </p:cNvCxnSpPr>
            <p:nvPr/>
          </p:nvCxnSpPr>
          <p:spPr bwMode="auto">
            <a:xfrm flipH="1">
              <a:off x="2705100" y="5143500"/>
              <a:ext cx="266700" cy="190500"/>
            </a:xfrm>
            <a:prstGeom prst="curvedConnector4">
              <a:avLst>
                <a:gd name="adj1" fmla="val -85713"/>
                <a:gd name="adj2" fmla="val 22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2" name="AutoShape 13">
              <a:extLst>
                <a:ext uri="{FF2B5EF4-FFF2-40B4-BE49-F238E27FC236}">
                  <a16:creationId xmlns:a16="http://schemas.microsoft.com/office/drawing/2014/main" id="{7CEADD66-6350-4196-B4A2-1174384526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05200" y="4038600"/>
              <a:ext cx="266700" cy="190500"/>
            </a:xfrm>
            <a:prstGeom prst="curvedConnector4">
              <a:avLst>
                <a:gd name="adj1" fmla="val -85713"/>
                <a:gd name="adj2" fmla="val 22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0390A4FE-7E5C-4341-8A25-A256B36CA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9899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 reduction</a:t>
            </a:r>
          </a:p>
        </p:txBody>
      </p:sp>
      <p:sp>
        <p:nvSpPr>
          <p:cNvPr id="34819" name="Content Placeholder 1">
            <a:extLst>
              <a:ext uri="{FF2B5EF4-FFF2-40B4-BE49-F238E27FC236}">
                <a16:creationId xmlns:a16="http://schemas.microsoft.com/office/drawing/2014/main" id="{5D96B186-2E64-478D-946F-A7511F662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227" y="1873678"/>
            <a:ext cx="7880300" cy="399199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Algorithmically,</a:t>
            </a:r>
            <a:endParaRPr lang="en-US" altLang="en-US" sz="1633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</a:t>
            </a:r>
            <a:r>
              <a:rPr lang="en-US" altLang="en-US" sz="1905" b="1" dirty="0">
                <a:latin typeface="Courier New" panose="02070309020205020404" pitchFamily="49" charset="0"/>
              </a:rPr>
              <a:t>Generable := {S}</a:t>
            </a:r>
          </a:p>
          <a:p>
            <a:pPr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while(Generable changes) do</a:t>
            </a:r>
          </a:p>
          <a:p>
            <a:pPr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for each A → </a:t>
            </a:r>
            <a:r>
              <a:rPr lang="en-US" altLang="en-US" sz="1905" b="1" dirty="0">
                <a:latin typeface="Courier New" panose="02070309020205020404" pitchFamily="49" charset="0"/>
                <a:sym typeface="Symbol" panose="05050102010706020507" pitchFamily="18" charset="2"/>
              </a:rPr>
              <a:t></a:t>
            </a:r>
            <a:r>
              <a:rPr lang="en-US" altLang="en-US" sz="1905" b="1" dirty="0">
                <a:latin typeface="Courier New" panose="02070309020205020404" pitchFamily="49" charset="0"/>
              </a:rPr>
              <a:t>Bβ do</a:t>
            </a:r>
          </a:p>
          <a:p>
            <a:pPr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   if A </a:t>
            </a:r>
            <a:r>
              <a:rPr lang="en-US" altLang="en-US" sz="1905" b="1" dirty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en-US" sz="1905" b="1" dirty="0">
                <a:latin typeface="Courier New" panose="02070309020205020404" pitchFamily="49" charset="0"/>
              </a:rPr>
              <a:t> Generable then</a:t>
            </a:r>
          </a:p>
          <a:p>
            <a:pPr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		Generable := Generable </a:t>
            </a:r>
            <a:r>
              <a:rPr lang="en-US" altLang="en-US" sz="1905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U</a:t>
            </a:r>
            <a:r>
              <a:rPr lang="en-US" altLang="en-US" sz="1905" b="1" dirty="0">
                <a:latin typeface="Courier New" panose="02070309020205020404" pitchFamily="49" charset="0"/>
              </a:rPr>
              <a:t> {B}</a:t>
            </a:r>
          </a:p>
          <a:p>
            <a:pPr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od</a:t>
            </a:r>
          </a:p>
          <a:p>
            <a:pPr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{ Now, Generable contains the</a:t>
            </a:r>
          </a:p>
          <a:p>
            <a:pPr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      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nonterminals</a:t>
            </a:r>
            <a:r>
              <a:rPr lang="en-US" altLang="en-US" sz="1905" b="1" dirty="0">
                <a:latin typeface="Courier New" panose="02070309020205020404" pitchFamily="49" charset="0"/>
              </a:rPr>
              <a:t> that are generable</a:t>
            </a:r>
          </a:p>
          <a:p>
            <a:pPr>
              <a:buFontTx/>
              <a:buNone/>
            </a:pPr>
            <a:r>
              <a:rPr lang="en-US" altLang="en-US" sz="1905" b="1" dirty="0">
                <a:latin typeface="Courier New" panose="02070309020205020404" pitchFamily="49" charset="0"/>
              </a:rPr>
              <a:t>		}</a:t>
            </a:r>
            <a:endParaRPr lang="es-VE" altLang="en-US" sz="1905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CBA37777-525A-4CD9-AC4F-6DCE9A14E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-152400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 reduction</a:t>
            </a:r>
          </a:p>
        </p:txBody>
      </p:sp>
      <p:sp>
        <p:nvSpPr>
          <p:cNvPr id="22531" name="Content Placeholder 1">
            <a:extLst>
              <a:ext uri="{FF2B5EF4-FFF2-40B4-BE49-F238E27FC236}">
                <a16:creationId xmlns:a16="http://schemas.microsoft.com/office/drawing/2014/main" id="{930505E3-CEF0-47DA-9013-BFD7194DC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227" y="1873678"/>
            <a:ext cx="7880300" cy="3991994"/>
          </a:xfrm>
        </p:spPr>
        <p:txBody>
          <a:bodyPr/>
          <a:lstStyle/>
          <a:p>
            <a:pPr marL="311079" indent="-311079">
              <a:lnSpc>
                <a:spcPct val="90000"/>
              </a:lnSpc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To find out which </a:t>
            </a:r>
            <a:r>
              <a:rPr lang="en-US" altLang="en-US" sz="1905" dirty="0" err="1">
                <a:latin typeface="Verdana" pitchFamily="34" charset="0"/>
              </a:rPr>
              <a:t>nonterminals</a:t>
            </a:r>
            <a:r>
              <a:rPr lang="en-US" altLang="en-US" sz="1905" dirty="0">
                <a:latin typeface="Verdana" pitchFamily="34" charset="0"/>
              </a:rPr>
              <a:t> are </a:t>
            </a:r>
            <a:r>
              <a:rPr lang="en-US" altLang="en-US" sz="1905" u="sng" dirty="0">
                <a:latin typeface="Verdana" pitchFamily="34" charset="0"/>
              </a:rPr>
              <a:t>terminable</a:t>
            </a:r>
            <a:r>
              <a:rPr lang="en-US" altLang="en-US" sz="1905" dirty="0">
                <a:latin typeface="Verdana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u="sng" dirty="0">
                <a:latin typeface="Verdana" panose="020B0604030504040204" pitchFamily="34" charset="0"/>
              </a:rPr>
              <a:t>Algorithmically,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1361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361" dirty="0"/>
              <a:t>	</a:t>
            </a:r>
            <a:r>
              <a:rPr lang="en-US" altLang="en-US" sz="1905" b="1" dirty="0">
                <a:latin typeface="Courier New" panose="02070309020205020404" pitchFamily="49" charset="0"/>
              </a:rPr>
              <a:t>Terminable := { };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</a:rPr>
              <a:t>	while (Terminable changes) do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</a:rPr>
              <a:t>		for each A → X</a:t>
            </a:r>
            <a:r>
              <a:rPr lang="en-US" altLang="en-US" sz="1905" b="1" baseline="-25000" dirty="0">
                <a:latin typeface="Courier New" panose="02070309020205020404" pitchFamily="49" charset="0"/>
              </a:rPr>
              <a:t>1</a:t>
            </a:r>
            <a:r>
              <a:rPr lang="en-US" altLang="en-US" sz="1905" b="1" dirty="0">
                <a:latin typeface="Courier New" panose="02070309020205020404" pitchFamily="49" charset="0"/>
              </a:rPr>
              <a:t>…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X</a:t>
            </a:r>
            <a:r>
              <a:rPr lang="en-US" altLang="en-US" sz="1905" b="1" baseline="-25000" dirty="0" err="1">
                <a:latin typeface="Courier New" panose="02070309020205020404" pitchFamily="49" charset="0"/>
              </a:rPr>
              <a:t>n</a:t>
            </a:r>
            <a:r>
              <a:rPr lang="en-US" altLang="en-US" sz="1905" b="1" dirty="0">
                <a:latin typeface="Courier New" panose="02070309020205020404" pitchFamily="49" charset="0"/>
              </a:rPr>
              <a:t> do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</a:rPr>
              <a:t>		   if every nonterminal among the X’s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</a:rPr>
              <a:t>			is in Terminable then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</a:rPr>
              <a:t>			   Terminable := Terminable </a:t>
            </a:r>
            <a:r>
              <a:rPr lang="en-US" altLang="en-US" sz="1905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U </a:t>
            </a:r>
            <a:r>
              <a:rPr lang="en-US" altLang="en-US" sz="1905" b="1" dirty="0">
                <a:latin typeface="Courier New" panose="02070309020205020404" pitchFamily="49" charset="0"/>
              </a:rPr>
              <a:t> {A}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</a:rPr>
              <a:t>	od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</a:rPr>
              <a:t>	{ Now, Terminable contains the </a:t>
            </a:r>
            <a:r>
              <a:rPr lang="en-US" altLang="en-US" sz="1905" b="1" dirty="0" err="1">
                <a:latin typeface="Courier New" panose="02070309020205020404" pitchFamily="49" charset="0"/>
              </a:rPr>
              <a:t>nonterminals</a:t>
            </a:r>
            <a:r>
              <a:rPr lang="en-US" altLang="en-US" sz="1905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</a:rPr>
              <a:t>	  that are terminable.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</a:rPr>
              <a:t>	}</a:t>
            </a:r>
            <a:endParaRPr lang="es-VE" altLang="en-US" sz="1905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BF51BBE-B68B-4D3A-B7DA-5DB2A789C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-126640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 reduction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FE4C7E-2017-4888-949A-601CF2F23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383" y="1873678"/>
            <a:ext cx="8035833" cy="3991994"/>
          </a:xfrm>
        </p:spPr>
        <p:txBody>
          <a:bodyPr/>
          <a:lstStyle/>
          <a:p>
            <a:pPr marL="311079" indent="-311079">
              <a:buNone/>
              <a:defRPr/>
            </a:pPr>
            <a:r>
              <a:rPr lang="en-US" altLang="en-US" sz="2177" u="sng" dirty="0">
                <a:latin typeface="Verdana" pitchFamily="34" charset="0"/>
              </a:rPr>
              <a:t>Reducing a grammar:</a:t>
            </a:r>
          </a:p>
          <a:p>
            <a:pPr marL="311079" indent="-311079">
              <a:buFont typeface="Arial" charset="0"/>
              <a:buChar char="•"/>
              <a:defRPr/>
            </a:pPr>
            <a:endParaRPr lang="en-US" altLang="en-US" sz="1905" dirty="0">
              <a:latin typeface="Verdana" pitchFamily="34" charset="0"/>
            </a:endParaRP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Find all terminable </a:t>
            </a:r>
            <a:r>
              <a:rPr lang="en-US" altLang="en-US" sz="1905" dirty="0" err="1">
                <a:latin typeface="Verdana" pitchFamily="34" charset="0"/>
              </a:rPr>
              <a:t>nonterminals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Remove any production A→X</a:t>
            </a:r>
            <a:r>
              <a:rPr lang="en-US" altLang="en-US" sz="1905" baseline="-25000" dirty="0">
                <a:latin typeface="Verdana" pitchFamily="34" charset="0"/>
              </a:rPr>
              <a:t>1</a:t>
            </a:r>
            <a:r>
              <a:rPr lang="en-US" altLang="en-US" sz="1905" dirty="0">
                <a:latin typeface="Verdana" pitchFamily="34" charset="0"/>
              </a:rPr>
              <a:t>…</a:t>
            </a:r>
            <a:r>
              <a:rPr lang="en-US" altLang="en-US" sz="1905" dirty="0" err="1">
                <a:latin typeface="Verdana" pitchFamily="34" charset="0"/>
              </a:rPr>
              <a:t>X</a:t>
            </a:r>
            <a:r>
              <a:rPr lang="en-US" altLang="en-US" sz="1905" baseline="-25000" dirty="0" err="1">
                <a:latin typeface="Verdana" pitchFamily="34" charset="0"/>
              </a:rPr>
              <a:t>n</a:t>
            </a:r>
            <a:r>
              <a:rPr lang="en-US" altLang="en-US" sz="1905" baseline="-25000" dirty="0">
                <a:latin typeface="Verdana" pitchFamily="34" charset="0"/>
              </a:rPr>
              <a:t> </a:t>
            </a:r>
            <a:r>
              <a:rPr lang="en-US" altLang="en-US" sz="1905" dirty="0">
                <a:latin typeface="Verdana" pitchFamily="34" charset="0"/>
              </a:rPr>
              <a:t>if any X</a:t>
            </a:r>
            <a:r>
              <a:rPr lang="en-US" altLang="en-US" sz="1905" baseline="-25000" dirty="0">
                <a:latin typeface="Verdana" pitchFamily="34" charset="0"/>
              </a:rPr>
              <a:t>i</a:t>
            </a:r>
            <a:r>
              <a:rPr lang="en-US" altLang="en-US" sz="1905" dirty="0">
                <a:latin typeface="Verdana" pitchFamily="34" charset="0"/>
              </a:rPr>
              <a:t> is not terminable.</a:t>
            </a:r>
          </a:p>
          <a:p>
            <a:pPr marL="349964" indent="-349964">
              <a:buFont typeface="+mj-lt"/>
              <a:buAutoNum type="arabicPeriod" startAt="3"/>
              <a:defRPr/>
            </a:pPr>
            <a:r>
              <a:rPr lang="en-US" altLang="en-US" sz="1905" dirty="0">
                <a:latin typeface="Verdana" pitchFamily="34" charset="0"/>
              </a:rPr>
              <a:t>Find all generable </a:t>
            </a:r>
            <a:r>
              <a:rPr lang="en-US" altLang="en-US" sz="1905" dirty="0" err="1">
                <a:latin typeface="Verdana" pitchFamily="34" charset="0"/>
              </a:rPr>
              <a:t>nonterminals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349964" indent="-349964">
              <a:buFont typeface="+mj-lt"/>
              <a:buAutoNum type="arabicPeriod" startAt="3"/>
              <a:defRPr/>
            </a:pPr>
            <a:r>
              <a:rPr lang="en-US" altLang="en-US" sz="1905" dirty="0">
                <a:latin typeface="Verdana" pitchFamily="34" charset="0"/>
              </a:rPr>
              <a:t>Remove any production A → X</a:t>
            </a:r>
            <a:r>
              <a:rPr lang="en-US" altLang="en-US" sz="1905" baseline="-25000" dirty="0">
                <a:latin typeface="Verdana" pitchFamily="34" charset="0"/>
              </a:rPr>
              <a:t>1</a:t>
            </a:r>
            <a:r>
              <a:rPr lang="en-US" altLang="en-US" sz="1905" dirty="0">
                <a:latin typeface="Verdana" pitchFamily="34" charset="0"/>
              </a:rPr>
              <a:t> … </a:t>
            </a:r>
            <a:r>
              <a:rPr lang="en-US" altLang="en-US" sz="1905" dirty="0" err="1">
                <a:latin typeface="Verdana" pitchFamily="34" charset="0"/>
              </a:rPr>
              <a:t>X</a:t>
            </a:r>
            <a:r>
              <a:rPr lang="en-US" altLang="en-US" sz="1905" baseline="-25000" dirty="0" err="1">
                <a:latin typeface="Verdana" pitchFamily="34" charset="0"/>
              </a:rPr>
              <a:t>n</a:t>
            </a:r>
            <a:r>
              <a:rPr lang="en-US" altLang="en-US" sz="1905" baseline="-25000" dirty="0">
                <a:latin typeface="Verdana" pitchFamily="34" charset="0"/>
              </a:rPr>
              <a:t>  </a:t>
            </a:r>
            <a:r>
              <a:rPr lang="en-US" altLang="en-US" sz="1905" dirty="0">
                <a:latin typeface="Verdana" pitchFamily="34" charset="0"/>
              </a:rPr>
              <a:t>if A is not generable.</a:t>
            </a:r>
          </a:p>
          <a:p>
            <a:pPr marL="311079" indent="-311079"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 	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AC1141B-6650-422C-A2FC-0806A21EB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-149795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 reduction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64AE8D-9D1F-487E-9D57-116306735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227" y="1873678"/>
            <a:ext cx="7880300" cy="399199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u="sng" dirty="0"/>
              <a:t>Example:</a:t>
            </a:r>
            <a:r>
              <a:rPr lang="en-US" altLang="en-US" sz="1905" dirty="0"/>
              <a:t>	E → E + T		F → not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/>
              <a:t>			   → T			Q → P /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/>
              <a:t>			T → F * T		P → (E)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/>
              <a:t>			   → P			   → </a:t>
            </a:r>
            <a:r>
              <a:rPr lang="en-US" altLang="en-US" sz="1905" dirty="0" err="1"/>
              <a:t>i</a:t>
            </a:r>
            <a:endParaRPr lang="en-US" altLang="en-US" sz="1905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544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Terminable: {P, T, E},	 not Terminable: {F, Q}.  So,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eliminate every production whose right-part contains either F or Q.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544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 E → E + T		T → 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  → T		P → (E)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 				   → </a:t>
            </a:r>
            <a:r>
              <a:rPr lang="en-US" altLang="en-US" sz="1905" dirty="0" err="1">
                <a:latin typeface="Verdana" panose="020B0604030504040204" pitchFamily="34" charset="0"/>
              </a:rPr>
              <a:t>i</a:t>
            </a: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544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905" dirty="0"/>
              <a:t>Generable: {E, T,  P},     not Generable: { }.  Grammar is reduced.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3718DA88-5C2D-4D85-A916-F05DADA04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1851" y="1666302"/>
            <a:ext cx="7672924" cy="858667"/>
          </a:xfrm>
        </p:spPr>
        <p:txBody>
          <a:bodyPr vert="horz" wrap="square" lIns="0" tIns="36005" rIns="0" bIns="0" numCol="1" anchor="ctr" anchorCtr="0" compatLnSpc="1">
            <a:prstTxWarp prst="textNoShape">
              <a:avLst/>
            </a:prstTxWarp>
          </a:bodyPr>
          <a:lstStyle/>
          <a:p>
            <a:pPr algn="ctr"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4082" dirty="0"/>
              <a:t> top-down parsing</a:t>
            </a:r>
          </a:p>
        </p:txBody>
      </p:sp>
      <p:sp>
        <p:nvSpPr>
          <p:cNvPr id="45059" name="Content Placeholder 1">
            <a:extLst>
              <a:ext uri="{FF2B5EF4-FFF2-40B4-BE49-F238E27FC236}">
                <a16:creationId xmlns:a16="http://schemas.microsoft.com/office/drawing/2014/main" id="{EC257D73-B374-4766-9C88-197D2AA4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DE34156-03A4-4969-A44D-0374C5642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Topics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589E68E-7E2E-4C26-8471-F76CEF4D1E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80501" y="1821833"/>
            <a:ext cx="7182998" cy="3214333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Context-free Grammars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Derivation Trees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Transduction Grammars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Ambiguity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Grammar Reduction.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Game of Syntactic Dominoes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7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Strategies for parsing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Top-Down Parsing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7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OPF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B42C275-4E6D-4A47-B88B-2267D5EFA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The Game of Syntactic Dominoes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FA09BC9-4D27-413B-9FDB-E35AE8502FB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z="1905" u="sng" dirty="0">
                <a:latin typeface="Verdana" pitchFamily="34" charset="0"/>
              </a:rPr>
              <a:t>The grammar</a:t>
            </a:r>
            <a:r>
              <a:rPr lang="en-US" altLang="en-US" sz="1905" dirty="0">
                <a:latin typeface="Verdana" pitchFamily="34" charset="0"/>
              </a:rPr>
              <a:t>:  </a:t>
            </a:r>
          </a:p>
          <a:p>
            <a:pPr marL="0" indent="0">
              <a:buNone/>
              <a:defRPr/>
            </a:pPr>
            <a:endParaRPr lang="en-US" altLang="en-US" sz="816" dirty="0">
              <a:latin typeface="Verdana" pitchFamily="34" charset="0"/>
            </a:endParaRPr>
          </a:p>
          <a:p>
            <a:pPr lvl="1"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E →</a:t>
            </a:r>
            <a:r>
              <a:rPr lang="en-US" altLang="en-US" sz="1633" dirty="0">
                <a:latin typeface="Verdana" pitchFamily="34" charset="0"/>
                <a:sym typeface="Wingdings" charset="2"/>
              </a:rPr>
              <a:t> E+T		T </a:t>
            </a:r>
            <a:r>
              <a:rPr lang="en-US" altLang="en-US" sz="1633" dirty="0">
                <a:latin typeface="Verdana" pitchFamily="34" charset="0"/>
              </a:rPr>
              <a:t>→</a:t>
            </a:r>
            <a:r>
              <a:rPr lang="en-US" altLang="en-US" sz="1633" dirty="0">
                <a:latin typeface="Verdana" pitchFamily="34" charset="0"/>
                <a:sym typeface="Wingdings" charset="2"/>
              </a:rPr>
              <a:t>  P</a:t>
            </a:r>
            <a:r>
              <a:rPr lang="en-US" altLang="en-US" sz="1633" b="1" dirty="0">
                <a:latin typeface="Verdana" pitchFamily="34" charset="0"/>
                <a:sym typeface="Wingdings" charset="2"/>
              </a:rPr>
              <a:t>*</a:t>
            </a:r>
            <a:r>
              <a:rPr lang="en-US" altLang="en-US" sz="1633" dirty="0">
                <a:latin typeface="Verdana" pitchFamily="34" charset="0"/>
                <a:sym typeface="Wingdings" charset="2"/>
              </a:rPr>
              <a:t>T	P </a:t>
            </a:r>
            <a:r>
              <a:rPr lang="en-US" altLang="en-US" sz="1633" dirty="0">
                <a:latin typeface="Verdana" pitchFamily="34" charset="0"/>
              </a:rPr>
              <a:t>→</a:t>
            </a:r>
            <a:r>
              <a:rPr lang="en-US" altLang="en-US" sz="1633" dirty="0">
                <a:latin typeface="Verdana" pitchFamily="34" charset="0"/>
                <a:sym typeface="Wingdings" charset="2"/>
              </a:rPr>
              <a:t> (E)</a:t>
            </a:r>
          </a:p>
          <a:p>
            <a:pPr lvl="1"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   → </a:t>
            </a:r>
            <a:r>
              <a:rPr lang="en-US" altLang="en-US" sz="1633" dirty="0">
                <a:latin typeface="Verdana" pitchFamily="34" charset="0"/>
                <a:sym typeface="Wingdings" charset="2"/>
              </a:rPr>
              <a:t> T	  	   </a:t>
            </a:r>
            <a:r>
              <a:rPr lang="en-US" altLang="en-US" sz="1633" dirty="0">
                <a:latin typeface="Verdana" pitchFamily="34" charset="0"/>
              </a:rPr>
              <a:t>→</a:t>
            </a:r>
            <a:r>
              <a:rPr lang="en-US" altLang="en-US" sz="1633" dirty="0">
                <a:latin typeface="Verdana" pitchFamily="34" charset="0"/>
                <a:sym typeface="Wingdings" charset="2"/>
              </a:rPr>
              <a:t>  P	   	   </a:t>
            </a:r>
            <a:r>
              <a:rPr lang="en-US" altLang="en-US" sz="1633" dirty="0">
                <a:latin typeface="Verdana" pitchFamily="34" charset="0"/>
              </a:rPr>
              <a:t>→</a:t>
            </a:r>
            <a:r>
              <a:rPr lang="en-US" altLang="en-US" sz="1633" dirty="0">
                <a:latin typeface="Verdana" pitchFamily="34" charset="0"/>
                <a:sym typeface="Wingdings" charset="2"/>
              </a:rPr>
              <a:t> </a:t>
            </a:r>
            <a:r>
              <a:rPr lang="en-US" altLang="en-US" sz="1633" dirty="0" err="1">
                <a:latin typeface="Verdana" pitchFamily="34" charset="0"/>
                <a:sym typeface="Wingdings" charset="2"/>
              </a:rPr>
              <a:t>i</a:t>
            </a:r>
            <a:endParaRPr lang="en-US" altLang="en-US" sz="1633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endParaRPr lang="en-US" altLang="en-US" sz="748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1905" u="sng" dirty="0">
                <a:latin typeface="Verdana" pitchFamily="34" charset="0"/>
              </a:rPr>
              <a:t>The playing pieces</a:t>
            </a:r>
            <a:r>
              <a:rPr lang="en-US" altLang="en-US" sz="1905" dirty="0">
                <a:latin typeface="Verdana" pitchFamily="34" charset="0"/>
              </a:rPr>
              <a:t>: An arbitrary supply of each piece</a:t>
            </a:r>
          </a:p>
          <a:p>
            <a:pPr marL="0" indent="0"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  (one per grammar rule).</a:t>
            </a:r>
          </a:p>
          <a:p>
            <a:pPr>
              <a:buFont typeface="Arial" charset="0"/>
              <a:buChar char="•"/>
              <a:defRPr/>
            </a:pPr>
            <a:endParaRPr lang="en-US" altLang="en-US" sz="748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1905" u="sng" dirty="0">
                <a:latin typeface="Verdana" pitchFamily="34" charset="0"/>
              </a:rPr>
              <a:t>The game board:</a:t>
            </a:r>
            <a:endParaRPr lang="en-US" altLang="en-US" sz="1905" dirty="0">
              <a:latin typeface="Verdana" pitchFamily="34" charset="0"/>
            </a:endParaRPr>
          </a:p>
          <a:p>
            <a:pPr lvl="1">
              <a:buFontTx/>
              <a:buChar char="•"/>
              <a:defRPr/>
            </a:pPr>
            <a:r>
              <a:rPr lang="en-US" altLang="en-US" sz="1633" dirty="0">
                <a:latin typeface="Verdana" pitchFamily="34" charset="0"/>
              </a:rPr>
              <a:t>Start domino at the top.</a:t>
            </a:r>
          </a:p>
          <a:p>
            <a:pPr lvl="1">
              <a:buFontTx/>
              <a:buChar char="•"/>
              <a:defRPr/>
            </a:pPr>
            <a:r>
              <a:rPr lang="en-US" altLang="en-US" sz="1633" dirty="0">
                <a:latin typeface="Verdana" pitchFamily="34" charset="0"/>
              </a:rPr>
              <a:t>Bottom dominoes are the "input."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3C56-BC3B-4900-AE3D-55052490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17208" cy="683316"/>
          </a:xfrm>
        </p:spPr>
        <p:txBody>
          <a:bodyPr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defRPr/>
            </a:pPr>
            <a:r>
              <a:rPr lang="en-US" sz="3300" dirty="0"/>
              <a:t>Syntactic dominoes: The Game Board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F581959F-4CD9-4CBF-9D61-D3FEB279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903745" cy="47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913D6F0-5E33-47E1-9869-2C9BF9665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The Game of Syntactic Dominoes 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F2814F6-289D-4BF7-9370-CDD5FB1867B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177" u="sng" dirty="0">
                <a:latin typeface="Verdana" panose="020B0604030504040204" pitchFamily="34" charset="0"/>
              </a:rPr>
              <a:t>Game rules</a:t>
            </a:r>
            <a:r>
              <a:rPr lang="en-US" altLang="en-US" sz="2177" dirty="0">
                <a:latin typeface="Verdana" panose="020B0604030504040204" pitchFamily="34" charset="0"/>
              </a:rPr>
              <a:t>: </a:t>
            </a:r>
          </a:p>
          <a:p>
            <a:pPr lvl="1"/>
            <a:r>
              <a:rPr lang="en-US" altLang="en-US" sz="1905" dirty="0">
                <a:latin typeface="Verdana" panose="020B0604030504040204" pitchFamily="34" charset="0"/>
              </a:rPr>
              <a:t>Add game pieces to the board.</a:t>
            </a:r>
          </a:p>
          <a:p>
            <a:pPr lvl="1"/>
            <a:r>
              <a:rPr lang="en-US" altLang="en-US" sz="1905" dirty="0">
                <a:latin typeface="Verdana" panose="020B0604030504040204" pitchFamily="34" charset="0"/>
              </a:rPr>
              <a:t>Match the flat parts and the symbols.</a:t>
            </a:r>
          </a:p>
          <a:p>
            <a:pPr lvl="1"/>
            <a:r>
              <a:rPr lang="en-US" altLang="en-US" sz="1905" dirty="0">
                <a:latin typeface="Verdana" panose="020B0604030504040204" pitchFamily="34" charset="0"/>
              </a:rPr>
              <a:t>Lines are infinitely elastic (and cannot cross).</a:t>
            </a:r>
          </a:p>
          <a:p>
            <a:pPr lvl="1"/>
            <a:endParaRPr lang="en-US" altLang="en-US" sz="1905" dirty="0">
              <a:latin typeface="Verdana" panose="020B0604030504040204" pitchFamily="34" charset="0"/>
            </a:endParaRPr>
          </a:p>
          <a:p>
            <a:r>
              <a:rPr lang="en-US" altLang="en-US" sz="2177" u="sng" dirty="0">
                <a:latin typeface="Verdana" panose="020B0604030504040204" pitchFamily="34" charset="0"/>
              </a:rPr>
              <a:t>Object of the game:</a:t>
            </a:r>
          </a:p>
          <a:p>
            <a:pPr lvl="1"/>
            <a:r>
              <a:rPr lang="en-US" altLang="en-US" sz="1905" dirty="0">
                <a:latin typeface="Verdana" panose="020B0604030504040204" pitchFamily="34" charset="0"/>
              </a:rPr>
              <a:t>Connect start domino with the input dominoes.</a:t>
            </a:r>
          </a:p>
          <a:p>
            <a:pPr lvl="1"/>
            <a:r>
              <a:rPr lang="en-US" altLang="en-US" sz="1905" dirty="0">
                <a:latin typeface="Verdana" panose="020B0604030504040204" pitchFamily="34" charset="0"/>
              </a:rPr>
              <a:t>Leave no unmatched flat parts.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7EF2BB7-ADBD-4C3B-930B-D3261B90D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Parsing Strategies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00A10F0-4172-4D07-AF2B-43D699786B3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041075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1905" dirty="0">
                <a:latin typeface="Verdana" panose="020B0604030504040204" pitchFamily="34" charset="0"/>
              </a:rPr>
              <a:t>Same as for the game of syntactic dominoes.</a:t>
            </a:r>
          </a:p>
          <a:p>
            <a:endParaRPr lang="en-US" altLang="en-US" sz="2177" dirty="0">
              <a:latin typeface="Verdana" panose="020B0604030504040204" pitchFamily="34" charset="0"/>
            </a:endParaRPr>
          </a:p>
          <a:p>
            <a:pPr lvl="1"/>
            <a:r>
              <a:rPr lang="en-US" altLang="en-US" sz="1905" dirty="0">
                <a:latin typeface="Verdana" panose="020B0604030504040204" pitchFamily="34" charset="0"/>
              </a:rPr>
              <a:t>“Top-down” parsing: start at the start symbol, work toward the input string.</a:t>
            </a:r>
          </a:p>
          <a:p>
            <a:pPr lvl="1"/>
            <a:r>
              <a:rPr lang="en-US" altLang="en-US" sz="1905" dirty="0">
                <a:latin typeface="Verdana" panose="020B0604030504040204" pitchFamily="34" charset="0"/>
              </a:rPr>
              <a:t>“Bottom-up” parsing: start at the input string, work towards the goal symbol.</a:t>
            </a:r>
          </a:p>
          <a:p>
            <a:pPr lvl="1">
              <a:buFontTx/>
              <a:buNone/>
            </a:pPr>
            <a:endParaRPr lang="en-US" altLang="en-US" sz="1633" dirty="0">
              <a:latin typeface="Verdana" panose="020B0604030504040204" pitchFamily="34" charset="0"/>
            </a:endParaRPr>
          </a:p>
          <a:p>
            <a:r>
              <a:rPr lang="en-US" altLang="en-US" sz="1905" dirty="0">
                <a:latin typeface="Verdana" panose="020B0604030504040204" pitchFamily="34" charset="0"/>
              </a:rPr>
              <a:t>In either strategy, can process the input left-to-right </a:t>
            </a:r>
            <a:r>
              <a:rPr lang="en-US" altLang="en-US" sz="1905" b="1" dirty="0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</a:t>
            </a:r>
            <a:r>
              <a:rPr lang="en-US" altLang="en-US" sz="1905" dirty="0">
                <a:latin typeface="Verdana" panose="020B0604030504040204" pitchFamily="34" charset="0"/>
                <a:sym typeface="Wingdings" panose="05000000000000000000" pitchFamily="2" charset="2"/>
              </a:rPr>
              <a:t> or right-to-left </a:t>
            </a:r>
            <a:r>
              <a:rPr lang="en-US" altLang="en-US" sz="1905" b="1" dirty="0">
                <a:solidFill>
                  <a:srgbClr val="FF0000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</a:t>
            </a:r>
            <a:r>
              <a:rPr lang="en-US" altLang="en-US" sz="1905" dirty="0">
                <a:latin typeface="Verdana" panose="020B0604030504040204" pitchFamily="34" charset="0"/>
                <a:sym typeface="Wingdings" panose="05000000000000000000" pitchFamily="2" charset="2"/>
              </a:rPr>
              <a:t>  </a:t>
            </a:r>
            <a:endParaRPr lang="en-US" altLang="en-US" sz="1905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2726330-9F2C-4DC2-A44E-E1A7CFF50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Top-Down Parsing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7681A86-6786-4A8A-937C-4DD3162EFCB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91071" y="2084294"/>
            <a:ext cx="8035833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z="1769" dirty="0">
                <a:latin typeface="Verdana" pitchFamily="34" charset="0"/>
              </a:rPr>
              <a:t>A</a:t>
            </a: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ttempt a left-most derivation, by predicting the re-write that will match the remaining input.</a:t>
            </a:r>
          </a:p>
          <a:p>
            <a:pPr>
              <a:buFont typeface="Arial" charset="0"/>
              <a:buChar char="•"/>
              <a:defRPr/>
            </a:pPr>
            <a:endParaRPr lang="en-US" altLang="en-US" sz="544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a string (a stack, really) from which the input can be derived.</a:t>
            </a:r>
          </a:p>
          <a:p>
            <a:pPr>
              <a:buFont typeface="Arial" charset="0"/>
              <a:buChar char="•"/>
              <a:defRPr/>
            </a:pPr>
            <a:endParaRPr lang="en-US" altLang="en-US" sz="544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with S on the stack.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544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11079" indent="-311079">
              <a:lnSpc>
                <a:spcPct val="90000"/>
              </a:lnSpc>
              <a:buNone/>
              <a:defRPr/>
            </a:pPr>
            <a:r>
              <a:rPr lang="en-US" altLang="en-US" sz="1769" dirty="0">
                <a:latin typeface="Verdana" pitchFamily="34" charset="0"/>
              </a:rPr>
              <a:t>At every step, two alternatives:</a:t>
            </a:r>
          </a:p>
          <a:p>
            <a:pPr marL="311079" indent="-311079">
              <a:lnSpc>
                <a:spcPct val="90000"/>
              </a:lnSpc>
              <a:buNone/>
              <a:defRPr/>
            </a:pPr>
            <a:endParaRPr lang="en-US" altLang="en-US" sz="1769" dirty="0">
              <a:latin typeface="Verdana" pitchFamily="34" charset="0"/>
            </a:endParaRPr>
          </a:p>
          <a:p>
            <a:pPr marL="661043" lvl="1" indent="-349964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1769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altLang="en-US" sz="1769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</a:t>
            </a:r>
            <a:r>
              <a:rPr lang="en-US" altLang="en-US" sz="1769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(the stack) begins with a terminal t: match t against input.</a:t>
            </a:r>
          </a:p>
          <a:p>
            <a:pPr marL="661043" lvl="1" indent="-349964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1769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en-US" altLang="en-US" sz="1769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</a:t>
            </a:r>
            <a:r>
              <a:rPr lang="en-US" altLang="en-US" sz="1769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begins with a nonterminal A:</a:t>
            </a:r>
          </a:p>
          <a:p>
            <a:pPr marL="311079" lvl="1" indent="0">
              <a:lnSpc>
                <a:spcPct val="90000"/>
              </a:lnSpc>
              <a:buNone/>
              <a:defRPr/>
            </a:pPr>
            <a:r>
              <a:rPr lang="en-US" altLang="en-US" sz="1769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   Consult an OPF (Omniscient Parsing Function) to determine</a:t>
            </a:r>
          </a:p>
          <a:p>
            <a:pPr marL="311079" lvl="1" indent="0">
              <a:lnSpc>
                <a:spcPct val="90000"/>
              </a:lnSpc>
              <a:buNone/>
              <a:defRPr/>
            </a:pPr>
            <a:r>
              <a:rPr lang="en-US" altLang="en-US" sz="1769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   which production for A to use.</a:t>
            </a:r>
          </a:p>
          <a:p>
            <a:pPr>
              <a:buFont typeface="Arial" charset="0"/>
              <a:buChar char="•"/>
              <a:defRPr/>
            </a:pPr>
            <a:endParaRPr lang="en-US" altLang="en-US" sz="2177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D7C7-084B-477E-B4C7-463C6691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0566"/>
            <a:ext cx="6781800" cy="533400"/>
          </a:xfrm>
        </p:spPr>
        <p:txBody>
          <a:bodyPr>
            <a:noAutofit/>
          </a:bodyPr>
          <a:lstStyle/>
          <a:p>
            <a:pPr defTabSz="685804" eaLnBrk="1" fontAlgn="auto" hangingPunct="1">
              <a:spcAft>
                <a:spcPts val="0"/>
              </a:spcAft>
              <a:defRPr/>
            </a:pPr>
            <a:r>
              <a:rPr lang="en-US" sz="3600" dirty="0"/>
              <a:t>Sample top-down parse</a:t>
            </a:r>
          </a:p>
        </p:txBody>
      </p:sp>
      <p:pic>
        <p:nvPicPr>
          <p:cNvPr id="58371" name="Picture 4">
            <a:extLst>
              <a:ext uri="{FF2B5EF4-FFF2-40B4-BE49-F238E27FC236}">
                <a16:creationId xmlns:a16="http://schemas.microsoft.com/office/drawing/2014/main" id="{341FFDDE-081C-4EAB-A06E-4F510871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2"/>
          <a:stretch>
            <a:fillRect/>
          </a:stretch>
        </p:blipFill>
        <p:spPr bwMode="auto">
          <a:xfrm>
            <a:off x="3581400" y="1599886"/>
            <a:ext cx="4925188" cy="483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2" name="Rectangle 2">
            <a:extLst>
              <a:ext uri="{FF2B5EF4-FFF2-40B4-BE49-F238E27FC236}">
                <a16:creationId xmlns:a16="http://schemas.microsoft.com/office/drawing/2014/main" id="{4B940386-ED29-4AEB-8315-1932D56C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2384828" cy="185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/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</a:rPr>
              <a:t>E →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E+T</a:t>
            </a:r>
          </a:p>
          <a:p>
            <a:pPr lvl="1"/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</a:rPr>
              <a:t>   → 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T</a:t>
            </a:r>
          </a:p>
          <a:p>
            <a:pPr lvl="1"/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T 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</a:rPr>
              <a:t>→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P</a:t>
            </a:r>
            <a:r>
              <a:rPr lang="en-US" altLang="en-US" sz="1905" b="1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*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T</a:t>
            </a:r>
          </a:p>
          <a:p>
            <a:pPr lvl="1"/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</a:rPr>
              <a:t>→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P</a:t>
            </a:r>
          </a:p>
          <a:p>
            <a:pPr lvl="1"/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P 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</a:rPr>
              <a:t>→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(E)</a:t>
            </a:r>
          </a:p>
          <a:p>
            <a:pPr lvl="1"/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</a:rPr>
              <a:t>→</a:t>
            </a: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905" dirty="0" err="1">
                <a:solidFill>
                  <a:schemeClr val="tx1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i</a:t>
            </a:r>
            <a:endParaRPr lang="en-US" altLang="en-US" sz="1905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45DD45A-FADE-4BE9-93A4-6BAE6AAC4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872" y="152400"/>
            <a:ext cx="7812255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Classic Top-Down Parsing Algorithm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2084B45-A51B-4D13-865D-12C90AAB12E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Push (Stack, 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while not Empty (Stack) 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if Top(Stack) </a:t>
            </a:r>
            <a:r>
              <a:rPr lang="en-US" altLang="en-US" sz="1905" b="1" dirty="0">
                <a:latin typeface="MS UI Gothic" panose="020B0600070205080204" pitchFamily="34" charset="-128"/>
                <a:ea typeface="MS UI Gothic" panose="020B0600070205080204" pitchFamily="34" charset="-128"/>
                <a:sym typeface="Symbol" panose="05050102010706020507" pitchFamily="18" charset="2"/>
              </a:rPr>
              <a:t>∊ </a:t>
            </a:r>
            <a:r>
              <a:rPr lang="en-US" altLang="en-US" sz="1905" b="1" dirty="0">
                <a:latin typeface="Verdana" panose="020B0604030504040204" pitchFamily="34" charset="0"/>
                <a:sym typeface="Symbol" panose="05050102010706020507" pitchFamily="18" charset="2"/>
              </a:rPr>
              <a:t></a:t>
            </a:r>
            <a:r>
              <a:rPr lang="en-US" altLang="en-US" sz="1905" b="1" dirty="0">
                <a:latin typeface="Verdan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sym typeface="WP MathA"/>
              </a:rPr>
              <a:t>			then if Top(Stack) = Head(input)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sym typeface="WP MathA"/>
              </a:rPr>
              <a:t>				then input := tail(input)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sym typeface="WP MathA"/>
              </a:rPr>
              <a:t>					Pop(Stack)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sym typeface="WP MathA"/>
              </a:rPr>
              <a:t>				else error (Stack, input)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sym typeface="WP MathA"/>
              </a:rPr>
              <a:t>			else P:= OPF (Stack, input)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sym typeface="WP MathA"/>
              </a:rPr>
              <a:t>				Push (Pop(Stack), RHS(P))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  <a:sym typeface="WP MathA"/>
              </a:rPr>
              <a:t>	od	</a:t>
            </a:r>
            <a:endParaRPr lang="en-US" altLang="en-US" sz="1837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C4DC-5C2F-435A-949C-0A96AFF7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06118"/>
            <a:ext cx="7717208" cy="1147050"/>
          </a:xfrm>
        </p:spPr>
        <p:txBody>
          <a:bodyPr/>
          <a:lstStyle/>
          <a:p>
            <a:pPr defTabSz="685804" eaLnBrk="1" fontAlgn="auto" hangingPunct="1">
              <a:spcAft>
                <a:spcPts val="0"/>
              </a:spcAft>
              <a:defRPr/>
            </a:pPr>
            <a:r>
              <a:rPr lang="en-US" sz="3300" dirty="0"/>
              <a:t>top-down parsing: general scheme</a:t>
            </a:r>
          </a:p>
        </p:txBody>
      </p:sp>
      <p:pic>
        <p:nvPicPr>
          <p:cNvPr id="61443" name="Picture 4">
            <a:extLst>
              <a:ext uri="{FF2B5EF4-FFF2-40B4-BE49-F238E27FC236}">
                <a16:creationId xmlns:a16="http://schemas.microsoft.com/office/drawing/2014/main" id="{7464F2E6-ABCF-442C-8F62-63F491BA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97"/>
          <a:stretch>
            <a:fillRect/>
          </a:stretch>
        </p:blipFill>
        <p:spPr bwMode="auto">
          <a:xfrm>
            <a:off x="1371600" y="1905000"/>
            <a:ext cx="6273134" cy="407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36F9F9B-B29D-458D-BE48-ECCC01B4A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Top-Down Parsing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A2199E8-19F4-4EDE-A63E-386EECE1AF9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928762"/>
            <a:ext cx="7455827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177" dirty="0">
                <a:latin typeface="Verdana" panose="020B0604030504040204" pitchFamily="34" charset="0"/>
              </a:rPr>
              <a:t>Most parsing methods (for PL’s) impose bounds:</a:t>
            </a:r>
            <a:endParaRPr lang="en-US" altLang="en-US" sz="1973" dirty="0">
              <a:latin typeface="Verdana" panose="020B0604030504040204" pitchFamily="34" charset="0"/>
            </a:endParaRPr>
          </a:p>
          <a:p>
            <a:pPr lvl="1"/>
            <a:r>
              <a:rPr lang="en-US" altLang="en-US" sz="1973" dirty="0">
                <a:latin typeface="Verdana" panose="020B0604030504040204" pitchFamily="34" charset="0"/>
              </a:rPr>
              <a:t>input lookahead: 1.</a:t>
            </a:r>
          </a:p>
          <a:p>
            <a:endParaRPr lang="en-US" altLang="en-US" sz="544" dirty="0">
              <a:latin typeface="Verdana" panose="020B0604030504040204" pitchFamily="34" charset="0"/>
            </a:endParaRPr>
          </a:p>
          <a:p>
            <a:r>
              <a:rPr lang="en-US" altLang="en-US" sz="2177" dirty="0">
                <a:latin typeface="Verdana" panose="020B0604030504040204" pitchFamily="34" charset="0"/>
              </a:rPr>
              <a:t>We define OPF (</a:t>
            </a:r>
            <a:r>
              <a:rPr lang="en-US" altLang="en-US" sz="2177" dirty="0" err="1">
                <a:latin typeface="Verdana" panose="020B0604030504040204" pitchFamily="34" charset="0"/>
              </a:rPr>
              <a:t>A,t</a:t>
            </a:r>
            <a:r>
              <a:rPr lang="en-US" altLang="en-US" sz="2177" dirty="0">
                <a:latin typeface="Verdana" panose="020B0604030504040204" pitchFamily="34" charset="0"/>
              </a:rPr>
              <a:t>), where</a:t>
            </a:r>
          </a:p>
          <a:p>
            <a:pPr lvl="1"/>
            <a:r>
              <a:rPr lang="en-US" altLang="en-US" sz="1973" dirty="0">
                <a:latin typeface="Verdana" panose="020B0604030504040204" pitchFamily="34" charset="0"/>
              </a:rPr>
              <a:t> A: top element of the stack, and </a:t>
            </a:r>
          </a:p>
          <a:p>
            <a:pPr lvl="1"/>
            <a:r>
              <a:rPr lang="en-US" altLang="en-US" sz="1973" dirty="0">
                <a:latin typeface="Verdana" panose="020B0604030504040204" pitchFamily="34" charset="0"/>
              </a:rPr>
              <a:t> t: first symbol on the input.</a:t>
            </a:r>
          </a:p>
          <a:p>
            <a:endParaRPr lang="en-US" altLang="en-US" sz="544" dirty="0">
              <a:latin typeface="Verdana" panose="020B0604030504040204" pitchFamily="34" charset="0"/>
            </a:endParaRPr>
          </a:p>
          <a:p>
            <a:r>
              <a:rPr lang="en-US" altLang="en-US" sz="2177" dirty="0">
                <a:latin typeface="Verdana" panose="020B0604030504040204" pitchFamily="34" charset="0"/>
                <a:sym typeface="WP MathA"/>
              </a:rPr>
              <a:t>Storage requirements: O(n</a:t>
            </a:r>
            <a:r>
              <a:rPr lang="en-US" altLang="en-US" sz="2177" baseline="30000" dirty="0">
                <a:latin typeface="Verdana" panose="020B0604030504040204" pitchFamily="34" charset="0"/>
                <a:sym typeface="WP MathA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  <a:sym typeface="WP MathA"/>
              </a:rPr>
              <a:t>), where n is the size of the grammar vocabulary  (a few hundred).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E138EAD-B70E-4E5F-A769-A564AF4D8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92078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Sample OPF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8BD040C-0BE6-4013-8336-8C4C4F9564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6603" y="1821834"/>
            <a:ext cx="2384828" cy="1607167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  <a:cs typeface="Verdana" panose="020B0604030504040204" pitchFamily="34" charset="0"/>
              </a:rPr>
              <a:t>→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A	</a:t>
            </a:r>
            <a:endParaRPr lang="en-US" altLang="en-US" sz="217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A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177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bAd</a:t>
            </a:r>
            <a:endParaRPr lang="en-US" altLang="en-US" sz="217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2177" dirty="0"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endParaRPr lang="en-US" altLang="en-US" sz="18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Group 7">
            <a:extLst>
              <a:ext uri="{FF2B5EF4-FFF2-40B4-BE49-F238E27FC236}">
                <a16:creationId xmlns:a16="http://schemas.microsoft.com/office/drawing/2014/main" id="{0948E8B5-0EF3-4001-B1AD-06535B86EF68}"/>
              </a:ext>
            </a:extLst>
          </p:cNvPr>
          <p:cNvGraphicFramePr>
            <a:graphicFrameLocks noGrp="1"/>
          </p:cNvGraphicFramePr>
          <p:nvPr/>
        </p:nvGraphicFramePr>
        <p:xfrm>
          <a:off x="839227" y="3653658"/>
          <a:ext cx="3680929" cy="1330665"/>
        </p:xfrm>
        <a:graphic>
          <a:graphicData uri="http://schemas.openxmlformats.org/drawingml/2006/table">
            <a:tbl>
              <a:tblPr/>
              <a:tblGrid>
                <a:gridCol w="92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597"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OPF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d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/>
                        </a:rPr>
                        <a:t></a:t>
                      </a:r>
                      <a:endParaRPr kumimoji="0" lang="en-US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Symbol" pitchFamily="18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34"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 →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 A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S → A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34"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 → 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 →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Wingdings" charset="2"/>
                        </a:rPr>
                        <a:t>bAd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marL="503972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marL="1007943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marL="1511915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6" charset="0"/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marL="2015886" algn="l" defTabSz="1007943" rtl="0" eaLnBrk="1" latinLnBrk="0" hangingPunct="1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marL="2519858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marL="3023829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marL="3527801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marL="4031772" algn="l" defTabSz="1007943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 kern="12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 → 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sym typeface="Wingdings" charset="2"/>
                      </a:endParaRP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F359F97-CDFE-4B2C-99CF-E286717CF11E}"/>
              </a:ext>
            </a:extLst>
          </p:cNvPr>
          <p:cNvSpPr/>
          <p:nvPr/>
        </p:nvSpPr>
        <p:spPr>
          <a:xfrm>
            <a:off x="839227" y="3636377"/>
            <a:ext cx="3680930" cy="12961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0FF8FA-93ED-48B1-9F42-8B06C5A5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80" y="1388720"/>
            <a:ext cx="4686219" cy="60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ts val="748"/>
              </a:spcBef>
              <a:buSzPct val="45000"/>
              <a:buNone/>
            </a:pPr>
            <a:r>
              <a:rPr lang="en-US" altLang="en-US" sz="2177" u="sng" dirty="0"/>
              <a:t>Stack		Input	         	OPF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23F654D-9850-413B-AFE6-631FD0A7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221" y="1821834"/>
            <a:ext cx="3599923" cy="53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ts val="748"/>
              </a:spcBef>
              <a:buSzPct val="45000"/>
              <a:buNone/>
            </a:pPr>
            <a:r>
              <a:rPr lang="en-US" altLang="en-US" sz="2177" dirty="0"/>
              <a:t>S				</a:t>
            </a:r>
            <a:r>
              <a:rPr lang="en-US" altLang="en-US" sz="2177" dirty="0" err="1"/>
              <a:t>bbdd</a:t>
            </a:r>
            <a:r>
              <a:rPr lang="en-US" altLang="en-US" sz="2177" dirty="0">
                <a:sym typeface="Symbol" panose="05050102010706020507" pitchFamily="18" charset="2"/>
              </a:rPr>
              <a:t>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9EC4B4A-3E7E-48C6-8B28-4C9473B0E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29377" cy="85866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Context-free grammars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5E1C337-F13F-4282-8925-63C75EAF2D1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1718146"/>
            <a:ext cx="7974268" cy="3574001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z="2177" u="sng" dirty="0">
                <a:latin typeface="Verdana" pitchFamily="34" charset="0"/>
              </a:rPr>
              <a:t>Definition</a:t>
            </a:r>
            <a:r>
              <a:rPr lang="en-US" altLang="en-US" sz="2177" dirty="0">
                <a:latin typeface="Verdana" pitchFamily="34" charset="0"/>
              </a:rPr>
              <a:t>:  A context-free grammar (CFG)</a:t>
            </a:r>
          </a:p>
          <a:p>
            <a:pPr marL="0" indent="0"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is a quadruple</a:t>
            </a:r>
            <a:r>
              <a:rPr lang="en-US" altLang="en-US" sz="2177" dirty="0"/>
              <a:t> </a:t>
            </a:r>
            <a:r>
              <a:rPr lang="en-US" altLang="en-US" sz="2177" dirty="0">
                <a:latin typeface="Verdana" pitchFamily="34" charset="0"/>
              </a:rPr>
              <a:t>G = (</a:t>
            </a:r>
            <a:r>
              <a:rPr lang="en-US" altLang="en-US" sz="2177" dirty="0">
                <a:latin typeface="Verdana" pitchFamily="34" charset="0"/>
                <a:sym typeface="Symbol" pitchFamily="18" charset="2"/>
              </a:rPr>
              <a:t>, , P, S),</a:t>
            </a:r>
            <a:r>
              <a:rPr lang="en-US" altLang="en-US" sz="2177" dirty="0">
                <a:sym typeface="Symbol" pitchFamily="18" charset="2"/>
              </a:rPr>
              <a:t> </a:t>
            </a:r>
            <a:r>
              <a:rPr lang="en-US" altLang="en-US" sz="2177" dirty="0">
                <a:latin typeface="Verdana" pitchFamily="34" charset="0"/>
                <a:sym typeface="Symbol" pitchFamily="18" charset="2"/>
              </a:rPr>
              <a:t>where all productions are of the form</a:t>
            </a:r>
            <a:r>
              <a:rPr lang="en-US" altLang="en-US" sz="2177" dirty="0">
                <a:sym typeface="Symbol" pitchFamily="18" charset="2"/>
              </a:rPr>
              <a:t> </a:t>
            </a:r>
            <a:r>
              <a:rPr lang="en-US" altLang="en-US" sz="2177" dirty="0">
                <a:latin typeface="Verdana" pitchFamily="34" charset="0"/>
                <a:sym typeface="Symbol" pitchFamily="18" charset="2"/>
              </a:rPr>
              <a:t>A </a:t>
            </a:r>
            <a:r>
              <a:rPr lang="en-US" altLang="en-US" sz="2177" dirty="0">
                <a:latin typeface="Times" pitchFamily="18" charset="0"/>
                <a:sym typeface="Wingdings" charset="2"/>
              </a:rPr>
              <a:t>→</a:t>
            </a:r>
            <a:r>
              <a:rPr lang="en-US" altLang="en-US" sz="2177" dirty="0">
                <a:latin typeface="Verdana" pitchFamily="34" charset="0"/>
                <a:sym typeface="Wingdings" charset="2"/>
              </a:rPr>
              <a:t> </a:t>
            </a:r>
            <a:r>
              <a:rPr lang="en-US" altLang="en-US" sz="2177" dirty="0">
                <a:latin typeface="Verdana" pitchFamily="34" charset="0"/>
                <a:sym typeface="Symbol" pitchFamily="18" charset="2"/>
              </a:rPr>
              <a:t></a:t>
            </a:r>
            <a:r>
              <a:rPr lang="en-US" altLang="en-US" sz="2177" dirty="0">
                <a:sym typeface="Symbol" pitchFamily="18" charset="2"/>
              </a:rPr>
              <a:t>, for A </a:t>
            </a:r>
            <a:r>
              <a:rPr lang="en-US" altLang="en-US" sz="2177" b="1" dirty="0">
                <a:latin typeface="MS UI Gothic"/>
                <a:ea typeface="MS UI Gothic"/>
                <a:sym typeface="Symbol" pitchFamily="18" charset="2"/>
              </a:rPr>
              <a:t>∊</a:t>
            </a:r>
            <a:r>
              <a:rPr lang="en-US" altLang="en-US" sz="2177" dirty="0">
                <a:sym typeface="WP MathA" pitchFamily="2" charset="2"/>
              </a:rPr>
              <a:t> </a:t>
            </a:r>
            <a:r>
              <a:rPr lang="en-US" altLang="en-US" sz="2177" dirty="0">
                <a:sym typeface="Symbol" pitchFamily="18" charset="2"/>
              </a:rPr>
              <a:t> </a:t>
            </a:r>
            <a:r>
              <a:rPr lang="en-US" altLang="en-US" sz="2177" dirty="0">
                <a:latin typeface="Verdana" pitchFamily="34" charset="0"/>
                <a:sym typeface="Symbol" pitchFamily="18" charset="2"/>
              </a:rPr>
              <a:t>and</a:t>
            </a:r>
            <a:r>
              <a:rPr lang="en-US" altLang="en-US" sz="2177" dirty="0">
                <a:sym typeface="Symbol" pitchFamily="18" charset="2"/>
              </a:rPr>
              <a:t>  </a:t>
            </a:r>
            <a:r>
              <a:rPr lang="en-US" altLang="en-US" sz="2177" b="1" dirty="0">
                <a:latin typeface="MS UI Gothic"/>
                <a:ea typeface="MS UI Gothic"/>
                <a:sym typeface="Symbol" pitchFamily="18" charset="2"/>
              </a:rPr>
              <a:t>∊ </a:t>
            </a:r>
            <a:r>
              <a:rPr lang="en-US" altLang="en-US" sz="2177" dirty="0">
                <a:sym typeface="WP MathA" pitchFamily="2" charset="2"/>
              </a:rPr>
              <a:t>(</a:t>
            </a:r>
            <a:r>
              <a:rPr lang="en-US" altLang="en-US" sz="2177" dirty="0">
                <a:sym typeface="Symbol" pitchFamily="18" charset="2"/>
              </a:rPr>
              <a:t></a:t>
            </a:r>
            <a:r>
              <a:rPr lang="en-US" altLang="en-US" sz="2177" dirty="0">
                <a:latin typeface="MS PGothic"/>
                <a:ea typeface="MS PGothic"/>
                <a:sym typeface="Symbol" pitchFamily="18" charset="2"/>
              </a:rPr>
              <a:t>∪</a:t>
            </a:r>
            <a:r>
              <a:rPr lang="en-US" altLang="en-US" sz="2177" dirty="0">
                <a:sym typeface="Symbol" pitchFamily="18" charset="2"/>
              </a:rPr>
              <a:t> )*.</a:t>
            </a:r>
          </a:p>
          <a:p>
            <a:pPr>
              <a:buFont typeface="Arial" charset="0"/>
              <a:buChar char="•"/>
              <a:defRPr/>
            </a:pPr>
            <a:endParaRPr lang="en-US" altLang="en-US" sz="680" u="sng" dirty="0">
              <a:sym typeface="Symbol" pitchFamily="18" charset="2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2177" u="sng" dirty="0">
                <a:latin typeface="Verdana" pitchFamily="34" charset="0"/>
                <a:sym typeface="Symbol" pitchFamily="18" charset="2"/>
              </a:rPr>
              <a:t>Re-writing using grammar rules:</a:t>
            </a:r>
          </a:p>
          <a:p>
            <a:pPr lvl="1">
              <a:defRPr/>
            </a:pPr>
            <a:r>
              <a:rPr lang="el-GR" altLang="en-US" sz="1905" dirty="0">
                <a:latin typeface="Times" pitchFamily="18" charset="0"/>
                <a:sym typeface="Symbol" pitchFamily="18" charset="2"/>
              </a:rPr>
              <a:t>β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A</a:t>
            </a:r>
            <a:r>
              <a:rPr lang="el-GR" altLang="en-US" sz="1905" dirty="0">
                <a:latin typeface="Times" pitchFamily="18" charset="0"/>
                <a:sym typeface="Symbol" pitchFamily="18" charset="2"/>
              </a:rPr>
              <a:t>γ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altLang="en-US" sz="1905" dirty="0">
                <a:latin typeface="MS PGothic"/>
                <a:ea typeface="MS PGothic"/>
                <a:sym typeface="Symbol" pitchFamily="18" charset="2"/>
              </a:rPr>
              <a:t>⇒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 </a:t>
            </a:r>
            <a:r>
              <a:rPr lang="el-GR" altLang="en-US" sz="1905" dirty="0">
                <a:latin typeface="Times" pitchFamily="18" charset="0"/>
                <a:sym typeface="Symbol" pitchFamily="18" charset="2"/>
              </a:rPr>
              <a:t>β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</a:t>
            </a:r>
            <a:r>
              <a:rPr lang="el-GR" altLang="en-US" sz="1905" dirty="0">
                <a:latin typeface="Times" pitchFamily="18" charset="0"/>
                <a:sym typeface="Symbol" pitchFamily="18" charset="2"/>
              </a:rPr>
              <a:t>γ</a:t>
            </a:r>
            <a:r>
              <a:rPr lang="en-US" altLang="en-US" sz="1905" dirty="0">
                <a:latin typeface="Times" pitchFamily="18" charset="0"/>
                <a:sym typeface="Symbol" pitchFamily="18" charset="2"/>
              </a:rPr>
              <a:t> 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if A </a:t>
            </a:r>
            <a:r>
              <a:rPr lang="en-US" altLang="en-US" sz="1905" dirty="0">
                <a:latin typeface="MS PGothic"/>
                <a:ea typeface="MS PGothic"/>
                <a:sym typeface="Symbol" pitchFamily="18" charset="2"/>
              </a:rPr>
              <a:t>→</a:t>
            </a:r>
            <a:r>
              <a:rPr lang="en-US" altLang="en-US" sz="1905" dirty="0">
                <a:latin typeface="Verdana" pitchFamily="34" charset="0"/>
                <a:sym typeface="Wingdings" charset="2"/>
              </a:rPr>
              <a:t>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  (derivation).</a:t>
            </a:r>
          </a:p>
          <a:p>
            <a:pPr marL="343483" lvl="1" indent="0">
              <a:buNone/>
              <a:defRPr/>
            </a:pPr>
            <a:endParaRPr lang="en-US" altLang="en-US" sz="544" dirty="0">
              <a:latin typeface="Verdana" pitchFamily="34" charset="0"/>
              <a:sym typeface="Symbol" pitchFamily="18" charset="2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2177" u="sng" dirty="0">
                <a:latin typeface="Verdana" pitchFamily="34" charset="0"/>
              </a:rPr>
              <a:t>Left-most derivation</a:t>
            </a:r>
            <a:r>
              <a:rPr lang="en-US" altLang="en-US" sz="2177" dirty="0">
                <a:latin typeface="Verdana" pitchFamily="34" charset="0"/>
              </a:rPr>
              <a:t>:  At each step, the </a:t>
            </a:r>
            <a:br>
              <a:rPr lang="en-US" altLang="en-US" sz="2177" dirty="0">
                <a:latin typeface="Verdana" pitchFamily="34" charset="0"/>
              </a:rPr>
            </a:br>
            <a:r>
              <a:rPr lang="en-US" altLang="en-US" sz="2177" dirty="0">
                <a:latin typeface="Verdana" pitchFamily="34" charset="0"/>
              </a:rPr>
              <a:t>left-most nonterminal is re-written.</a:t>
            </a:r>
          </a:p>
          <a:p>
            <a:pPr marL="0" indent="0">
              <a:buNone/>
              <a:defRPr/>
            </a:pPr>
            <a:endParaRPr lang="en-US" altLang="en-US" sz="544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2177" u="sng" dirty="0">
                <a:latin typeface="Verdana" pitchFamily="34" charset="0"/>
              </a:rPr>
              <a:t>Right-most derivation</a:t>
            </a:r>
            <a:r>
              <a:rPr lang="en-US" altLang="en-US" sz="2177" dirty="0">
                <a:latin typeface="Verdana" pitchFamily="34" charset="0"/>
              </a:rPr>
              <a:t>:  At each step, the </a:t>
            </a:r>
            <a:br>
              <a:rPr lang="en-US" altLang="en-US" sz="2177" dirty="0">
                <a:latin typeface="Verdana" pitchFamily="34" charset="0"/>
              </a:rPr>
            </a:br>
            <a:r>
              <a:rPr lang="en-US" altLang="en-US" sz="2177" dirty="0">
                <a:latin typeface="Verdana" pitchFamily="34" charset="0"/>
              </a:rPr>
              <a:t>right-most nonterminal is re-written.</a:t>
            </a:r>
          </a:p>
          <a:p>
            <a:pPr>
              <a:buFont typeface="Arial" charset="0"/>
              <a:buChar char="•"/>
              <a:defRPr/>
            </a:pPr>
            <a:endParaRPr lang="en-US" altLang="en-US" sz="2109" dirty="0"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424-FD4D-4AD5-A374-07AF5C70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Acknowledgements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167939" name="Content Placeholder 2">
            <a:extLst>
              <a:ext uri="{FF2B5EF4-FFF2-40B4-BE49-F238E27FC236}">
                <a16:creationId xmlns:a16="http://schemas.microsoft.com/office/drawing/2014/main" id="{17678B0D-0E8B-4F85-A436-DDBCEA4A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8001000" cy="2715334"/>
          </a:xfrm>
        </p:spPr>
        <p:txBody>
          <a:bodyPr/>
          <a:lstStyle/>
          <a:p>
            <a:r>
              <a:rPr lang="en-US" altLang="en-US" dirty="0"/>
              <a:t>Programming Language Pragmatics by Michael L. Scott. 3rd edition. Morgan Kaufmann Publishers. (April 2009).</a:t>
            </a:r>
          </a:p>
          <a:p>
            <a:r>
              <a:rPr lang="en-US" altLang="en-US" dirty="0"/>
              <a:t>Lecture Slides of </a:t>
            </a:r>
            <a:r>
              <a:rPr lang="en-US" altLang="en-US" dirty="0" err="1"/>
              <a:t>Dr.Malaka</a:t>
            </a:r>
            <a:r>
              <a:rPr lang="en-US" altLang="en-US" dirty="0"/>
              <a:t> </a:t>
            </a:r>
            <a:r>
              <a:rPr lang="en-US" altLang="en-US" dirty="0" err="1"/>
              <a:t>Walpola</a:t>
            </a:r>
            <a:r>
              <a:rPr lang="en-US" altLang="en-US" dirty="0"/>
              <a:t> and </a:t>
            </a:r>
            <a:r>
              <a:rPr lang="en-US" altLang="en-US" dirty="0" err="1"/>
              <a:t>Dr.Bermudez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8D655939-7830-46BF-9D1F-E1CE4AC8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6" b="24205"/>
          <a:stretch>
            <a:fillRect/>
          </a:stretch>
        </p:blipFill>
        <p:spPr bwMode="auto">
          <a:xfrm>
            <a:off x="533400" y="2133600"/>
            <a:ext cx="6102481" cy="18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4">
            <a:extLst>
              <a:ext uri="{FF2B5EF4-FFF2-40B4-BE49-F238E27FC236}">
                <a16:creationId xmlns:a16="http://schemas.microsoft.com/office/drawing/2014/main" id="{76B446BF-A090-4FE3-9009-92D8C489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8" t="6203" r="40826" b="57520"/>
          <a:stretch>
            <a:fillRect/>
          </a:stretch>
        </p:blipFill>
        <p:spPr bwMode="auto">
          <a:xfrm>
            <a:off x="6705600" y="2057400"/>
            <a:ext cx="2191492" cy="2530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0C12F85-B1B0-4875-A993-A1861FBCB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829377" cy="85866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Sample grammar and </a:t>
            </a:r>
            <a:br>
              <a:rPr lang="en-US" altLang="en-US" sz="3300" dirty="0"/>
            </a:br>
            <a:r>
              <a:rPr lang="en-US" altLang="en-US" sz="3300" dirty="0"/>
              <a:t>derivations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82D82F9-A4CA-4FD7-9B34-F3C72E48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7"/>
          <a:stretch>
            <a:fillRect/>
          </a:stretch>
        </p:blipFill>
        <p:spPr bwMode="auto">
          <a:xfrm>
            <a:off x="554871" y="4189758"/>
            <a:ext cx="6102481" cy="159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C6AAC5A3-0C72-4BF0-9C04-7E4D2DCB1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74866"/>
            <a:ext cx="7634041" cy="86930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Derivation trees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28663BF-187B-4A1D-84E3-9D3A831031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987198" y="1873678"/>
            <a:ext cx="3599924" cy="383646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z="1800" dirty="0">
                <a:latin typeface="Verdana" pitchFamily="34" charset="0"/>
              </a:rPr>
              <a:t>Describe re-writes, independently of the order (left-most or right-most).</a:t>
            </a: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800" dirty="0">
                <a:latin typeface="Verdana" pitchFamily="34" charset="0"/>
              </a:rPr>
              <a:t>Each tree branch matches a production rule in the grammar.</a:t>
            </a: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800" dirty="0">
                <a:latin typeface="Verdana" pitchFamily="34" charset="0"/>
                <a:sym typeface="Symbol" pitchFamily="18" charset="2"/>
              </a:rPr>
              <a:t>Leaves are terminals.</a:t>
            </a: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800" dirty="0">
                <a:latin typeface="Verdana" pitchFamily="34" charset="0"/>
                <a:sym typeface="Symbol" pitchFamily="18" charset="2"/>
              </a:rPr>
              <a:t>Bottom contour is the sentence.</a:t>
            </a: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800" dirty="0">
                <a:latin typeface="Verdana" pitchFamily="34" charset="0"/>
                <a:sym typeface="Symbol" pitchFamily="18" charset="2"/>
              </a:rPr>
              <a:t>Left recursion causes left branching.</a:t>
            </a:r>
          </a:p>
          <a:p>
            <a:pPr marL="311079" indent="-311079">
              <a:buFont typeface="Arial" charset="0"/>
              <a:buChar char="•"/>
              <a:defRPr/>
            </a:pPr>
            <a:r>
              <a:rPr lang="en-US" altLang="en-US" sz="1800" dirty="0">
                <a:latin typeface="Verdana" pitchFamily="34" charset="0"/>
                <a:sym typeface="Symbol" pitchFamily="18" charset="2"/>
              </a:rPr>
              <a:t>Right recursion causes right branching.</a:t>
            </a:r>
          </a:p>
          <a:p>
            <a:pPr marL="311079" indent="-311079">
              <a:buFont typeface="Arial" charset="0"/>
              <a:buChar char="•"/>
              <a:defRPr/>
            </a:pPr>
            <a:endParaRPr lang="en-US" altLang="en-US" sz="1800" dirty="0">
              <a:latin typeface="Verdana" pitchFamily="34" charset="0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E813F8CB-565C-4A28-BC9E-385B58816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700371" cy="482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613C931B-7D43-4B34-9E9E-2044955F4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34041" cy="838200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Transduction Grammars</a:t>
            </a:r>
          </a:p>
        </p:txBody>
      </p:sp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13BF244D-A2F8-471B-A8B5-EE72FAE1C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15" y="1821834"/>
            <a:ext cx="7776612" cy="34649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Definition:</a:t>
            </a:r>
            <a:r>
              <a:rPr lang="en-US" altLang="en-US" sz="1905" dirty="0">
                <a:latin typeface="Verdana" panose="020B0604030504040204" pitchFamily="34" charset="0"/>
              </a:rPr>
              <a:t> A transduction grammar (a.k.a. syntax-directed translation scheme) is like a CFG, except for the following generalization:</a:t>
            </a:r>
          </a:p>
          <a:p>
            <a:pPr>
              <a:buFontTx/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Each production is a </a:t>
            </a:r>
            <a:r>
              <a:rPr lang="en-US" altLang="en-US" sz="1905" u="sng" dirty="0">
                <a:latin typeface="Verdana" panose="020B0604030504040204" pitchFamily="34" charset="0"/>
              </a:rPr>
              <a:t>triple </a:t>
            </a:r>
            <a:r>
              <a:rPr lang="en-US" altLang="en-US" sz="1905" dirty="0">
                <a:latin typeface="Verdana" panose="020B0604030504040204" pitchFamily="34" charset="0"/>
              </a:rPr>
              <a:t>(A, β, 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)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dirty="0">
                <a:latin typeface="Verdana" panose="020B0604030504040204" pitchFamily="34" charset="0"/>
              </a:rPr>
              <a:t> Ф x V* x V*, called a </a:t>
            </a:r>
            <a:r>
              <a:rPr lang="en-US" altLang="en-US" sz="1905" u="sng" dirty="0">
                <a:latin typeface="Verdana" panose="020B0604030504040204" pitchFamily="34" charset="0"/>
              </a:rPr>
              <a:t>translation rule</a:t>
            </a:r>
            <a:r>
              <a:rPr lang="en-US" altLang="en-US" sz="1905" dirty="0">
                <a:latin typeface="Verdana" panose="020B0604030504040204" pitchFamily="34" charset="0"/>
              </a:rPr>
              <a:t>, denoted A → β =&gt; 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, where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A is the left part,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 β is the right part, and</a:t>
            </a: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 </a:t>
            </a:r>
            <a:r>
              <a:rPr lang="el-GR" altLang="en-US" sz="1905" dirty="0">
                <a:latin typeface="Verdana" panose="020B0604030504040204" pitchFamily="34" charset="0"/>
              </a:rPr>
              <a:t>ω</a:t>
            </a:r>
            <a:r>
              <a:rPr lang="en-US" altLang="en-US" sz="1905" dirty="0">
                <a:latin typeface="Verdana" panose="020B0604030504040204" pitchFamily="34" charset="0"/>
              </a:rPr>
              <a:t> is the </a:t>
            </a:r>
            <a:r>
              <a:rPr lang="en-US" altLang="en-US" sz="1905" u="sng" dirty="0">
                <a:latin typeface="Verdana" panose="020B0604030504040204" pitchFamily="34" charset="0"/>
              </a:rPr>
              <a:t>translation part</a:t>
            </a:r>
            <a:r>
              <a:rPr lang="en-US" altLang="en-US" sz="1905" dirty="0">
                <a:latin typeface="Verdana" panose="020B0604030504040204" pitchFamily="34" charset="0"/>
              </a:rPr>
              <a:t>.</a:t>
            </a:r>
            <a:endParaRPr lang="es-VE" altLang="en-US" sz="1905" dirty="0">
              <a:latin typeface="Verdana" panose="020B0604030504040204" pitchFamily="34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D6BF4C16-0C89-4E89-8F4A-8F845C0B1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Transduction Grammars</a:t>
            </a:r>
          </a:p>
        </p:txBody>
      </p:sp>
      <p:sp>
        <p:nvSpPr>
          <p:cNvPr id="18435" name="Content Placeholder 1">
            <a:extLst>
              <a:ext uri="{FF2B5EF4-FFF2-40B4-BE49-F238E27FC236}">
                <a16:creationId xmlns:a16="http://schemas.microsoft.com/office/drawing/2014/main" id="{9F9A6EC9-4C7D-49DB-A08A-281C3A225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18146"/>
            <a:ext cx="7696200" cy="498745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Translation of infix to postfix expressions.</a:t>
            </a:r>
          </a:p>
          <a:p>
            <a:pPr>
              <a:buFontTx/>
              <a:buNone/>
            </a:pPr>
            <a:endParaRPr lang="en-US" altLang="en-US" sz="544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</a:t>
            </a:r>
            <a:r>
              <a:rPr lang="en-US" altLang="en-US" sz="1633" dirty="0">
                <a:latin typeface="Verdana" panose="020B0604030504040204" pitchFamily="34" charset="0"/>
              </a:rPr>
              <a:t>E → E + T	=&gt; E T +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→ T		=&gt; T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T → P * T	=&gt; P T *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→ P		=&gt; P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P → (E)		=&gt; E 	      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→ 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		=&gt; I</a:t>
            </a:r>
          </a:p>
          <a:p>
            <a:pPr>
              <a:buFontTx/>
              <a:buNone/>
            </a:pPr>
            <a:endParaRPr lang="en-US" altLang="en-US" sz="1633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544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The translation part describes how the output is generated, as the input is derived.</a:t>
            </a:r>
            <a:endParaRPr lang="es-VE" altLang="en-US" sz="1905" dirty="0">
              <a:latin typeface="Verdana" panose="020B0604030504040204" pitchFamily="34" charset="0"/>
            </a:endParaRPr>
          </a:p>
          <a:p>
            <a:endParaRPr lang="en-US" altLang="en-US" dirty="0"/>
          </a:p>
        </p:txBody>
      </p:sp>
      <p:sp>
        <p:nvSpPr>
          <p:cNvPr id="18436" name="TextBox 2">
            <a:extLst>
              <a:ext uri="{FF2B5EF4-FFF2-40B4-BE49-F238E27FC236}">
                <a16:creationId xmlns:a16="http://schemas.microsoft.com/office/drawing/2014/main" id="{6313571C-3AFF-4A64-B341-18A818DAD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447800"/>
            <a:ext cx="4800600" cy="26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  		</a:t>
            </a:r>
            <a:r>
              <a:rPr lang="en-US" altLang="en-US" sz="1633" dirty="0"/>
              <a:t>     Derivation:</a:t>
            </a:r>
          </a:p>
          <a:p>
            <a:endParaRPr lang="en-US" altLang="en-US" sz="1633" dirty="0"/>
          </a:p>
          <a:p>
            <a:r>
              <a:rPr lang="en-US" altLang="en-US" sz="1633" dirty="0"/>
              <a:t>		     ( E    , 	      E )</a:t>
            </a:r>
          </a:p>
          <a:p>
            <a:r>
              <a:rPr lang="en-US" altLang="en-US" sz="1633" dirty="0"/>
              <a:t>		=&gt; ( E + T,     E T + )</a:t>
            </a:r>
          </a:p>
          <a:p>
            <a:r>
              <a:rPr lang="en-US" altLang="en-US" sz="1633" dirty="0"/>
              <a:t>		=&gt; ( T + T,      T </a:t>
            </a:r>
            <a:r>
              <a:rPr lang="en-US" altLang="en-US" sz="1633" dirty="0" err="1"/>
              <a:t>T</a:t>
            </a:r>
            <a:r>
              <a:rPr lang="en-US" altLang="en-US" sz="1633" dirty="0"/>
              <a:t> + )</a:t>
            </a:r>
          </a:p>
          <a:p>
            <a:r>
              <a:rPr lang="en-US" altLang="en-US" sz="1633" dirty="0"/>
              <a:t>		=&gt; ( P + T,      P T + )</a:t>
            </a:r>
          </a:p>
          <a:p>
            <a:r>
              <a:rPr lang="en-US" altLang="en-US" sz="1633" dirty="0"/>
              <a:t>		=&gt; (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+ T,       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T + )</a:t>
            </a:r>
          </a:p>
          <a:p>
            <a:r>
              <a:rPr lang="en-US" altLang="en-US" sz="1633" dirty="0"/>
              <a:t>		=&gt; (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+ P * T, 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P T * + )</a:t>
            </a:r>
          </a:p>
          <a:p>
            <a:r>
              <a:rPr lang="en-US" altLang="en-US" sz="1633" dirty="0"/>
              <a:t>		=&gt; (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+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* T,  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 T * + )</a:t>
            </a:r>
          </a:p>
          <a:p>
            <a:r>
              <a:rPr lang="en-US" altLang="en-US" sz="1633" dirty="0"/>
              <a:t>		=&gt; (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+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*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,   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 </a:t>
            </a:r>
            <a:r>
              <a:rPr lang="en-US" altLang="en-US" sz="1633" dirty="0" err="1"/>
              <a:t>i</a:t>
            </a:r>
            <a:r>
              <a:rPr lang="en-US" altLang="en-US" sz="1633" dirty="0"/>
              <a:t> * + 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C03DB34F-ACD6-4355-B975-65426B24E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-177326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Transduction Grammars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3B5CCA29-B5FA-4422-92D5-1E062BF85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538" y="1821834"/>
            <a:ext cx="5217782" cy="4197966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33" u="sng" dirty="0">
                <a:latin typeface="Verdana" panose="020B0604030504040204" pitchFamily="34" charset="0"/>
              </a:rPr>
              <a:t>Transduction to Abstract Syntax Trees</a:t>
            </a:r>
            <a:endParaRPr lang="en-US" altLang="en-US" sz="1633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544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Notation: &lt; N t</a:t>
            </a:r>
            <a:r>
              <a:rPr lang="en-US" altLang="en-US" sz="1633" baseline="-25000" dirty="0">
                <a:latin typeface="Verdana" panose="020B0604030504040204" pitchFamily="34" charset="0"/>
              </a:rPr>
              <a:t>1</a:t>
            </a:r>
            <a:r>
              <a:rPr lang="en-US" altLang="en-US" sz="1633" dirty="0">
                <a:latin typeface="Verdana" panose="020B0604030504040204" pitchFamily="34" charset="0"/>
              </a:rPr>
              <a:t> … </a:t>
            </a:r>
            <a:r>
              <a:rPr lang="en-US" altLang="en-US" sz="1633" dirty="0" err="1">
                <a:latin typeface="Verdana" panose="020B0604030504040204" pitchFamily="34" charset="0"/>
              </a:rPr>
              <a:t>t</a:t>
            </a:r>
            <a:r>
              <a:rPr lang="en-US" altLang="en-US" sz="1633" baseline="-25000" dirty="0" err="1">
                <a:latin typeface="Verdana" panose="020B0604030504040204" pitchFamily="34" charset="0"/>
              </a:rPr>
              <a:t>n</a:t>
            </a:r>
            <a:r>
              <a:rPr lang="en-US" altLang="en-US" sz="1633" dirty="0">
                <a:latin typeface="Verdana" panose="020B0604030504040204" pitchFamily="34" charset="0"/>
              </a:rPr>
              <a:t> &gt; denotes</a:t>
            </a:r>
            <a:endParaRPr lang="en-US" altLang="en-US" sz="1633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1633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1633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1633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633" u="sng" dirty="0">
                <a:latin typeface="Verdana" panose="020B0604030504040204" pitchFamily="34" charset="0"/>
              </a:rPr>
              <a:t>String-to-tree transduction grammar:</a:t>
            </a:r>
            <a:endParaRPr lang="en-US" altLang="en-US" sz="1633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633" dirty="0"/>
              <a:t>		</a:t>
            </a:r>
            <a:r>
              <a:rPr lang="en-US" altLang="en-US" sz="1633" dirty="0">
                <a:latin typeface="Verdana" panose="020B0604030504040204" pitchFamily="34" charset="0"/>
              </a:rPr>
              <a:t>E → E + T	=&gt; &lt; + E T &gt;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→ T		=&gt; T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T → P * T	=&gt; &lt; * P T &gt;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→ P		=&gt; P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P → (E)		=&gt; E 		</a:t>
            </a:r>
          </a:p>
          <a:p>
            <a:pPr>
              <a:buFontTx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		   → 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		=&gt; 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endParaRPr lang="es-VE" altLang="en-US" sz="1633" dirty="0">
              <a:latin typeface="Verdana" panose="020B0604030504040204" pitchFamily="34" charset="0"/>
            </a:endParaRPr>
          </a:p>
          <a:p>
            <a:endParaRPr lang="en-US" altLang="en-US" dirty="0"/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A98C9ABC-54CF-4CF8-ABF5-F41C18C99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28812"/>
            <a:ext cx="5217782" cy="28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33" dirty="0">
                <a:latin typeface="Verdana" panose="020B0604030504040204" pitchFamily="34" charset="0"/>
              </a:rPr>
              <a:t>       		 Derivation: </a:t>
            </a:r>
          </a:p>
          <a:p>
            <a:r>
              <a:rPr lang="en-US" altLang="en-US" sz="1633" dirty="0">
                <a:latin typeface="Verdana" panose="020B0604030504040204" pitchFamily="34" charset="0"/>
              </a:rPr>
              <a:t>		     (E       ,      E)</a:t>
            </a:r>
          </a:p>
          <a:p>
            <a:r>
              <a:rPr lang="en-US" altLang="en-US" sz="1633" dirty="0">
                <a:latin typeface="Verdana" panose="020B0604030504040204" pitchFamily="34" charset="0"/>
              </a:rPr>
              <a:t>	    	=&gt; (E+T,     &lt;+E T&gt;)</a:t>
            </a:r>
          </a:p>
          <a:p>
            <a:r>
              <a:rPr lang="en-US" altLang="en-US" sz="1633" dirty="0">
                <a:latin typeface="Verdana" panose="020B0604030504040204" pitchFamily="34" charset="0"/>
              </a:rPr>
              <a:t>		=&gt; (T+T,     &lt;+T T&gt;)</a:t>
            </a:r>
          </a:p>
          <a:p>
            <a:r>
              <a:rPr lang="en-US" altLang="en-US" sz="1633" dirty="0">
                <a:latin typeface="Verdana" panose="020B0604030504040204" pitchFamily="34" charset="0"/>
              </a:rPr>
              <a:t>		=&gt; (P+T,     &lt;+P T&gt;)</a:t>
            </a:r>
          </a:p>
          <a:p>
            <a:r>
              <a:rPr lang="en-US" altLang="en-US" sz="1633" dirty="0">
                <a:latin typeface="Verdana" panose="020B0604030504040204" pitchFamily="34" charset="0"/>
              </a:rPr>
              <a:t>		=&gt; (</a:t>
            </a:r>
            <a:r>
              <a:rPr lang="en-US" altLang="en-US" sz="1633" dirty="0" err="1">
                <a:latin typeface="Verdana" panose="020B0604030504040204" pitchFamily="34" charset="0"/>
              </a:rPr>
              <a:t>i+T</a:t>
            </a:r>
            <a:r>
              <a:rPr lang="en-US" altLang="en-US" sz="1633" dirty="0">
                <a:latin typeface="Verdana" panose="020B0604030504040204" pitchFamily="34" charset="0"/>
              </a:rPr>
              <a:t>,      &lt;+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 T&gt;)</a:t>
            </a:r>
          </a:p>
          <a:p>
            <a:r>
              <a:rPr lang="en-US" altLang="en-US" sz="1633" dirty="0">
                <a:latin typeface="Verdana" panose="020B0604030504040204" pitchFamily="34" charset="0"/>
              </a:rPr>
              <a:t>		=&gt; (</a:t>
            </a:r>
            <a:r>
              <a:rPr lang="en-US" altLang="en-US" sz="1633" dirty="0" err="1">
                <a:latin typeface="Verdana" panose="020B0604030504040204" pitchFamily="34" charset="0"/>
              </a:rPr>
              <a:t>i+P</a:t>
            </a:r>
            <a:r>
              <a:rPr lang="en-US" altLang="en-US" sz="1633" dirty="0">
                <a:latin typeface="Verdana" panose="020B0604030504040204" pitchFamily="34" charset="0"/>
              </a:rPr>
              <a:t>*T,  &lt;+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&lt;*P T&gt;&gt;)</a:t>
            </a:r>
          </a:p>
          <a:p>
            <a:r>
              <a:rPr lang="en-US" altLang="en-US" sz="1633" dirty="0">
                <a:latin typeface="Verdana" panose="020B0604030504040204" pitchFamily="34" charset="0"/>
              </a:rPr>
              <a:t>		=&gt; (</a:t>
            </a:r>
            <a:r>
              <a:rPr lang="en-US" altLang="en-US" sz="1633" dirty="0" err="1">
                <a:latin typeface="Verdana" panose="020B0604030504040204" pitchFamily="34" charset="0"/>
              </a:rPr>
              <a:t>i+i</a:t>
            </a:r>
            <a:r>
              <a:rPr lang="en-US" altLang="en-US" sz="1633" dirty="0">
                <a:latin typeface="Verdana" panose="020B0604030504040204" pitchFamily="34" charset="0"/>
              </a:rPr>
              <a:t>*T,   &lt;+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&lt;*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 T&gt;&gt;)</a:t>
            </a:r>
          </a:p>
          <a:p>
            <a:r>
              <a:rPr lang="en-US" altLang="en-US" sz="1633" dirty="0">
                <a:latin typeface="Verdana" panose="020B0604030504040204" pitchFamily="34" charset="0"/>
              </a:rPr>
              <a:t>		=&gt; (</a:t>
            </a:r>
            <a:r>
              <a:rPr lang="en-US" altLang="en-US" sz="1633" dirty="0" err="1">
                <a:latin typeface="Verdana" panose="020B0604030504040204" pitchFamily="34" charset="0"/>
              </a:rPr>
              <a:t>i+i</a:t>
            </a:r>
            <a:r>
              <a:rPr lang="en-US" altLang="en-US" sz="1633" dirty="0">
                <a:latin typeface="Verdana" panose="020B0604030504040204" pitchFamily="34" charset="0"/>
              </a:rPr>
              <a:t>*P,   &lt;+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&lt;*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 P&gt;&gt;)</a:t>
            </a:r>
          </a:p>
          <a:p>
            <a:r>
              <a:rPr lang="en-US" altLang="en-US" sz="1633" dirty="0">
                <a:latin typeface="Verdana" panose="020B0604030504040204" pitchFamily="34" charset="0"/>
              </a:rPr>
              <a:t>		=&gt; (</a:t>
            </a:r>
            <a:r>
              <a:rPr lang="en-US" altLang="en-US" sz="1633" dirty="0" err="1">
                <a:latin typeface="Verdana" panose="020B0604030504040204" pitchFamily="34" charset="0"/>
              </a:rPr>
              <a:t>i+i</a:t>
            </a:r>
            <a:r>
              <a:rPr lang="en-US" altLang="en-US" sz="1633" dirty="0">
                <a:latin typeface="Verdana" panose="020B0604030504040204" pitchFamily="34" charset="0"/>
              </a:rPr>
              <a:t>*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,    &lt;+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&lt;*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 </a:t>
            </a:r>
            <a:r>
              <a:rPr lang="en-US" altLang="en-US" sz="1633" dirty="0" err="1">
                <a:latin typeface="Verdana" panose="020B0604030504040204" pitchFamily="34" charset="0"/>
              </a:rPr>
              <a:t>i</a:t>
            </a:r>
            <a:r>
              <a:rPr lang="en-US" altLang="en-US" sz="1633" dirty="0">
                <a:latin typeface="Verdana" panose="020B0604030504040204" pitchFamily="34" charset="0"/>
              </a:rPr>
              <a:t>&gt;&gt;)</a:t>
            </a:r>
            <a:endParaRPr lang="es-VE" altLang="en-US" sz="1633" dirty="0">
              <a:latin typeface="Verdana" panose="020B0604030504040204" pitchFamily="34" charset="0"/>
            </a:endParaRPr>
          </a:p>
          <a:p>
            <a:endParaRPr lang="es-VE" altLang="en-US" sz="1633" dirty="0">
              <a:latin typeface="Verdana" panose="020B0604030504040204" pitchFamily="34" charset="0"/>
            </a:endParaRPr>
          </a:p>
        </p:txBody>
      </p:sp>
      <p:grpSp>
        <p:nvGrpSpPr>
          <p:cNvPr id="20485" name="Group 4">
            <a:extLst>
              <a:ext uri="{FF2B5EF4-FFF2-40B4-BE49-F238E27FC236}">
                <a16:creationId xmlns:a16="http://schemas.microsoft.com/office/drawing/2014/main" id="{1A7285F4-D808-41E1-BC33-5CB6E8312A1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905000"/>
            <a:ext cx="990600" cy="862061"/>
            <a:chOff x="5715000" y="2057400"/>
            <a:chExt cx="1455976" cy="1267050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B9F76ABA-CC65-4253-90FA-844BFC38E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2819400"/>
              <a:ext cx="1455976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</a:rPr>
                <a:t>t</a:t>
              </a:r>
              <a:r>
                <a:rPr lang="en-US" altLang="en-US" sz="1633" kern="0" baseline="-25000" dirty="0">
                  <a:solidFill>
                    <a:prstClr val="black"/>
                  </a:solidFill>
                  <a:latin typeface="Verdana" pitchFamily="34" charset="0"/>
                </a:rPr>
                <a:t>1</a:t>
              </a:r>
              <a:r>
                <a:rPr lang="en-US" altLang="en-US" sz="1633" kern="0" dirty="0">
                  <a:solidFill>
                    <a:prstClr val="black"/>
                  </a:solidFill>
                  <a:latin typeface="Times New Roman" pitchFamily="18" charset="0"/>
                </a:rPr>
                <a:t> … </a:t>
              </a:r>
              <a:r>
                <a:rPr lang="en-US" altLang="en-US" sz="1633" kern="0" dirty="0" err="1">
                  <a:solidFill>
                    <a:prstClr val="black"/>
                  </a:solidFill>
                  <a:latin typeface="Verdana" pitchFamily="34" charset="0"/>
                </a:rPr>
                <a:t>t</a:t>
              </a:r>
              <a:r>
                <a:rPr lang="en-US" altLang="en-US" sz="1633" kern="0" baseline="-25000" dirty="0" err="1">
                  <a:solidFill>
                    <a:prstClr val="black"/>
                  </a:solidFill>
                  <a:latin typeface="Verdana" pitchFamily="34" charset="0"/>
                </a:rPr>
                <a:t>n</a:t>
              </a:r>
              <a:endParaRPr lang="en-US" altLang="en-US" sz="1633" kern="0" baseline="-25000" dirty="0">
                <a:solidFill>
                  <a:prstClr val="black"/>
                </a:solidFill>
                <a:latin typeface="Verdana" pitchFamily="34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CED61395-F6E3-4383-B947-ACEB80FC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057400"/>
              <a:ext cx="457199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</a:rPr>
                <a:t>N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BF97164F-2323-4130-9473-A84453F6D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2438400"/>
              <a:ext cx="30480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C6D9D71-C7F2-4ED0-8260-EE3753EAD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2438400"/>
              <a:ext cx="22860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0486" name="Group 9">
            <a:extLst>
              <a:ext uri="{FF2B5EF4-FFF2-40B4-BE49-F238E27FC236}">
                <a16:creationId xmlns:a16="http://schemas.microsoft.com/office/drawing/2014/main" id="{DD7D9F86-D899-4AE7-942F-E6B8CB0D8D56}"/>
              </a:ext>
            </a:extLst>
          </p:cNvPr>
          <p:cNvGrpSpPr>
            <a:grpSpLocks/>
          </p:cNvGrpSpPr>
          <p:nvPr/>
        </p:nvGrpSpPr>
        <p:grpSpPr bwMode="auto">
          <a:xfrm>
            <a:off x="4539813" y="5205517"/>
            <a:ext cx="985038" cy="1380502"/>
            <a:chOff x="6781800" y="2438400"/>
            <a:chExt cx="1447800" cy="2029050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16DCA31-A1BD-4F49-B78A-31FC92BBA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200400"/>
              <a:ext cx="457201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85DC084D-31CB-4CE2-9CBA-2A7D6D36D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599" y="2438400"/>
              <a:ext cx="457201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</a:rPr>
                <a:t>+</a:t>
              </a: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C4EE8828-59F7-48DF-8864-ABA559ADD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2819400"/>
              <a:ext cx="30480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5870379F-3DFA-44E1-981A-9F4B9EAE0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819400"/>
              <a:ext cx="22860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09B729D6-831E-439E-8A7C-01207BB12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599" y="3962400"/>
              <a:ext cx="457201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5B58D23A-4326-400C-AC55-36FD90209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3200400"/>
              <a:ext cx="457201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Verdana" pitchFamily="34" charset="0"/>
                </a:rPr>
                <a:t>*</a:t>
              </a:r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F6FAED4-9754-4D0A-BD8D-97E160F18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9000" y="3581400"/>
              <a:ext cx="30480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AA3E72D3-118A-4AD4-8F1C-6B5ABDE26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3581400"/>
              <a:ext cx="22860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F46DCB5E-6090-4B72-A192-CE989A267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2399" y="3962400"/>
              <a:ext cx="457201" cy="5050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 err="1">
                  <a:solidFill>
                    <a:prstClr val="black"/>
                  </a:solidFill>
                  <a:latin typeface="Verdana" pitchFamily="34" charset="0"/>
                </a:rPr>
                <a:t>i</a:t>
              </a:r>
              <a:endParaRPr lang="en-US" altLang="en-US" sz="1633" kern="0" dirty="0">
                <a:solidFill>
                  <a:prstClr val="black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DC577252-9E6F-49FC-B756-EC4D4E26B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Transduction Grammars</a:t>
            </a:r>
          </a:p>
        </p:txBody>
      </p:sp>
      <p:sp>
        <p:nvSpPr>
          <p:cNvPr id="22531" name="Content Placeholder 1">
            <a:extLst>
              <a:ext uri="{FF2B5EF4-FFF2-40B4-BE49-F238E27FC236}">
                <a16:creationId xmlns:a16="http://schemas.microsoft.com/office/drawing/2014/main" id="{9D69E1ED-8122-4E3C-B4A1-450B0E2EF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367" y="1905000"/>
            <a:ext cx="8763000" cy="34649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769" u="sng" dirty="0">
                <a:latin typeface="Verdana" panose="020B0604030504040204" pitchFamily="34" charset="0"/>
              </a:rPr>
              <a:t>Definition:</a:t>
            </a:r>
            <a:r>
              <a:rPr lang="en-US" altLang="en-US" sz="1769" dirty="0">
                <a:latin typeface="Verdana" panose="020B0604030504040204" pitchFamily="34" charset="0"/>
              </a:rPr>
              <a:t> A transduction grammar is </a:t>
            </a:r>
            <a:r>
              <a:rPr lang="en-US" altLang="en-US" sz="1769" i="1" dirty="0">
                <a:latin typeface="Verdana" panose="020B0604030504040204" pitchFamily="34" charset="0"/>
              </a:rPr>
              <a:t>simple</a:t>
            </a:r>
            <a:r>
              <a:rPr lang="en-US" altLang="en-US" sz="1769" dirty="0">
                <a:latin typeface="Verdana" panose="020B0604030504040204" pitchFamily="34" charset="0"/>
              </a:rPr>
              <a:t> if for every rule A → </a:t>
            </a:r>
            <a:r>
              <a:rPr lang="en-US" altLang="en-US" sz="1769" b="1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769" dirty="0">
                <a:latin typeface="Verdana" panose="020B0604030504040204" pitchFamily="34" charset="0"/>
              </a:rPr>
              <a:t> =&gt; β, the sequence of </a:t>
            </a:r>
            <a:r>
              <a:rPr lang="en-US" altLang="en-US" sz="1769" dirty="0" err="1">
                <a:latin typeface="Verdana" panose="020B0604030504040204" pitchFamily="34" charset="0"/>
              </a:rPr>
              <a:t>nonterminals</a:t>
            </a:r>
            <a:r>
              <a:rPr lang="en-US" altLang="en-US" sz="1769" dirty="0">
                <a:latin typeface="Verdana" panose="020B0604030504040204" pitchFamily="34" charset="0"/>
              </a:rPr>
              <a:t> in </a:t>
            </a:r>
            <a:r>
              <a:rPr lang="en-US" altLang="en-US" sz="1769" b="1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769" dirty="0">
                <a:latin typeface="Verdana" panose="020B0604030504040204" pitchFamily="34" charset="0"/>
              </a:rPr>
              <a:t> is identical to the sequence in β.</a:t>
            </a:r>
          </a:p>
          <a:p>
            <a:pPr>
              <a:buFontTx/>
              <a:buNone/>
            </a:pPr>
            <a:endParaRPr lang="en-US" altLang="en-US" sz="1769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E → E + T	=&gt; &lt; + E T &gt;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   → T		=&gt; T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T → P * T	=&gt; &lt; * P T &gt;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   → P		=&gt; P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P → (E)		=&gt; E 		</a:t>
            </a:r>
          </a:p>
          <a:p>
            <a:pPr>
              <a:buFontTx/>
              <a:buNone/>
            </a:pPr>
            <a:r>
              <a:rPr lang="en-US" altLang="en-US" sz="1769" dirty="0">
                <a:latin typeface="Verdana" panose="020B0604030504040204" pitchFamily="34" charset="0"/>
              </a:rPr>
              <a:t>   → </a:t>
            </a:r>
            <a:r>
              <a:rPr lang="en-US" altLang="en-US" sz="1769" dirty="0" err="1">
                <a:latin typeface="Verdana" panose="020B0604030504040204" pitchFamily="34" charset="0"/>
              </a:rPr>
              <a:t>i</a:t>
            </a:r>
            <a:r>
              <a:rPr lang="en-US" altLang="en-US" sz="1769" dirty="0">
                <a:latin typeface="Verdana" panose="020B0604030504040204" pitchFamily="34" charset="0"/>
              </a:rPr>
              <a:t>		=&gt; I</a:t>
            </a:r>
          </a:p>
          <a:p>
            <a:pPr>
              <a:buFontTx/>
              <a:buNone/>
            </a:pPr>
            <a:endParaRPr lang="en-US" altLang="en-US" sz="1769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sz="1769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lum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Dilum</Template>
  <TotalTime>3377</TotalTime>
  <Words>2119</Words>
  <Application>Microsoft Office PowerPoint</Application>
  <PresentationFormat>On-screen Show (4:3)</PresentationFormat>
  <Paragraphs>328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MS PGothic</vt:lpstr>
      <vt:lpstr>MS UI Gothic</vt:lpstr>
      <vt:lpstr>Arial</vt:lpstr>
      <vt:lpstr>Calibri</vt:lpstr>
      <vt:lpstr>Century Gothic</vt:lpstr>
      <vt:lpstr>Courier New</vt:lpstr>
      <vt:lpstr>Gill Sans MT</vt:lpstr>
      <vt:lpstr>Microsoft Sans Serif</vt:lpstr>
      <vt:lpstr>Times</vt:lpstr>
      <vt:lpstr>Times New Roman</vt:lpstr>
      <vt:lpstr>Verdana</vt:lpstr>
      <vt:lpstr>Wingdings</vt:lpstr>
      <vt:lpstr>Dilum</vt:lpstr>
      <vt:lpstr>Parsing I</vt:lpstr>
      <vt:lpstr>Topics</vt:lpstr>
      <vt:lpstr>Context-free grammars</vt:lpstr>
      <vt:lpstr>Sample grammar and  derivations</vt:lpstr>
      <vt:lpstr>Derivation trees</vt:lpstr>
      <vt:lpstr>Transduction Grammars</vt:lpstr>
      <vt:lpstr>Transduction Grammars</vt:lpstr>
      <vt:lpstr>Transduction Grammars</vt:lpstr>
      <vt:lpstr>Transduction Grammars</vt:lpstr>
      <vt:lpstr>Grammar ambiguity </vt:lpstr>
      <vt:lpstr>Classic ambiguities</vt:lpstr>
      <vt:lpstr>Grammar reduction</vt:lpstr>
      <vt:lpstr>Grammar reduction</vt:lpstr>
      <vt:lpstr>Grammar reduction</vt:lpstr>
      <vt:lpstr>Grammar reduction</vt:lpstr>
      <vt:lpstr>Grammar reduction</vt:lpstr>
      <vt:lpstr>Grammar reduction</vt:lpstr>
      <vt:lpstr>Grammar reduction</vt:lpstr>
      <vt:lpstr> top-down parsing</vt:lpstr>
      <vt:lpstr>The Game of Syntactic Dominoes</vt:lpstr>
      <vt:lpstr>Syntactic dominoes: The Game Board</vt:lpstr>
      <vt:lpstr>The Game of Syntactic Dominoes </vt:lpstr>
      <vt:lpstr>Parsing Strategies</vt:lpstr>
      <vt:lpstr>Top-Down Parsing</vt:lpstr>
      <vt:lpstr>Sample top-down parse</vt:lpstr>
      <vt:lpstr>Classic Top-Down Parsing Algorithm</vt:lpstr>
      <vt:lpstr>top-down parsing: general scheme</vt:lpstr>
      <vt:lpstr>Top-Down Parsing</vt:lpstr>
      <vt:lpstr>Sample OPF</vt:lpstr>
      <vt:lpstr>Acknowledgements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 GPUs &amp; CUDA</dc:title>
  <dc:creator>Sanath</dc:creator>
  <cp:lastModifiedBy>Adeesha Wijayasiri</cp:lastModifiedBy>
  <cp:revision>265</cp:revision>
  <dcterms:created xsi:type="dcterms:W3CDTF">2011-03-22T18:45:54Z</dcterms:created>
  <dcterms:modified xsi:type="dcterms:W3CDTF">2020-12-14T09:44:58Z</dcterms:modified>
</cp:coreProperties>
</file>