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8"/>
  </p:notesMasterIdLst>
  <p:handoutMasterIdLst>
    <p:handoutMasterId r:id="rId39"/>
  </p:handoutMasterIdLst>
  <p:sldIdLst>
    <p:sldId id="341" r:id="rId2"/>
    <p:sldId id="257" r:id="rId3"/>
    <p:sldId id="279" r:id="rId4"/>
    <p:sldId id="393" r:id="rId5"/>
    <p:sldId id="394" r:id="rId6"/>
    <p:sldId id="395" r:id="rId7"/>
    <p:sldId id="396" r:id="rId8"/>
    <p:sldId id="397" r:id="rId9"/>
    <p:sldId id="372" r:id="rId10"/>
    <p:sldId id="290" r:id="rId11"/>
    <p:sldId id="280" r:id="rId12"/>
    <p:sldId id="398" r:id="rId13"/>
    <p:sldId id="281" r:id="rId14"/>
    <p:sldId id="282" r:id="rId15"/>
    <p:sldId id="374" r:id="rId16"/>
    <p:sldId id="375" r:id="rId17"/>
    <p:sldId id="376" r:id="rId18"/>
    <p:sldId id="283" r:id="rId19"/>
    <p:sldId id="377" r:id="rId20"/>
    <p:sldId id="291" r:id="rId21"/>
    <p:sldId id="292" r:id="rId22"/>
    <p:sldId id="293" r:id="rId23"/>
    <p:sldId id="294" r:id="rId24"/>
    <p:sldId id="378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8" r:id="rId33"/>
    <p:sldId id="390" r:id="rId34"/>
    <p:sldId id="391" r:id="rId35"/>
    <p:sldId id="392" r:id="rId36"/>
    <p:sldId id="37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5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9637C-F29E-4D61-926B-0D896DE543F5}" type="datetimeFigureOut">
              <a:rPr lang="en-US"/>
              <a:pPr>
                <a:defRPr/>
              </a:pPr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9D2C71-2FAC-446E-BBFA-79CBFF7A1D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58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8F57B4-3D93-435F-8251-F84AAAA459E0}" type="datetimeFigureOut">
              <a:rPr lang="en-US"/>
              <a:pPr>
                <a:defRPr/>
              </a:pPr>
              <a:t>12/23/2020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A8EE6EB-A2DA-41DE-98B5-156E542EB0A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6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69C166-C6C8-4104-A18A-69CCD171A925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EE22F15-B8E9-45F8-B290-8E90453B6F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FDD7DF-9D7D-47D5-921D-40E30834A6C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4D31EA8A-7A07-4C1A-9E3E-6F90DF2BD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FD405530-A1F5-44FA-BE14-09C7F08CD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553D8A7-3C31-479C-94FD-F34FC4DB3E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6C3A7-35E2-4E0C-87C5-73C82BDAF4F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28C5477A-AC71-4DFF-8690-8869E836E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58504BE-9FD1-45B5-BF9A-C2AB2131E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553D8A7-3C31-479C-94FD-F34FC4DB3E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6C3A7-35E2-4E0C-87C5-73C82BDAF4F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28C5477A-AC71-4DFF-8690-8869E836E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58504BE-9FD1-45B5-BF9A-C2AB2131E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24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6932B2E-C3AB-4A7B-B0C0-B6D2A06D861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970C9F-C84C-4481-A0A8-991D18EA6D4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B30C6B99-CFE2-48DE-AC22-3EB851EDC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69D0F8E-1B83-4C5F-B5F7-FCD8F5CFA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6B18F4E-8FA0-4632-B06F-C90506C459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5D5FAF-0AB2-42D1-A8D4-466125FD16D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4FD96E36-AB43-4C7C-8967-A55CED7AC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CF48E12E-39D8-4C09-A6B0-94D750F03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>
            <a:extLst>
              <a:ext uri="{FF2B5EF4-FFF2-40B4-BE49-F238E27FC236}">
                <a16:creationId xmlns:a16="http://schemas.microsoft.com/office/drawing/2014/main" id="{C925F4B5-417C-41C1-9CF5-971F7712740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19AE5360-1459-463C-98B9-DD5DB48CC9FC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13">
            <a:extLst>
              <a:ext uri="{FF2B5EF4-FFF2-40B4-BE49-F238E27FC236}">
                <a16:creationId xmlns:a16="http://schemas.microsoft.com/office/drawing/2014/main" id="{FB879684-6AD1-4165-A978-7AB711C4F4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A8AA610-5597-4809-A06A-F227DB7DEAE5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83FCBA03-5B77-4C3A-B98C-4F09D302E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4077F487-9AFD-42EB-8318-A31D8406B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>
            <a:extLst>
              <a:ext uri="{FF2B5EF4-FFF2-40B4-BE49-F238E27FC236}">
                <a16:creationId xmlns:a16="http://schemas.microsoft.com/office/drawing/2014/main" id="{F661EF7A-F43E-45EB-B468-F06E2A1870D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F0B72B59-4ACF-4B2E-A655-8520C3074842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13">
            <a:extLst>
              <a:ext uri="{FF2B5EF4-FFF2-40B4-BE49-F238E27FC236}">
                <a16:creationId xmlns:a16="http://schemas.microsoft.com/office/drawing/2014/main" id="{246F7589-5CC3-483B-A356-B3D73A05E4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012F723F-60F1-442A-9C42-3C2AF40641B9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5E033875-8229-48FA-AA55-B10D8A38C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7BF42A8D-CBA0-4986-ADA9-CDEE3EFF7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>
            <a:extLst>
              <a:ext uri="{FF2B5EF4-FFF2-40B4-BE49-F238E27FC236}">
                <a16:creationId xmlns:a16="http://schemas.microsoft.com/office/drawing/2014/main" id="{59E24537-0A8F-46EE-856A-A7F4F2FA07E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255C15A7-8E79-4918-9DDC-1A2E5F678C9E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13">
            <a:extLst>
              <a:ext uri="{FF2B5EF4-FFF2-40B4-BE49-F238E27FC236}">
                <a16:creationId xmlns:a16="http://schemas.microsoft.com/office/drawing/2014/main" id="{0ADF19BD-5FEB-415C-96D2-520802F0AC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72D3937C-07A8-49C9-9E3E-BC698189C3F5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8092782-B6A4-4A36-AA40-B3D1C57BA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AC1198F-69D0-4212-9436-C4AA43321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>
            <a:extLst>
              <a:ext uri="{FF2B5EF4-FFF2-40B4-BE49-F238E27FC236}">
                <a16:creationId xmlns:a16="http://schemas.microsoft.com/office/drawing/2014/main" id="{3BE1E577-A47C-46F9-95EE-791CCDA3EDA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9F970A1-B7F2-479D-8DDC-297FD63F3F1E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13">
            <a:extLst>
              <a:ext uri="{FF2B5EF4-FFF2-40B4-BE49-F238E27FC236}">
                <a16:creationId xmlns:a16="http://schemas.microsoft.com/office/drawing/2014/main" id="{341E93A3-EE8F-49C5-9C4F-5811DE2550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1DF25CDA-B3BB-41FF-845C-BB387713E7F0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8CF6D8AB-A7F1-4F17-8B2F-33309530B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3719726C-7610-4F7E-B9F8-634D0D160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>
            <a:extLst>
              <a:ext uri="{FF2B5EF4-FFF2-40B4-BE49-F238E27FC236}">
                <a16:creationId xmlns:a16="http://schemas.microsoft.com/office/drawing/2014/main" id="{587CFE8D-B7F1-4E89-926D-6612BE934F5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FAB9237D-E5EB-4C7B-A294-0C8BA5C3F74B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13">
            <a:extLst>
              <a:ext uri="{FF2B5EF4-FFF2-40B4-BE49-F238E27FC236}">
                <a16:creationId xmlns:a16="http://schemas.microsoft.com/office/drawing/2014/main" id="{342B396D-E784-4C65-8592-D8FE5527DC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9639B7B-D4A4-48CB-A81C-318B4F1FAE85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C0D2BDB6-2280-4263-8E33-6F730EFF16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7CCC396F-7C25-4B11-B7DA-BE4ED3EA0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DC5555C-EDD0-4CBB-936E-34EE541408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DEA29F-7A36-4CB6-B386-C951B6A474E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BE63B903-ABF8-4A5E-A149-3B6E67DA8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6D7737FA-58E4-4840-9536-B4D61F357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>
            <a:extLst>
              <a:ext uri="{FF2B5EF4-FFF2-40B4-BE49-F238E27FC236}">
                <a16:creationId xmlns:a16="http://schemas.microsoft.com/office/drawing/2014/main" id="{21AD2126-DBAD-4580-8B1B-E2176D70A5F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FA00E750-CC23-4504-89BA-DF639E3DA79B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13">
            <a:extLst>
              <a:ext uri="{FF2B5EF4-FFF2-40B4-BE49-F238E27FC236}">
                <a16:creationId xmlns:a16="http://schemas.microsoft.com/office/drawing/2014/main" id="{5BEBF7E0-FEE8-42AB-8FFF-0A8064C4F1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54DE71A1-A35E-4EAA-8B44-9112325BF124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AA5D4DC-30F3-4B8F-AC7E-D25B3F662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383038C2-BD6A-4E7A-A80E-1EC47A039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>
            <a:extLst>
              <a:ext uri="{FF2B5EF4-FFF2-40B4-BE49-F238E27FC236}">
                <a16:creationId xmlns:a16="http://schemas.microsoft.com/office/drawing/2014/main" id="{AB5BC5BA-52E9-49AE-A8E7-C2BF0DF36DE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2361B01C-ED57-474D-80A8-ABE345911836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13">
            <a:extLst>
              <a:ext uri="{FF2B5EF4-FFF2-40B4-BE49-F238E27FC236}">
                <a16:creationId xmlns:a16="http://schemas.microsoft.com/office/drawing/2014/main" id="{DEE26075-D12D-4EBE-A843-B6E14036A5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6A21220B-D65D-409D-B506-177DBD3470EB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C53C2C0D-0933-447C-8CDA-FC8BD1FE0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E83364A-69A6-4238-9AA2-F00E7345C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>
            <a:extLst>
              <a:ext uri="{FF2B5EF4-FFF2-40B4-BE49-F238E27FC236}">
                <a16:creationId xmlns:a16="http://schemas.microsoft.com/office/drawing/2014/main" id="{3268AABF-CC52-479F-8AB6-5C6C3578B60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DE3B427-7F29-4D04-84B4-DC67E4E489B2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13">
            <a:extLst>
              <a:ext uri="{FF2B5EF4-FFF2-40B4-BE49-F238E27FC236}">
                <a16:creationId xmlns:a16="http://schemas.microsoft.com/office/drawing/2014/main" id="{C11A1A43-3BA1-43E6-BD1D-5483D77F44C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216208DA-1216-48DA-B278-BB4411419CC5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C51F60B6-0468-4626-B049-E6646AAACF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7A71BB99-F649-43B9-99B5-B63C24D2C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>
            <a:extLst>
              <a:ext uri="{FF2B5EF4-FFF2-40B4-BE49-F238E27FC236}">
                <a16:creationId xmlns:a16="http://schemas.microsoft.com/office/drawing/2014/main" id="{A9F85A4A-8587-4497-8E97-791DECFBE24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C2C3235-2392-4133-9146-E3BC773EDFFC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13">
            <a:extLst>
              <a:ext uri="{FF2B5EF4-FFF2-40B4-BE49-F238E27FC236}">
                <a16:creationId xmlns:a16="http://schemas.microsoft.com/office/drawing/2014/main" id="{EEE322D2-A2A5-471C-A96A-38EF714A6A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A66B321-8A4E-4800-8F80-51ED86029FBE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3E68F986-C485-4414-85CD-EA0B740DA1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99612E3D-E789-4EF3-87B5-0256E5735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0244243-F624-4D78-ADF1-A9DDFE2D96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D723DB-F8B5-49C4-B40F-0344831A90E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02FDF1F0-666D-46F3-83FB-CAD553731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E8EB16EC-351C-4293-81F6-0A114A530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6438A41-3A57-4AE8-A51F-EC5971263DE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C7BDC5-F21D-46DE-8B61-6144DC5592D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762A5A67-3FC5-4343-A01C-81D758E33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5DD2BB-C45B-4B2D-8475-062B89650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5E20B5A-BF36-4EF5-90BD-0155BDDCAA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E490A-04B4-4871-9227-603750FBC35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86DA01D7-8750-4F17-B76D-D2C11F389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71D35F8-EE50-49FC-8440-498FCF09E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53B3B6F-5328-4097-938C-13597C72E2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22ABC7-D6B2-482F-8AF9-7C0224213FD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EA9F9BC2-1B65-4A4F-B6C9-29925DD62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BD1D3BF0-7071-49DE-BCC3-063EB5EC5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B0AEAB4-65BE-42DF-899F-A79CBFCEAC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8B9FF7-601D-47B9-95FC-2EF14CDE25F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033B3336-A85B-4A1D-9896-8476DFB3D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4E206CB8-866C-4383-9775-47AD8C8E9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1A012F8-DB09-4611-BB58-567917F932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8BED93-95A1-47B3-89B8-AD94BB592AF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6B2074C4-8531-491B-BF4E-38FCB341F1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18D5345-A28F-40F2-97B0-1F7B5AD2C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8C213DA-6DFD-4619-B046-54EE2C92A1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37475B-63EB-4CCE-8B78-E0CA64E9FE8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C8F70736-338A-4DED-9142-3F680C65C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6B3F5B44-B610-41A2-85D9-2A56ADDFE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FC1A494-98FE-40DA-9BCF-0E88FA1F45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41E89C-A200-4DAC-AF0C-560C02F233F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213937FF-0AE2-44D4-B745-CB5FBB30E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D5B23709-E1D2-48CB-9013-BDCE89846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B3E4509-E539-458F-8A83-CC7BD084DE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7D6B2A-6387-412C-8DB8-8E04D242380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89414E5E-F436-4C86-8B1A-D7A33916EC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7786B08-513F-467F-9192-65B30BDC2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05B2821-35E0-417D-9C76-74660374F1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F89B1C-E8EA-4779-9F73-37C484CE314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7F6F0F9A-EEEC-4675-93FF-36AAD070E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D63054F9-B35F-4FC7-98ED-9F43A6B9A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9B0F551-F838-407C-8646-08D50D9E511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9685A4-4A6A-44DD-A3C9-913A99077BA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7DC034BD-4532-4F9B-9EAF-C982CE9F4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2C2E1D1C-4A3B-4B68-A3DE-0C86ADE81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571BF61-F0E4-4C08-96EE-FACBDE901F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05129E-DD00-462E-9E8A-E0083CC897B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E77F92DD-CEEA-44C5-A108-EC7C18E80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9AAE697F-50BE-4EEC-8AFD-FE32194E2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19D00CF-2ADD-4130-90ED-030A01FDB16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C10C7F-350D-4516-8821-840EC6E3E39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ED82D604-5E23-47B3-BE54-42BE25B13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F0C5177-0901-43AD-8E3D-A5360FEEF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>
            <a:extLst>
              <a:ext uri="{FF2B5EF4-FFF2-40B4-BE49-F238E27FC236}">
                <a16:creationId xmlns:a16="http://schemas.microsoft.com/office/drawing/2014/main" id="{5D4E0D3E-9BB4-4491-AA11-6128D3FD2F7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0627DA7D-766F-4DC1-A61B-5C610B9917F3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13">
            <a:extLst>
              <a:ext uri="{FF2B5EF4-FFF2-40B4-BE49-F238E27FC236}">
                <a16:creationId xmlns:a16="http://schemas.microsoft.com/office/drawing/2014/main" id="{724B4064-688C-473D-88DB-4B763E3CB8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39F7885B-C25C-4FD0-970C-9324BFE46684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53B33183-F586-41AF-93CE-D93BF8DF2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4EB4CA9-A9FF-467C-8B2C-66D0096B2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  <p:extLst>
      <p:ext uri="{BB962C8B-B14F-4D97-AF65-F5344CB8AC3E}">
        <p14:creationId xmlns:p14="http://schemas.microsoft.com/office/powerpoint/2010/main" val="33233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>
            <a:extLst>
              <a:ext uri="{FF2B5EF4-FFF2-40B4-BE49-F238E27FC236}">
                <a16:creationId xmlns:a16="http://schemas.microsoft.com/office/drawing/2014/main" id="{99A5AEA2-1C6F-48AE-9C96-D684D8AEECA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7D6D565-BFEF-4D90-84D8-E601A532930B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13">
            <a:extLst>
              <a:ext uri="{FF2B5EF4-FFF2-40B4-BE49-F238E27FC236}">
                <a16:creationId xmlns:a16="http://schemas.microsoft.com/office/drawing/2014/main" id="{0E285B87-05B3-4B3E-B3DF-92BFE58EC2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FBE8C79-189E-43F2-ADF5-792D4E2FC062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D9C1251F-C1FF-40C3-A840-E62B719DE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E0199F97-F5C3-46FA-8C4E-E2D87FE01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8338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>
            <a:extLst>
              <a:ext uri="{FF2B5EF4-FFF2-40B4-BE49-F238E27FC236}">
                <a16:creationId xmlns:a16="http://schemas.microsoft.com/office/drawing/2014/main" id="{F86E4620-B947-43E9-BB0F-994501772FD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3817D788-529C-413B-A9CC-42288C32C149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13">
            <a:extLst>
              <a:ext uri="{FF2B5EF4-FFF2-40B4-BE49-F238E27FC236}">
                <a16:creationId xmlns:a16="http://schemas.microsoft.com/office/drawing/2014/main" id="{F47C09F3-0037-43BA-94F4-FF01122F8C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9283CE5-D01E-4FAA-9155-D7442F1885D5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BF139F13-8F9B-40AD-99B8-EA7A0C09F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DDACC731-94E3-4357-8063-01F8E149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  <p:extLst>
      <p:ext uri="{BB962C8B-B14F-4D97-AF65-F5344CB8AC3E}">
        <p14:creationId xmlns:p14="http://schemas.microsoft.com/office/powerpoint/2010/main" val="81276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>
            <a:extLst>
              <a:ext uri="{FF2B5EF4-FFF2-40B4-BE49-F238E27FC236}">
                <a16:creationId xmlns:a16="http://schemas.microsoft.com/office/drawing/2014/main" id="{C91AFD62-D959-4253-8F7C-103761741BC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55EF7F5B-8F5F-4D11-B3E3-AE5B1F8A336B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13">
            <a:extLst>
              <a:ext uri="{FF2B5EF4-FFF2-40B4-BE49-F238E27FC236}">
                <a16:creationId xmlns:a16="http://schemas.microsoft.com/office/drawing/2014/main" id="{2BF33747-5A31-4355-B1CE-551983A348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3971CA8C-AC3A-4912-852D-85A46ADC6F02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BD8A7E0D-8C01-4695-912B-41EDF1181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9C952334-B256-4C9E-8055-DD455E8AE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  <p:extLst>
      <p:ext uri="{BB962C8B-B14F-4D97-AF65-F5344CB8AC3E}">
        <p14:creationId xmlns:p14="http://schemas.microsoft.com/office/powerpoint/2010/main" val="243239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>
            <a:extLst>
              <a:ext uri="{FF2B5EF4-FFF2-40B4-BE49-F238E27FC236}">
                <a16:creationId xmlns:a16="http://schemas.microsoft.com/office/drawing/2014/main" id="{5D51189F-56A2-40AE-927C-C3F01901A64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314AB800-146C-42EE-BB30-740446A61CE8}" type="datetime1">
              <a:rPr lang="es-CR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23/12/2020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13">
            <a:extLst>
              <a:ext uri="{FF2B5EF4-FFF2-40B4-BE49-F238E27FC236}">
                <a16:creationId xmlns:a16="http://schemas.microsoft.com/office/drawing/2014/main" id="{AB072DB0-D5BB-468A-B8DE-F4FB339392F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7CEDE4B4-BBC3-4478-BD1D-1F868C0CE742}" type="slidenum">
              <a:rPr lang="es-CR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s-C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01867092-C8E3-4039-B705-3C0C1AD6F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49224062-6E1D-4993-B19F-4D79EE890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8375"/>
            <a:ext cx="62166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VE" altLang="en-US" sz="1800"/>
          </a:p>
        </p:txBody>
      </p:sp>
    </p:spTree>
    <p:extLst>
      <p:ext uri="{BB962C8B-B14F-4D97-AF65-F5344CB8AC3E}">
        <p14:creationId xmlns:p14="http://schemas.microsoft.com/office/powerpoint/2010/main" val="393127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6DA930D-79C8-4AC7-80EB-EB68A40AD3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C61BB6-D146-4F95-A148-DBA3F53C885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2B83D647-DAFC-496B-AADC-6352E1427F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6669143-79CD-45D5-99CE-DE0CBD7D0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0F7A5-BC77-4A14-A0D1-50A96CC0411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A832-1587-4C85-AC84-097F52E4FA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8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4632E-3800-42FF-9215-9BD4981295F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04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61094-59B4-4A59-8155-2113953BE75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37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A9E9C-2FEE-4910-BE4F-755AAE1A9D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46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5457A7-C0EA-47D6-A042-66E97A0A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6BFDFD-FBFC-48E9-96CB-E24375F7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3D5878-2E74-415E-8F81-8CFBFDA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46C36-4209-4F38-B909-05FDF7B077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4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C32FCF-416A-43C4-8CEB-89387E5D0FC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E387-EF9C-4BCF-A3E9-8490FBC69D4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5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3CE8-DEF6-4D48-8774-1FCB80F2B4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4FE32-8702-4E78-992A-845100EB67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0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9BCE-005D-4CD5-9EF9-9913B7A851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1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CD414-FF48-4F3E-91C9-60C3572DE24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5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6A7EA-0F83-436D-BD1C-432B36DEE6A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C6541-AEBC-43E2-9EAA-A0E9F56328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522E51F-6B1C-4835-B180-ACD64EC611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Parsing II</a:t>
            </a:r>
            <a:br>
              <a:rPr lang="en-US" altLang="en-US" sz="4800" dirty="0"/>
            </a:br>
            <a:r>
              <a:rPr lang="en-US" altLang="en-US" sz="4800" dirty="0"/>
              <a:t>LL(1) Grammars</a:t>
            </a:r>
          </a:p>
        </p:txBody>
      </p:sp>
      <p:sp>
        <p:nvSpPr>
          <p:cNvPr id="4099" name="Subtitle 5"/>
          <p:cNvSpPr>
            <a:spLocks noGrp="1"/>
          </p:cNvSpPr>
          <p:nvPr>
            <p:ph type="subTitle" idx="1"/>
          </p:nvPr>
        </p:nvSpPr>
        <p:spPr>
          <a:xfrm>
            <a:off x="228600" y="3270250"/>
            <a:ext cx="8610600" cy="2209800"/>
          </a:xfrm>
        </p:spPr>
        <p:txBody>
          <a:bodyPr/>
          <a:lstStyle/>
          <a:p>
            <a:pPr eaLnBrk="1" hangingPunct="1"/>
            <a:endParaRPr lang="en-AU" altLang="en-US" sz="2800" dirty="0"/>
          </a:p>
          <a:p>
            <a:pPr eaLnBrk="1" hangingPunct="1"/>
            <a:r>
              <a:rPr lang="en-AU" altLang="en-US" sz="2400" dirty="0"/>
              <a:t>Adeesha Wijayasiri</a:t>
            </a:r>
            <a:endParaRPr lang="en-AU" altLang="en-US" sz="2000" dirty="0"/>
          </a:p>
          <a:p>
            <a:pPr eaLnBrk="1" hangingPunct="1"/>
            <a:endParaRPr lang="en-GB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74BAEC9-51A1-4163-B7DE-5175A315B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48414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LL(1) grammars</a:t>
            </a:r>
            <a:br>
              <a:rPr lang="en-US" altLang="en-US" sz="3300" dirty="0"/>
            </a:b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783D97E-A55C-4500-8C3F-8F36245859D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800" y="2288431"/>
            <a:ext cx="7930039" cy="1607167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  <a:cs typeface="Verdana" panose="020B0604030504040204" pitchFamily="34" charset="0"/>
              </a:rPr>
              <a:t>→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A	 	  {b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  <a:endParaRPr lang="en-US" altLang="en-US" sz="217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A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177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bAd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  {b}		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</a:rPr>
              <a:t>→	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</a:rPr>
              <a:t>	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{b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}		</a:t>
            </a:r>
          </a:p>
          <a:p>
            <a:pPr>
              <a:buFontTx/>
              <a:buNone/>
            </a:pPr>
            <a:endParaRPr lang="en-US" altLang="en-US" sz="217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						   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							</a:t>
            </a:r>
            <a:endParaRPr lang="en-US" altLang="en-US" sz="18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Group 7">
            <a:extLst>
              <a:ext uri="{FF2B5EF4-FFF2-40B4-BE49-F238E27FC236}">
                <a16:creationId xmlns:a16="http://schemas.microsoft.com/office/drawing/2014/main" id="{1ABC549A-810A-4A10-9770-7F6DBCC3419F}"/>
              </a:ext>
            </a:extLst>
          </p:cNvPr>
          <p:cNvGraphicFramePr>
            <a:graphicFrameLocks noGrp="1"/>
          </p:cNvGraphicFramePr>
          <p:nvPr/>
        </p:nvGraphicFramePr>
        <p:xfrm>
          <a:off x="839227" y="3999285"/>
          <a:ext cx="3680929" cy="1507798"/>
        </p:xfrm>
        <a:graphic>
          <a:graphicData uri="http://schemas.openxmlformats.org/drawingml/2006/table">
            <a:tbl>
              <a:tblPr/>
              <a:tblGrid>
                <a:gridCol w="92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345"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OPF</a:t>
                      </a:r>
                    </a:p>
                  </a:txBody>
                  <a:tcPr marL="62213" marR="62213" marT="31089" marB="31089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</a:t>
                      </a:r>
                    </a:p>
                  </a:txBody>
                  <a:tcPr marL="62213" marR="62213" marT="31089" marB="3108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</a:t>
                      </a:r>
                    </a:p>
                  </a:txBody>
                  <a:tcPr marL="62213" marR="62213" marT="31089" marB="3108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/>
                        </a:rPr>
                        <a:t></a:t>
                      </a:r>
                      <a:endParaRPr kumimoji="0" lang="en-US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Symbol" pitchFamily="18" charset="2"/>
                      </a:endParaRPr>
                    </a:p>
                  </a:txBody>
                  <a:tcPr marL="62213" marR="62213" marT="31089" marB="3108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1"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</a:t>
                      </a:r>
                    </a:p>
                  </a:txBody>
                  <a:tcPr marL="62213" marR="62213" marT="31089" marB="31089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62213" marR="62213" marT="31089" marB="3108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 →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 A</a:t>
                      </a:r>
                    </a:p>
                  </a:txBody>
                  <a:tcPr marL="62213" marR="62213" marT="31089" marB="3108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089" marB="3108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52"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</a:t>
                      </a:r>
                    </a:p>
                  </a:txBody>
                  <a:tcPr marL="62213" marR="62213" marT="31089" marB="31089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089" marB="3108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 →</a:t>
                      </a: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bAd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A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→b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 </a:t>
                      </a:r>
                    </a:p>
                  </a:txBody>
                  <a:tcPr marL="62213" marR="62213" marT="31089" marB="3108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089" marB="31089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FD44797-FF96-4066-A9B0-54DD038A9DCA}"/>
              </a:ext>
            </a:extLst>
          </p:cNvPr>
          <p:cNvSpPr/>
          <p:nvPr/>
        </p:nvSpPr>
        <p:spPr>
          <a:xfrm>
            <a:off x="839227" y="3999286"/>
            <a:ext cx="3680930" cy="15034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2E86A-4DAD-4841-9C2D-78A0F1499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15" y="1510770"/>
            <a:ext cx="7489310" cy="72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1905">
              <a:latin typeface="MS UI Gothic" panose="020B0600070205080204" pitchFamily="34" charset="-128"/>
              <a:ea typeface="MS UI Gothic" panose="020B0600070205080204" pitchFamily="34" charset="-128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r>
              <a:rPr lang="en-US" altLang="en-US" sz="1905">
                <a:latin typeface="Verdana" panose="020B0604030504040204" pitchFamily="34" charset="0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Example:   { b</a:t>
            </a:r>
            <a:r>
              <a:rPr lang="en-US" altLang="en-US" sz="1905" baseline="30000">
                <a:latin typeface="Verdana" panose="020B0604030504040204" pitchFamily="34" charset="0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n+1</a:t>
            </a:r>
            <a:r>
              <a:rPr lang="en-US" altLang="en-US" sz="1905">
                <a:latin typeface="Verdana" panose="020B0604030504040204" pitchFamily="34" charset="0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d</a:t>
            </a:r>
            <a:r>
              <a:rPr lang="en-US" altLang="en-US" sz="1905" baseline="30000">
                <a:latin typeface="Verdana" panose="020B0604030504040204" pitchFamily="34" charset="0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1905">
                <a:latin typeface="Verdana" panose="020B0604030504040204" pitchFamily="34" charset="0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 / n </a:t>
            </a:r>
            <a:r>
              <a:rPr lang="en-US" altLang="en-US" sz="1905">
                <a:latin typeface="MS UI Gothic" panose="020B0600070205080204" pitchFamily="34" charset="-128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≥ 0 }</a:t>
            </a:r>
            <a:r>
              <a:rPr lang="en-US" altLang="en-US" sz="1905">
                <a:latin typeface="Verdana" panose="020B0604030504040204" pitchFamily="34" charset="0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177">
                <a:latin typeface="Verdana" panose="020B0604030504040204" pitchFamily="34" charset="0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   </a:t>
            </a:r>
            <a:endParaRPr lang="en-US" altLang="en-US" sz="2177">
              <a:latin typeface="Verdana" panose="020B0604030504040204" pitchFamily="34" charset="0"/>
              <a:ea typeface="MS UI Gothic" panose="020B0600070205080204" pitchFamily="34" charset="-128"/>
              <a:cs typeface="Verdana" panose="020B060403050404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AF4BBF-FAC7-4461-86CB-7970A465C326}"/>
              </a:ext>
            </a:extLst>
          </p:cNvPr>
          <p:cNvSpPr/>
          <p:nvPr/>
        </p:nvSpPr>
        <p:spPr>
          <a:xfrm>
            <a:off x="2446393" y="4880635"/>
            <a:ext cx="1192414" cy="673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A81AC3-6A47-469B-B42E-FB9D5C6BA10A}"/>
              </a:ext>
            </a:extLst>
          </p:cNvPr>
          <p:cNvGrpSpPr>
            <a:grpSpLocks/>
          </p:cNvGrpSpPr>
          <p:nvPr/>
        </p:nvGrpSpPr>
        <p:grpSpPr bwMode="auto">
          <a:xfrm>
            <a:off x="3327743" y="2910560"/>
            <a:ext cx="1036882" cy="466597"/>
            <a:chOff x="4967287" y="3398837"/>
            <a:chExt cx="1524000" cy="68580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5948A6-C0C0-4152-8B0A-CA5385184946}"/>
                </a:ext>
              </a:extLst>
            </p:cNvPr>
            <p:cNvCxnSpPr/>
            <p:nvPr/>
          </p:nvCxnSpPr>
          <p:spPr>
            <a:xfrm flipH="1">
              <a:off x="4967287" y="3398837"/>
              <a:ext cx="15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B7EE9F-0F39-4D42-915F-03E1B3282810}"/>
                </a:ext>
              </a:extLst>
            </p:cNvPr>
            <p:cNvCxnSpPr/>
            <p:nvPr/>
          </p:nvCxnSpPr>
          <p:spPr>
            <a:xfrm flipH="1">
              <a:off x="5195887" y="3551237"/>
              <a:ext cx="12954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ED3CD6-6230-46E6-A6BC-C8EA70573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878" y="2703183"/>
            <a:ext cx="3619365" cy="89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Clr>
                <a:srgbClr val="2A1A00"/>
              </a:buClr>
              <a:buFontTx/>
              <a:buNone/>
            </a:pPr>
            <a:r>
              <a:rPr lang="en-US" altLang="en-US" sz="2177">
                <a:latin typeface="Verdana" panose="020B0604030504040204" pitchFamily="34" charset="0"/>
                <a:sym typeface="Wingdings" panose="05000000000000000000" pitchFamily="2" charset="2"/>
              </a:rPr>
              <a:t>Not Disjoint !</a:t>
            </a:r>
          </a:p>
          <a:p>
            <a:pPr>
              <a:buClr>
                <a:srgbClr val="2A1A00"/>
              </a:buClr>
              <a:buFontTx/>
              <a:buNone/>
            </a:pPr>
            <a:r>
              <a:rPr lang="en-US" altLang="en-US" sz="2177">
                <a:latin typeface="Verdana" panose="020B0604030504040204" pitchFamily="34" charset="0"/>
                <a:sym typeface="Symbol" panose="05050102010706020507" pitchFamily="18" charset="2"/>
              </a:rPr>
              <a:t>	Grammar is not LL(1)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13F68-25A8-4FA7-8906-86E7ADE2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376" y="4132136"/>
            <a:ext cx="4440823" cy="79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Clr>
                <a:srgbClr val="2A1A00"/>
              </a:buCl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PT: More than one entry in 	at least one table slot.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E7CF98A-76D4-466D-A249-1D34A3A44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LL(1) grammars</a:t>
            </a:r>
            <a:br>
              <a:rPr lang="en-US" altLang="en-US" sz="3300" dirty="0"/>
            </a:b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E9003A-EEFA-4F54-8B13-CBBA4208886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514600"/>
            <a:ext cx="9372601" cy="3574001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dirty="0">
                <a:latin typeface="Courier New" panose="02070309020205020404" pitchFamily="49" charset="0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S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begin SL end			T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P*T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E;		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  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SL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SL S				P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			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E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E+T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Find First sets, Follow sets and Select sets.	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									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sym typeface="Wingdings" panose="05000000000000000000" pitchFamily="2" charset="2"/>
              </a:rPr>
              <a:t>											</a:t>
            </a:r>
            <a:endParaRPr lang="en-US" altLang="en-US" sz="1837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E7CF98A-76D4-466D-A249-1D34A3A44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LL(1) grammars</a:t>
            </a:r>
            <a:br>
              <a:rPr lang="en-US" altLang="en-US" sz="3300" dirty="0"/>
            </a:b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E9003A-EEFA-4F54-8B13-CBBA4208886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-76200" y="1607978"/>
            <a:ext cx="9372601" cy="3574001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dirty="0">
                <a:latin typeface="Courier New" panose="02070309020205020404" pitchFamily="49" charset="0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S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begin SL end	{begin} 		T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P*T   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E;	{id} 		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     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SL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SL S		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 		P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   {(}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		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 	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   {id}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E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E+T		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		{(, id}		Select sets not disjoint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									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sym typeface="Wingdings" panose="05000000000000000000" pitchFamily="2" charset="2"/>
              </a:rPr>
              <a:t>											</a:t>
            </a:r>
            <a:endParaRPr lang="en-US" altLang="en-US" sz="1837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3EE0AD-2C55-46C5-9692-88B17394A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8"/>
          <a:stretch>
            <a:fillRect/>
          </a:stretch>
        </p:blipFill>
        <p:spPr bwMode="auto">
          <a:xfrm>
            <a:off x="990600" y="3733800"/>
            <a:ext cx="7059436" cy="25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E6002B-045A-4B42-88CF-35391DD39AA1}"/>
              </a:ext>
            </a:extLst>
          </p:cNvPr>
          <p:cNvSpPr/>
          <p:nvPr/>
        </p:nvSpPr>
        <p:spPr>
          <a:xfrm>
            <a:off x="7771340" y="2837203"/>
            <a:ext cx="1062804" cy="6077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0661" indent="-170661" defTabSz="684806">
              <a:lnSpc>
                <a:spcPct val="90000"/>
              </a:lnSpc>
              <a:spcBef>
                <a:spcPct val="15000"/>
              </a:spcBef>
              <a:buClr>
                <a:srgbClr val="2A1A00"/>
              </a:buClr>
              <a:defRPr/>
            </a:pPr>
            <a:r>
              <a:rPr lang="en-US" altLang="en-US" sz="1497" b="1" dirty="0">
                <a:solidFill>
                  <a:srgbClr val="595959"/>
                </a:solidFill>
                <a:latin typeface="Courier New" pitchFamily="49" charset="0"/>
                <a:sym typeface="Wingdings" charset="2"/>
              </a:rPr>
              <a:t>  Not</a:t>
            </a:r>
            <a:r>
              <a:rPr lang="en-US" altLang="en-US" sz="1837" b="1" dirty="0">
                <a:solidFill>
                  <a:srgbClr val="595959"/>
                </a:solidFill>
                <a:latin typeface="Courier New" pitchFamily="49" charset="0"/>
                <a:sym typeface="Wingdings" charset="2"/>
              </a:rPr>
              <a:t> LL(1)</a:t>
            </a:r>
            <a:endParaRPr lang="en-US" altLang="en-US" sz="1837" dirty="0">
              <a:solidFill>
                <a:srgbClr val="595959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6284351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585A491-9AD8-4B71-A8A8-CB061ED5A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Non-LL(1) grammars</a:t>
            </a:r>
            <a:br>
              <a:rPr lang="en-US" altLang="en-US" sz="3300" dirty="0"/>
            </a:b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BDD891B-3D99-43AE-ADEF-9A78D32FF8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2136139"/>
            <a:ext cx="7974268" cy="3159249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 recursion always produces</a:t>
            </a:r>
            <a:b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non-LL(1) grammar, e.g.</a:t>
            </a:r>
          </a:p>
          <a:p>
            <a:pPr marL="0" indent="0">
              <a:buNone/>
              <a:defRPr/>
            </a:pPr>
            <a:endParaRPr lang="en-US" altLang="en-US" sz="68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Arial" charset="0"/>
              <a:buNone/>
              <a:defRPr/>
            </a:pPr>
            <a:r>
              <a:rPr lang="en-US" altLang="en-US" sz="1905" b="1" dirty="0">
                <a:latin typeface="Courier New" pitchFamily="49" charset="0"/>
                <a:sym typeface="Wingdings" charset="2"/>
              </a:rPr>
              <a:t>			SL 	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 SL 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charset="0"/>
              <a:buNone/>
              <a:defRPr/>
            </a:pPr>
            <a:r>
              <a:rPr lang="en-US" altLang="en-US" sz="1905" b="1" dirty="0">
                <a:latin typeface="Courier New" pitchFamily="49" charset="0"/>
                <a:sym typeface="Wingdings" charset="2"/>
              </a:rPr>
              <a:t>			</a:t>
            </a:r>
            <a:r>
              <a:rPr lang="en-US" altLang="en-US" sz="1905" b="1" dirty="0">
                <a:latin typeface="Courier New" pitchFamily="49" charset="0"/>
              </a:rPr>
              <a:t>  	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itchFamily="49" charset="0"/>
              </a:rPr>
              <a:t> 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charset="0"/>
              <a:buNone/>
              <a:defRPr/>
            </a:pPr>
            <a:endParaRPr lang="en-US" altLang="en-US" sz="612" b="1" dirty="0">
              <a:latin typeface="Courier New" pitchFamily="49" charset="0"/>
              <a:ea typeface="Verdana" panose="020B0604030504040204" pitchFamily="34" charset="0"/>
              <a:cs typeface="Verdana" panose="020B0604030504040204" pitchFamily="34" charset="0"/>
              <a:sym typeface="Wingdings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Arial" charset="0"/>
              <a:buNone/>
              <a:defRPr/>
            </a:pP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 </a:t>
            </a:r>
            <a:r>
              <a:rPr lang="en-US" altLang="en-US" sz="190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prefices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always produce</a:t>
            </a:r>
            <a:b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non-LL(1) grammar, </a:t>
            </a:r>
            <a:r>
              <a:rPr lang="en-US" altLang="en-US" sz="190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</a:t>
            </a:r>
            <a:endParaRPr lang="en-US" altLang="en-US" sz="190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Arial" charset="0"/>
              <a:buNone/>
              <a:defRPr/>
            </a:pPr>
            <a:endParaRPr lang="en-US" altLang="en-US" sz="68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sym typeface="Wingdings" charset="2"/>
              </a:rPr>
              <a:t>			T 	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 P*T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sym typeface="Wingdings" charset="2"/>
              </a:rPr>
              <a:t>				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 P</a:t>
            </a:r>
            <a:endParaRPr lang="en-US" altLang="en-US" sz="12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4DA8036-9AA0-4BF9-B3F2-9F45A8C2A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429" y="247912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2994" dirty="0"/>
              <a:t>Model grammar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C1C5501-9A57-46FB-A959-8970780DEC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8600" y="1524000"/>
            <a:ext cx="5640906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361" dirty="0">
                <a:latin typeface="Courier New" panose="02070309020205020404" pitchFamily="49" charset="0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S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begin SL end	{begin}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E;	{id}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SL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SL S		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		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E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E+T		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		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T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P*T		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		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P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 		{(}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		{id}</a:t>
            </a:r>
            <a:r>
              <a:rPr lang="en-US" altLang="en-US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en-US" altLang="en-US" sz="183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77652-4207-4D5E-B8F6-C2AE0903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76400"/>
            <a:ext cx="4114799" cy="279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Problems:</a:t>
            </a:r>
          </a:p>
          <a:p>
            <a:pPr>
              <a:buFontTx/>
              <a:buAutoNum type="arabicPeriod"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  is left recursive.</a:t>
            </a:r>
          </a:p>
          <a:p>
            <a:pPr>
              <a:buFontTx/>
              <a:buAutoNum type="arabicPeriod"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 is left recursive.</a:t>
            </a:r>
          </a:p>
          <a:p>
            <a:pPr>
              <a:buFontTx/>
              <a:buAutoNum type="arabicPeriod"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 →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P * T    have common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    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 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	   </a:t>
            </a:r>
            <a:r>
              <a:rPr lang="en-US" altLang="en-US" sz="1633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prefices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.</a:t>
            </a:r>
            <a:endParaRPr lang="en-US" altLang="en-US" sz="1497" dirty="0"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497" dirty="0">
                <a:latin typeface="Verdana" panose="020B0604030504040204" pitchFamily="34" charset="0"/>
              </a:rPr>
              <a:t>Showing a grammar is not LL(1): 	easy.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97" dirty="0">
                <a:latin typeface="Verdana" panose="020B0604030504040204" pitchFamily="34" charset="0"/>
              </a:rPr>
              <a:t>PL grammars: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97" dirty="0">
                <a:latin typeface="Verdana" panose="020B0604030504040204" pitchFamily="34" charset="0"/>
              </a:rPr>
              <a:t>	“mostly” LL(1).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B187B8-A371-4672-8A21-15DCB6C5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38" y="5863236"/>
            <a:ext cx="7672924" cy="51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63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our “model” PL sample grammar.  We’ll use it throughout.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Rectangle 6">
            <a:extLst>
              <a:ext uri="{FF2B5EF4-FFF2-40B4-BE49-F238E27FC236}">
                <a16:creationId xmlns:a16="http://schemas.microsoft.com/office/drawing/2014/main" id="{6BB7508E-3EA7-4D6A-9831-4EF194C46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Top-Down Parsing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1F6068D9-036D-4D40-98E1-A04129B8E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293"/>
            <a:ext cx="8610599" cy="3085803"/>
          </a:xfrm>
        </p:spPr>
        <p:txBody>
          <a:bodyPr/>
          <a:lstStyle/>
          <a:p>
            <a:r>
              <a:rPr lang="en-US" altLang="en-US" sz="1905" dirty="0">
                <a:latin typeface="Verdana" panose="020B0604030504040204" pitchFamily="34" charset="0"/>
              </a:rPr>
              <a:t>Most parsing methods impose bounds on the amount of stack lookback and input lookahead. For programming languages, a common choice is (1,1).</a:t>
            </a:r>
          </a:p>
          <a:p>
            <a:endParaRPr lang="en-US" altLang="en-US" sz="1905" dirty="0">
              <a:latin typeface="Verdana" panose="020B0604030504040204" pitchFamily="34" charset="0"/>
            </a:endParaRPr>
          </a:p>
          <a:p>
            <a:r>
              <a:rPr lang="en-US" altLang="en-US" sz="1905" dirty="0">
                <a:latin typeface="Verdana" panose="020B0604030504040204" pitchFamily="34" charset="0"/>
              </a:rPr>
              <a:t>We must define OPF (</a:t>
            </a:r>
            <a:r>
              <a:rPr lang="en-US" altLang="en-US" sz="1905" dirty="0" err="1">
                <a:latin typeface="Verdana" panose="020B0604030504040204" pitchFamily="34" charset="0"/>
              </a:rPr>
              <a:t>A,t</a:t>
            </a:r>
            <a:r>
              <a:rPr lang="en-US" altLang="en-US" sz="1905" dirty="0">
                <a:latin typeface="Verdana" panose="020B0604030504040204" pitchFamily="34" charset="0"/>
              </a:rPr>
              <a:t>), where A is the top element of the stack, and t is the first symbol on the input.</a:t>
            </a:r>
          </a:p>
          <a:p>
            <a:endParaRPr lang="en-US" altLang="en-US" sz="1905" dirty="0">
              <a:latin typeface="Verdana" panose="020B0604030504040204" pitchFamily="34" charset="0"/>
            </a:endParaRPr>
          </a:p>
          <a:p>
            <a:r>
              <a:rPr lang="en-US" altLang="en-US" sz="1905" dirty="0">
                <a:latin typeface="Verdana" panose="020B0604030504040204" pitchFamily="34" charset="0"/>
                <a:sym typeface="WP MathA" pitchFamily="2" charset="2"/>
              </a:rPr>
              <a:t>Storage requirements: O(n</a:t>
            </a:r>
            <a:r>
              <a:rPr lang="en-US" altLang="en-US" sz="1905" baseline="30000" dirty="0">
                <a:latin typeface="Verdana" panose="020B0604030504040204" pitchFamily="34" charset="0"/>
                <a:sym typeface="WP MathA" pitchFamily="2" charset="2"/>
              </a:rPr>
              <a:t>2</a:t>
            </a:r>
            <a:r>
              <a:rPr lang="en-US" altLang="en-US" sz="1905" dirty="0">
                <a:latin typeface="Verdana" panose="020B0604030504040204" pitchFamily="34" charset="0"/>
                <a:sym typeface="WP MathA" pitchFamily="2" charset="2"/>
              </a:rPr>
              <a:t>), where n is the size of the grammar vocabulary (a few hundred).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47647723-98B8-40F9-BB95-9902CCD02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267" y="213680"/>
            <a:ext cx="6439467" cy="8575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VE" altLang="en-US" dirty="0" err="1"/>
              <a:t>Ominiscient</a:t>
            </a:r>
            <a:r>
              <a:rPr lang="es-VE" altLang="en-US" dirty="0"/>
              <a:t> </a:t>
            </a:r>
            <a:r>
              <a:rPr lang="es-VE" altLang="en-US" dirty="0" err="1"/>
              <a:t>parsing</a:t>
            </a:r>
            <a:r>
              <a:rPr lang="es-VE" altLang="en-US" dirty="0"/>
              <a:t> </a:t>
            </a:r>
            <a:r>
              <a:rPr lang="es-VE" altLang="en-US" dirty="0" err="1"/>
              <a:t>function</a:t>
            </a:r>
            <a:endParaRPr lang="es-VE" altLang="en-US" dirty="0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00F39AE7-27A5-410D-8967-B634E8DCF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10" y="3715223"/>
            <a:ext cx="8091883" cy="2056482"/>
          </a:xfrm>
        </p:spPr>
        <p:txBody>
          <a:bodyPr/>
          <a:lstStyle/>
          <a:p>
            <a:pPr marL="407211" indent="-407211"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OPF (A, t) = A → </a:t>
            </a:r>
            <a:r>
              <a:rPr lang="el-GR" altLang="en-US" sz="2177" dirty="0">
                <a:latin typeface="Verdana" pitchFamily="34" charset="0"/>
              </a:rPr>
              <a:t>ω</a:t>
            </a:r>
            <a:r>
              <a:rPr lang="en-US" altLang="en-US" sz="2177" dirty="0">
                <a:latin typeface="Verdana" pitchFamily="34" charset="0"/>
              </a:rPr>
              <a:t> if</a:t>
            </a:r>
          </a:p>
          <a:p>
            <a:pPr marL="407211" indent="-407211">
              <a:buNone/>
              <a:defRPr/>
            </a:pPr>
            <a:endParaRPr lang="en-US" altLang="en-US" sz="544" dirty="0">
              <a:latin typeface="Verdana" pitchFamily="34" charset="0"/>
            </a:endParaRPr>
          </a:p>
          <a:p>
            <a:pPr marL="1223793" lvl="2" indent="-407211">
              <a:buFontTx/>
              <a:buAutoNum type="arabicPeriod"/>
              <a:defRPr/>
            </a:pPr>
            <a:r>
              <a:rPr lang="el-GR" altLang="en-US" sz="1905" dirty="0">
                <a:latin typeface="Verdana" pitchFamily="34" charset="0"/>
              </a:rPr>
              <a:t>ω</a:t>
            </a:r>
            <a:r>
              <a:rPr lang="en-US" altLang="en-US" sz="1905" dirty="0">
                <a:latin typeface="Verdana" pitchFamily="34" charset="0"/>
              </a:rPr>
              <a:t> =&gt;* t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</a:t>
            </a:r>
            <a:r>
              <a:rPr lang="en-US" altLang="en-US" sz="1905" dirty="0">
                <a:latin typeface="Verdana" pitchFamily="34" charset="0"/>
              </a:rPr>
              <a:t>, for some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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1223793" lvl="2" indent="-407211">
              <a:buFontTx/>
              <a:buAutoNum type="arabicPeriod"/>
              <a:defRPr/>
            </a:pPr>
            <a:r>
              <a:rPr lang="el-GR" altLang="en-US" sz="1905" dirty="0">
                <a:latin typeface="Verdana" pitchFamily="34" charset="0"/>
              </a:rPr>
              <a:t>ω</a:t>
            </a:r>
            <a:r>
              <a:rPr lang="en-US" altLang="en-US" sz="1905" dirty="0">
                <a:latin typeface="Verdana" pitchFamily="34" charset="0"/>
              </a:rPr>
              <a:t> =&gt;* ε, and S =&gt;*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</a:t>
            </a:r>
            <a:r>
              <a:rPr lang="en-US" altLang="en-US" sz="1905" dirty="0" err="1">
                <a:latin typeface="Verdana" pitchFamily="34" charset="0"/>
              </a:rPr>
              <a:t>A</a:t>
            </a:r>
            <a:r>
              <a:rPr lang="en-US" altLang="en-US" sz="1905" dirty="0" err="1">
                <a:latin typeface="Verdana" pitchFamily="34" charset="0"/>
                <a:sym typeface="Symbol" pitchFamily="18" charset="2"/>
              </a:rPr>
              <a:t></a:t>
            </a:r>
            <a:r>
              <a:rPr lang="en-US" altLang="en-US" sz="1905" dirty="0" err="1">
                <a:latin typeface="Verdana" pitchFamily="34" charset="0"/>
              </a:rPr>
              <a:t>t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</a:t>
            </a:r>
            <a:r>
              <a:rPr lang="en-US" altLang="en-US" sz="1905" dirty="0">
                <a:latin typeface="Verdana" pitchFamily="34" charset="0"/>
              </a:rPr>
              <a:t>, </a:t>
            </a:r>
          </a:p>
          <a:p>
            <a:pPr marL="816582" lvl="2" indent="0"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for some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</a:t>
            </a:r>
            <a:r>
              <a:rPr lang="en-US" altLang="en-US" sz="1905" dirty="0">
                <a:latin typeface="Verdana" pitchFamily="34" charset="0"/>
              </a:rPr>
              <a:t>,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, </a:t>
            </a:r>
            <a:r>
              <a:rPr lang="en-US" altLang="en-US" sz="1905" dirty="0">
                <a:latin typeface="Verdana" pitchFamily="34" charset="0"/>
              </a:rPr>
              <a:t>where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</a:t>
            </a:r>
            <a:r>
              <a:rPr lang="en-US" altLang="en-US" sz="1905" dirty="0">
                <a:latin typeface="Verdana" pitchFamily="34" charset="0"/>
              </a:rPr>
              <a:t> =&gt;* ε.</a:t>
            </a:r>
            <a:endParaRPr lang="es-VE" altLang="en-US" sz="1905" dirty="0">
              <a:latin typeface="Verdana" pitchFamily="34" charset="0"/>
            </a:endParaRPr>
          </a:p>
        </p:txBody>
      </p:sp>
      <p:sp>
        <p:nvSpPr>
          <p:cNvPr id="31748" name="Text Box 13">
            <a:extLst>
              <a:ext uri="{FF2B5EF4-FFF2-40B4-BE49-F238E27FC236}">
                <a16:creationId xmlns:a16="http://schemas.microsoft.com/office/drawing/2014/main" id="{9A680E27-0A61-4F64-A6D0-7698679B6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69" y="4399997"/>
            <a:ext cx="685854" cy="35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</a:rPr>
              <a:t>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AA257-83A1-470E-AB19-97EDC4CB27E5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171782"/>
            <a:ext cx="3504876" cy="1361987"/>
            <a:chOff x="2239963" y="1931988"/>
            <a:chExt cx="5151437" cy="2001800"/>
          </a:xfrm>
        </p:grpSpPr>
        <p:sp>
          <p:nvSpPr>
            <p:cNvPr id="31750" name="Line 4">
              <a:extLst>
                <a:ext uri="{FF2B5EF4-FFF2-40B4-BE49-F238E27FC236}">
                  <a16:creationId xmlns:a16="http://schemas.microsoft.com/office/drawing/2014/main" id="{BB49B984-DAE7-4056-82C7-FE234DE25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963" y="3527425"/>
              <a:ext cx="246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31751" name="Line 5">
              <a:extLst>
                <a:ext uri="{FF2B5EF4-FFF2-40B4-BE49-F238E27FC236}">
                  <a16:creationId xmlns:a16="http://schemas.microsoft.com/office/drawing/2014/main" id="{DD57555C-6734-42FD-B061-795CEF2BD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3763" y="1931988"/>
              <a:ext cx="0" cy="1595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31752" name="Line 6">
              <a:extLst>
                <a:ext uri="{FF2B5EF4-FFF2-40B4-BE49-F238E27FC236}">
                  <a16:creationId xmlns:a16="http://schemas.microsoft.com/office/drawing/2014/main" id="{E50C8967-F5EC-4410-B813-F9F4510AF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963" y="1931988"/>
              <a:ext cx="2463800" cy="1595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31753" name="Line 7">
              <a:extLst>
                <a:ext uri="{FF2B5EF4-FFF2-40B4-BE49-F238E27FC236}">
                  <a16:creationId xmlns:a16="http://schemas.microsoft.com/office/drawing/2014/main" id="{FCEDF5DF-42E8-4B03-BE0C-E66CF32D9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600" y="3527425"/>
              <a:ext cx="246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31754" name="Line 8">
              <a:extLst>
                <a:ext uri="{FF2B5EF4-FFF2-40B4-BE49-F238E27FC236}">
                  <a16:creationId xmlns:a16="http://schemas.microsoft.com/office/drawing/2014/main" id="{0F8BEC28-725C-4B69-9069-7A3340F4C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72213" y="2771775"/>
              <a:ext cx="1119187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31755" name="Line 9">
              <a:extLst>
                <a:ext uri="{FF2B5EF4-FFF2-40B4-BE49-F238E27FC236}">
                  <a16:creationId xmlns:a16="http://schemas.microsoft.com/office/drawing/2014/main" id="{3661EE66-2F1B-45BF-AB1B-02126AC59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7600" y="2771775"/>
              <a:ext cx="1344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31756" name="Line 10">
              <a:extLst>
                <a:ext uri="{FF2B5EF4-FFF2-40B4-BE49-F238E27FC236}">
                  <a16:creationId xmlns:a16="http://schemas.microsoft.com/office/drawing/2014/main" id="{85D371E1-9FAE-46A7-B56F-60547C4D1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600" y="2771775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31757" name="Text Box 11">
              <a:extLst>
                <a:ext uri="{FF2B5EF4-FFF2-40B4-BE49-F238E27FC236}">
                  <a16:creationId xmlns:a16="http://schemas.microsoft.com/office/drawing/2014/main" id="{AD1AE15A-763D-4DA1-8A85-E89721510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7600" y="2687638"/>
              <a:ext cx="560387" cy="4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en-US" sz="1633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31758" name="Text Box 12">
              <a:extLst>
                <a:ext uri="{FF2B5EF4-FFF2-40B4-BE49-F238E27FC236}">
                  <a16:creationId xmlns:a16="http://schemas.microsoft.com/office/drawing/2014/main" id="{FF8475EC-B1FF-43C1-87AE-0B733B0F6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313" y="3443288"/>
              <a:ext cx="1231900" cy="4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33">
                  <a:latin typeface="Verdana" panose="020B0604030504040204" pitchFamily="34" charset="0"/>
                </a:rPr>
                <a:t>t …</a:t>
              </a:r>
            </a:p>
          </p:txBody>
        </p:sp>
        <p:sp>
          <p:nvSpPr>
            <p:cNvPr id="31759" name="AutoShape 14">
              <a:extLst>
                <a:ext uri="{FF2B5EF4-FFF2-40B4-BE49-F238E27FC236}">
                  <a16:creationId xmlns:a16="http://schemas.microsoft.com/office/drawing/2014/main" id="{3E3AC1FD-D457-4376-9817-835C77416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1931988"/>
              <a:ext cx="1120775" cy="503237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 altLang="en-US"/>
            </a:p>
          </p:txBody>
        </p:sp>
        <p:sp>
          <p:nvSpPr>
            <p:cNvPr id="31760" name="Text Box 15">
              <a:extLst>
                <a:ext uri="{FF2B5EF4-FFF2-40B4-BE49-F238E27FC236}">
                  <a16:creationId xmlns:a16="http://schemas.microsoft.com/office/drawing/2014/main" id="{3990B5E9-1498-4B21-B609-B6263A9AA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7600" y="2352676"/>
              <a:ext cx="1231900" cy="528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33">
                  <a:latin typeface="Verdana" panose="020B0604030504040204" pitchFamily="34" charset="0"/>
                </a:rPr>
                <a:t>A</a:t>
              </a:r>
              <a:r>
                <a:rPr lang="en-US" altLang="en-US">
                  <a:latin typeface="Verdana" panose="020B0604030504040204" pitchFamily="34" charset="0"/>
                </a:rPr>
                <a:t> …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338826FA-8CD0-4DA3-AA4B-9E7CF5018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090" y="417184"/>
            <a:ext cx="4685409" cy="528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VE" altLang="en-US" dirty="0"/>
              <a:t>OPF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37841B3-0B2B-46FE-8B31-F0C72D9AA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804553"/>
            <a:ext cx="9650722" cy="4907906"/>
          </a:xfrm>
        </p:spPr>
        <p:txBody>
          <a:bodyPr>
            <a:normAutofit/>
          </a:bodyPr>
          <a:lstStyle/>
          <a:p>
            <a:pPr marL="408229" indent="-408229">
              <a:buNone/>
              <a:defRPr/>
            </a:pPr>
            <a:r>
              <a:rPr lang="en-US" altLang="en-US" sz="2041" dirty="0"/>
              <a:t>			Example		S  →  A	    A → </a:t>
            </a:r>
            <a:r>
              <a:rPr lang="en-US" altLang="en-US" sz="2041" dirty="0" err="1"/>
              <a:t>BAd</a:t>
            </a:r>
            <a:r>
              <a:rPr lang="en-US" altLang="en-US" sz="2041" dirty="0"/>
              <a:t> 	B → b</a:t>
            </a:r>
          </a:p>
          <a:p>
            <a:pPr marL="408229" indent="-408229">
              <a:buNone/>
              <a:defRPr/>
            </a:pPr>
            <a:r>
              <a:rPr lang="en-US" altLang="en-US" sz="2041" dirty="0"/>
              <a:t>			(Illustrating case 1):		        → C	C →c				</a:t>
            </a:r>
          </a:p>
          <a:p>
            <a:pPr marL="408229" indent="-408229">
              <a:buNone/>
              <a:defRPr/>
            </a:pPr>
            <a:r>
              <a:rPr lang="en-US" altLang="en-US" sz="2041" dirty="0"/>
              <a:t>OPF	    b		    c		    d</a:t>
            </a:r>
          </a:p>
          <a:p>
            <a:pPr marL="408229" indent="-408229">
              <a:buNone/>
              <a:defRPr/>
            </a:pPr>
            <a:r>
              <a:rPr lang="en-US" altLang="en-US" sz="2041" dirty="0"/>
              <a:t>B		B → b		</a:t>
            </a:r>
            <a:r>
              <a:rPr lang="en-US" altLang="en-US" sz="2041" dirty="0">
                <a:solidFill>
                  <a:srgbClr val="FF0000"/>
                </a:solidFill>
              </a:rPr>
              <a:t>	</a:t>
            </a:r>
            <a:endParaRPr lang="en-US" altLang="en-US" sz="2041" dirty="0">
              <a:solidFill>
                <a:schemeClr val="accent5"/>
              </a:solidFill>
              <a:latin typeface="Verdana" pitchFamily="34" charset="0"/>
              <a:ea typeface="Microsoft YaHei" charset="-122"/>
            </a:endParaRPr>
          </a:p>
          <a:p>
            <a:pPr marL="408229" indent="-408229">
              <a:buNone/>
              <a:defRPr/>
            </a:pPr>
            <a:r>
              <a:rPr lang="en-US" altLang="en-US" sz="2041" dirty="0"/>
              <a:t>C		</a:t>
            </a:r>
            <a:r>
              <a:rPr lang="en-US" altLang="en-US" sz="2041" dirty="0">
                <a:solidFill>
                  <a:schemeClr val="accent5"/>
                </a:solidFill>
                <a:latin typeface="Verdana" pitchFamily="34" charset="0"/>
                <a:ea typeface="Microsoft YaHei" charset="-122"/>
              </a:rPr>
              <a:t>	</a:t>
            </a:r>
            <a:r>
              <a:rPr lang="en-US" altLang="en-US" sz="2041" dirty="0"/>
              <a:t>	C → c	</a:t>
            </a:r>
            <a:endParaRPr lang="en-US" altLang="en-US" sz="2041" dirty="0">
              <a:solidFill>
                <a:schemeClr val="accent5"/>
              </a:solidFill>
              <a:latin typeface="Verdana" pitchFamily="34" charset="0"/>
              <a:ea typeface="Microsoft YaHei" charset="-122"/>
            </a:endParaRPr>
          </a:p>
          <a:p>
            <a:pPr marL="408229" indent="-408229">
              <a:buNone/>
              <a:defRPr/>
            </a:pPr>
            <a:r>
              <a:rPr lang="en-US" altLang="en-US" sz="2041" dirty="0"/>
              <a:t>S		S → A		S → A		</a:t>
            </a:r>
            <a:endParaRPr lang="en-US" altLang="en-US" sz="2041" dirty="0">
              <a:solidFill>
                <a:schemeClr val="accent5"/>
              </a:solidFill>
              <a:latin typeface="Verdana" pitchFamily="34" charset="0"/>
              <a:ea typeface="Microsoft YaHei" charset="-122"/>
            </a:endParaRPr>
          </a:p>
          <a:p>
            <a:pPr marL="408229" indent="-408229">
              <a:buNone/>
              <a:defRPr/>
            </a:pPr>
            <a:r>
              <a:rPr lang="en-US" altLang="en-US" sz="2041" dirty="0"/>
              <a:t>A		A → </a:t>
            </a:r>
            <a:r>
              <a:rPr lang="en-US" altLang="en-US" sz="2041" dirty="0" err="1"/>
              <a:t>BAd</a:t>
            </a:r>
            <a:r>
              <a:rPr lang="en-US" altLang="en-US" sz="2041" dirty="0"/>
              <a:t>	A → C	</a:t>
            </a:r>
            <a:endParaRPr lang="en-US" altLang="en-US" sz="2041" dirty="0">
              <a:solidFill>
                <a:schemeClr val="accent5"/>
              </a:solidFill>
              <a:latin typeface="Verdana" pitchFamily="34" charset="0"/>
              <a:ea typeface="Microsoft YaHei" charset="-122"/>
            </a:endParaRPr>
          </a:p>
          <a:p>
            <a:pPr marL="408229" indent="-408229">
              <a:buNone/>
              <a:defRPr/>
            </a:pPr>
            <a:endParaRPr lang="en-US" altLang="en-US" sz="544" dirty="0"/>
          </a:p>
          <a:p>
            <a:pPr marL="408229" indent="-408229">
              <a:buNone/>
              <a:defRPr/>
            </a:pPr>
            <a:endParaRPr lang="en-US" altLang="en-US" sz="544" dirty="0"/>
          </a:p>
          <a:p>
            <a:pPr marL="408229" indent="-408229">
              <a:buNone/>
              <a:defRPr/>
            </a:pPr>
            <a:endParaRPr lang="en-US" altLang="en-US" sz="544" dirty="0"/>
          </a:p>
          <a:p>
            <a:pPr marL="408229" indent="-408229">
              <a:buNone/>
              <a:defRPr/>
            </a:pPr>
            <a:r>
              <a:rPr lang="en-US" altLang="en-US" sz="2177" dirty="0"/>
              <a:t>OPF (A, b) = A → </a:t>
            </a:r>
            <a:r>
              <a:rPr lang="en-US" altLang="en-US" sz="2177" dirty="0" err="1"/>
              <a:t>BAd</a:t>
            </a:r>
            <a:r>
              <a:rPr lang="en-US" altLang="en-US" sz="2177" dirty="0"/>
              <a:t> because </a:t>
            </a:r>
            <a:r>
              <a:rPr lang="en-US" altLang="en-US" sz="2177" dirty="0" err="1"/>
              <a:t>BAd</a:t>
            </a:r>
            <a:r>
              <a:rPr lang="en-US" altLang="en-US" sz="2177" dirty="0"/>
              <a:t> =&gt;*  </a:t>
            </a:r>
            <a:r>
              <a:rPr lang="en-US" altLang="en-US" sz="2177" dirty="0" err="1"/>
              <a:t>bAd</a:t>
            </a:r>
            <a:endParaRPr lang="en-US" altLang="en-US" sz="2177" dirty="0"/>
          </a:p>
          <a:p>
            <a:pPr marL="408229" indent="-408229">
              <a:buNone/>
              <a:defRPr/>
            </a:pPr>
            <a:r>
              <a:rPr lang="en-US" altLang="en-US" sz="2177" dirty="0"/>
              <a:t>OPF (A, c) = A → C because C =&gt;*  c</a:t>
            </a:r>
          </a:p>
          <a:p>
            <a:pPr marL="408229" indent="-408229">
              <a:buNone/>
              <a:defRPr/>
            </a:pPr>
            <a:r>
              <a:rPr lang="en-US" altLang="en-US" sz="2177" dirty="0"/>
              <a:t>i.e.,  B begins with b, and C begins with c.</a:t>
            </a:r>
            <a:endParaRPr lang="es-VE" altLang="en-US" sz="2177" dirty="0"/>
          </a:p>
        </p:txBody>
      </p:sp>
      <p:sp>
        <p:nvSpPr>
          <p:cNvPr id="10244" name="Line 7">
            <a:extLst>
              <a:ext uri="{FF2B5EF4-FFF2-40B4-BE49-F238E27FC236}">
                <a16:creationId xmlns:a16="http://schemas.microsoft.com/office/drawing/2014/main" id="{960FA1ED-C669-431F-92FF-440705326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200400"/>
            <a:ext cx="57149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sp>
        <p:nvSpPr>
          <p:cNvPr id="10245" name="Line 8">
            <a:extLst>
              <a:ext uri="{FF2B5EF4-FFF2-40B4-BE49-F238E27FC236}">
                <a16:creationId xmlns:a16="http://schemas.microsoft.com/office/drawing/2014/main" id="{83529058-C237-48B0-AFFA-9ABBD06AE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95600"/>
            <a:ext cx="0" cy="1918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92C2160F-6ACC-4534-AA01-2C9B3B977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1471076" cy="57136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VE" altLang="en-US" dirty="0"/>
              <a:t>OPF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3EFA5A6A-F8B7-4E9C-B707-1B4A376C3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0675" y="1752600"/>
            <a:ext cx="8763325" cy="4406747"/>
          </a:xfrm>
        </p:spPr>
        <p:txBody>
          <a:bodyPr>
            <a:normAutofit fontScale="92500"/>
          </a:bodyPr>
          <a:lstStyle/>
          <a:p>
            <a:pPr marL="408229" indent="-408229">
              <a:buNone/>
              <a:defRPr/>
            </a:pPr>
            <a:r>
              <a:rPr lang="en-US" altLang="en-US" sz="2041" dirty="0"/>
              <a:t>			</a:t>
            </a:r>
            <a:r>
              <a:rPr lang="en-US" altLang="en-US" sz="2381" dirty="0"/>
              <a:t>Example (illustrating case 2):   S → A	A  → </a:t>
            </a:r>
            <a:r>
              <a:rPr lang="en-US" altLang="en-US" sz="2381" dirty="0" err="1"/>
              <a:t>bAd</a:t>
            </a:r>
            <a:endParaRPr lang="en-US" altLang="en-US" sz="2381" dirty="0"/>
          </a:p>
          <a:p>
            <a:pPr marL="408229" indent="-408229">
              <a:buNone/>
              <a:defRPr/>
            </a:pPr>
            <a:r>
              <a:rPr lang="en-US" altLang="en-US" sz="2381" dirty="0"/>
              <a:t>                                                                          	    	     →</a:t>
            </a:r>
          </a:p>
          <a:p>
            <a:pPr marL="408229" indent="-408229">
              <a:buNone/>
              <a:defRPr/>
            </a:pPr>
            <a:r>
              <a:rPr lang="en-US" altLang="en-US" sz="2041" dirty="0"/>
              <a:t>OPF	b		d	      </a:t>
            </a:r>
            <a:r>
              <a:rPr lang="en-US" altLang="en-US" sz="2041" dirty="0">
                <a:sym typeface="Symbol" pitchFamily="18" charset="2"/>
              </a:rPr>
              <a:t></a:t>
            </a:r>
            <a:r>
              <a:rPr lang="en-US" altLang="en-US" sz="2041" dirty="0"/>
              <a:t> </a:t>
            </a:r>
          </a:p>
          <a:p>
            <a:pPr marL="408229" indent="-408229">
              <a:buNone/>
              <a:defRPr/>
            </a:pPr>
            <a:r>
              <a:rPr lang="en-US" altLang="en-US" sz="2041" dirty="0"/>
              <a:t>S		S → A			S → A</a:t>
            </a:r>
          </a:p>
          <a:p>
            <a:pPr marL="408229" indent="-408229">
              <a:buNone/>
              <a:defRPr/>
            </a:pPr>
            <a:r>
              <a:rPr lang="en-US" altLang="en-US" sz="2041" dirty="0"/>
              <a:t>A		A → </a:t>
            </a:r>
            <a:r>
              <a:rPr lang="en-US" altLang="en-US" sz="2041" dirty="0" err="1"/>
              <a:t>bAd</a:t>
            </a:r>
            <a:r>
              <a:rPr lang="en-US" altLang="en-US" sz="2041" dirty="0"/>
              <a:t>          A →         	A →</a:t>
            </a:r>
          </a:p>
          <a:p>
            <a:pPr marL="408229" indent="-408229">
              <a:buNone/>
              <a:defRPr/>
            </a:pPr>
            <a:endParaRPr lang="en-US" altLang="en-US" sz="1769" dirty="0"/>
          </a:p>
          <a:p>
            <a:pPr marL="408229" indent="-408229">
              <a:buNone/>
              <a:defRPr/>
            </a:pPr>
            <a:r>
              <a:rPr lang="en-US" altLang="en-US" sz="2041" dirty="0"/>
              <a:t>	OPF (S, b) = S → A</a:t>
            </a:r>
          </a:p>
          <a:p>
            <a:pPr marL="408229" indent="-408229">
              <a:buNone/>
              <a:defRPr/>
            </a:pPr>
            <a:r>
              <a:rPr lang="en-US" altLang="en-US" sz="2041" dirty="0"/>
              <a:t>	OPF (S, d) = --------</a:t>
            </a:r>
          </a:p>
          <a:p>
            <a:pPr marL="408229" indent="-408229">
              <a:buNone/>
              <a:defRPr/>
            </a:pPr>
            <a:r>
              <a:rPr lang="en-US" altLang="en-US" sz="2041" dirty="0"/>
              <a:t>	OPF (S, </a:t>
            </a:r>
            <a:r>
              <a:rPr lang="en-US" altLang="en-US" sz="2041" dirty="0">
                <a:sym typeface="Symbol" pitchFamily="18" charset="2"/>
              </a:rPr>
              <a:t></a:t>
            </a:r>
            <a:r>
              <a:rPr lang="en-US" altLang="en-US" sz="2041" dirty="0"/>
              <a:t> ) = S → A</a:t>
            </a:r>
            <a:endParaRPr lang="en-US" altLang="en-US" sz="2041" baseline="-25000" dirty="0"/>
          </a:p>
          <a:p>
            <a:pPr marL="408229" indent="-408229">
              <a:buNone/>
              <a:defRPr/>
            </a:pPr>
            <a:r>
              <a:rPr lang="en-US" altLang="en-US" sz="2041" dirty="0"/>
              <a:t>	OPF (A, b) = A → </a:t>
            </a:r>
            <a:r>
              <a:rPr lang="en-US" altLang="en-US" sz="2041" dirty="0" err="1"/>
              <a:t>bAd</a:t>
            </a:r>
            <a:endParaRPr lang="en-US" altLang="en-US" sz="2041" dirty="0"/>
          </a:p>
          <a:p>
            <a:pPr marL="408229" indent="-408229">
              <a:buNone/>
              <a:defRPr/>
            </a:pPr>
            <a:r>
              <a:rPr lang="en-US" altLang="en-US" sz="2041" dirty="0"/>
              <a:t>	OPF (A, d) = A →</a:t>
            </a:r>
          </a:p>
          <a:p>
            <a:pPr marL="408229" indent="-408229">
              <a:buNone/>
              <a:defRPr/>
            </a:pPr>
            <a:r>
              <a:rPr lang="en-US" altLang="en-US" sz="2041" dirty="0"/>
              <a:t>	OPF (A, </a:t>
            </a:r>
            <a:r>
              <a:rPr lang="en-US" altLang="en-US" sz="2041" dirty="0">
                <a:sym typeface="Symbol" pitchFamily="18" charset="2"/>
              </a:rPr>
              <a:t></a:t>
            </a:r>
            <a:r>
              <a:rPr lang="en-US" altLang="en-US" sz="2041" dirty="0"/>
              <a:t> ) = A →          </a:t>
            </a:r>
            <a:endParaRPr lang="es-VE" altLang="en-US" sz="2041" dirty="0">
              <a:sym typeface="Symbol" pitchFamily="18" charset="2"/>
            </a:endParaRPr>
          </a:p>
        </p:txBody>
      </p:sp>
      <p:sp>
        <p:nvSpPr>
          <p:cNvPr id="11268" name="Line 9">
            <a:extLst>
              <a:ext uri="{FF2B5EF4-FFF2-40B4-BE49-F238E27FC236}">
                <a16:creationId xmlns:a16="http://schemas.microsoft.com/office/drawing/2014/main" id="{D8D8268C-13F3-4072-B20E-078498AF7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895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sp>
        <p:nvSpPr>
          <p:cNvPr id="11269" name="Line 10">
            <a:extLst>
              <a:ext uri="{FF2B5EF4-FFF2-40B4-BE49-F238E27FC236}">
                <a16:creationId xmlns:a16="http://schemas.microsoft.com/office/drawing/2014/main" id="{F915E1EE-B3BA-4F6F-A4F1-FFDBB1570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590800"/>
            <a:ext cx="0" cy="100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 dirty="0"/>
          </a:p>
        </p:txBody>
      </p:sp>
      <p:sp>
        <p:nvSpPr>
          <p:cNvPr id="35846" name="Line 11">
            <a:extLst>
              <a:ext uri="{FF2B5EF4-FFF2-40B4-BE49-F238E27FC236}">
                <a16:creationId xmlns:a16="http://schemas.microsoft.com/office/drawing/2014/main" id="{766BE542-AB86-4025-995F-D896DE2C69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687" y="4286588"/>
            <a:ext cx="380190" cy="22789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sp>
        <p:nvSpPr>
          <p:cNvPr id="11271" name="Line 14">
            <a:extLst>
              <a:ext uri="{FF2B5EF4-FFF2-40B4-BE49-F238E27FC236}">
                <a16:creationId xmlns:a16="http://schemas.microsoft.com/office/drawing/2014/main" id="{0413EFE6-4DEA-42C2-A0A7-B7516FEF4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0" cy="100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sp>
        <p:nvSpPr>
          <p:cNvPr id="11272" name="Line 15">
            <a:extLst>
              <a:ext uri="{FF2B5EF4-FFF2-40B4-BE49-F238E27FC236}">
                <a16:creationId xmlns:a16="http://schemas.microsoft.com/office/drawing/2014/main" id="{3E8C1C48-6E0F-4F17-AC3F-D281D2DF9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667000"/>
            <a:ext cx="0" cy="100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>
            <a:extLst>
              <a:ext uri="{FF2B5EF4-FFF2-40B4-BE49-F238E27FC236}">
                <a16:creationId xmlns:a16="http://schemas.microsoft.com/office/drawing/2014/main" id="{73241C26-032D-4C46-9FF9-521236CB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71" y="2310033"/>
            <a:ext cx="7569236" cy="3599923"/>
          </a:xfrm>
        </p:spPr>
        <p:txBody>
          <a:bodyPr/>
          <a:lstStyle/>
          <a:p>
            <a:pPr marL="407211" indent="-407211"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Back to Parsing …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We want OPF(A, t) = A → 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 if either</a:t>
            </a:r>
          </a:p>
          <a:p>
            <a:pPr marL="407211" indent="-407211"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 marL="407211" indent="-407211">
              <a:buFontTx/>
              <a:buAutoNum type="arabicPeriod"/>
            </a:pPr>
            <a:r>
              <a:rPr lang="en-US" altLang="en-US" sz="1905" dirty="0">
                <a:latin typeface="Verdana" panose="020B0604030504040204" pitchFamily="34" charset="0"/>
              </a:rPr>
              <a:t>t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dirty="0">
                <a:latin typeface="Verdana" panose="020B0604030504040204" pitchFamily="34" charset="0"/>
              </a:rPr>
              <a:t> First(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),</a:t>
            </a: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i.e. 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 =&gt;* tβ</a:t>
            </a:r>
          </a:p>
          <a:p>
            <a:pPr marL="407211" indent="-407211"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 marL="407211" indent="-407211">
              <a:buFontTx/>
              <a:buAutoNum type="arabicPeriod" startAt="2"/>
            </a:pP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 =&gt;* ε and t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dirty="0">
                <a:latin typeface="Verdana" panose="020B0604030504040204" pitchFamily="34" charset="0"/>
              </a:rPr>
              <a:t> Follow(A),</a:t>
            </a: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i.e. S =&gt;*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</a:t>
            </a:r>
            <a:r>
              <a:rPr lang="en-US" altLang="en-US" sz="1905" dirty="0">
                <a:latin typeface="Verdana" panose="020B0604030504040204" pitchFamily="34" charset="0"/>
              </a:rPr>
              <a:t> Atβ</a:t>
            </a:r>
            <a:endParaRPr lang="en-US" altLang="en-US" sz="1905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         </a:t>
            </a:r>
            <a:endParaRPr lang="es-VE" altLang="en-US" sz="1905" dirty="0">
              <a:latin typeface="Verdana" panose="020B0604030504040204" pitchFamily="34" charset="0"/>
            </a:endParaRPr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7AD32DD7-2599-4E0A-AEF9-43A80AD70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132" y="527891"/>
            <a:ext cx="6753285" cy="616728"/>
          </a:xfrm>
        </p:spPr>
        <p:txBody>
          <a:bodyPr/>
          <a:lstStyle/>
          <a:p>
            <a:pPr>
              <a:defRPr/>
            </a:pPr>
            <a:r>
              <a:rPr lang="es-VE" altLang="en-US" dirty="0"/>
              <a:t>OPF and LL(1) </a:t>
            </a:r>
            <a:r>
              <a:rPr lang="es-VE" altLang="en-US" dirty="0" err="1"/>
              <a:t>parsing</a:t>
            </a:r>
            <a:endParaRPr lang="es-VE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1006D8-265B-44B2-9EE6-536FCCBF8359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4399998"/>
            <a:ext cx="3504876" cy="1363067"/>
            <a:chOff x="6719888" y="5207000"/>
            <a:chExt cx="5151437" cy="2003387"/>
          </a:xfrm>
        </p:grpSpPr>
        <p:sp>
          <p:nvSpPr>
            <p:cNvPr id="48146" name="Line 15">
              <a:extLst>
                <a:ext uri="{FF2B5EF4-FFF2-40B4-BE49-F238E27FC236}">
                  <a16:creationId xmlns:a16="http://schemas.microsoft.com/office/drawing/2014/main" id="{0E023DDF-D5AA-4113-9F1D-09F4399EA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9888" y="6804025"/>
              <a:ext cx="246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47" name="Line 16">
              <a:extLst>
                <a:ext uri="{FF2B5EF4-FFF2-40B4-BE49-F238E27FC236}">
                  <a16:creationId xmlns:a16="http://schemas.microsoft.com/office/drawing/2014/main" id="{B0F74ECD-7004-4842-B581-6BCD29232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3688" y="5207000"/>
              <a:ext cx="0" cy="159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48" name="Line 17">
              <a:extLst>
                <a:ext uri="{FF2B5EF4-FFF2-40B4-BE49-F238E27FC236}">
                  <a16:creationId xmlns:a16="http://schemas.microsoft.com/office/drawing/2014/main" id="{554130C4-D890-4885-85BD-194607496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9888" y="5207000"/>
              <a:ext cx="2463800" cy="159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49" name="Line 18">
              <a:extLst>
                <a:ext uri="{FF2B5EF4-FFF2-40B4-BE49-F238E27FC236}">
                  <a16:creationId xmlns:a16="http://schemas.microsoft.com/office/drawing/2014/main" id="{4FF9B1A6-7E4A-4261-A1EF-62818719F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7525" y="6804025"/>
              <a:ext cx="246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50" name="Line 19">
              <a:extLst>
                <a:ext uri="{FF2B5EF4-FFF2-40B4-BE49-F238E27FC236}">
                  <a16:creationId xmlns:a16="http://schemas.microsoft.com/office/drawing/2014/main" id="{52F7A9E4-9FB9-49F6-BCFD-9AA687214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52138" y="6048375"/>
              <a:ext cx="1119187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51" name="Line 20">
              <a:extLst>
                <a:ext uri="{FF2B5EF4-FFF2-40B4-BE49-F238E27FC236}">
                  <a16:creationId xmlns:a16="http://schemas.microsoft.com/office/drawing/2014/main" id="{9D0323F4-2CE0-485B-916D-D9EF7FC96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07525" y="6048375"/>
              <a:ext cx="1344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52" name="Line 21">
              <a:extLst>
                <a:ext uri="{FF2B5EF4-FFF2-40B4-BE49-F238E27FC236}">
                  <a16:creationId xmlns:a16="http://schemas.microsoft.com/office/drawing/2014/main" id="{BAEA1ED7-F972-467A-A3D4-C28F87018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7525" y="6048375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53" name="Text Box 22">
              <a:extLst>
                <a:ext uri="{FF2B5EF4-FFF2-40B4-BE49-F238E27FC236}">
                  <a16:creationId xmlns:a16="http://schemas.microsoft.com/office/drawing/2014/main" id="{4F702E6E-9905-4696-BB4F-2655DB5FD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0238" y="6719887"/>
              <a:ext cx="1231900" cy="4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33">
                  <a:latin typeface="Times New Roman" panose="02020603050405020304" pitchFamily="18" charset="0"/>
                </a:rPr>
                <a:t>  t  β</a:t>
              </a:r>
            </a:p>
          </p:txBody>
        </p:sp>
        <p:sp>
          <p:nvSpPr>
            <p:cNvPr id="48154" name="AutoShape 23">
              <a:extLst>
                <a:ext uri="{FF2B5EF4-FFF2-40B4-BE49-F238E27FC236}">
                  <a16:creationId xmlns:a16="http://schemas.microsoft.com/office/drawing/2014/main" id="{7DF7B9D4-69A3-4AB7-A3B8-D921A198A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5" y="5207000"/>
              <a:ext cx="1120775" cy="504825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 altLang="en-US"/>
            </a:p>
          </p:txBody>
        </p:sp>
        <p:sp>
          <p:nvSpPr>
            <p:cNvPr id="48155" name="Text Box 24">
              <a:extLst>
                <a:ext uri="{FF2B5EF4-FFF2-40B4-BE49-F238E27FC236}">
                  <a16:creationId xmlns:a16="http://schemas.microsoft.com/office/drawing/2014/main" id="{E5B1877B-4487-451B-BA0D-BD104C951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525" y="5627688"/>
              <a:ext cx="1231900" cy="4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33">
                  <a:latin typeface="Times New Roman" panose="02020603050405020304" pitchFamily="18" charset="0"/>
                </a:rPr>
                <a:t>A α</a:t>
              </a:r>
            </a:p>
          </p:txBody>
        </p:sp>
        <p:sp>
          <p:nvSpPr>
            <p:cNvPr id="48156" name="Text Box 25">
              <a:extLst>
                <a:ext uri="{FF2B5EF4-FFF2-40B4-BE49-F238E27FC236}">
                  <a16:creationId xmlns:a16="http://schemas.microsoft.com/office/drawing/2014/main" id="{53671C71-0174-4C39-9626-D51814DC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525" y="5880101"/>
              <a:ext cx="560387" cy="4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en-US" sz="1633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48157" name="Text Box 26">
              <a:extLst>
                <a:ext uri="{FF2B5EF4-FFF2-40B4-BE49-F238E27FC236}">
                  <a16:creationId xmlns:a16="http://schemas.microsoft.com/office/drawing/2014/main" id="{A444DA8B-4EFA-4BB6-804E-63FFA06D5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887" y="6383338"/>
              <a:ext cx="560388" cy="39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r>
                <a:rPr lang="en-US" altLang="en-US" sz="1633"/>
                <a:t>ε</a:t>
              </a:r>
            </a:p>
          </p:txBody>
        </p:sp>
        <p:sp>
          <p:nvSpPr>
            <p:cNvPr id="48158" name="Freeform 31">
              <a:extLst>
                <a:ext uri="{FF2B5EF4-FFF2-40B4-BE49-F238E27FC236}">
                  <a16:creationId xmlns:a16="http://schemas.microsoft.com/office/drawing/2014/main" id="{A2A1C313-4678-4559-972E-EF8B825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3086" y="6218237"/>
              <a:ext cx="121444" cy="528289"/>
            </a:xfrm>
            <a:custGeom>
              <a:avLst/>
              <a:gdLst>
                <a:gd name="T0" fmla="*/ 2147483646 w 120"/>
                <a:gd name="T1" fmla="*/ 0 h 144"/>
                <a:gd name="T2" fmla="*/ 2147483646 w 120"/>
                <a:gd name="T3" fmla="*/ 2147483646 h 144"/>
                <a:gd name="T4" fmla="*/ 2147483646 w 120"/>
                <a:gd name="T5" fmla="*/ 2147483646 h 144"/>
                <a:gd name="T6" fmla="*/ 2147483646 w 120"/>
                <a:gd name="T7" fmla="*/ 2147483646 h 144"/>
                <a:gd name="T8" fmla="*/ 2147483646 w 120"/>
                <a:gd name="T9" fmla="*/ 2147483646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44">
                  <a:moveTo>
                    <a:pt x="56" y="0"/>
                  </a:moveTo>
                  <a:cubicBezTo>
                    <a:pt x="28" y="44"/>
                    <a:pt x="0" y="88"/>
                    <a:pt x="8" y="96"/>
                  </a:cubicBezTo>
                  <a:cubicBezTo>
                    <a:pt x="16" y="104"/>
                    <a:pt x="88" y="48"/>
                    <a:pt x="104" y="48"/>
                  </a:cubicBezTo>
                  <a:cubicBezTo>
                    <a:pt x="120" y="48"/>
                    <a:pt x="104" y="80"/>
                    <a:pt x="104" y="96"/>
                  </a:cubicBezTo>
                  <a:cubicBezTo>
                    <a:pt x="104" y="112"/>
                    <a:pt x="104" y="136"/>
                    <a:pt x="104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0122C3-4966-47E3-A9BC-5F14B152C085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2914879"/>
            <a:ext cx="3504876" cy="1361987"/>
            <a:chOff x="6719888" y="3024188"/>
            <a:chExt cx="5151437" cy="2001800"/>
          </a:xfrm>
        </p:grpSpPr>
        <p:sp>
          <p:nvSpPr>
            <p:cNvPr id="48134" name="Line 4">
              <a:extLst>
                <a:ext uri="{FF2B5EF4-FFF2-40B4-BE49-F238E27FC236}">
                  <a16:creationId xmlns:a16="http://schemas.microsoft.com/office/drawing/2014/main" id="{B9BA42C2-7FE7-42DF-B8A2-4274AD9F7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9888" y="4619625"/>
              <a:ext cx="246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35" name="Line 5">
              <a:extLst>
                <a:ext uri="{FF2B5EF4-FFF2-40B4-BE49-F238E27FC236}">
                  <a16:creationId xmlns:a16="http://schemas.microsoft.com/office/drawing/2014/main" id="{99BAA7BF-07CD-4BE9-BA36-CF3AAAC96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3688" y="3024188"/>
              <a:ext cx="0" cy="1595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36" name="Line 6">
              <a:extLst>
                <a:ext uri="{FF2B5EF4-FFF2-40B4-BE49-F238E27FC236}">
                  <a16:creationId xmlns:a16="http://schemas.microsoft.com/office/drawing/2014/main" id="{7427C917-8968-4B93-ADAD-4D2BD7385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9888" y="3024188"/>
              <a:ext cx="2463800" cy="1595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37" name="Line 7">
              <a:extLst>
                <a:ext uri="{FF2B5EF4-FFF2-40B4-BE49-F238E27FC236}">
                  <a16:creationId xmlns:a16="http://schemas.microsoft.com/office/drawing/2014/main" id="{0DCA3410-8DA5-43B8-BB18-C16A32304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7525" y="4619625"/>
              <a:ext cx="246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38" name="Line 8">
              <a:extLst>
                <a:ext uri="{FF2B5EF4-FFF2-40B4-BE49-F238E27FC236}">
                  <a16:creationId xmlns:a16="http://schemas.microsoft.com/office/drawing/2014/main" id="{7FE7408D-5212-4704-AE6E-FC027D653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52138" y="3863975"/>
              <a:ext cx="1119187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39" name="Line 9">
              <a:extLst>
                <a:ext uri="{FF2B5EF4-FFF2-40B4-BE49-F238E27FC236}">
                  <a16:creationId xmlns:a16="http://schemas.microsoft.com/office/drawing/2014/main" id="{267658A5-EADA-4AC6-ABBF-FF2505C25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07525" y="3863975"/>
              <a:ext cx="1344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40" name="Line 10">
              <a:extLst>
                <a:ext uri="{FF2B5EF4-FFF2-40B4-BE49-F238E27FC236}">
                  <a16:creationId xmlns:a16="http://schemas.microsoft.com/office/drawing/2014/main" id="{5B5FE834-7BD3-4DD8-8D7E-2E1003470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7525" y="3863975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/>
            </a:p>
          </p:txBody>
        </p:sp>
        <p:sp>
          <p:nvSpPr>
            <p:cNvPr id="48141" name="Text Box 11">
              <a:extLst>
                <a:ext uri="{FF2B5EF4-FFF2-40B4-BE49-F238E27FC236}">
                  <a16:creationId xmlns:a16="http://schemas.microsoft.com/office/drawing/2014/main" id="{3AAA743F-2E4B-4D9A-8336-F5B1621DB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525" y="3695700"/>
              <a:ext cx="560387" cy="4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en-US" sz="1633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</a:p>
          </p:txBody>
        </p:sp>
        <p:sp>
          <p:nvSpPr>
            <p:cNvPr id="48142" name="Text Box 12">
              <a:extLst>
                <a:ext uri="{FF2B5EF4-FFF2-40B4-BE49-F238E27FC236}">
                  <a16:creationId xmlns:a16="http://schemas.microsoft.com/office/drawing/2014/main" id="{9FF331BB-A253-4647-99D6-A2C6D4446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0238" y="4535488"/>
              <a:ext cx="1231900" cy="4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33">
                  <a:latin typeface="Times New Roman" panose="02020603050405020304" pitchFamily="18" charset="0"/>
                </a:rPr>
                <a:t>t  β</a:t>
              </a:r>
            </a:p>
          </p:txBody>
        </p:sp>
        <p:sp>
          <p:nvSpPr>
            <p:cNvPr id="48143" name="AutoShape 13">
              <a:extLst>
                <a:ext uri="{FF2B5EF4-FFF2-40B4-BE49-F238E27FC236}">
                  <a16:creationId xmlns:a16="http://schemas.microsoft.com/office/drawing/2014/main" id="{47C60D56-BB83-4BA1-BAA0-507055B5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525" y="3024188"/>
              <a:ext cx="1120775" cy="503237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/>
            <a:lstStyle/>
            <a:p>
              <a:endParaRPr lang="en-US" altLang="en-US"/>
            </a:p>
          </p:txBody>
        </p:sp>
        <p:sp>
          <p:nvSpPr>
            <p:cNvPr id="48144" name="Text Box 14">
              <a:extLst>
                <a:ext uri="{FF2B5EF4-FFF2-40B4-BE49-F238E27FC236}">
                  <a16:creationId xmlns:a16="http://schemas.microsoft.com/office/drawing/2014/main" id="{F8A9A2D9-FB19-4604-9793-8BD0D8C10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525" y="3443288"/>
              <a:ext cx="1231900" cy="4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33">
                  <a:latin typeface="Times New Roman" panose="02020603050405020304" pitchFamily="18" charset="0"/>
                </a:rPr>
                <a:t>A α</a:t>
              </a:r>
            </a:p>
          </p:txBody>
        </p:sp>
        <p:sp>
          <p:nvSpPr>
            <p:cNvPr id="48145" name="Freeform 31">
              <a:extLst>
                <a:ext uri="{FF2B5EF4-FFF2-40B4-BE49-F238E27FC236}">
                  <a16:creationId xmlns:a16="http://schemas.microsoft.com/office/drawing/2014/main" id="{0C757428-7F43-456B-9AD6-C0F379D8A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9284" y="4137025"/>
              <a:ext cx="242432" cy="528289"/>
            </a:xfrm>
            <a:custGeom>
              <a:avLst/>
              <a:gdLst>
                <a:gd name="T0" fmla="*/ 2147483646 w 120"/>
                <a:gd name="T1" fmla="*/ 0 h 144"/>
                <a:gd name="T2" fmla="*/ 2147483646 w 120"/>
                <a:gd name="T3" fmla="*/ 2147483646 h 144"/>
                <a:gd name="T4" fmla="*/ 2147483646 w 120"/>
                <a:gd name="T5" fmla="*/ 2147483646 h 144"/>
                <a:gd name="T6" fmla="*/ 2147483646 w 120"/>
                <a:gd name="T7" fmla="*/ 2147483646 h 144"/>
                <a:gd name="T8" fmla="*/ 2147483646 w 120"/>
                <a:gd name="T9" fmla="*/ 2147483646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44">
                  <a:moveTo>
                    <a:pt x="56" y="0"/>
                  </a:moveTo>
                  <a:cubicBezTo>
                    <a:pt x="28" y="44"/>
                    <a:pt x="0" y="88"/>
                    <a:pt x="8" y="96"/>
                  </a:cubicBezTo>
                  <a:cubicBezTo>
                    <a:pt x="16" y="104"/>
                    <a:pt x="88" y="48"/>
                    <a:pt x="104" y="48"/>
                  </a:cubicBezTo>
                  <a:cubicBezTo>
                    <a:pt x="120" y="48"/>
                    <a:pt x="104" y="80"/>
                    <a:pt x="104" y="96"/>
                  </a:cubicBezTo>
                  <a:cubicBezTo>
                    <a:pt x="104" y="112"/>
                    <a:pt x="104" y="136"/>
                    <a:pt x="104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EF4887D-C219-428D-922C-AB97846FB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Topics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CB68A99-F2EF-49E1-A857-E660A57ABAD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79485" y="2057400"/>
            <a:ext cx="7439085" cy="5638800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Define LL(1) Grammar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Examples.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73" dirty="0"/>
              <a:t>Select sets.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73" dirty="0"/>
              <a:t>Parse Tables.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“Model” PL grammar: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73" dirty="0"/>
              <a:t>Not LL(1).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73" dirty="0"/>
              <a:t>Problems: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837" dirty="0"/>
              <a:t>Left recursion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837" dirty="0"/>
              <a:t>Common </a:t>
            </a:r>
            <a:r>
              <a:rPr lang="en-US" altLang="en-US" sz="1837" dirty="0" err="1"/>
              <a:t>prefices</a:t>
            </a:r>
            <a:r>
              <a:rPr lang="en-US" altLang="en-US" sz="1837" dirty="0"/>
              <a:t>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Graph Algorithm for First sets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Graph algorithm for Follow sets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Select sets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 dirty="0"/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2041" dirty="0"/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2177" dirty="0"/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3408FEF-DCF9-4133-B476-5874B3D66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463070" cy="857588"/>
          </a:xfrm>
        </p:spPr>
        <p:txBody>
          <a:bodyPr/>
          <a:lstStyle/>
          <a:p>
            <a:pPr>
              <a:defRPr/>
            </a:pPr>
            <a:r>
              <a:rPr lang="es-VE" altLang="en-US" dirty="0"/>
              <a:t>LL(1) </a:t>
            </a:r>
            <a:r>
              <a:rPr lang="es-VE" altLang="en-US" dirty="0" err="1"/>
              <a:t>Parsing</a:t>
            </a:r>
            <a:endParaRPr lang="es-VE" altLang="en-US" dirty="0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DA75C603-6825-4D50-A8F0-051A51DB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32899"/>
            <a:ext cx="8458199" cy="3599923"/>
          </a:xfrm>
        </p:spPr>
        <p:txBody>
          <a:bodyPr/>
          <a:lstStyle/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Definition: Select (A→ 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) = </a:t>
            </a: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First(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) U</a:t>
            </a: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	</a:t>
            </a:r>
            <a:r>
              <a:rPr lang="en-US" altLang="en-US" sz="1905" u="sng" dirty="0">
                <a:latin typeface="Verdana" panose="020B0604030504040204" pitchFamily="34" charset="0"/>
              </a:rPr>
              <a:t>if</a:t>
            </a:r>
            <a:r>
              <a:rPr lang="en-US" altLang="en-US" sz="1905" dirty="0">
                <a:latin typeface="Verdana" panose="020B0604030504040204" pitchFamily="34" charset="0"/>
              </a:rPr>
              <a:t> 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 =&gt;* ε </a:t>
            </a:r>
            <a:r>
              <a:rPr lang="en-US" altLang="en-US" sz="1905" u="sng" dirty="0">
                <a:latin typeface="Verdana" panose="020B0604030504040204" pitchFamily="34" charset="0"/>
              </a:rPr>
              <a:t>then</a:t>
            </a:r>
            <a:r>
              <a:rPr lang="en-US" altLang="en-US" sz="1905" dirty="0">
                <a:latin typeface="Verdana" panose="020B0604030504040204" pitchFamily="34" charset="0"/>
              </a:rPr>
              <a:t> Follow(A)</a:t>
            </a: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		       </a:t>
            </a:r>
            <a:r>
              <a:rPr lang="en-US" altLang="en-US" sz="1905" u="sng" dirty="0">
                <a:latin typeface="Verdana" panose="020B0604030504040204" pitchFamily="34" charset="0"/>
              </a:rPr>
              <a:t>else</a:t>
            </a:r>
            <a:r>
              <a:rPr lang="en-US" altLang="en-US" sz="1905" dirty="0">
                <a:latin typeface="Verdana" panose="020B0604030504040204" pitchFamily="34" charset="0"/>
              </a:rPr>
              <a:t> ø</a:t>
            </a:r>
          </a:p>
          <a:p>
            <a:pPr marL="407211" indent="-407211"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So PT(A, t) = A → 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 if t </a:t>
            </a:r>
            <a:r>
              <a:rPr lang="en-US" altLang="en-US" sz="2449" b="1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dirty="0">
                <a:latin typeface="Verdana" panose="020B0604030504040204" pitchFamily="34" charset="0"/>
              </a:rPr>
              <a:t> Select(A → 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)</a:t>
            </a:r>
          </a:p>
          <a:p>
            <a:pPr marL="407211" indent="-407211"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Time to call it PT (Parse Table) rather than OPF, because it isn’t omniscient.</a:t>
            </a:r>
            <a:endParaRPr lang="es-VE" altLang="en-US" sz="1905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DF66C6DE-2305-454B-8F3F-B49DB1293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26885"/>
            <a:ext cx="5227017" cy="685854"/>
          </a:xfrm>
        </p:spPr>
        <p:txBody>
          <a:bodyPr/>
          <a:lstStyle/>
          <a:p>
            <a:pPr>
              <a:defRPr/>
            </a:pPr>
            <a:r>
              <a:rPr lang="es-VE" altLang="en-US" dirty="0"/>
              <a:t>LL(1) </a:t>
            </a:r>
            <a:r>
              <a:rPr lang="es-VE" altLang="en-US" dirty="0" err="1"/>
              <a:t>Parsing</a:t>
            </a:r>
            <a:endParaRPr lang="es-VE" altLang="en-US" dirty="0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7FBDBFC9-44C2-4CAB-AF9D-D4BA2E6D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713662"/>
            <a:ext cx="5340859" cy="2123447"/>
          </a:xfrm>
        </p:spPr>
        <p:txBody>
          <a:bodyPr/>
          <a:lstStyle/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First and Follow sets:	</a:t>
            </a:r>
          </a:p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First (S) = {a, b}  	Follow (S) = { </a:t>
            </a: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latin typeface="Verdana" panose="020B0604030504040204" pitchFamily="34" charset="0"/>
              </a:rPr>
              <a:t>}</a:t>
            </a:r>
          </a:p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First (A) = {a}	  	Follow(A)  = {a, b, </a:t>
            </a: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latin typeface="Verdana" panose="020B0604030504040204" pitchFamily="34" charset="0"/>
              </a:rPr>
              <a:t>}</a:t>
            </a:r>
          </a:p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First (B) = {b}	  	Follow(B)  = {a, </a:t>
            </a: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latin typeface="Verdana" panose="020B0604030504040204" pitchFamily="34" charset="0"/>
              </a:rPr>
              <a:t>}</a:t>
            </a:r>
          </a:p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First (C) = {a}	 	Follow (C) = {a, b, </a:t>
            </a: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latin typeface="Verdana" panose="020B0604030504040204" pitchFamily="34" charset="0"/>
              </a:rPr>
              <a:t>}</a:t>
            </a:r>
          </a:p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First (D) = {a}	  	Follow(D)  = {a, b, </a:t>
            </a: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latin typeface="Verdana" panose="020B0604030504040204" pitchFamily="34" charset="0"/>
              </a:rPr>
              <a:t>}</a:t>
            </a:r>
          </a:p>
          <a:p>
            <a:pPr marL="407211" indent="-407211"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 marL="407211" indent="-407211"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                    </a:t>
            </a:r>
          </a:p>
          <a:p>
            <a:pPr marL="407211" indent="-407211">
              <a:buNone/>
            </a:pPr>
            <a:endParaRPr lang="es-VE" altLang="en-US" sz="1769" dirty="0">
              <a:latin typeface="Verdana" panose="020B0604030504040204" pitchFamily="34" charset="0"/>
            </a:endParaRPr>
          </a:p>
        </p:txBody>
      </p:sp>
      <p:sp>
        <p:nvSpPr>
          <p:cNvPr id="237573" name="Rectangle 5">
            <a:extLst>
              <a:ext uri="{FF2B5EF4-FFF2-40B4-BE49-F238E27FC236}">
                <a16:creationId xmlns:a16="http://schemas.microsoft.com/office/drawing/2014/main" id="{ADB574D9-812C-455E-8956-E4AEA8FB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9220200" cy="25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>
            <a:lvl1pPr marL="4572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9144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3716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8288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860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43200" indent="-457200" defTabSz="45720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200400" indent="-457200" defTabSz="45720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57600" indent="-457200" defTabSz="45720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114800" indent="-457200" defTabSz="45720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entury Gothic" panose="020B0502020202020204" pitchFamily="34" charset="0"/>
              </a:rPr>
              <a:t>        </a:t>
            </a:r>
            <a:r>
              <a:rPr lang="en-US" altLang="en-US" sz="1633" dirty="0">
                <a:latin typeface="Verdana" panose="020B0604030504040204" pitchFamily="34" charset="0"/>
              </a:rPr>
              <a:t>Grammar            Selects sets </a:t>
            </a:r>
            <a:r>
              <a:rPr lang="en-US" altLang="en-US" sz="1633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entury Gothic" panose="020B0502020202020204" pitchFamily="34" charset="0"/>
              </a:rPr>
              <a:t>		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S → ABCD	{a, b}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B → BC		{b}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    → b		{b}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A → CDA	{a, b, 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    → a		{a}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    → 		{a, b, 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C → A		{a, b, 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D → AC		{a, b, 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  <a:endParaRPr lang="es-VE" alt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485" name="Line 6">
            <a:extLst>
              <a:ext uri="{FF2B5EF4-FFF2-40B4-BE49-F238E27FC236}">
                <a16:creationId xmlns:a16="http://schemas.microsoft.com/office/drawing/2014/main" id="{54540EE7-182F-47C7-8219-9ADC8381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038600"/>
            <a:ext cx="33525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C1BA-E9FF-4163-8D2E-EC9CC00980CC}"/>
              </a:ext>
            </a:extLst>
          </p:cNvPr>
          <p:cNvGrpSpPr>
            <a:grpSpLocks/>
          </p:cNvGrpSpPr>
          <p:nvPr/>
        </p:nvGrpSpPr>
        <p:grpSpPr bwMode="auto">
          <a:xfrm>
            <a:off x="3315484" y="4490937"/>
            <a:ext cx="2716414" cy="368293"/>
            <a:chOff x="4537867" y="4549781"/>
            <a:chExt cx="3991009" cy="541612"/>
          </a:xfrm>
        </p:grpSpPr>
        <p:sp>
          <p:nvSpPr>
            <p:cNvPr id="52237" name="Line 7">
              <a:extLst>
                <a:ext uri="{FF2B5EF4-FFF2-40B4-BE49-F238E27FC236}">
                  <a16:creationId xmlns:a16="http://schemas.microsoft.com/office/drawing/2014/main" id="{C9CFB390-B98E-4FAD-A8F2-23A86EF54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7867" y="4549781"/>
              <a:ext cx="1119628" cy="252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endParaRPr lang="en-US"/>
            </a:p>
          </p:txBody>
        </p:sp>
        <p:sp>
          <p:nvSpPr>
            <p:cNvPr id="52238" name="Line 8">
              <a:extLst>
                <a:ext uri="{FF2B5EF4-FFF2-40B4-BE49-F238E27FC236}">
                  <a16:creationId xmlns:a16="http://schemas.microsoft.com/office/drawing/2014/main" id="{EDD76D7B-DA24-4159-805E-E91885ABE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7867" y="4802194"/>
              <a:ext cx="1119628" cy="168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12">
              <a:extLst>
                <a:ext uri="{FF2B5EF4-FFF2-40B4-BE49-F238E27FC236}">
                  <a16:creationId xmlns:a16="http://schemas.microsoft.com/office/drawing/2014/main" id="{4BE3BDA9-EE1E-47FA-A29E-23B23D8D3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805" y="4600614"/>
              <a:ext cx="2799071" cy="4907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r>
                <a:rPr lang="en-US" altLang="en-US" sz="1633"/>
                <a:t>not disjoint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4B2547-B32F-4D83-AFB0-1231639F644C}"/>
              </a:ext>
            </a:extLst>
          </p:cNvPr>
          <p:cNvGrpSpPr>
            <a:grpSpLocks/>
          </p:cNvGrpSpPr>
          <p:nvPr/>
        </p:nvGrpSpPr>
        <p:grpSpPr bwMode="auto">
          <a:xfrm>
            <a:off x="3815563" y="5133591"/>
            <a:ext cx="3629086" cy="514120"/>
            <a:chOff x="5272087" y="5493987"/>
            <a:chExt cx="5334000" cy="755725"/>
          </a:xfrm>
        </p:grpSpPr>
        <p:sp>
          <p:nvSpPr>
            <p:cNvPr id="52233" name="Line 9">
              <a:extLst>
                <a:ext uri="{FF2B5EF4-FFF2-40B4-BE49-F238E27FC236}">
                  <a16:creationId xmlns:a16="http://schemas.microsoft.com/office/drawing/2014/main" id="{F0464C20-50EE-46EF-BA99-1C108C5BC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72087" y="5493987"/>
              <a:ext cx="1778000" cy="335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endParaRPr lang="en-US"/>
            </a:p>
          </p:txBody>
        </p:sp>
        <p:sp>
          <p:nvSpPr>
            <p:cNvPr id="52234" name="Line 10">
              <a:extLst>
                <a:ext uri="{FF2B5EF4-FFF2-40B4-BE49-F238E27FC236}">
                  <a16:creationId xmlns:a16="http://schemas.microsoft.com/office/drawing/2014/main" id="{E3945203-3CB8-492B-8425-8E5BE4BDB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2087" y="5829865"/>
              <a:ext cx="1778000" cy="419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endParaRPr lang="en-US"/>
            </a:p>
          </p:txBody>
        </p:sp>
        <p:sp>
          <p:nvSpPr>
            <p:cNvPr id="52235" name="Line 11">
              <a:extLst>
                <a:ext uri="{FF2B5EF4-FFF2-40B4-BE49-F238E27FC236}">
                  <a16:creationId xmlns:a16="http://schemas.microsoft.com/office/drawing/2014/main" id="{F1358267-50D3-4B0A-B9A3-A7593F123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2087" y="5829865"/>
              <a:ext cx="1641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endParaRPr lang="en-US"/>
            </a:p>
          </p:txBody>
        </p:sp>
        <p:sp>
          <p:nvSpPr>
            <p:cNvPr id="52236" name="Text Box 13">
              <a:extLst>
                <a:ext uri="{FF2B5EF4-FFF2-40B4-BE49-F238E27FC236}">
                  <a16:creationId xmlns:a16="http://schemas.microsoft.com/office/drawing/2014/main" id="{95F5FBA1-B03C-4F97-AF7A-00DE9C526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856" y="5608636"/>
              <a:ext cx="3419231" cy="4905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r>
                <a:rPr lang="en-US" altLang="en-US" sz="1633"/>
                <a:t>not pair-wise disjoint</a:t>
              </a:r>
            </a:p>
          </p:txBody>
        </p:sp>
      </p:grpSp>
      <p:sp>
        <p:nvSpPr>
          <p:cNvPr id="20488" name="Text Box 15">
            <a:extLst>
              <a:ext uri="{FF2B5EF4-FFF2-40B4-BE49-F238E27FC236}">
                <a16:creationId xmlns:a16="http://schemas.microsoft.com/office/drawing/2014/main" id="{59821AFF-4A69-445E-8FA9-49B8D695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262" y="5872369"/>
            <a:ext cx="2851425" cy="37559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1905"/>
              <a:t>Grammar is not LL(1)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6316DCB8-53AD-464C-94B3-8CF1F6B58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19997"/>
            <a:ext cx="3779216" cy="45795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VE" altLang="en-US" dirty="0"/>
              <a:t>LL(1) </a:t>
            </a:r>
            <a:r>
              <a:rPr lang="es-VE" altLang="en-US" dirty="0" err="1"/>
              <a:t>parsing</a:t>
            </a:r>
            <a:endParaRPr lang="es-VE" altLang="en-US" dirty="0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D2ABD610-207C-4A98-88CE-DEFC7CF4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212396"/>
            <a:ext cx="10134598" cy="2125607"/>
          </a:xfrm>
        </p:spPr>
        <p:txBody>
          <a:bodyPr/>
          <a:lstStyle/>
          <a:p>
            <a:pPr marL="407211" indent="-407211"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PT		      	a		      	b		  ┴</a:t>
            </a:r>
          </a:p>
          <a:p>
            <a:pPr marL="407211" indent="-407211"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S		S → ABCD 	       	S → ABCD</a:t>
            </a:r>
          </a:p>
          <a:p>
            <a:pPr marL="407211" indent="-407211"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A		A → CDA, A→ a, A → 	A → CDA, A → 	  	A → CDA,A →  </a:t>
            </a:r>
          </a:p>
          <a:p>
            <a:pPr marL="407211" indent="-407211"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B				         	B → BC, B →  b</a:t>
            </a:r>
          </a:p>
          <a:p>
            <a:pPr marL="407211" indent="-407211"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C		C → A		         	C → A		    	 → A</a:t>
            </a:r>
          </a:p>
          <a:p>
            <a:pPr marL="407211" indent="-407211"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D		D → AC		         	D → AC		   	D → AC</a:t>
            </a:r>
            <a:endParaRPr lang="es-VE" altLang="en-US" sz="1769" dirty="0">
              <a:latin typeface="Verdana" panose="020B0604030504040204" pitchFamily="34" charset="0"/>
            </a:endParaRP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4CFCADB2-C1CB-448A-9116-9782896C8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0"/>
            <a:ext cx="8001539" cy="33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EEFE3387-187F-439A-AA9B-F1B151916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3977" y="4316084"/>
            <a:ext cx="0" cy="207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0BCBA5AE-C537-4F55-AB74-013F1E885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437" y="4316084"/>
            <a:ext cx="0" cy="207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BEEE7C66-06EA-4246-A303-14AEE3AF3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582" y="4264240"/>
            <a:ext cx="0" cy="2125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AEE6C328-9AB0-498A-BE30-77B95F2E7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32611"/>
            <a:ext cx="3779217" cy="81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05" dirty="0">
                <a:latin typeface="Verdana" panose="020B0604030504040204" pitchFamily="34" charset="0"/>
              </a:rPr>
              <a:t>Non LL(1) grammar: </a:t>
            </a:r>
          </a:p>
          <a:p>
            <a:pPr>
              <a:spcBef>
                <a:spcPct val="50000"/>
              </a:spcBef>
            </a:pPr>
            <a:r>
              <a:rPr lang="en-US" altLang="en-US" sz="1905" dirty="0">
                <a:latin typeface="Verdana" panose="020B0604030504040204" pitchFamily="34" charset="0"/>
              </a:rPr>
              <a:t>multiple entries in PT.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2170E4B-26A2-4FA8-BBEC-34CD6B0B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262" y="1620991"/>
            <a:ext cx="5235551" cy="25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>
            <a:lvl1pPr marL="4572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9144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3716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8288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86000" indent="-457200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43200" indent="-457200" defTabSz="45720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200400" indent="-457200" defTabSz="45720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57600" indent="-457200" defTabSz="45720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114800" indent="-457200" defTabSz="45720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Century Gothic" panose="020B0502020202020204" pitchFamily="34" charset="0"/>
              </a:rPr>
              <a:t>		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S → ABCD	{a, b}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B → BC		{b}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    → b		{b}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A → CDA	{a, b, 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    → a		{a}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    → 		{a, b, 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C → A		{a, b, 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FDAD23"/>
              </a:buClr>
              <a:buFontTx/>
              <a:buNone/>
            </a:pP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		D → AC		{a, b, 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  <a:endParaRPr lang="es-VE" alt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D85FBB5B-EA46-4C87-BA23-24126AE40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LL(1) Grammars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0242933-58D0-4DD7-B6D1-9BE14665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2057293"/>
            <a:ext cx="8305800" cy="3657168"/>
          </a:xfrm>
        </p:spPr>
        <p:txBody>
          <a:bodyPr/>
          <a:lstStyle/>
          <a:p>
            <a:r>
              <a:rPr lang="en-US" altLang="en-US" sz="1905" dirty="0">
                <a:latin typeface="Verdana" panose="020B0604030504040204" pitchFamily="34" charset="0"/>
              </a:rPr>
              <a:t>Definition: A CFG  G is LL(1)</a:t>
            </a:r>
          </a:p>
          <a:p>
            <a:pPr lvl="1"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( </a:t>
            </a:r>
            <a:r>
              <a:rPr lang="en-US" altLang="en-US" sz="1905" dirty="0">
                <a:solidFill>
                  <a:srgbClr val="FF9966"/>
                </a:solidFill>
                <a:latin typeface="Verdana" panose="020B0604030504040204" pitchFamily="34" charset="0"/>
              </a:rPr>
              <a:t>L</a:t>
            </a:r>
            <a:r>
              <a:rPr lang="en-US" altLang="en-US" sz="1905" dirty="0">
                <a:latin typeface="Verdana" panose="020B0604030504040204" pitchFamily="34" charset="0"/>
              </a:rPr>
              <a:t>eft-to-right, </a:t>
            </a:r>
            <a:r>
              <a:rPr lang="en-US" altLang="en-US" sz="1905" dirty="0">
                <a:solidFill>
                  <a:srgbClr val="FF9966"/>
                </a:solidFill>
                <a:latin typeface="Verdana" panose="020B0604030504040204" pitchFamily="34" charset="0"/>
              </a:rPr>
              <a:t>L</a:t>
            </a:r>
            <a:r>
              <a:rPr lang="en-US" altLang="en-US" sz="1905" dirty="0">
                <a:latin typeface="Verdana" panose="020B0604030504040204" pitchFamily="34" charset="0"/>
              </a:rPr>
              <a:t>eft-most, </a:t>
            </a:r>
            <a:r>
              <a:rPr lang="en-US" altLang="en-US" sz="1905" dirty="0">
                <a:solidFill>
                  <a:srgbClr val="FF9966"/>
                </a:solidFill>
                <a:latin typeface="Verdana" panose="020B0604030504040204" pitchFamily="34" charset="0"/>
              </a:rPr>
              <a:t>(1)</a:t>
            </a:r>
            <a:r>
              <a:rPr lang="en-US" altLang="en-US" sz="1905" dirty="0">
                <a:latin typeface="Verdana" panose="020B0604030504040204" pitchFamily="34" charset="0"/>
              </a:rPr>
              <a:t>-symbol lookahead)</a:t>
            </a:r>
            <a:r>
              <a:rPr lang="en-US" altLang="en-US" sz="1905" dirty="0"/>
              <a:t> </a:t>
            </a:r>
          </a:p>
          <a:p>
            <a:pPr lvl="1">
              <a:buFontTx/>
              <a:buNone/>
            </a:pPr>
            <a:r>
              <a:rPr lang="en-US" altLang="en-US" sz="1905" dirty="0"/>
              <a:t> </a:t>
            </a:r>
            <a:r>
              <a:rPr lang="en-US" altLang="en-US" sz="1905" dirty="0" err="1">
                <a:latin typeface="Verdana" panose="020B0604030504040204" pitchFamily="34" charset="0"/>
              </a:rPr>
              <a:t>iff</a:t>
            </a:r>
            <a:r>
              <a:rPr lang="en-US" altLang="en-US" sz="1905" dirty="0">
                <a:latin typeface="Verdana" panose="020B0604030504040204" pitchFamily="34" charset="0"/>
              </a:rPr>
              <a:t> </a:t>
            </a:r>
            <a:r>
              <a:rPr lang="en-US" altLang="en-US" sz="1905" dirty="0">
                <a:latin typeface="Verdana" panose="020B0604030504040204" pitchFamily="34" charset="0"/>
                <a:sym typeface="WP MathA" pitchFamily="2" charset="2"/>
              </a:rPr>
              <a:t>for all</a:t>
            </a:r>
            <a:r>
              <a:rPr lang="en-US" altLang="en-US" sz="1905" dirty="0">
                <a:sym typeface="WP MathA" pitchFamily="2" charset="2"/>
              </a:rPr>
              <a:t> A</a:t>
            </a:r>
            <a:r>
              <a:rPr lang="en-US" altLang="en-US" sz="1905" b="1" dirty="0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49" b="1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b="1" dirty="0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905" dirty="0">
                <a:sym typeface="WP MathA" pitchFamily="2" charset="2"/>
              </a:rPr>
              <a:t> </a:t>
            </a:r>
            <a:r>
              <a:rPr lang="en-US" altLang="en-US" sz="1905" dirty="0">
                <a:latin typeface="Verdana" panose="020B0604030504040204" pitchFamily="34" charset="0"/>
              </a:rPr>
              <a:t>Ф</a:t>
            </a:r>
            <a:r>
              <a:rPr lang="en-US" altLang="en-US" sz="1905" dirty="0">
                <a:sym typeface="Symbol" panose="05050102010706020507" pitchFamily="18" charset="2"/>
              </a:rPr>
              <a:t>, </a:t>
            </a:r>
            <a:r>
              <a:rPr lang="en-US" altLang="en-US" sz="1905" dirty="0">
                <a:latin typeface="Verdana" panose="020B0604030504040204" pitchFamily="34" charset="0"/>
                <a:sym typeface="WP MathA" pitchFamily="2" charset="2"/>
              </a:rPr>
              <a:t>and for all</a:t>
            </a:r>
            <a:r>
              <a:rPr lang="en-US" altLang="en-US" sz="1905" dirty="0">
                <a:sym typeface="WP MathA" pitchFamily="2" charset="2"/>
              </a:rPr>
              <a:t> productions</a:t>
            </a:r>
          </a:p>
          <a:p>
            <a:pPr lvl="1">
              <a:buFontTx/>
              <a:buNone/>
            </a:pPr>
            <a:r>
              <a:rPr lang="en-US" altLang="en-US" sz="1905" dirty="0">
                <a:sym typeface="WP MathA" pitchFamily="2" charset="2"/>
              </a:rPr>
              <a:t>         </a:t>
            </a:r>
            <a:r>
              <a:rPr lang="en-US" altLang="en-US" sz="1905" dirty="0">
                <a:latin typeface="Verdana" panose="020B0604030504040204" pitchFamily="34" charset="0"/>
                <a:sym typeface="WP MathA" pitchFamily="2" charset="2"/>
              </a:rPr>
              <a:t>A→</a:t>
            </a:r>
            <a:r>
              <a:rPr lang="en-US" altLang="en-US" sz="1905" b="1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, A </a:t>
            </a:r>
            <a:r>
              <a:rPr lang="en-US" altLang="en-US" sz="1905" dirty="0">
                <a:latin typeface="Verdana" panose="020B0604030504040204" pitchFamily="34" charset="0"/>
                <a:sym typeface="WP MathA" pitchFamily="2" charset="2"/>
              </a:rPr>
              <a:t>→</a:t>
            </a:r>
            <a:r>
              <a:rPr lang="en-US" altLang="en-US" sz="1905" b="1" dirty="0">
                <a:latin typeface="Verdana" panose="020B0604030504040204" pitchFamily="34" charset="0"/>
                <a:sym typeface="Symbol" panose="05050102010706020507" pitchFamily="18" charset="2"/>
              </a:rPr>
              <a:t>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 with </a:t>
            </a:r>
            <a:r>
              <a:rPr lang="en-US" altLang="en-US" sz="1905" b="1" dirty="0">
                <a:latin typeface="Verdana" panose="020B0604030504040204" pitchFamily="34" charset="0"/>
                <a:sym typeface="Symbol" panose="05050102010706020507" pitchFamily="18" charset="2"/>
              </a:rPr>
              <a:t>  </a:t>
            </a:r>
            <a:r>
              <a:rPr lang="en-US" altLang="en-US" sz="1905" baseline="-25000" dirty="0"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</a:p>
          <a:p>
            <a:pPr lvl="1">
              <a:buFontTx/>
              <a:buNone/>
            </a:pPr>
            <a:endParaRPr lang="en-US" altLang="en-US" sz="1905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Select (</a:t>
            </a:r>
            <a:r>
              <a:rPr lang="en-US" altLang="en-US" sz="1905" dirty="0">
                <a:latin typeface="Verdana" panose="020B0604030504040204" pitchFamily="34" charset="0"/>
                <a:sym typeface="WP MathA" pitchFamily="2" charset="2"/>
              </a:rPr>
              <a:t>A → </a:t>
            </a:r>
            <a:r>
              <a:rPr lang="en-US" altLang="en-US" sz="1905" b="1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)  ∩ Select (A </a:t>
            </a:r>
            <a:r>
              <a:rPr lang="en-US" altLang="en-US" sz="1905" dirty="0">
                <a:latin typeface="Verdana" panose="020B0604030504040204" pitchFamily="34" charset="0"/>
                <a:sym typeface="WP MathA" pitchFamily="2" charset="2"/>
              </a:rPr>
              <a:t>→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905" b="1" dirty="0">
                <a:latin typeface="Verdana" panose="020B0604030504040204" pitchFamily="34" charset="0"/>
                <a:sym typeface="Symbol" panose="05050102010706020507" pitchFamily="18" charset="2"/>
              </a:rPr>
              <a:t>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en-US" sz="2177" b="1" dirty="0">
                <a:latin typeface="Verdana" panose="020B0604030504040204" pitchFamily="34" charset="0"/>
                <a:sym typeface="Symbol" panose="05050102010706020507" pitchFamily="18" charset="2"/>
              </a:rPr>
              <a:t></a:t>
            </a:r>
            <a:endParaRPr lang="en-US" altLang="en-US" sz="1905" b="1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endParaRPr lang="en-US" altLang="en-US" sz="1905" u="sng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Previous example: grammar is </a:t>
            </a:r>
            <a:r>
              <a:rPr lang="en-US" altLang="en-US" sz="1905" dirty="0">
                <a:solidFill>
                  <a:srgbClr val="FDAD23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not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 LL(1).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AE2B2282-931A-49F2-ABED-DB4288AC8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6339" y="304800"/>
            <a:ext cx="6843419" cy="858667"/>
          </a:xfrm>
        </p:spPr>
        <p:txBody>
          <a:bodyPr vert="horz" wrap="square" lIns="0" tIns="36005" rIns="0" bIns="0" numCol="1" anchor="ctr" anchorCtr="0" compatLnSpc="1">
            <a:prstTxWarp prst="textNoShape">
              <a:avLst/>
            </a:prstTxWarp>
          </a:bodyPr>
          <a:lstStyle/>
          <a:p>
            <a:pPr algn="ctr"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4082" dirty="0"/>
              <a:t>Fixing non-LL(1) grammars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99BDBD-8CB5-4C4A-B0F7-449D95FD9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447" y="3169780"/>
            <a:ext cx="7310016" cy="10541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anose="020B0502020104020203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anose="020B0502020104020203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4" eaLnBrk="1" fontAlgn="auto" hangingPunct="1">
              <a:spcBef>
                <a:spcPts val="750"/>
              </a:spcBef>
              <a:spcAft>
                <a:spcPts val="0"/>
              </a:spcAft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244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9613F1-5647-4928-98DF-3B4F15AF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90600"/>
            <a:ext cx="4419600" cy="3810000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Problems with model grammar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Fixing  common </a:t>
            </a:r>
            <a:r>
              <a:rPr lang="en-US" altLang="en-US" sz="2177" dirty="0" err="1"/>
              <a:t>prefices</a:t>
            </a:r>
            <a:endParaRPr lang="en-US" altLang="en-US" sz="2177" dirty="0"/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Fixing left-recursion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New grammar:  LL(1)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EA52EEB-875F-4270-8CB7-A4C3A5664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694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2994" dirty="0"/>
              <a:t>Model grammar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E3C8B3E-EE9A-4A6F-83BB-CAAADF027E7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1600200"/>
            <a:ext cx="5259906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361" dirty="0">
                <a:latin typeface="Courier New" panose="02070309020205020404" pitchFamily="49" charset="0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S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begin SL end	{begin}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E;	{id}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SL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SL S		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		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E 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E+T		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		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T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P*T		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		{(, 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P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 		{(}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		{id}</a:t>
            </a:r>
            <a:r>
              <a:rPr lang="en-US" altLang="en-US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en-US" altLang="en-US" sz="183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62747-74FC-49BC-8EF1-8384E13ED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828800"/>
            <a:ext cx="3581400" cy="279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Problems:</a:t>
            </a:r>
          </a:p>
          <a:p>
            <a:pPr>
              <a:buFontTx/>
              <a:buAutoNum type="arabicPeriod"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  is left recursive.</a:t>
            </a:r>
          </a:p>
          <a:p>
            <a:pPr>
              <a:buFontTx/>
              <a:buAutoNum type="arabicPeriod"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 is left recursive.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→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P * T      have common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    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P	    	</a:t>
            </a:r>
            <a:r>
              <a:rPr lang="en-US" altLang="en-US" sz="1633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prefices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.</a:t>
            </a:r>
            <a:endParaRPr lang="en-US" altLang="en-US" sz="1497" dirty="0"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497" dirty="0">
                <a:latin typeface="Verdana" panose="020B0604030504040204" pitchFamily="34" charset="0"/>
              </a:rPr>
              <a:t>Showing a grammar is not LL(1): 	easy.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97" dirty="0">
                <a:latin typeface="Verdana" panose="020B0604030504040204" pitchFamily="34" charset="0"/>
              </a:rPr>
              <a:t>PL grammars: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97" dirty="0">
                <a:latin typeface="Verdana" panose="020B0604030504040204" pitchFamily="34" charset="0"/>
              </a:rPr>
              <a:t>	“mostly” LL(1).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197784D-0D37-46EC-9011-E25F3CF80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Fixing common </a:t>
            </a:r>
            <a:r>
              <a:rPr lang="en-US" altLang="en-US" sz="3300" dirty="0" err="1"/>
              <a:t>prefices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D747739-E141-4B63-83E2-0A8455A9ADC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1" y="1905000"/>
            <a:ext cx="8229600" cy="3888306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905" u="sng" dirty="0">
                <a:latin typeface="Verdana" pitchFamily="34" charset="0"/>
              </a:rPr>
              <a:t>Change</a:t>
            </a:r>
            <a:r>
              <a:rPr lang="en-US" altLang="en-US" sz="1905" dirty="0">
                <a:latin typeface="Verdana" pitchFamily="34" charset="0"/>
              </a:rPr>
              <a:t>:</a:t>
            </a:r>
            <a:r>
              <a:rPr lang="en-US" altLang="en-US" sz="1905" dirty="0"/>
              <a:t> 	T →</a:t>
            </a:r>
            <a:r>
              <a:rPr lang="en-US" altLang="en-US" sz="1905" dirty="0">
                <a:sym typeface="Wingdings" charset="2"/>
              </a:rPr>
              <a:t> P 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*</a:t>
            </a:r>
            <a:r>
              <a:rPr lang="en-US" altLang="en-US" sz="1905" dirty="0">
                <a:sym typeface="Wingdings" charset="2"/>
              </a:rPr>
              <a:t> T 	{ (, id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dirty="0">
                <a:sym typeface="Wingdings" charset="2"/>
              </a:rPr>
              <a:t>			   </a:t>
            </a:r>
            <a:r>
              <a:rPr lang="en-US" altLang="en-US" sz="1905" dirty="0"/>
              <a:t>→</a:t>
            </a:r>
            <a:r>
              <a:rPr lang="en-US" altLang="en-US" sz="1905" dirty="0">
                <a:sym typeface="Wingdings" charset="2"/>
              </a:rPr>
              <a:t> P 		{ (, id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1905" dirty="0">
              <a:sym typeface="Wingdings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905" u="sng" dirty="0">
                <a:latin typeface="Verdana" pitchFamily="34" charset="0"/>
              </a:rPr>
              <a:t>to</a:t>
            </a:r>
            <a:r>
              <a:rPr lang="en-US" altLang="en-US" sz="1905" dirty="0">
                <a:latin typeface="Verdana" pitchFamily="34" charset="0"/>
              </a:rPr>
              <a:t>:</a:t>
            </a:r>
            <a:r>
              <a:rPr lang="en-US" altLang="en-US" sz="1905" dirty="0"/>
              <a:t> 		T →</a:t>
            </a:r>
            <a:r>
              <a:rPr lang="en-US" altLang="en-US" sz="1905" dirty="0">
                <a:sym typeface="Wingdings" charset="2"/>
              </a:rPr>
              <a:t> P X 	{ (, id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dirty="0">
                <a:sym typeface="Wingdings" charset="2"/>
              </a:rPr>
              <a:t>			X </a:t>
            </a:r>
            <a:r>
              <a:rPr lang="en-US" altLang="en-US" sz="1905" dirty="0"/>
              <a:t>→</a:t>
            </a:r>
            <a:r>
              <a:rPr lang="en-US" altLang="en-US" sz="1905" dirty="0">
                <a:sym typeface="Wingdings" charset="2"/>
              </a:rPr>
              <a:t> 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*</a:t>
            </a:r>
            <a:r>
              <a:rPr lang="en-US" altLang="en-US" sz="1905" dirty="0">
                <a:sym typeface="Wingdings" charset="2"/>
              </a:rPr>
              <a:t> T 	{ * }</a:t>
            </a:r>
            <a:endParaRPr lang="en-US" altLang="en-US" sz="1905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dirty="0"/>
              <a:t>			   → </a:t>
            </a:r>
            <a:r>
              <a:rPr lang="en-US" altLang="en-US" sz="1905" dirty="0">
                <a:sym typeface="Wingdings" charset="2"/>
              </a:rPr>
              <a:t> 		{ 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+</a:t>
            </a:r>
            <a:r>
              <a:rPr lang="en-US" altLang="en-US" sz="1905" dirty="0">
                <a:sym typeface="Wingdings" charset="2"/>
              </a:rPr>
              <a:t>, 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;</a:t>
            </a:r>
            <a:r>
              <a:rPr lang="en-US" altLang="en-US" sz="1905" dirty="0">
                <a:sym typeface="Wingdings" charset="2"/>
              </a:rPr>
              <a:t> , )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Follow(X)</a:t>
            </a:r>
            <a:r>
              <a:rPr lang="en-US" altLang="en-US" sz="1905" dirty="0"/>
              <a:t> 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  <a:buNone/>
              <a:defRPr/>
            </a:pPr>
            <a:r>
              <a:rPr lang="en-US" altLang="en-US" sz="1905" dirty="0">
                <a:latin typeface="MS UI Gothic"/>
                <a:ea typeface="MS UI Gothic"/>
                <a:sym typeface="Symbol" pitchFamily="18" charset="2"/>
              </a:rPr>
              <a:t>⊇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Follow(T)    due to </a:t>
            </a:r>
            <a:r>
              <a:rPr lang="en-US" altLang="en-US" sz="1905" dirty="0">
                <a:latin typeface="Verdana" pitchFamily="34" charset="0"/>
              </a:rPr>
              <a:t>T</a:t>
            </a:r>
            <a:r>
              <a:rPr lang="en-US" altLang="en-US" sz="1905" dirty="0"/>
              <a:t> → </a:t>
            </a:r>
            <a:r>
              <a:rPr lang="en-US" altLang="en-US" sz="1905" dirty="0">
                <a:sym typeface="Wingdings" charset="2"/>
              </a:rPr>
              <a:t> </a:t>
            </a:r>
            <a:r>
              <a:rPr lang="en-US" altLang="en-US" sz="1905" dirty="0">
                <a:latin typeface="Verdana" pitchFamily="34" charset="0"/>
                <a:sym typeface="Wingdings" charset="2"/>
              </a:rPr>
              <a:t>P X</a:t>
            </a:r>
            <a:r>
              <a:rPr lang="en-US" altLang="en-US" sz="1905" dirty="0">
                <a:sym typeface="Wingdings" charset="2"/>
              </a:rPr>
              <a:t> </a:t>
            </a:r>
          </a:p>
          <a:p>
            <a:pPr marL="0" indent="0">
              <a:lnSpc>
                <a:spcPct val="90000"/>
              </a:lnSpc>
              <a:buClr>
                <a:schemeClr val="bg1"/>
              </a:buClr>
              <a:buNone/>
              <a:defRPr/>
            </a:pPr>
            <a:r>
              <a:rPr lang="en-US" altLang="en-US" sz="1905" dirty="0">
                <a:latin typeface="MS UI Gothic"/>
                <a:ea typeface="MS UI Gothic"/>
                <a:sym typeface="Symbol" pitchFamily="18" charset="2"/>
              </a:rPr>
              <a:t>⊇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Follow(E)</a:t>
            </a:r>
            <a:r>
              <a:rPr lang="en-US" altLang="en-US" sz="1905" dirty="0">
                <a:sym typeface="Symbol" pitchFamily="18" charset="2"/>
              </a:rPr>
              <a:t>    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due to </a:t>
            </a:r>
            <a:r>
              <a:rPr lang="en-US" altLang="en-US" sz="1905" dirty="0">
                <a:latin typeface="Verdana" pitchFamily="34" charset="0"/>
              </a:rPr>
              <a:t>E</a:t>
            </a:r>
            <a:r>
              <a:rPr lang="en-US" altLang="en-US" sz="1905" dirty="0"/>
              <a:t> → </a:t>
            </a:r>
            <a:r>
              <a:rPr lang="en-US" altLang="en-US" sz="1905" dirty="0">
                <a:sym typeface="Wingdings" charset="2"/>
              </a:rPr>
              <a:t> </a:t>
            </a:r>
            <a:r>
              <a:rPr lang="en-US" altLang="en-US" sz="1905" dirty="0">
                <a:latin typeface="Verdana" pitchFamily="34" charset="0"/>
                <a:sym typeface="Wingdings" charset="2"/>
              </a:rPr>
              <a:t>E+T , E </a:t>
            </a:r>
            <a:r>
              <a:rPr lang="en-US" altLang="en-US" sz="1905" dirty="0">
                <a:latin typeface="Verdana" pitchFamily="34" charset="0"/>
              </a:rPr>
              <a:t>→</a:t>
            </a:r>
            <a:r>
              <a:rPr lang="en-US" altLang="en-US" sz="1905" dirty="0">
                <a:latin typeface="Verdana" pitchFamily="34" charset="0"/>
                <a:sym typeface="Wingdings" charset="2"/>
              </a:rPr>
              <a:t> T</a:t>
            </a:r>
          </a:p>
          <a:p>
            <a:pPr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en-US" altLang="en-US" sz="1905" dirty="0">
                <a:sym typeface="Wingdings" charset="2"/>
              </a:rPr>
              <a:t>=  { 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+</a:t>
            </a:r>
            <a:r>
              <a:rPr lang="en-US" altLang="en-US" sz="1905" dirty="0">
                <a:sym typeface="Wingdings" charset="2"/>
              </a:rPr>
              <a:t>, </a:t>
            </a:r>
            <a:r>
              <a:rPr lang="en-US" altLang="en-US" sz="1905" b="1" dirty="0">
                <a:latin typeface="Courier New" pitchFamily="49" charset="0"/>
                <a:sym typeface="Wingdings" charset="2"/>
              </a:rPr>
              <a:t>;</a:t>
            </a:r>
            <a:r>
              <a:rPr lang="en-US" altLang="en-US" sz="1905" dirty="0">
                <a:sym typeface="Wingdings" charset="2"/>
              </a:rPr>
              <a:t>, ) }          </a:t>
            </a:r>
            <a:r>
              <a:rPr lang="en-US" altLang="en-US" sz="1905" dirty="0">
                <a:latin typeface="Verdana" pitchFamily="34" charset="0"/>
                <a:sym typeface="Wingdings" charset="2"/>
              </a:rPr>
              <a:t>due to </a:t>
            </a:r>
            <a:r>
              <a:rPr lang="en-US" altLang="en-US" sz="1905" dirty="0">
                <a:latin typeface="Verdana" pitchFamily="34" charset="0"/>
              </a:rPr>
              <a:t>E</a:t>
            </a:r>
            <a:r>
              <a:rPr lang="en-US" altLang="en-US" sz="1905" dirty="0"/>
              <a:t> →</a:t>
            </a:r>
            <a:r>
              <a:rPr lang="en-US" altLang="en-US" sz="1905" dirty="0">
                <a:sym typeface="Wingdings" charset="2"/>
              </a:rPr>
              <a:t> </a:t>
            </a:r>
            <a:r>
              <a:rPr lang="en-US" altLang="en-US" sz="1905" dirty="0">
                <a:latin typeface="Verdana" pitchFamily="34" charset="0"/>
                <a:sym typeface="Wingdings" charset="2"/>
              </a:rPr>
              <a:t>E+T, S</a:t>
            </a:r>
            <a:r>
              <a:rPr lang="en-US" altLang="en-US" sz="1905" dirty="0">
                <a:sym typeface="Wingdings" charset="2"/>
              </a:rPr>
              <a:t> </a:t>
            </a:r>
            <a:r>
              <a:rPr lang="en-US" altLang="en-US" sz="1905" dirty="0"/>
              <a:t>→</a:t>
            </a:r>
            <a:r>
              <a:rPr lang="en-US" altLang="en-US" sz="1905" dirty="0">
                <a:sym typeface="Wingdings" charset="2"/>
              </a:rPr>
              <a:t> </a:t>
            </a:r>
            <a:r>
              <a:rPr lang="en-US" altLang="en-US" sz="1905" dirty="0">
                <a:latin typeface="Verdana" pitchFamily="34" charset="0"/>
                <a:sym typeface="Wingdings" charset="2"/>
              </a:rPr>
              <a:t>id := E</a:t>
            </a:r>
            <a:r>
              <a:rPr lang="en-US" altLang="en-US" sz="1905" dirty="0">
                <a:sym typeface="Wingdings" charset="2"/>
              </a:rPr>
              <a:t> ;</a:t>
            </a:r>
            <a:endParaRPr lang="en-US" altLang="en-US" sz="1905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dirty="0"/>
              <a:t>                                </a:t>
            </a:r>
            <a:r>
              <a:rPr lang="en-US" altLang="en-US" sz="1905" dirty="0">
                <a:latin typeface="Verdana" pitchFamily="34" charset="0"/>
              </a:rPr>
              <a:t>and P</a:t>
            </a:r>
            <a:r>
              <a:rPr lang="en-US" altLang="en-US" sz="1905" dirty="0"/>
              <a:t> → </a:t>
            </a:r>
            <a:r>
              <a:rPr lang="en-US" altLang="en-US" sz="1905" dirty="0">
                <a:sym typeface="Wingdings" charset="2"/>
              </a:rPr>
              <a:t> </a:t>
            </a:r>
            <a:r>
              <a:rPr lang="en-US" altLang="en-US" sz="1905" dirty="0">
                <a:latin typeface="Verdana" pitchFamily="34" charset="0"/>
                <a:sym typeface="Wingdings" charset="2"/>
              </a:rPr>
              <a:t>(E)</a:t>
            </a:r>
            <a:r>
              <a:rPr lang="en-US" altLang="en-US" sz="1905" dirty="0"/>
              <a:t>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65E5338-6C4F-492A-A269-78204D9B8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Fixing common </a:t>
            </a:r>
            <a:r>
              <a:rPr lang="en-US" altLang="en-US" sz="3300" dirty="0" err="1"/>
              <a:t>prefices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9FAC426-8B95-40BD-84C3-809BF5FF49F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91493" y="1928762"/>
            <a:ext cx="3463832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177" dirty="0">
                <a:latin typeface="Verdana" panose="020B0604030504040204" pitchFamily="34" charset="0"/>
                <a:sym typeface="Wingdings" panose="05000000000000000000" pitchFamily="2" charset="2"/>
              </a:rPr>
              <a:t>In general, </a:t>
            </a:r>
            <a:r>
              <a:rPr lang="en-US" altLang="en-US" sz="2177" u="sng" dirty="0">
                <a:latin typeface="Verdana" panose="020B0604030504040204" pitchFamily="34" charset="0"/>
                <a:sym typeface="Wingdings" panose="05000000000000000000" pitchFamily="2" charset="2"/>
              </a:rPr>
              <a:t>change</a:t>
            </a:r>
            <a:r>
              <a:rPr lang="en-US" altLang="en-US" sz="2177" dirty="0">
                <a:sym typeface="Wingdings" panose="05000000000000000000" pitchFamily="2" charset="2"/>
              </a:rPr>
              <a:t> 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sym typeface="Wingdings" panose="05000000000000000000" pitchFamily="2" charset="2"/>
              </a:rPr>
              <a:t>	 A → </a:t>
            </a:r>
            <a:r>
              <a:rPr lang="en-US" altLang="en-US" sz="2177" dirty="0">
                <a:sym typeface="Symbol" panose="05050102010706020507" pitchFamily="18" charset="2"/>
              </a:rPr>
              <a:t></a:t>
            </a:r>
            <a:r>
              <a:rPr lang="en-US" altLang="en-US" sz="2177" baseline="-25000" dirty="0"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sym typeface="Wingdings" panose="05000000000000000000" pitchFamily="2" charset="2"/>
              </a:rPr>
              <a:t>	    → </a:t>
            </a:r>
            <a:r>
              <a:rPr lang="en-US" altLang="en-US" sz="2177" dirty="0">
                <a:sym typeface="Symbol" panose="05050102010706020507" pitchFamily="18" charset="2"/>
              </a:rPr>
              <a:t></a:t>
            </a:r>
            <a:r>
              <a:rPr lang="en-US" altLang="en-US" sz="2177" baseline="-25000" dirty="0">
                <a:sym typeface="Symbol" panose="05050102010706020507" pitchFamily="18" charset="2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    .</a:t>
            </a:r>
            <a:r>
              <a:rPr lang="en-US" altLang="en-US" sz="2177" dirty="0">
                <a:sym typeface="WP MathB"/>
              </a:rPr>
              <a:t>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</a:t>
            </a:r>
            <a:r>
              <a:rPr lang="en-US" altLang="en-US" sz="2177" dirty="0">
                <a:sym typeface="Wingdings" panose="05000000000000000000" pitchFamily="2" charset="2"/>
              </a:rPr>
              <a:t>    → </a:t>
            </a:r>
            <a:r>
              <a:rPr lang="en-US" altLang="en-US" sz="2177" dirty="0">
                <a:sym typeface="Symbol" panose="05050102010706020507" pitchFamily="18" charset="2"/>
              </a:rPr>
              <a:t></a:t>
            </a:r>
            <a:r>
              <a:rPr lang="en-US" altLang="en-US" sz="2177" baseline="-25000" dirty="0">
                <a:sym typeface="Symbol" panose="05050102010706020507" pitchFamily="18" charset="2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sym typeface="Symbol" panose="05050102010706020507" pitchFamily="18" charset="2"/>
              </a:rPr>
              <a:t>to</a:t>
            </a:r>
            <a:r>
              <a:rPr lang="en-US" altLang="en-US" sz="2177" dirty="0">
                <a:sym typeface="Symbol" panose="05050102010706020507" pitchFamily="18" charset="2"/>
              </a:rPr>
              <a:t>  A →</a:t>
            </a:r>
            <a:r>
              <a:rPr lang="en-US" altLang="en-US" sz="2177" dirty="0">
                <a:sym typeface="Wingdings" panose="05000000000000000000" pitchFamily="2" charset="2"/>
              </a:rPr>
              <a:t> </a:t>
            </a:r>
            <a:r>
              <a:rPr lang="en-US" altLang="en-US" sz="2177" dirty="0">
                <a:sym typeface="Symbol" panose="05050102010706020507" pitchFamily="18" charset="2"/>
              </a:rPr>
              <a:t>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  X  →</a:t>
            </a:r>
            <a:r>
              <a:rPr lang="en-US" altLang="en-US" sz="2177" dirty="0">
                <a:sym typeface="Wingdings" panose="05000000000000000000" pitchFamily="2" charset="2"/>
              </a:rPr>
              <a:t> </a:t>
            </a:r>
            <a:r>
              <a:rPr lang="en-US" altLang="en-US" sz="2177" dirty="0">
                <a:sym typeface="Symbol" panose="05050102010706020507" pitchFamily="18" charset="2"/>
              </a:rPr>
              <a:t></a:t>
            </a:r>
            <a:r>
              <a:rPr lang="en-US" altLang="en-US" sz="2177" baseline="-25000" dirty="0"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      </a:t>
            </a:r>
            <a:r>
              <a:rPr lang="en-US" altLang="en-US" sz="2177" dirty="0">
                <a:sym typeface="WP MathB"/>
              </a:rPr>
              <a:t>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       →</a:t>
            </a:r>
            <a:r>
              <a:rPr lang="en-US" altLang="en-US" sz="2177" dirty="0">
                <a:sym typeface="Wingdings" panose="05000000000000000000" pitchFamily="2" charset="2"/>
              </a:rPr>
              <a:t> </a:t>
            </a:r>
            <a:r>
              <a:rPr lang="en-US" altLang="en-US" sz="2177" dirty="0">
                <a:sym typeface="Symbol" panose="05050102010706020507" pitchFamily="18" charset="2"/>
              </a:rPr>
              <a:t></a:t>
            </a:r>
            <a:r>
              <a:rPr lang="en-US" altLang="en-US" sz="2177" baseline="-25000" dirty="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8872FF-33B3-4462-9639-BF3B99152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162" y="3429000"/>
            <a:ext cx="4043838" cy="1268020"/>
          </a:xfrm>
          <a:prstGeom prst="rect">
            <a:avLst/>
          </a:prstGeom>
          <a:noFill/>
          <a:ln>
            <a:noFill/>
          </a:ln>
        </p:spPr>
        <p:txBody>
          <a:bodyPr tIns="19105" rIns="0" bIns="0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177" dirty="0">
                <a:solidFill>
                  <a:schemeClr val="tx1"/>
                </a:solidFill>
                <a:latin typeface="Verdana" pitchFamily="34" charset="0"/>
              </a:rPr>
              <a:t>Hopefully all the</a:t>
            </a:r>
            <a:r>
              <a:rPr lang="en-US" altLang="en-US" sz="2177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en-US" sz="2177" dirty="0">
                <a:solidFill>
                  <a:schemeClr val="tx1"/>
                </a:solidFill>
                <a:latin typeface="Century Gothic" pitchFamily="34" charset="0"/>
                <a:sym typeface="Symbol" pitchFamily="18" charset="2"/>
              </a:rPr>
              <a:t>’s </a:t>
            </a:r>
            <a:r>
              <a:rPr lang="en-US" altLang="en-US" sz="2177" dirty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begin with different symbols. 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2177" dirty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 If not, repeat !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A615545-D3C5-46CE-A193-8046292CA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Fixing left recursion of 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BF0EE26-80BD-4DEA-8F6B-87C778BF52F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4759" y="1952524"/>
            <a:ext cx="7920641" cy="357400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311079" indent="-311079">
              <a:lnSpc>
                <a:spcPct val="90000"/>
              </a:lnSpc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 (…((( T + T) + T) + T)…)</a:t>
            </a:r>
          </a:p>
          <a:p>
            <a:pPr marL="311079" indent="-311079">
              <a:lnSpc>
                <a:spcPct val="90000"/>
              </a:lnSpc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Instead, we want  (T) (+T) (+T) … (+T)</a:t>
            </a:r>
          </a:p>
          <a:p>
            <a:pPr marL="311079" indent="-311079">
              <a:lnSpc>
                <a:spcPct val="90000"/>
              </a:lnSpc>
            </a:pPr>
            <a:endParaRPr lang="en-US" altLang="en-US" sz="1769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769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	E →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E + T 	{ (, id }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	   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T 		{ (, id }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769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		E → 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T Y 	{ (, id }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		Y 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+ T Y 	{ + }</a:t>
            </a:r>
            <a:endParaRPr lang="en-US" altLang="en-US" sz="1769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   → 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		{  ; , ) }</a:t>
            </a:r>
          </a:p>
          <a:p>
            <a:pPr marL="311079" indent="-311079">
              <a:lnSpc>
                <a:spcPct val="90000"/>
              </a:lnSpc>
            </a:pPr>
            <a:endParaRPr lang="en-US" altLang="en-US" sz="1769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Follow(Y) 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 Follow(E)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                 = { ; , ) }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2FEFA95-EAFB-473F-9C57-DEA53C465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3454112" cy="67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905" dirty="0">
                <a:latin typeface="Verdana" panose="020B0604030504040204" pitchFamily="34" charset="0"/>
              </a:rPr>
              <a:t>No longer contains ‘+’:</a:t>
            </a:r>
          </a:p>
          <a:p>
            <a:r>
              <a:rPr lang="en-US" altLang="en-US" sz="1905" dirty="0">
                <a:latin typeface="Verdana" panose="020B0604030504040204" pitchFamily="34" charset="0"/>
              </a:rPr>
              <a:t>we eliminated E →</a:t>
            </a:r>
            <a:r>
              <a:rPr lang="en-US" altLang="en-US" sz="1905" dirty="0">
                <a:latin typeface="Verdana" panose="020B0604030504040204" pitchFamily="34" charset="0"/>
                <a:sym typeface="Wingdings" panose="05000000000000000000" pitchFamily="2" charset="2"/>
              </a:rPr>
              <a:t> E + T</a:t>
            </a:r>
            <a:endParaRPr lang="en-US" altLang="en-US" sz="1905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8939C78-3382-42BA-9A0C-0600ADF6D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833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Fixing left recursion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AD2283E-1894-4C6E-95BD-CB6E6B54B3E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39389" y="1752600"/>
            <a:ext cx="7332265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lnSpc>
                <a:spcPct val="90000"/>
              </a:lnSpc>
            </a:pPr>
            <a:r>
              <a:rPr lang="en-US" altLang="en-US" sz="2177" dirty="0">
                <a:latin typeface="Verdana" panose="020B0604030504040204" pitchFamily="34" charset="0"/>
              </a:rPr>
              <a:t>In general,</a:t>
            </a:r>
          </a:p>
          <a:p>
            <a:pPr marL="311079" indent="-311079">
              <a:lnSpc>
                <a:spcPct val="90000"/>
              </a:lnSpc>
            </a:pPr>
            <a:endParaRPr lang="en-US" altLang="en-US" sz="2177" dirty="0"/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Change</a:t>
            </a:r>
            <a:r>
              <a:rPr lang="en-US" altLang="en-US" sz="2177" dirty="0">
                <a:latin typeface="Verdana" panose="020B0604030504040204" pitchFamily="34" charset="0"/>
              </a:rPr>
              <a:t>:</a:t>
            </a:r>
            <a:r>
              <a:rPr lang="en-US" altLang="en-US" sz="2177" dirty="0"/>
              <a:t> 	</a:t>
            </a:r>
            <a:r>
              <a:rPr lang="en-US" altLang="en-US" sz="2177" dirty="0">
                <a:sym typeface="Wingdings" panose="05000000000000000000" pitchFamily="2" charset="2"/>
              </a:rPr>
              <a:t>A → </a:t>
            </a:r>
            <a:r>
              <a:rPr lang="en-US" altLang="en-US" sz="2177" dirty="0">
                <a:sym typeface="Symbol" panose="05050102010706020507" pitchFamily="18" charset="2"/>
              </a:rPr>
              <a:t>A</a:t>
            </a:r>
            <a:r>
              <a:rPr lang="en-US" altLang="en-US" sz="2177" baseline="-25000" dirty="0">
                <a:sym typeface="Symbol" panose="05050102010706020507" pitchFamily="18" charset="2"/>
              </a:rPr>
              <a:t>1		</a:t>
            </a:r>
            <a:r>
              <a:rPr lang="en-US" altLang="en-US" sz="2177" dirty="0">
                <a:sym typeface="Wingdings" panose="05000000000000000000" pitchFamily="2" charset="2"/>
              </a:rPr>
              <a:t>A →  </a:t>
            </a:r>
            <a:r>
              <a:rPr lang="en-US" altLang="en-US" sz="2177" dirty="0">
                <a:sym typeface="Symbol" panose="05050102010706020507" pitchFamily="18" charset="2"/>
              </a:rPr>
              <a:t> </a:t>
            </a:r>
            <a:r>
              <a:rPr lang="en-US" altLang="en-US" sz="2177" baseline="-25000" dirty="0">
                <a:sym typeface="Symbol" panose="05050102010706020507" pitchFamily="18" charset="2"/>
              </a:rPr>
              <a:t>1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		     . . .</a:t>
            </a:r>
            <a:r>
              <a:rPr lang="en-US" altLang="en-US" sz="2177" dirty="0">
                <a:sym typeface="WP MathB"/>
              </a:rPr>
              <a:t>		 	    . . .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		    </a:t>
            </a:r>
            <a:r>
              <a:rPr lang="en-US" altLang="en-US" sz="2177" dirty="0">
                <a:sym typeface="Wingdings" panose="05000000000000000000" pitchFamily="2" charset="2"/>
              </a:rPr>
              <a:t>→</a:t>
            </a:r>
            <a:r>
              <a:rPr lang="en-US" altLang="en-US" sz="2177" dirty="0">
                <a:sym typeface="Symbol" panose="05050102010706020507" pitchFamily="18" charset="2"/>
              </a:rPr>
              <a:t> </a:t>
            </a:r>
            <a:r>
              <a:rPr lang="en-US" altLang="en-US" sz="2177" dirty="0" err="1">
                <a:sym typeface="Symbol" panose="05050102010706020507" pitchFamily="18" charset="2"/>
              </a:rPr>
              <a:t>A</a:t>
            </a:r>
            <a:r>
              <a:rPr lang="en-US" altLang="en-US" sz="2177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177" baseline="-25000" dirty="0">
                <a:sym typeface="Symbol" panose="05050102010706020507" pitchFamily="18" charset="2"/>
              </a:rPr>
              <a:t>		      </a:t>
            </a:r>
            <a:r>
              <a:rPr lang="en-US" altLang="en-US" sz="2177" dirty="0">
                <a:sym typeface="Wingdings" panose="05000000000000000000" pitchFamily="2" charset="2"/>
              </a:rPr>
              <a:t>→</a:t>
            </a:r>
            <a:r>
              <a:rPr lang="en-US" altLang="en-US" sz="2177" baseline="-25000" dirty="0">
                <a:sym typeface="Symbol" panose="05050102010706020507" pitchFamily="18" charset="2"/>
              </a:rPr>
              <a:t> </a:t>
            </a:r>
            <a:r>
              <a:rPr lang="en-US" altLang="en-US" sz="2177" dirty="0">
                <a:sym typeface="Wingdings" panose="05000000000000000000" pitchFamily="2" charset="2"/>
              </a:rPr>
              <a:t> </a:t>
            </a:r>
            <a:r>
              <a:rPr lang="en-US" altLang="en-US" sz="2177" dirty="0">
                <a:sym typeface="Symbol" panose="05050102010706020507" pitchFamily="18" charset="2"/>
              </a:rPr>
              <a:t> </a:t>
            </a:r>
            <a:r>
              <a:rPr lang="en-US" altLang="en-US" sz="2177" baseline="-25000" dirty="0">
                <a:sym typeface="Symbol" panose="05050102010706020507" pitchFamily="18" charset="2"/>
              </a:rPr>
              <a:t>m</a:t>
            </a:r>
          </a:p>
          <a:p>
            <a:pPr marL="311079" indent="-311079">
              <a:lnSpc>
                <a:spcPct val="90000"/>
              </a:lnSpc>
              <a:buNone/>
            </a:pPr>
            <a:endParaRPr lang="en-US" altLang="en-US" sz="2177" baseline="-25000" dirty="0">
              <a:sym typeface="Symbol" panose="05050102010706020507" pitchFamily="18" charset="2"/>
            </a:endParaRP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2177" dirty="0"/>
              <a:t>	</a:t>
            </a:r>
            <a:r>
              <a:rPr lang="en-US" altLang="en-US" sz="2177" u="sng" dirty="0">
                <a:latin typeface="Verdana" panose="020B0604030504040204" pitchFamily="34" charset="0"/>
              </a:rPr>
              <a:t>to</a:t>
            </a:r>
            <a:r>
              <a:rPr lang="en-US" altLang="en-US" sz="2177" dirty="0">
                <a:latin typeface="Verdana" panose="020B0604030504040204" pitchFamily="34" charset="0"/>
              </a:rPr>
              <a:t>:</a:t>
            </a:r>
            <a:r>
              <a:rPr lang="en-US" altLang="en-US" sz="2177" dirty="0"/>
              <a:t> 		</a:t>
            </a:r>
            <a:r>
              <a:rPr lang="en-US" altLang="en-US" sz="2177" dirty="0">
                <a:sym typeface="Wingdings" panose="05000000000000000000" pitchFamily="2" charset="2"/>
              </a:rPr>
              <a:t>A →  </a:t>
            </a:r>
            <a:r>
              <a:rPr lang="en-US" altLang="en-US" sz="2177" dirty="0">
                <a:sym typeface="Symbol" panose="05050102010706020507" pitchFamily="18" charset="2"/>
              </a:rPr>
              <a:t></a:t>
            </a:r>
            <a:r>
              <a:rPr lang="en-US" altLang="en-US" sz="2177" baseline="-25000" dirty="0">
                <a:sym typeface="Symbol" panose="05050102010706020507" pitchFamily="18" charset="2"/>
              </a:rPr>
              <a:t>1 </a:t>
            </a:r>
            <a:r>
              <a:rPr lang="en-US" altLang="en-US" sz="2177" dirty="0">
                <a:sym typeface="Symbol" panose="05050102010706020507" pitchFamily="18" charset="2"/>
              </a:rPr>
              <a:t>X</a:t>
            </a:r>
            <a:r>
              <a:rPr lang="en-US" altLang="en-US" sz="2177" baseline="-25000" dirty="0">
                <a:sym typeface="Symbol" panose="05050102010706020507" pitchFamily="18" charset="2"/>
              </a:rPr>
              <a:t>	</a:t>
            </a:r>
            <a:r>
              <a:rPr lang="en-US" altLang="en-US" sz="2177" dirty="0">
                <a:sym typeface="Wingdings" panose="05000000000000000000" pitchFamily="2" charset="2"/>
              </a:rPr>
              <a:t> 	X →  </a:t>
            </a:r>
            <a:r>
              <a:rPr lang="en-US" altLang="en-US" sz="2177" dirty="0">
                <a:sym typeface="Symbol" panose="05050102010706020507" pitchFamily="18" charset="2"/>
              </a:rPr>
              <a:t></a:t>
            </a:r>
            <a:r>
              <a:rPr lang="en-US" altLang="en-US" sz="2177" baseline="-25000" dirty="0">
                <a:sym typeface="Symbol" panose="05050102010706020507" pitchFamily="18" charset="2"/>
              </a:rPr>
              <a:t>1</a:t>
            </a:r>
            <a:r>
              <a:rPr lang="en-US" altLang="en-US" sz="2177" dirty="0">
                <a:sym typeface="Wingdings" panose="05000000000000000000" pitchFamily="2" charset="2"/>
              </a:rPr>
              <a:t> </a:t>
            </a:r>
            <a:r>
              <a:rPr lang="en-US" altLang="en-US" sz="2177" dirty="0">
                <a:sym typeface="Symbol" panose="05050102010706020507" pitchFamily="18" charset="2"/>
              </a:rPr>
              <a:t>X</a:t>
            </a:r>
            <a:endParaRPr lang="en-US" altLang="en-US" sz="2177" baseline="-25000" dirty="0">
              <a:sym typeface="Symbol" panose="05050102010706020507" pitchFamily="18" charset="2"/>
            </a:endParaRP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		     . . .</a:t>
            </a:r>
            <a:r>
              <a:rPr lang="en-US" altLang="en-US" sz="2177" dirty="0">
                <a:sym typeface="WP MathB"/>
              </a:rPr>
              <a:t>		  	     . . .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		    </a:t>
            </a:r>
            <a:r>
              <a:rPr lang="en-US" altLang="en-US" sz="2177" dirty="0">
                <a:sym typeface="Wingdings" panose="05000000000000000000" pitchFamily="2" charset="2"/>
              </a:rPr>
              <a:t>→</a:t>
            </a:r>
            <a:r>
              <a:rPr lang="en-US" altLang="en-US" sz="2177" dirty="0">
                <a:sym typeface="Symbol" panose="05050102010706020507" pitchFamily="18" charset="2"/>
              </a:rPr>
              <a:t> </a:t>
            </a:r>
            <a:r>
              <a:rPr lang="en-US" altLang="en-US" sz="2177" dirty="0">
                <a:sym typeface="Wingdings" panose="05000000000000000000" pitchFamily="2" charset="2"/>
              </a:rPr>
              <a:t> </a:t>
            </a:r>
            <a:r>
              <a:rPr lang="en-US" altLang="en-US" sz="2177" dirty="0">
                <a:sym typeface="Symbol" panose="05050102010706020507" pitchFamily="18" charset="2"/>
              </a:rPr>
              <a:t></a:t>
            </a:r>
            <a:r>
              <a:rPr lang="en-US" altLang="en-US" sz="2177" baseline="-25000" dirty="0">
                <a:sym typeface="Symbol" panose="05050102010706020507" pitchFamily="18" charset="2"/>
              </a:rPr>
              <a:t>m </a:t>
            </a:r>
            <a:r>
              <a:rPr lang="en-US" altLang="en-US" sz="2177" dirty="0">
                <a:sym typeface="Symbol" panose="05050102010706020507" pitchFamily="18" charset="2"/>
              </a:rPr>
              <a:t>X</a:t>
            </a:r>
            <a:r>
              <a:rPr lang="en-US" altLang="en-US" sz="2177" baseline="-25000" dirty="0">
                <a:sym typeface="Symbol" panose="05050102010706020507" pitchFamily="18" charset="2"/>
              </a:rPr>
              <a:t> 	   	      </a:t>
            </a:r>
            <a:r>
              <a:rPr lang="en-US" altLang="en-US" sz="2177" dirty="0">
                <a:sym typeface="Wingdings" panose="05000000000000000000" pitchFamily="2" charset="2"/>
              </a:rPr>
              <a:t>→</a:t>
            </a:r>
            <a:r>
              <a:rPr lang="en-US" altLang="en-US" sz="2177" baseline="-25000" dirty="0">
                <a:sym typeface="Symbol" panose="05050102010706020507" pitchFamily="18" charset="2"/>
              </a:rPr>
              <a:t> </a:t>
            </a:r>
            <a:r>
              <a:rPr lang="en-US" altLang="en-US" sz="2177" dirty="0">
                <a:sym typeface="Wingdings" panose="05000000000000000000" pitchFamily="2" charset="2"/>
              </a:rPr>
              <a:t> </a:t>
            </a:r>
            <a:r>
              <a:rPr lang="en-US" altLang="en-US" sz="2177" dirty="0">
                <a:sym typeface="Symbol" panose="05050102010706020507" pitchFamily="18" charset="2"/>
              </a:rPr>
              <a:t></a:t>
            </a:r>
            <a:r>
              <a:rPr lang="en-US" altLang="en-US" sz="2177" baseline="-25000" dirty="0">
                <a:sym typeface="Symbol" panose="05050102010706020507" pitchFamily="18" charset="2"/>
              </a:rPr>
              <a:t>n</a:t>
            </a:r>
            <a:r>
              <a:rPr lang="en-US" altLang="en-US" sz="2177" dirty="0">
                <a:sym typeface="Wingdings" panose="05000000000000000000" pitchFamily="2" charset="2"/>
              </a:rPr>
              <a:t> </a:t>
            </a:r>
            <a:r>
              <a:rPr lang="en-US" altLang="en-US" sz="2177" dirty="0">
                <a:sym typeface="Symbol" panose="05050102010706020507" pitchFamily="18" charset="2"/>
              </a:rPr>
              <a:t>X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2177" dirty="0">
                <a:sym typeface="Symbol" panose="05050102010706020507" pitchFamily="18" charset="2"/>
              </a:rPr>
              <a:t>					   	    </a:t>
            </a:r>
            <a:r>
              <a:rPr lang="en-US" altLang="en-US" sz="2177" dirty="0">
                <a:sym typeface="Wingdings" panose="05000000000000000000" pitchFamily="2" charset="2"/>
              </a:rPr>
              <a:t>→</a:t>
            </a:r>
            <a:r>
              <a:rPr lang="en-US" altLang="en-US" sz="2177" dirty="0">
                <a:sym typeface="Symbol" panose="05050102010706020507" pitchFamily="18" charset="2"/>
              </a:rPr>
              <a:t> </a:t>
            </a:r>
            <a:r>
              <a:rPr lang="en-US" altLang="en-US" sz="2177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02B285-5100-487F-9630-1FB350BB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15000"/>
            <a:ext cx="6019800" cy="1244258"/>
          </a:xfrm>
          <a:prstGeom prst="rect">
            <a:avLst/>
          </a:prstGeom>
          <a:noFill/>
          <a:ln>
            <a:noFill/>
          </a:ln>
        </p:spPr>
        <p:txBody>
          <a:bodyPr tIns="19105" rIns="0" bIns="0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177" dirty="0">
                <a:solidFill>
                  <a:schemeClr val="tx1"/>
                </a:solidFill>
                <a:latin typeface="Verdana" pitchFamily="34" charset="0"/>
              </a:rPr>
              <a:t>The </a:t>
            </a:r>
            <a:r>
              <a:rPr lang="en-US" altLang="en-US" sz="2177" dirty="0">
                <a:sym typeface="Symbol" pitchFamily="18" charset="2"/>
              </a:rPr>
              <a:t></a:t>
            </a:r>
            <a:r>
              <a:rPr lang="en-US" altLang="en-US" sz="2177" dirty="0">
                <a:solidFill>
                  <a:schemeClr val="tx1"/>
                </a:solidFill>
                <a:latin typeface="Century Gothic" pitchFamily="34" charset="0"/>
                <a:sym typeface="Symbol" pitchFamily="18" charset="2"/>
              </a:rPr>
              <a:t>’s </a:t>
            </a:r>
            <a:r>
              <a:rPr lang="en-US" altLang="en-US" sz="2177" dirty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don’t begin with A. 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2177" dirty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D66CA93-625E-4BD7-9774-843ED8FFD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LL(1) grammars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28DA0A6-4CBA-4692-89A1-221FDD4392C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666302"/>
            <a:ext cx="7974268" cy="3991994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</a:p>
          <a:p>
            <a:pPr eaLnBrk="1" hangingPunct="1"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CFG  G is LL(1) </a:t>
            </a:r>
          </a:p>
          <a:p>
            <a:pPr eaLnBrk="1" hangingPunct="1"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(Left-to-right, Left-most, 1-symbol lookahead) </a:t>
            </a:r>
          </a:p>
          <a:p>
            <a:pPr lvl="1" eaLnBrk="1" hangingPunct="1"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90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iff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P MathA" pitchFamily="2" charset="2"/>
              </a:rPr>
              <a:t>for all A∊ 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, 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P MathA" pitchFamily="2" charset="2"/>
              </a:rPr>
              <a:t>and for all A→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, A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P MathA" pitchFamily="2" charset="2"/>
              </a:rPr>
              <a:t>→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,    </a:t>
            </a:r>
            <a:r>
              <a:rPr lang="en-US" altLang="en-US" sz="1905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</a:t>
            </a:r>
            <a:endParaRPr lang="en-US" altLang="en-US" sz="163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Select (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P MathA" pitchFamily="2" charset="2"/>
              </a:rPr>
              <a:t>A → 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)  ∩ Select (A 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P MathA" pitchFamily="2" charset="2"/>
              </a:rPr>
              <a:t>→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 ) = </a:t>
            </a:r>
          </a:p>
          <a:p>
            <a:pPr lvl="2" eaLnBrk="1" hangingPunct="1">
              <a:buFontTx/>
              <a:buNone/>
            </a:pPr>
            <a:endParaRPr lang="en-US" altLang="en-US" sz="544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Select(</a:t>
            </a: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P MathA" pitchFamily="2" charset="2"/>
              </a:rPr>
              <a:t>A → </a:t>
            </a: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) =  </a:t>
            </a:r>
            <a:r>
              <a:rPr lang="en-US" altLang="en-US" sz="19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First() ∪ Follow(A) if  ⇒</a:t>
            </a:r>
            <a:r>
              <a:rPr lang="en-US" altLang="en-US" sz="1905" baseline="30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* </a:t>
            </a:r>
            <a:r>
              <a:rPr lang="en-US" altLang="en-US" sz="19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ℇ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First (</a:t>
            </a:r>
            <a:r>
              <a:rPr lang="en-US" altLang="en-US" sz="19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) = {t / </a:t>
            </a:r>
            <a:r>
              <a:rPr lang="en-US" altLang="en-US" sz="1905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 </a:t>
            </a:r>
            <a:r>
              <a:rPr lang="en-US" altLang="en-US" sz="1905" dirty="0">
                <a:latin typeface="Verdana" panose="020B0604030504040204" pitchFamily="34" charset="0"/>
              </a:rPr>
              <a:t>=&gt;* tβ, for some β}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Follow (A) = {t / S =&gt;* </a:t>
            </a:r>
            <a:r>
              <a:rPr lang="el-GR" altLang="en-US" sz="1905" dirty="0">
                <a:latin typeface="MS UI Gothic" panose="020B0600070205080204" pitchFamily="34" charset="-128"/>
                <a:ea typeface="MS UI Gothic" panose="020B0600070205080204" pitchFamily="34" charset="-128"/>
              </a:rPr>
              <a:t>γ</a:t>
            </a:r>
            <a:r>
              <a:rPr lang="en-US" altLang="en-US" sz="1905" dirty="0">
                <a:latin typeface="Verdana" panose="020B0604030504040204" pitchFamily="34" charset="0"/>
              </a:rPr>
              <a:t>Atβ, for some </a:t>
            </a:r>
            <a:r>
              <a:rPr lang="el-GR" altLang="en-US" sz="1905" dirty="0">
                <a:latin typeface="MS UI Gothic" panose="020B0600070205080204" pitchFamily="34" charset="-128"/>
                <a:ea typeface="MS UI Gothic" panose="020B0600070205080204" pitchFamily="34" charset="-128"/>
              </a:rPr>
              <a:t>γ</a:t>
            </a:r>
            <a:r>
              <a:rPr lang="en-US" altLang="en-US" sz="1905" dirty="0">
                <a:latin typeface="Verdana" panose="020B0604030504040204" pitchFamily="34" charset="0"/>
              </a:rPr>
              <a:t>, β}</a:t>
            </a:r>
          </a:p>
          <a:p>
            <a:pPr>
              <a:buFontTx/>
              <a:buNone/>
            </a:pPr>
            <a:endParaRPr lang="en-US" altLang="en-US" sz="1905" u="sng" dirty="0">
              <a:latin typeface="Verdan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24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DB3F43C-6409-4BBB-BA56-E6E618E9A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Fixing left recursion of SL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DB86324-0B15-45A9-BEC5-818151BCE35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800" y="2209800"/>
            <a:ext cx="7391400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lnSpc>
                <a:spcPct val="90000"/>
              </a:lnSpc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 (…(((S)S)S)…)</a:t>
            </a:r>
          </a:p>
          <a:p>
            <a:pPr marL="311079" indent="-311079">
              <a:lnSpc>
                <a:spcPct val="90000"/>
              </a:lnSpc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Instead, we want  (S)(S) …(S)</a:t>
            </a:r>
          </a:p>
          <a:p>
            <a:pPr marL="311079" indent="-311079">
              <a:lnSpc>
                <a:spcPct val="90000"/>
              </a:lnSpc>
            </a:pPr>
            <a:endParaRPr lang="en-US" altLang="en-US" sz="2177" dirty="0"/>
          </a:p>
          <a:p>
            <a:pPr marL="311079" indent="-311079"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Change</a:t>
            </a:r>
            <a:r>
              <a:rPr lang="en-US" altLang="en-US" sz="2177" dirty="0">
                <a:latin typeface="Verdana" panose="020B0604030504040204" pitchFamily="34" charset="0"/>
              </a:rPr>
              <a:t>:</a:t>
            </a:r>
            <a:r>
              <a:rPr lang="en-US" altLang="en-US" sz="2177" dirty="0"/>
              <a:t> 	</a:t>
            </a:r>
            <a:r>
              <a:rPr lang="en-US" altLang="en-US" sz="2177" dirty="0">
                <a:sym typeface="Wingdings" panose="05000000000000000000" pitchFamily="2" charset="2"/>
              </a:rPr>
              <a:t>SL →  SL S	{ begin, id }</a:t>
            </a:r>
          </a:p>
          <a:p>
            <a:pPr marL="311079" indent="-311079">
              <a:buNone/>
            </a:pPr>
            <a:r>
              <a:rPr lang="en-US" altLang="en-US" sz="2177" dirty="0">
                <a:sym typeface="Wingdings" panose="05000000000000000000" pitchFamily="2" charset="2"/>
              </a:rPr>
              <a:t>	</a:t>
            </a:r>
            <a:r>
              <a:rPr lang="en-US" altLang="en-US" sz="2177" dirty="0"/>
              <a:t>  		    </a:t>
            </a:r>
            <a:r>
              <a:rPr lang="en-US" altLang="en-US" sz="2177" dirty="0">
                <a:sym typeface="Wingdings" panose="05000000000000000000" pitchFamily="2" charset="2"/>
              </a:rPr>
              <a:t>→</a:t>
            </a:r>
            <a:r>
              <a:rPr lang="en-US" altLang="en-US" sz="2177" dirty="0"/>
              <a:t> </a:t>
            </a:r>
            <a:r>
              <a:rPr lang="en-US" altLang="en-US" sz="2177" dirty="0">
                <a:sym typeface="Wingdings" panose="05000000000000000000" pitchFamily="2" charset="2"/>
              </a:rPr>
              <a:t> S	{ begin, id }</a:t>
            </a:r>
          </a:p>
          <a:p>
            <a:pPr marL="311079" indent="-311079">
              <a:buNone/>
            </a:pPr>
            <a:endParaRPr lang="en-US" altLang="en-US" sz="2177" dirty="0">
              <a:sym typeface="Wingdings" panose="05000000000000000000" pitchFamily="2" charset="2"/>
            </a:endParaRPr>
          </a:p>
          <a:p>
            <a:pPr marL="311079" indent="-311079">
              <a:buNone/>
            </a:pPr>
            <a:r>
              <a:rPr lang="en-US" altLang="en-US" sz="2177" dirty="0"/>
              <a:t>	</a:t>
            </a:r>
            <a:r>
              <a:rPr lang="en-US" altLang="en-US" sz="2177" u="sng" dirty="0">
                <a:latin typeface="Verdana" panose="020B0604030504040204" pitchFamily="34" charset="0"/>
              </a:rPr>
              <a:t>To</a:t>
            </a:r>
            <a:r>
              <a:rPr lang="en-US" altLang="en-US" sz="2177" dirty="0">
                <a:latin typeface="Verdana" panose="020B0604030504040204" pitchFamily="34" charset="0"/>
              </a:rPr>
              <a:t>:</a:t>
            </a:r>
            <a:r>
              <a:rPr lang="en-US" altLang="en-US" sz="2177" dirty="0"/>
              <a:t> 		</a:t>
            </a:r>
            <a:r>
              <a:rPr lang="en-US" altLang="en-US" sz="2177" dirty="0">
                <a:sym typeface="Wingdings" panose="05000000000000000000" pitchFamily="2" charset="2"/>
              </a:rPr>
              <a:t>SL → S Z	{ begin, id }</a:t>
            </a:r>
          </a:p>
          <a:p>
            <a:pPr marL="311079" indent="-311079">
              <a:buNone/>
            </a:pPr>
            <a:r>
              <a:rPr lang="en-US" altLang="en-US" sz="2177" dirty="0">
                <a:sym typeface="Wingdings" panose="05000000000000000000" pitchFamily="2" charset="2"/>
              </a:rPr>
              <a:t>	</a:t>
            </a:r>
            <a:r>
              <a:rPr lang="en-US" altLang="en-US" sz="2177" dirty="0"/>
              <a:t>  		  Z </a:t>
            </a:r>
            <a:r>
              <a:rPr lang="en-US" altLang="en-US" sz="2177" dirty="0">
                <a:sym typeface="Wingdings" panose="05000000000000000000" pitchFamily="2" charset="2"/>
              </a:rPr>
              <a:t>→</a:t>
            </a:r>
            <a:r>
              <a:rPr lang="en-US" altLang="en-US" sz="2177" dirty="0"/>
              <a:t> </a:t>
            </a:r>
            <a:r>
              <a:rPr lang="en-US" altLang="en-US" sz="2177" dirty="0">
                <a:sym typeface="Wingdings" panose="05000000000000000000" pitchFamily="2" charset="2"/>
              </a:rPr>
              <a:t>S Z	{ begin, id }</a:t>
            </a:r>
          </a:p>
          <a:p>
            <a:pPr marL="311079" indent="-311079">
              <a:buNone/>
            </a:pPr>
            <a:r>
              <a:rPr lang="en-US" altLang="en-US" sz="2177" dirty="0">
                <a:sym typeface="Wingdings" panose="05000000000000000000" pitchFamily="2" charset="2"/>
              </a:rPr>
              <a:t>			     →  		{ end }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D907681-ACF2-4002-AA18-E11036394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7" cy="85866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Modified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F03D1-B528-4A85-88EC-930F0C6C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314336" cy="373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dirty="0">
                <a:latin typeface="Courier New" panose="02070309020205020404" pitchFamily="49" charset="0"/>
              </a:rPr>
              <a:t>	</a:t>
            </a:r>
            <a:r>
              <a:rPr lang="en-US" altLang="en-US" sz="1905" b="1" dirty="0">
                <a:latin typeface="Courier New" panose="02070309020205020404" pitchFamily="49" charset="0"/>
              </a:rPr>
              <a:t>S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begin SL end	{begin}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  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 ;	  	{id}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SL 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S Z			{</a:t>
            </a:r>
            <a:r>
              <a:rPr lang="en-US" altLang="en-US" sz="1905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905" b="1" dirty="0">
                <a:latin typeface="Courier New" panose="02070309020205020404" pitchFamily="49" charset="0"/>
              </a:rPr>
              <a:t>Z 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S Z			{</a:t>
            </a:r>
            <a:r>
              <a:rPr lang="en-US" altLang="en-US" sz="1905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			{end}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E  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T Y 	 		{(,id}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Y 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+ T Y 		{+}</a:t>
            </a: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		 	{;,)}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T 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P X			{(,id}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X 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* T  		{*}</a:t>
            </a:r>
            <a:endParaRPr lang="en-US" altLang="en-US" sz="1905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		 	{;,+,)}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P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(E) 			{(}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905" b="1" dirty="0">
                <a:sym typeface="Wingdings" panose="05000000000000000000" pitchFamily="2" charset="2"/>
              </a:rPr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id 			{id}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361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225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225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225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225" dirty="0"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A3582-F381-4CCE-93A7-8105821AC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91200"/>
            <a:ext cx="2824315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905" dirty="0"/>
              <a:t>Grammar is LL(1) !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FFEA1BC3-7C7F-4A80-B5F6-D391799A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6612" cy="858667"/>
          </a:xfrm>
        </p:spPr>
        <p:txBody>
          <a:bodyPr vert="horz" wrap="square" lIns="0" tIns="36005" rIns="0" bIns="0" numCol="1" anchor="ctr" anchorCtr="0" compatLnSpc="1">
            <a:prstTxWarp prst="textNoShape">
              <a:avLst/>
            </a:prstTxWarp>
          </a:bodyPr>
          <a:lstStyle/>
          <a:p>
            <a:pPr algn="ctr"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4082" dirty="0"/>
              <a:t>Table-driven LL(1) Parsing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EE8D92-D95A-4FF4-BF8F-11515832A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4759" y="2755028"/>
            <a:ext cx="7258172" cy="1054163"/>
          </a:xfrm>
        </p:spPr>
        <p:txBody>
          <a:bodyPr rtlCol="0">
            <a:noAutofit/>
          </a:bodyPr>
          <a:lstStyle/>
          <a:p>
            <a:pPr marL="0" indent="0" algn="ctr" defTabSz="685804" eaLnBrk="1" fontAlgn="auto" hangingPunct="1">
              <a:spcBef>
                <a:spcPts val="750"/>
              </a:spcBef>
              <a:spcAft>
                <a:spcPts val="0"/>
              </a:spcAft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br>
              <a:rPr lang="en-US" altLang="en-US" sz="2449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en-US" sz="244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05FC8D-8ACE-4028-B574-88BCE7565683}"/>
              </a:ext>
            </a:extLst>
          </p:cNvPr>
          <p:cNvSpPr txBox="1">
            <a:spLocks/>
          </p:cNvSpPr>
          <p:nvPr/>
        </p:nvSpPr>
        <p:spPr bwMode="auto">
          <a:xfrm>
            <a:off x="762000" y="1905000"/>
            <a:ext cx="743908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kern="0" dirty="0"/>
              <a:t>Build Parse Table from LL(1) Grammar and Select sets.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kern="0" dirty="0"/>
              <a:t>Table-driven parsing.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kern="0" dirty="0"/>
              <a:t>Build Derivation Tree.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35F3794-6E07-4804-AEFB-BBB9DAD4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33661"/>
            <a:ext cx="7397503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2994" dirty="0"/>
              <a:t>Parse table for modified, LL(1)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B15F3-59A6-47DD-8175-EC374285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88" y="1905000"/>
            <a:ext cx="9856261" cy="17108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itchFamily="34" charset="0"/>
              <a:buChar char="•"/>
              <a:defRPr sz="2200">
                <a:solidFill>
                  <a:srgbClr val="595959"/>
                </a:solidFill>
                <a:latin typeface="Gill Sans MT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itchFamily="34" charset="0"/>
              <a:buChar char="–"/>
              <a:defRPr sz="1900">
                <a:solidFill>
                  <a:srgbClr val="595959"/>
                </a:solidFill>
                <a:latin typeface="Gill Sans MT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itchFamily="34" charset="0"/>
              <a:buChar char="•"/>
              <a:defRPr sz="1700">
                <a:solidFill>
                  <a:srgbClr val="595959"/>
                </a:solidFill>
                <a:latin typeface="Gill Sans MT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itchFamily="34" charset="0"/>
              <a:buChar char="–"/>
              <a:defRPr sz="1500">
                <a:solidFill>
                  <a:srgbClr val="595959"/>
                </a:solidFill>
                <a:latin typeface="Gill Sans MT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itchFamily="34" charset="0"/>
              <a:buChar char="•"/>
              <a:defRPr sz="1500">
                <a:solidFill>
                  <a:srgbClr val="595959"/>
                </a:solidFill>
                <a:latin typeface="Gill Sans MT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500">
                <a:solidFill>
                  <a:srgbClr val="595959"/>
                </a:solidFill>
                <a:latin typeface="Gill Sans MT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500">
                <a:solidFill>
                  <a:srgbClr val="595959"/>
                </a:solidFill>
                <a:latin typeface="Gill Sans MT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500">
                <a:solidFill>
                  <a:srgbClr val="595959"/>
                </a:solidFill>
                <a:latin typeface="Gill Sans MT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 sz="1500">
                <a:solidFill>
                  <a:srgbClr val="595959"/>
                </a:solidFill>
                <a:latin typeface="Gill Sans MT" pitchFamily="34" charset="0"/>
              </a:defRPr>
            </a:lvl9pPr>
          </a:lstStyle>
          <a:p>
            <a:pPr marL="124432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en-US" sz="1361" dirty="0">
                <a:latin typeface="Courier New" pitchFamily="49" charset="0"/>
              </a:rPr>
              <a:t>	</a:t>
            </a:r>
            <a:r>
              <a:rPr lang="en-US" altLang="en-US" sz="1633" b="1" dirty="0">
                <a:latin typeface="Courier New" pitchFamily="49" charset="0"/>
              </a:rPr>
              <a:t>S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begin SL end	{begin}		Y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+ T Y	  {+}</a:t>
            </a:r>
          </a:p>
          <a:p>
            <a:pPr marL="124432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  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id := E ;	{id}		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	  {;,)}</a:t>
            </a:r>
          </a:p>
          <a:p>
            <a:pPr marL="124432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SL 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S Z		{</a:t>
            </a:r>
            <a:r>
              <a:rPr lang="en-US" altLang="en-US" sz="1633" b="1" dirty="0" err="1">
                <a:latin typeface="Courier New" pitchFamily="49" charset="0"/>
                <a:sym typeface="Wingdings" pitchFamily="2" charset="2"/>
              </a:rPr>
              <a:t>begin,id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}	T 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P X	  {(,id}</a:t>
            </a:r>
          </a:p>
          <a:p>
            <a:pPr marL="124432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</a:t>
            </a:r>
            <a:r>
              <a:rPr lang="en-US" altLang="en-US" sz="1633" b="1" dirty="0">
                <a:latin typeface="Courier New" pitchFamily="49" charset="0"/>
              </a:rPr>
              <a:t>Z 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</a:rPr>
              <a:t> 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S Z		{</a:t>
            </a:r>
            <a:r>
              <a:rPr lang="en-US" altLang="en-US" sz="1633" b="1" dirty="0" err="1">
                <a:latin typeface="Courier New" pitchFamily="49" charset="0"/>
                <a:sym typeface="Wingdings" pitchFamily="2" charset="2"/>
              </a:rPr>
              <a:t>begin,id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}	X 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* T  	  {*}</a:t>
            </a:r>
          </a:p>
          <a:p>
            <a:pPr marL="124432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		{end}		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	  {;,+,)}</a:t>
            </a:r>
          </a:p>
          <a:p>
            <a:pPr marL="124432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E  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T Y 	 	(,id}		P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(E) 	  {(}</a:t>
            </a:r>
          </a:p>
          <a:p>
            <a:pPr marL="124432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						</a:t>
            </a:r>
            <a:r>
              <a:rPr lang="en-US" altLang="en-US" sz="1633" b="1" dirty="0">
                <a:sym typeface="Wingdings" pitchFamily="2" charset="2"/>
              </a:rPr>
              <a:t>→</a:t>
            </a: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 id 	  {id}</a:t>
            </a:r>
            <a:endParaRPr lang="en-US" altLang="en-US" sz="1633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</a:rPr>
              <a:t>	</a:t>
            </a:r>
            <a:endParaRPr lang="en-US" altLang="en-US" sz="1633" b="1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</a:t>
            </a:r>
            <a:endParaRPr lang="en-US" altLang="en-US" sz="1633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</a:rPr>
              <a:t>	</a:t>
            </a:r>
            <a:endParaRPr lang="en-US" altLang="en-US" sz="1633" b="1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sym typeface="Wingdings" pitchFamily="2" charset="2"/>
              </a:rPr>
              <a:t>	</a:t>
            </a: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225" dirty="0">
                <a:latin typeface="Courier New" pitchFamily="49" charset="0"/>
                <a:sym typeface="Wingdings" pitchFamily="2" charset="2"/>
              </a:rPr>
              <a:t>	</a:t>
            </a: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endParaRPr lang="en-US" altLang="en-US" sz="1225" dirty="0">
              <a:latin typeface="Courier New" pitchFamily="49" charset="0"/>
              <a:sym typeface="Wingdings" pitchFamily="2" charset="2"/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endParaRPr lang="en-US" altLang="en-US" sz="1225" dirty="0"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endParaRPr lang="en-US" altLang="en-US" sz="1225" dirty="0">
              <a:latin typeface="Courier New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9394F-1D67-487C-9074-37799A03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6"/>
          <a:stretch>
            <a:fillRect/>
          </a:stretch>
        </p:blipFill>
        <p:spPr bwMode="auto">
          <a:xfrm>
            <a:off x="838200" y="3802193"/>
            <a:ext cx="7422344" cy="274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B5594-52A6-4A56-9E12-E1589BBE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6"/>
          <a:stretch>
            <a:fillRect/>
          </a:stretch>
        </p:blipFill>
        <p:spPr bwMode="auto">
          <a:xfrm>
            <a:off x="1284761" y="762000"/>
            <a:ext cx="6574478" cy="243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440845D-227D-44A4-937A-4DC5E418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29"/>
          <a:stretch>
            <a:fillRect/>
          </a:stretch>
        </p:blipFill>
        <p:spPr bwMode="auto">
          <a:xfrm>
            <a:off x="1461356" y="3636377"/>
            <a:ext cx="6103560" cy="19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A4477612-792C-41A0-B3D5-FAD21AA6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8" b="53523"/>
          <a:stretch>
            <a:fillRect/>
          </a:stretch>
        </p:blipFill>
        <p:spPr bwMode="auto">
          <a:xfrm>
            <a:off x="1461356" y="4051129"/>
            <a:ext cx="6103560" cy="160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66B39C26-543F-42FC-B4AD-5C148040C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7" b="34653"/>
          <a:stretch>
            <a:fillRect/>
          </a:stretch>
        </p:blipFill>
        <p:spPr bwMode="auto">
          <a:xfrm>
            <a:off x="1461356" y="4082452"/>
            <a:ext cx="6083039" cy="157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43D3DA5-49D3-410A-B534-C1E3688E58D3}"/>
              </a:ext>
            </a:extLst>
          </p:cNvPr>
          <p:cNvGrpSpPr>
            <a:grpSpLocks/>
          </p:cNvGrpSpPr>
          <p:nvPr/>
        </p:nvGrpSpPr>
        <p:grpSpPr bwMode="auto">
          <a:xfrm>
            <a:off x="1461356" y="4044650"/>
            <a:ext cx="6103560" cy="1872867"/>
            <a:chOff x="3367087" y="4819649"/>
            <a:chExt cx="5857875" cy="1583530"/>
          </a:xfrm>
        </p:grpSpPr>
        <p:pic>
          <p:nvPicPr>
            <p:cNvPr id="33800" name="Picture 4">
              <a:extLst>
                <a:ext uri="{FF2B5EF4-FFF2-40B4-BE49-F238E27FC236}">
                  <a16:creationId xmlns:a16="http://schemas.microsoft.com/office/drawing/2014/main" id="{EBC0DD4D-C998-4B53-B50B-DC6010FC0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829" b="19086"/>
            <a:stretch>
              <a:fillRect/>
            </a:stretch>
          </p:blipFill>
          <p:spPr bwMode="auto">
            <a:xfrm>
              <a:off x="3367087" y="4819649"/>
              <a:ext cx="5857875" cy="130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1" name="Picture 19">
              <a:extLst>
                <a:ext uri="{FF2B5EF4-FFF2-40B4-BE49-F238E27FC236}">
                  <a16:creationId xmlns:a16="http://schemas.microsoft.com/office/drawing/2014/main" id="{AD777AF3-CCC3-463C-9DB3-DF2700B8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995"/>
            <a:stretch>
              <a:fillRect/>
            </a:stretch>
          </p:blipFill>
          <p:spPr bwMode="auto">
            <a:xfrm>
              <a:off x="3367087" y="6128542"/>
              <a:ext cx="58578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2B77350C-9CD7-4F63-8105-CCF4BA5D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3"/>
          <a:stretch>
            <a:fillRect/>
          </a:stretch>
        </p:blipFill>
        <p:spPr bwMode="auto">
          <a:xfrm>
            <a:off x="1461356" y="4051130"/>
            <a:ext cx="6118681" cy="161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D17EF04-570E-4CE7-ADA9-2F4A4F0E2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645" y="517422"/>
            <a:ext cx="7467600" cy="5538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Derivation  Tree</a:t>
            </a: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6F715E7-E865-46DC-9E2A-CFE06B100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30897"/>
            <a:ext cx="2335199" cy="97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905" dirty="0">
                <a:latin typeface="Verdana" panose="020B0604030504040204" pitchFamily="34" charset="0"/>
              </a:rPr>
              <a:t>begin</a:t>
            </a:r>
          </a:p>
          <a:p>
            <a:r>
              <a:rPr lang="en-US" altLang="en-US" sz="1905" dirty="0">
                <a:latin typeface="Verdana" panose="020B0604030504040204" pitchFamily="34" charset="0"/>
              </a:rPr>
              <a:t>   id:=(</a:t>
            </a:r>
            <a:r>
              <a:rPr lang="en-US" altLang="en-US" sz="1905" dirty="0" err="1">
                <a:latin typeface="Verdana" panose="020B0604030504040204" pitchFamily="34" charset="0"/>
              </a:rPr>
              <a:t>id+id</a:t>
            </a:r>
            <a:r>
              <a:rPr lang="en-US" altLang="en-US" sz="1905" dirty="0">
                <a:latin typeface="Verdana" panose="020B0604030504040204" pitchFamily="34" charset="0"/>
              </a:rPr>
              <a:t>);</a:t>
            </a:r>
          </a:p>
          <a:p>
            <a:r>
              <a:rPr lang="en-US" altLang="en-US" sz="1905" dirty="0">
                <a:latin typeface="Verdana" panose="020B0604030504040204" pitchFamily="34" charset="0"/>
              </a:rPr>
              <a:t>end</a:t>
            </a:r>
          </a:p>
        </p:txBody>
      </p:sp>
      <p:sp>
        <p:nvSpPr>
          <p:cNvPr id="10244" name="TextBox 5">
            <a:extLst>
              <a:ext uri="{FF2B5EF4-FFF2-40B4-BE49-F238E27FC236}">
                <a16:creationId xmlns:a16="http://schemas.microsoft.com/office/drawing/2014/main" id="{D9C4FCE2-6CFE-475E-A721-8C8425B1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1630928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905" dirty="0">
                <a:latin typeface="Verdana" panose="020B0604030504040204" pitchFamily="34" charset="0"/>
              </a:rPr>
              <a:t>Input</a:t>
            </a:r>
            <a:r>
              <a:rPr lang="en-US" altLang="en-US" sz="1905" dirty="0"/>
              <a:t>:</a:t>
            </a:r>
          </a:p>
        </p:txBody>
      </p:sp>
      <p:pic>
        <p:nvPicPr>
          <p:cNvPr id="10245" name="Picture 6">
            <a:extLst>
              <a:ext uri="{FF2B5EF4-FFF2-40B4-BE49-F238E27FC236}">
                <a16:creationId xmlns:a16="http://schemas.microsoft.com/office/drawing/2014/main" id="{EC90435C-8C6C-4F6A-B330-26748614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13377"/>
            <a:ext cx="2689412" cy="48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7">
            <a:extLst>
              <a:ext uri="{FF2B5EF4-FFF2-40B4-BE49-F238E27FC236}">
                <a16:creationId xmlns:a16="http://schemas.microsoft.com/office/drawing/2014/main" id="{51354799-6BC1-4A5D-BC03-147CBE5AF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593" y="1613377"/>
            <a:ext cx="2229296" cy="49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424-FD4D-4AD5-A374-07AF5C70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6215"/>
            <a:ext cx="6781800" cy="484187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Acknowledgements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167939" name="Content Placeholder 2">
            <a:extLst>
              <a:ext uri="{FF2B5EF4-FFF2-40B4-BE49-F238E27FC236}">
                <a16:creationId xmlns:a16="http://schemas.microsoft.com/office/drawing/2014/main" id="{17678B0D-0E8B-4F85-A436-DDBCEA4A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8001000" cy="2715334"/>
          </a:xfrm>
        </p:spPr>
        <p:txBody>
          <a:bodyPr/>
          <a:lstStyle/>
          <a:p>
            <a:r>
              <a:rPr lang="en-US" altLang="en-US" sz="2400" dirty="0"/>
              <a:t>Programming Language Pragmatics by Michael L. Scott. 3rd edition. Morgan Kaufmann Publishers. (April 2009).</a:t>
            </a:r>
          </a:p>
          <a:p>
            <a:r>
              <a:rPr lang="en-US" altLang="en-US" sz="2400" dirty="0"/>
              <a:t>Lecture Slides of </a:t>
            </a:r>
            <a:r>
              <a:rPr lang="en-US" altLang="en-US" sz="2400" dirty="0" err="1"/>
              <a:t>Dr.Malaka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Walpola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Dr.Bermudez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83BF55A-C32E-4747-A1B6-8E147ACB2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5981511" cy="5130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VE" altLang="en-US" dirty="0" err="1"/>
              <a:t>First</a:t>
            </a:r>
            <a:r>
              <a:rPr lang="es-VE" altLang="en-US" dirty="0"/>
              <a:t> and </a:t>
            </a:r>
            <a:r>
              <a:rPr lang="es-VE" altLang="en-US" dirty="0" err="1"/>
              <a:t>follow</a:t>
            </a:r>
            <a:r>
              <a:rPr lang="es-VE" altLang="en-US" dirty="0"/>
              <a:t> sets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1879B573-D7EA-499C-BF56-96E26C6D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1835"/>
            <a:ext cx="8381999" cy="3599923"/>
          </a:xfrm>
        </p:spPr>
        <p:txBody>
          <a:bodyPr/>
          <a:lstStyle/>
          <a:p>
            <a:pPr marL="407211" indent="-407211"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Definition: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First (A) = {t / A =&gt;* t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, for some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}</a:t>
            </a: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Follow (A) = {t / S =&gt;*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Atβ, for some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, β}</a:t>
            </a:r>
            <a:endParaRPr lang="en-US" altLang="en-US" sz="1905" u="sng" dirty="0">
              <a:latin typeface="Verdana" panose="020B0604030504040204" pitchFamily="34" charset="0"/>
            </a:endParaRPr>
          </a:p>
          <a:p>
            <a:pPr marL="407211" indent="-407211">
              <a:buNone/>
            </a:pPr>
            <a:endParaRPr lang="en-US" altLang="en-US" sz="612" u="sng" dirty="0">
              <a:latin typeface="Verdana" panose="020B0604030504040204" pitchFamily="34" charset="0"/>
            </a:endParaRPr>
          </a:p>
          <a:p>
            <a:pPr marL="407211" indent="-407211"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Computing First sets: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 marL="407211" indent="-407211">
              <a:buFontTx/>
              <a:buAutoNum type="arabicPeriod"/>
            </a:pPr>
            <a:r>
              <a:rPr lang="en-US" altLang="en-US" sz="1905" dirty="0">
                <a:latin typeface="Verdana" panose="020B0604030504040204" pitchFamily="34" charset="0"/>
              </a:rPr>
              <a:t>Build graph (Ф, δ), where (A,B)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dirty="0">
                <a:latin typeface="Verdana" panose="020B0604030504040204" pitchFamily="34" charset="0"/>
              </a:rPr>
              <a:t> δ if </a:t>
            </a: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B →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905" dirty="0">
                <a:latin typeface="Verdana" panose="020B0604030504040204" pitchFamily="34" charset="0"/>
              </a:rPr>
              <a:t>A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,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905" dirty="0">
                <a:latin typeface="Verdana" panose="020B0604030504040204" pitchFamily="34" charset="0"/>
              </a:rPr>
              <a:t> =&gt;* ε 	(First(A)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 </a:t>
            </a:r>
            <a:r>
              <a:rPr lang="en-US" altLang="en-US" sz="1905" dirty="0">
                <a:latin typeface="Verdana" panose="020B0604030504040204" pitchFamily="34" charset="0"/>
              </a:rPr>
              <a:t>First(B))</a:t>
            </a:r>
          </a:p>
          <a:p>
            <a:pPr marL="407211" indent="-407211">
              <a:buFontTx/>
              <a:buAutoNum type="arabicPeriod" startAt="2"/>
            </a:pPr>
            <a:r>
              <a:rPr lang="en-US" altLang="en-US" sz="1905" dirty="0">
                <a:latin typeface="Verdana" panose="020B0604030504040204" pitchFamily="34" charset="0"/>
              </a:rPr>
              <a:t>Attach to each node an empty set of terminals.</a:t>
            </a:r>
          </a:p>
          <a:p>
            <a:pPr marL="407211" indent="-407211">
              <a:buFontTx/>
              <a:buAutoNum type="arabicPeriod" startAt="2"/>
            </a:pPr>
            <a:r>
              <a:rPr lang="en-US" altLang="en-US" sz="1905" dirty="0">
                <a:latin typeface="Verdana" panose="020B0604030504040204" pitchFamily="34" charset="0"/>
              </a:rPr>
              <a:t>Add t to the set for A if A →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t</a:t>
            </a:r>
            <a:r>
              <a:rPr lang="en-US" altLang="en-US" sz="1905" dirty="0">
                <a:latin typeface="Verdana" panose="020B0604030504040204" pitchFamily="34" charset="0"/>
              </a:rPr>
              <a:t>,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905" dirty="0">
                <a:latin typeface="Verdana" panose="020B0604030504040204" pitchFamily="34" charset="0"/>
              </a:rPr>
              <a:t> =&gt;* ε.</a:t>
            </a:r>
          </a:p>
          <a:p>
            <a:pPr marL="407211" indent="-407211">
              <a:buFontTx/>
              <a:buAutoNum type="arabicPeriod" startAt="2"/>
            </a:pPr>
            <a:r>
              <a:rPr lang="en-US" altLang="en-US" sz="1905" dirty="0">
                <a:latin typeface="Verdana" panose="020B0604030504040204" pitchFamily="34" charset="0"/>
              </a:rPr>
              <a:t>Propagate the elements of the sets along the edges of the graph.</a:t>
            </a:r>
          </a:p>
          <a:p>
            <a:pPr marL="407211" indent="-407211">
              <a:buNone/>
            </a:pPr>
            <a:endParaRPr lang="es-VE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8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>
            <a:extLst>
              <a:ext uri="{FF2B5EF4-FFF2-40B4-BE49-F238E27FC236}">
                <a16:creationId xmlns:a16="http://schemas.microsoft.com/office/drawing/2014/main" id="{6869F94C-B9EB-4739-A54B-1711354C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3343"/>
            <a:ext cx="9906001" cy="3599923"/>
          </a:xfrm>
        </p:spPr>
        <p:txBody>
          <a:bodyPr/>
          <a:lstStyle/>
          <a:p>
            <a:pPr marL="407211" indent="-407211"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Example:</a:t>
            </a:r>
            <a:r>
              <a:rPr lang="en-US" altLang="en-US" sz="1905" dirty="0">
                <a:latin typeface="Verdana" panose="020B0604030504040204" pitchFamily="34" charset="0"/>
              </a:rPr>
              <a:t>	S → ABCD	A → CDA	C → A</a:t>
            </a: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B → BC		   → a		D → AC</a:t>
            </a:r>
          </a:p>
          <a:p>
            <a:pPr marL="407211" indent="-407211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   → b	   	   →</a:t>
            </a:r>
          </a:p>
          <a:p>
            <a:pPr marL="407211" indent="-407211">
              <a:buNone/>
            </a:pPr>
            <a:endParaRPr lang="en-US" altLang="en-US" dirty="0">
              <a:latin typeface="Verdana" panose="020B0604030504040204" pitchFamily="34" charset="0"/>
            </a:endParaRPr>
          </a:p>
          <a:p>
            <a:pPr marL="407211" indent="-407211">
              <a:buNone/>
            </a:pPr>
            <a:r>
              <a:rPr lang="es-VE" altLang="en-US" dirty="0">
                <a:solidFill>
                  <a:srgbClr val="003399"/>
                </a:solidFill>
              </a:rPr>
              <a:t>						        </a:t>
            </a:r>
            <a:r>
              <a:rPr lang="en-US" altLang="en-US" sz="1905" dirty="0"/>
              <a:t>Nullable = {A, C, D}</a:t>
            </a:r>
            <a:endParaRPr lang="es-VE" altLang="en-US" sz="1905" dirty="0"/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6B255431-9CB4-4BFD-849C-B7D3D5A7A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417" y="5131215"/>
            <a:ext cx="533562" cy="3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1769">
                <a:latin typeface="Verdana" panose="020B0604030504040204" pitchFamily="34" charset="0"/>
              </a:rPr>
              <a:t>D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469947C5-D886-4747-9F55-D672E0AB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877" y="4399997"/>
            <a:ext cx="533562" cy="3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1769">
                <a:latin typeface="Verdana" panose="020B0604030504040204" pitchFamily="34" charset="0"/>
              </a:rPr>
              <a:t>C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1B6ADF9C-FC9A-48E6-A8D5-8317B559A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877" y="4399997"/>
            <a:ext cx="533562" cy="3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1769">
                <a:latin typeface="Verdana" panose="020B0604030504040204" pitchFamily="34" charset="0"/>
              </a:rPr>
              <a:t>A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123C80BC-6E6B-4106-94D6-2294B90A3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877" y="3600734"/>
            <a:ext cx="533562" cy="3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1769">
                <a:latin typeface="Verdana" panose="020B0604030504040204" pitchFamily="34" charset="0"/>
              </a:rPr>
              <a:t>B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1552DAAA-EFFC-4764-A6EC-7718C4D0C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877" y="3600734"/>
            <a:ext cx="533562" cy="3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1769">
                <a:latin typeface="Verdana" panose="020B0604030504040204" pitchFamily="34" charset="0"/>
              </a:rPr>
              <a:t>S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5C543364-23E5-4BAA-8F42-5255873C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71" y="3600734"/>
            <a:ext cx="533562" cy="285142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endParaRPr lang="en-US" altLang="en-US"/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FDB76009-1134-47A4-8CA0-B28904D0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271" y="3600734"/>
            <a:ext cx="533562" cy="285142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endParaRPr lang="en-US" altLang="en-US"/>
          </a:p>
        </p:txBody>
      </p:sp>
      <p:sp>
        <p:nvSpPr>
          <p:cNvPr id="13320" name="Oval 8">
            <a:extLst>
              <a:ext uri="{FF2B5EF4-FFF2-40B4-BE49-F238E27FC236}">
                <a16:creationId xmlns:a16="http://schemas.microsoft.com/office/drawing/2014/main" id="{92FAF72A-F36A-4011-9816-10954A6E3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71" y="4399997"/>
            <a:ext cx="533562" cy="286223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endParaRPr lang="en-US" altLang="en-US"/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A56B2A13-5324-47E0-8927-32EE9C85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271" y="4438880"/>
            <a:ext cx="533562" cy="286223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endParaRPr lang="en-US" altLang="en-US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C8AD37E2-DA09-44FA-BA93-E73819CB8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731" y="5131215"/>
            <a:ext cx="533562" cy="286222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743D9ABB-CE0D-4ABC-BCD2-6F1C37C99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096" y="459308"/>
            <a:ext cx="5929667" cy="57028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VE" altLang="en-US" dirty="0" err="1"/>
              <a:t>First</a:t>
            </a:r>
            <a:r>
              <a:rPr lang="es-VE" altLang="en-US" dirty="0"/>
              <a:t> sets</a:t>
            </a:r>
          </a:p>
        </p:txBody>
      </p:sp>
      <p:sp>
        <p:nvSpPr>
          <p:cNvPr id="13337" name="Text Box 25">
            <a:extLst>
              <a:ext uri="{FF2B5EF4-FFF2-40B4-BE49-F238E27FC236}">
                <a16:creationId xmlns:a16="http://schemas.microsoft.com/office/drawing/2014/main" id="{7B9AF9EE-BE00-4630-9FF1-15C02B4F3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97" y="4353553"/>
            <a:ext cx="3214333" cy="68261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1642" tIns="40821" rIns="81642" bIns="40821"/>
          <a:lstStyle>
            <a:defPPr>
              <a:defRPr lang="en-GB"/>
            </a:defPPr>
          </a:lstStyle>
          <a:p>
            <a:pPr>
              <a:defRPr/>
            </a:pPr>
            <a:r>
              <a:rPr lang="en-US" altLang="en-US" sz="1905" dirty="0">
                <a:latin typeface="Arial" charset="0"/>
                <a:ea typeface="Microsoft YaHei" charset="-122"/>
              </a:rPr>
              <a:t>Black: Steps 2 and 3.</a:t>
            </a:r>
          </a:p>
          <a:p>
            <a:pPr>
              <a:defRPr/>
            </a:pPr>
            <a:r>
              <a:rPr lang="en-US" altLang="en-US" sz="1905" dirty="0">
                <a:solidFill>
                  <a:schemeClr val="accent5"/>
                </a:solidFill>
                <a:latin typeface="Arial" charset="0"/>
                <a:ea typeface="Microsoft YaHei" charset="-122"/>
              </a:rPr>
              <a:t>Red</a:t>
            </a:r>
            <a:r>
              <a:rPr lang="en-US" altLang="en-US" sz="1905" dirty="0">
                <a:latin typeface="Arial" charset="0"/>
                <a:ea typeface="Microsoft YaHei" charset="-122"/>
              </a:rPr>
              <a:t>: Propagating in step 4</a:t>
            </a: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46CD5120-5A2A-43E1-BCED-7636D9A998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833" y="3715223"/>
            <a:ext cx="990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F3D4BBE8-9EAE-4C75-96D7-CD0615B01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169" y="3885877"/>
            <a:ext cx="0" cy="514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cxnSp>
        <p:nvCxnSpPr>
          <p:cNvPr id="13326" name="AutoShape 14">
            <a:extLst>
              <a:ext uri="{FF2B5EF4-FFF2-40B4-BE49-F238E27FC236}">
                <a16:creationId xmlns:a16="http://schemas.microsoft.com/office/drawing/2014/main" id="{B23EF189-116B-4A4B-9F16-20AA99DEF4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833" y="4517726"/>
            <a:ext cx="990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17">
            <a:extLst>
              <a:ext uri="{FF2B5EF4-FFF2-40B4-BE49-F238E27FC236}">
                <a16:creationId xmlns:a16="http://schemas.microsoft.com/office/drawing/2014/main" id="{BD1A7846-DD22-4173-9239-6C50AF679915}"/>
              </a:ext>
            </a:extLst>
          </p:cNvPr>
          <p:cNvCxnSpPr>
            <a:cxnSpLocks noChangeShapeType="1"/>
            <a:stCxn id="13327" idx="1"/>
            <a:endCxn id="13320" idx="4"/>
          </p:cNvCxnSpPr>
          <p:nvPr/>
        </p:nvCxnSpPr>
        <p:spPr bwMode="auto">
          <a:xfrm flipH="1" flipV="1">
            <a:off x="2172052" y="4686220"/>
            <a:ext cx="572445" cy="487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0" name="Line 18">
            <a:extLst>
              <a:ext uri="{FF2B5EF4-FFF2-40B4-BE49-F238E27FC236}">
                <a16:creationId xmlns:a16="http://schemas.microsoft.com/office/drawing/2014/main" id="{BDACE8D1-83AF-42CF-9374-60C840F8C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293" y="4745624"/>
            <a:ext cx="495759" cy="4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/>
          <a:lstStyle/>
          <a:p>
            <a:endParaRPr lang="en-US"/>
          </a:p>
        </p:txBody>
      </p:sp>
      <p:cxnSp>
        <p:nvCxnSpPr>
          <p:cNvPr id="13331" name="AutoShape 19">
            <a:extLst>
              <a:ext uri="{FF2B5EF4-FFF2-40B4-BE49-F238E27FC236}">
                <a16:creationId xmlns:a16="http://schemas.microsoft.com/office/drawing/2014/main" id="{4EA52C35-EC51-4ED4-ADD5-67A9BD2FDABA}"/>
              </a:ext>
            </a:extLst>
          </p:cNvPr>
          <p:cNvCxnSpPr>
            <a:cxnSpLocks noChangeShapeType="1"/>
            <a:stCxn id="13320" idx="3"/>
            <a:endCxn id="13320" idx="2"/>
          </p:cNvCxnSpPr>
          <p:nvPr/>
        </p:nvCxnSpPr>
        <p:spPr bwMode="auto">
          <a:xfrm rot="16200000" flipV="1">
            <a:off x="1893929" y="4554990"/>
            <a:ext cx="100448" cy="77766"/>
          </a:xfrm>
          <a:prstGeom prst="curvedConnector4">
            <a:avLst>
              <a:gd name="adj1" fmla="val -210588"/>
              <a:gd name="adj2" fmla="val 3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20">
            <a:extLst>
              <a:ext uri="{FF2B5EF4-FFF2-40B4-BE49-F238E27FC236}">
                <a16:creationId xmlns:a16="http://schemas.microsoft.com/office/drawing/2014/main" id="{7611DD75-1A52-42FD-9657-98E843D16B9B}"/>
              </a:ext>
            </a:extLst>
          </p:cNvPr>
          <p:cNvCxnSpPr>
            <a:cxnSpLocks noChangeShapeType="1"/>
            <a:stCxn id="13318" idx="1"/>
            <a:endCxn id="13319" idx="0"/>
          </p:cNvCxnSpPr>
          <p:nvPr/>
        </p:nvCxnSpPr>
        <p:spPr bwMode="auto">
          <a:xfrm rot="5400000" flipH="1" flipV="1">
            <a:off x="3618654" y="3489489"/>
            <a:ext cx="41758" cy="264249"/>
          </a:xfrm>
          <a:prstGeom prst="curvedConnector3">
            <a:avLst>
              <a:gd name="adj1" fmla="val 6474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3" name="Text Box 21">
            <a:extLst>
              <a:ext uri="{FF2B5EF4-FFF2-40B4-BE49-F238E27FC236}">
                <a16:creationId xmlns:a16="http://schemas.microsoft.com/office/drawing/2014/main" id="{5668C375-36C7-4F98-A491-2EA4AB91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135" y="3584533"/>
            <a:ext cx="725817" cy="333727"/>
          </a:xfrm>
          <a:prstGeom prst="rect">
            <a:avLst/>
          </a:prstGeom>
          <a:noFill/>
          <a:ln>
            <a:noFill/>
          </a:ln>
          <a:effectLst/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633" b="1" dirty="0">
                <a:solidFill>
                  <a:schemeClr val="accent5"/>
                </a:solidFill>
                <a:latin typeface="Times New Roman" pitchFamily="18" charset="0"/>
                <a:ea typeface="Microsoft YaHei" charset="-122"/>
              </a:rPr>
              <a:t>{a, b}</a:t>
            </a:r>
          </a:p>
        </p:txBody>
      </p:sp>
      <p:sp>
        <p:nvSpPr>
          <p:cNvPr id="13334" name="Text Box 22">
            <a:extLst>
              <a:ext uri="{FF2B5EF4-FFF2-40B4-BE49-F238E27FC236}">
                <a16:creationId xmlns:a16="http://schemas.microsoft.com/office/drawing/2014/main" id="{D67F46E2-E4DB-4789-A4AC-11FB0A383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136" y="4362194"/>
            <a:ext cx="533562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b="1">
                <a:latin typeface="Times New Roman" panose="02020603050405020304" pitchFamily="18" charset="0"/>
              </a:rPr>
              <a:t>{a}</a:t>
            </a:r>
          </a:p>
        </p:txBody>
      </p:sp>
      <p:sp>
        <p:nvSpPr>
          <p:cNvPr id="13335" name="Text Box 23">
            <a:extLst>
              <a:ext uri="{FF2B5EF4-FFF2-40B4-BE49-F238E27FC236}">
                <a16:creationId xmlns:a16="http://schemas.microsoft.com/office/drawing/2014/main" id="{7775518F-33FA-4AEC-8DF2-63F371F6E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872" y="4362194"/>
            <a:ext cx="532482" cy="375596"/>
          </a:xfrm>
          <a:prstGeom prst="rect">
            <a:avLst/>
          </a:prstGeom>
          <a:noFill/>
          <a:ln>
            <a:noFill/>
          </a:ln>
          <a:effectLst/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905" b="1" dirty="0">
                <a:solidFill>
                  <a:schemeClr val="accent5"/>
                </a:solidFill>
                <a:latin typeface="Times New Roman" pitchFamily="18" charset="0"/>
                <a:ea typeface="Microsoft YaHei" charset="-122"/>
              </a:rPr>
              <a:t>{a}</a:t>
            </a:r>
          </a:p>
        </p:txBody>
      </p:sp>
      <p:sp>
        <p:nvSpPr>
          <p:cNvPr id="13336" name="Text Box 24">
            <a:extLst>
              <a:ext uri="{FF2B5EF4-FFF2-40B4-BE49-F238E27FC236}">
                <a16:creationId xmlns:a16="http://schemas.microsoft.com/office/drawing/2014/main" id="{5149682E-7730-470E-9E53-850A5D234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439" y="3543490"/>
            <a:ext cx="533562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b="1">
                <a:latin typeface="Times New Roman" panose="02020603050405020304" pitchFamily="18" charset="0"/>
              </a:rPr>
              <a:t>{b}</a:t>
            </a:r>
          </a:p>
        </p:txBody>
      </p:sp>
      <p:sp>
        <p:nvSpPr>
          <p:cNvPr id="221234" name="Text Box 50">
            <a:extLst>
              <a:ext uri="{FF2B5EF4-FFF2-40B4-BE49-F238E27FC236}">
                <a16:creationId xmlns:a16="http://schemas.microsoft.com/office/drawing/2014/main" id="{ACD7FF8C-8C7D-4408-8E7B-12827FA03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054" y="5117173"/>
            <a:ext cx="625369" cy="333727"/>
          </a:xfrm>
          <a:prstGeom prst="rect">
            <a:avLst/>
          </a:prstGeom>
          <a:noFill/>
          <a:ln>
            <a:noFill/>
          </a:ln>
          <a:effectLst/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633" b="1" dirty="0">
                <a:solidFill>
                  <a:schemeClr val="accent5"/>
                </a:solidFill>
                <a:latin typeface="Times New Roman" pitchFamily="18" charset="0"/>
                <a:ea typeface="Microsoft YaHei" charset="-122"/>
              </a:rPr>
              <a:t>{a}</a:t>
            </a:r>
          </a:p>
        </p:txBody>
      </p:sp>
      <p:cxnSp>
        <p:nvCxnSpPr>
          <p:cNvPr id="35" name="AutoShape 14">
            <a:extLst>
              <a:ext uri="{FF2B5EF4-FFF2-40B4-BE49-F238E27FC236}">
                <a16:creationId xmlns:a16="http://schemas.microsoft.com/office/drawing/2014/main" id="{EEF0E8C4-BD42-45C5-9CAB-8A450C09BF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0993" y="4621415"/>
            <a:ext cx="990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7">
            <a:extLst>
              <a:ext uri="{FF2B5EF4-FFF2-40B4-BE49-F238E27FC236}">
                <a16:creationId xmlns:a16="http://schemas.microsoft.com/office/drawing/2014/main" id="{257F44AF-8A75-4BCA-B076-F623AC4258B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083485" y="4725103"/>
            <a:ext cx="572445" cy="487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893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  <p:bldP spid="13328" grpId="0"/>
      <p:bldP spid="13323" grpId="0"/>
      <p:bldP spid="13321" grpId="0"/>
      <p:bldP spid="13319" grpId="0"/>
      <p:bldP spid="13317" grpId="0"/>
      <p:bldP spid="13316" grpId="0" animBg="1"/>
      <p:bldP spid="13318" grpId="0" animBg="1"/>
      <p:bldP spid="13320" grpId="0" animBg="1"/>
      <p:bldP spid="13322" grpId="0" animBg="1"/>
      <p:bldP spid="13327" grpId="0" animBg="1"/>
      <p:bldP spid="13337" grpId="0" animBg="1"/>
      <p:bldP spid="13333" grpId="0"/>
      <p:bldP spid="13334" grpId="0"/>
      <p:bldP spid="13335" grpId="0"/>
      <p:bldP spid="13336" grpId="0"/>
      <p:bldP spid="2212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6911F79A-638B-4BB5-AB71-0B6DCC328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899" y="345892"/>
            <a:ext cx="3337463" cy="857588"/>
          </a:xfrm>
        </p:spPr>
        <p:txBody>
          <a:bodyPr/>
          <a:lstStyle/>
          <a:p>
            <a:pPr>
              <a:defRPr/>
            </a:pPr>
            <a:r>
              <a:rPr lang="es-VE" altLang="en-US" dirty="0" err="1"/>
              <a:t>Follow</a:t>
            </a:r>
            <a:r>
              <a:rPr lang="es-VE" altLang="en-US" dirty="0"/>
              <a:t> sets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815F6064-B8A8-446D-9762-1D45948A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04" y="2120962"/>
            <a:ext cx="8501296" cy="1469996"/>
          </a:xfrm>
        </p:spPr>
        <p:txBody>
          <a:bodyPr/>
          <a:lstStyle/>
          <a:p>
            <a:pPr marL="407211" indent="-407211">
              <a:buFontTx/>
              <a:buAutoNum type="arabicPeriod"/>
            </a:pPr>
            <a:r>
              <a:rPr lang="en-US" altLang="en-US" sz="2177" dirty="0">
                <a:latin typeface="Verdana" panose="020B0604030504040204" pitchFamily="34" charset="0"/>
              </a:rPr>
              <a:t>Build graph (Ф, δ), where (A,B)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δ if </a:t>
            </a:r>
          </a:p>
          <a:p>
            <a:pPr marL="407211" indent="-407211"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A →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177" dirty="0">
                <a:latin typeface="Verdana" panose="020B0604030504040204" pitchFamily="34" charset="0"/>
              </a:rPr>
              <a:t>B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177" dirty="0">
                <a:latin typeface="Verdana" panose="020B0604030504040204" pitchFamily="34" charset="0"/>
              </a:rPr>
              <a:t> =&gt;* ε.    </a:t>
            </a:r>
            <a:r>
              <a:rPr lang="en-US" altLang="en-US" sz="2177" dirty="0"/>
              <a:t>Follow(A) </a:t>
            </a:r>
            <a:r>
              <a:rPr lang="en-US" altLang="en-US" sz="2177" u="sng" dirty="0">
                <a:sym typeface="Symbol" panose="05050102010706020507" pitchFamily="18" charset="2"/>
              </a:rPr>
              <a:t> </a:t>
            </a:r>
            <a:r>
              <a:rPr lang="en-US" altLang="en-US" sz="2177" dirty="0"/>
              <a:t>Follow(B): </a:t>
            </a:r>
          </a:p>
          <a:p>
            <a:pPr marL="407211" indent="-407211">
              <a:buNone/>
            </a:pPr>
            <a:r>
              <a:rPr lang="en-US" altLang="en-US" sz="2177" dirty="0"/>
              <a:t>               any symbol X that follows A, also follows B.</a:t>
            </a:r>
          </a:p>
          <a:p>
            <a:pPr marL="407211" indent="-407211">
              <a:buNone/>
            </a:pPr>
            <a:endParaRPr lang="es-VE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429167-12F0-4E57-88D0-F7B429637C98}"/>
              </a:ext>
            </a:extLst>
          </p:cNvPr>
          <p:cNvGrpSpPr>
            <a:grpSpLocks/>
          </p:cNvGrpSpPr>
          <p:nvPr/>
        </p:nvGrpSpPr>
        <p:grpSpPr bwMode="auto">
          <a:xfrm>
            <a:off x="3176531" y="3748707"/>
            <a:ext cx="2743416" cy="2188255"/>
            <a:chOff x="1455738" y="4451350"/>
            <a:chExt cx="4032250" cy="3216241"/>
          </a:xfrm>
        </p:grpSpPr>
        <p:sp>
          <p:nvSpPr>
            <p:cNvPr id="41989" name="Oval 4">
              <a:extLst>
                <a:ext uri="{FF2B5EF4-FFF2-40B4-BE49-F238E27FC236}">
                  <a16:creationId xmlns:a16="http://schemas.microsoft.com/office/drawing/2014/main" id="{978C389E-1437-4B83-B31E-83D0EDC4E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863" y="4451350"/>
              <a:ext cx="784225" cy="420688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 altLang="en-US"/>
            </a:p>
          </p:txBody>
        </p:sp>
        <p:sp>
          <p:nvSpPr>
            <p:cNvPr id="41990" name="Oval 5">
              <a:extLst>
                <a:ext uri="{FF2B5EF4-FFF2-40B4-BE49-F238E27FC236}">
                  <a16:creationId xmlns:a16="http://schemas.microsoft.com/office/drawing/2014/main" id="{980E98A6-1C99-42FD-B47A-C5059C435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638" y="5291138"/>
              <a:ext cx="784225" cy="42068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 altLang="en-US"/>
            </a:p>
          </p:txBody>
        </p:sp>
        <p:sp>
          <p:nvSpPr>
            <p:cNvPr id="41991" name="Text Box 6">
              <a:extLst>
                <a:ext uri="{FF2B5EF4-FFF2-40B4-BE49-F238E27FC236}">
                  <a16:creationId xmlns:a16="http://schemas.microsoft.com/office/drawing/2014/main" id="{39D6946E-1CBC-402D-A3E3-48EA20326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898" y="5286374"/>
              <a:ext cx="560387" cy="490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r>
                <a:rPr lang="en-US" altLang="en-US" sz="1633">
                  <a:latin typeface="Verdana" panose="020B0604030504040204" pitchFamily="34" charset="0"/>
                </a:rPr>
                <a:t>A</a:t>
              </a:r>
              <a:endParaRPr lang="en-US" altLang="en-US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1992" name="Text Box 7">
              <a:extLst>
                <a:ext uri="{FF2B5EF4-FFF2-40B4-BE49-F238E27FC236}">
                  <a16:creationId xmlns:a16="http://schemas.microsoft.com/office/drawing/2014/main" id="{C80BD581-B2A7-45B7-9523-933FEAB8A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763" y="5207001"/>
              <a:ext cx="784225" cy="490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33">
                  <a:latin typeface="Verdana" panose="020B0604030504040204" pitchFamily="34" charset="0"/>
                </a:rPr>
                <a:t> X</a:t>
              </a:r>
            </a:p>
          </p:txBody>
        </p:sp>
        <p:sp>
          <p:nvSpPr>
            <p:cNvPr id="41993" name="AutoShape 8">
              <a:extLst>
                <a:ext uri="{FF2B5EF4-FFF2-40B4-BE49-F238E27FC236}">
                  <a16:creationId xmlns:a16="http://schemas.microsoft.com/office/drawing/2014/main" id="{E7436EDB-DF8B-4E6F-8046-4FB52921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" y="6132513"/>
              <a:ext cx="896937" cy="755650"/>
            </a:xfrm>
            <a:prstGeom prst="triangle">
              <a:avLst>
                <a:gd name="adj" fmla="val 50000"/>
              </a:avLst>
            </a:prstGeom>
            <a:solidFill>
              <a:srgbClr val="FDAD23">
                <a:alpha val="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 altLang="en-US"/>
            </a:p>
          </p:txBody>
        </p:sp>
        <p:sp>
          <p:nvSpPr>
            <p:cNvPr id="41994" name="AutoShape 9">
              <a:extLst>
                <a:ext uri="{FF2B5EF4-FFF2-40B4-BE49-F238E27FC236}">
                  <a16:creationId xmlns:a16="http://schemas.microsoft.com/office/drawing/2014/main" id="{434ECF50-401D-4F1B-AC64-F9FDE3446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6132513"/>
              <a:ext cx="895350" cy="755650"/>
            </a:xfrm>
            <a:prstGeom prst="triangle">
              <a:avLst>
                <a:gd name="adj" fmla="val 50000"/>
              </a:avLst>
            </a:prstGeom>
            <a:solidFill>
              <a:srgbClr val="FDAD23">
                <a:alpha val="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 altLang="en-US"/>
            </a:p>
          </p:txBody>
        </p:sp>
        <p:sp>
          <p:nvSpPr>
            <p:cNvPr id="41995" name="Text Box 10">
              <a:extLst>
                <a:ext uri="{FF2B5EF4-FFF2-40B4-BE49-F238E27FC236}">
                  <a16:creationId xmlns:a16="http://schemas.microsoft.com/office/drawing/2014/main" id="{CD6DC585-AFD2-41CE-9672-AF10E5357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350" y="6554532"/>
              <a:ext cx="560388" cy="398462"/>
            </a:xfrm>
            <a:prstGeom prst="rect">
              <a:avLst/>
            </a:prstGeom>
            <a:solidFill>
              <a:srgbClr val="FDAD23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r>
                <a:rPr lang="en-US" altLang="en-US">
                  <a:solidFill>
                    <a:schemeClr val="tx1"/>
                  </a:solidFill>
                </a:rPr>
                <a:t>  </a:t>
              </a:r>
              <a:r>
                <a:rPr lang="en-US" altLang="en-US" sz="1633"/>
                <a:t>B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1996" name="Text Box 11">
              <a:extLst>
                <a:ext uri="{FF2B5EF4-FFF2-40B4-BE49-F238E27FC236}">
                  <a16:creationId xmlns:a16="http://schemas.microsoft.com/office/drawing/2014/main" id="{362B604A-9011-4342-A816-9747500A9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099" y="6353173"/>
              <a:ext cx="560387" cy="490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r>
                <a:rPr lang="en-US" altLang="en-US" sz="1633">
                  <a:latin typeface="Times New Roman" panose="02020603050405020304" pitchFamily="18" charset="0"/>
                  <a:sym typeface="Symbol" panose="05050102010706020507" pitchFamily="18" charset="2"/>
                </a:rPr>
                <a:t>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997" name="Text Box 12">
              <a:extLst>
                <a:ext uri="{FF2B5EF4-FFF2-40B4-BE49-F238E27FC236}">
                  <a16:creationId xmlns:a16="http://schemas.microsoft.com/office/drawing/2014/main" id="{6F71C5CF-8A87-40B2-87FD-280524BF9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930" y="6383338"/>
              <a:ext cx="335756" cy="490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642" tIns="40821" rIns="81642" bIns="40821">
              <a:spAutoFit/>
            </a:bodyPr>
            <a:lstStyle/>
            <a:p>
              <a:r>
                <a:rPr lang="en-US" altLang="en-US" sz="1633">
                  <a:latin typeface="Times New Roman" panose="02020603050405020304" pitchFamily="18" charset="0"/>
                </a:rPr>
                <a:t>α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8" name="Line 13">
              <a:extLst>
                <a:ext uri="{FF2B5EF4-FFF2-40B4-BE49-F238E27FC236}">
                  <a16:creationId xmlns:a16="http://schemas.microsoft.com/office/drawing/2014/main" id="{E3D06466-95EB-41C4-A28D-FCAA1F7A8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375" y="4787900"/>
              <a:ext cx="67310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/>
            </a:p>
          </p:txBody>
        </p:sp>
        <p:sp>
          <p:nvSpPr>
            <p:cNvPr id="41999" name="Line 14">
              <a:extLst>
                <a:ext uri="{FF2B5EF4-FFF2-40B4-BE49-F238E27FC236}">
                  <a16:creationId xmlns:a16="http://schemas.microsoft.com/office/drawing/2014/main" id="{78ACC65F-9D9D-4E8C-9011-04EB2068E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3413" y="5627688"/>
              <a:ext cx="7842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/>
            </a:p>
          </p:txBody>
        </p:sp>
        <p:sp>
          <p:nvSpPr>
            <p:cNvPr id="42000" name="Line 15">
              <a:extLst>
                <a:ext uri="{FF2B5EF4-FFF2-40B4-BE49-F238E27FC236}">
                  <a16:creationId xmlns:a16="http://schemas.microsoft.com/office/drawing/2014/main" id="{F14DD209-9484-4FD9-918D-9AFA3DDE1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863" y="5627688"/>
              <a:ext cx="7842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/>
            </a:p>
          </p:txBody>
        </p:sp>
        <p:sp>
          <p:nvSpPr>
            <p:cNvPr id="42001" name="Line 16">
              <a:extLst>
                <a:ext uri="{FF2B5EF4-FFF2-40B4-BE49-F238E27FC236}">
                  <a16:creationId xmlns:a16="http://schemas.microsoft.com/office/drawing/2014/main" id="{CBDA3A01-B4DE-4B7F-AF47-5CEC5517A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313" y="5711825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/>
            </a:p>
          </p:txBody>
        </p:sp>
        <p:sp>
          <p:nvSpPr>
            <p:cNvPr id="42002" name="Freeform 17">
              <a:extLst>
                <a:ext uri="{FF2B5EF4-FFF2-40B4-BE49-F238E27FC236}">
                  <a16:creationId xmlns:a16="http://schemas.microsoft.com/office/drawing/2014/main" id="{65CE70FB-547E-4551-8EDF-290DD007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4787900"/>
              <a:ext cx="577850" cy="503238"/>
            </a:xfrm>
            <a:custGeom>
              <a:avLst/>
              <a:gdLst>
                <a:gd name="T0" fmla="*/ 2147483646 w 248"/>
                <a:gd name="T1" fmla="*/ 0 h 288"/>
                <a:gd name="T2" fmla="*/ 2147483646 w 248"/>
                <a:gd name="T3" fmla="*/ 2147483646 h 288"/>
                <a:gd name="T4" fmla="*/ 2147483646 w 248"/>
                <a:gd name="T5" fmla="*/ 2147483646 h 288"/>
                <a:gd name="T6" fmla="*/ 2147483646 w 248"/>
                <a:gd name="T7" fmla="*/ 2147483646 h 288"/>
                <a:gd name="T8" fmla="*/ 2147483646 w 248"/>
                <a:gd name="T9" fmla="*/ 2147483646 h 288"/>
                <a:gd name="T10" fmla="*/ 2147483646 w 248"/>
                <a:gd name="T11" fmla="*/ 2147483646 h 288"/>
                <a:gd name="T12" fmla="*/ 0 w 248"/>
                <a:gd name="T13" fmla="*/ 2147483646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8" h="288">
                  <a:moveTo>
                    <a:pt x="192" y="0"/>
                  </a:moveTo>
                  <a:cubicBezTo>
                    <a:pt x="220" y="44"/>
                    <a:pt x="248" y="88"/>
                    <a:pt x="240" y="96"/>
                  </a:cubicBezTo>
                  <a:cubicBezTo>
                    <a:pt x="232" y="104"/>
                    <a:pt x="152" y="40"/>
                    <a:pt x="144" y="48"/>
                  </a:cubicBezTo>
                  <a:cubicBezTo>
                    <a:pt x="136" y="56"/>
                    <a:pt x="200" y="120"/>
                    <a:pt x="192" y="144"/>
                  </a:cubicBezTo>
                  <a:cubicBezTo>
                    <a:pt x="184" y="168"/>
                    <a:pt x="104" y="176"/>
                    <a:pt x="96" y="192"/>
                  </a:cubicBezTo>
                  <a:cubicBezTo>
                    <a:pt x="88" y="208"/>
                    <a:pt x="160" y="224"/>
                    <a:pt x="144" y="240"/>
                  </a:cubicBezTo>
                  <a:cubicBezTo>
                    <a:pt x="128" y="256"/>
                    <a:pt x="24" y="280"/>
                    <a:pt x="0" y="288"/>
                  </a:cubicBezTo>
                </a:path>
              </a:pathLst>
            </a:custGeom>
            <a:solidFill>
              <a:srgbClr val="FDAD23">
                <a:alpha val="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/>
            </a:p>
          </p:txBody>
        </p:sp>
        <p:sp>
          <p:nvSpPr>
            <p:cNvPr id="42003" name="Freeform 18">
              <a:extLst>
                <a:ext uri="{FF2B5EF4-FFF2-40B4-BE49-F238E27FC236}">
                  <a16:creationId xmlns:a16="http://schemas.microsoft.com/office/drawing/2014/main" id="{61C382BF-2FED-41D1-A4FB-BA04360B6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6888163"/>
              <a:ext cx="747712" cy="411956"/>
            </a:xfrm>
            <a:custGeom>
              <a:avLst/>
              <a:gdLst>
                <a:gd name="T0" fmla="*/ 2147483646 w 320"/>
                <a:gd name="T1" fmla="*/ 0 h 144"/>
                <a:gd name="T2" fmla="*/ 2147483646 w 320"/>
                <a:gd name="T3" fmla="*/ 2147483646 h 144"/>
                <a:gd name="T4" fmla="*/ 2147483646 w 320"/>
                <a:gd name="T5" fmla="*/ 2147483646 h 144"/>
                <a:gd name="T6" fmla="*/ 2147483646 w 320"/>
                <a:gd name="T7" fmla="*/ 2147483646 h 144"/>
                <a:gd name="T8" fmla="*/ 2147483646 w 320"/>
                <a:gd name="T9" fmla="*/ 2147483646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144">
                  <a:moveTo>
                    <a:pt x="208" y="0"/>
                  </a:moveTo>
                  <a:cubicBezTo>
                    <a:pt x="104" y="20"/>
                    <a:pt x="0" y="40"/>
                    <a:pt x="16" y="48"/>
                  </a:cubicBezTo>
                  <a:cubicBezTo>
                    <a:pt x="32" y="56"/>
                    <a:pt x="288" y="40"/>
                    <a:pt x="304" y="48"/>
                  </a:cubicBezTo>
                  <a:cubicBezTo>
                    <a:pt x="320" y="56"/>
                    <a:pt x="128" y="80"/>
                    <a:pt x="112" y="96"/>
                  </a:cubicBezTo>
                  <a:cubicBezTo>
                    <a:pt x="96" y="112"/>
                    <a:pt x="192" y="136"/>
                    <a:pt x="208" y="144"/>
                  </a:cubicBezTo>
                </a:path>
              </a:pathLst>
            </a:custGeom>
            <a:solidFill>
              <a:srgbClr val="FDAD23">
                <a:alpha val="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 anchor="ctr"/>
            <a:lstStyle/>
            <a:p>
              <a:endParaRPr lang="en-US"/>
            </a:p>
          </p:txBody>
        </p:sp>
        <p:sp>
          <p:nvSpPr>
            <p:cNvPr id="42004" name="Rectangle 19">
              <a:extLst>
                <a:ext uri="{FF2B5EF4-FFF2-40B4-BE49-F238E27FC236}">
                  <a16:creationId xmlns:a16="http://schemas.microsoft.com/office/drawing/2014/main" id="{38A6B4A2-5916-498A-98AC-5EB02BB8E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7177088"/>
              <a:ext cx="400195" cy="490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1642" tIns="40821" rIns="81642" bIns="40821">
              <a:spAutoFit/>
            </a:bodyPr>
            <a:lstStyle/>
            <a:p>
              <a:r>
                <a:rPr lang="en-US" altLang="en-US" sz="1633">
                  <a:latin typeface="Verdana" panose="020B0604030504040204" pitchFamily="34" charset="0"/>
                </a:rPr>
                <a:t>ε</a:t>
              </a:r>
              <a:endParaRPr lang="en-US" altLang="en-US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16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64EC521-5A8E-4CC4-AD5B-2D76DF6A5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515" y="457200"/>
            <a:ext cx="3648527" cy="668572"/>
          </a:xfrm>
        </p:spPr>
        <p:txBody>
          <a:bodyPr/>
          <a:lstStyle/>
          <a:p>
            <a:pPr>
              <a:defRPr/>
            </a:pPr>
            <a:r>
              <a:rPr lang="es-VE" altLang="en-US" dirty="0" err="1"/>
              <a:t>Follow</a:t>
            </a:r>
            <a:r>
              <a:rPr lang="es-VE" altLang="en-US" dirty="0"/>
              <a:t> sets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96A27722-A979-4AAC-9E3B-9BCA95F7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602" y="2081054"/>
            <a:ext cx="7106797" cy="3577242"/>
          </a:xfrm>
        </p:spPr>
        <p:txBody>
          <a:bodyPr/>
          <a:lstStyle/>
          <a:p>
            <a:pPr marL="407211" indent="-407211">
              <a:buFontTx/>
              <a:buAutoNum type="arabicPeriod" startAt="2"/>
            </a:pPr>
            <a:r>
              <a:rPr lang="en-US" altLang="en-US" sz="2041" dirty="0">
                <a:latin typeface="Verdana" panose="020B0604030504040204" pitchFamily="34" charset="0"/>
              </a:rPr>
              <a:t>Attach to each node an empty set of terminals. Add </a:t>
            </a:r>
            <a:r>
              <a:rPr lang="en-US" altLang="en-US" sz="2041" dirty="0">
                <a:latin typeface="Verdana" panose="020B0604030504040204" pitchFamily="34" charset="0"/>
                <a:sym typeface="Symbol" panose="05050102010706020507" pitchFamily="18" charset="2"/>
              </a:rPr>
              <a:t></a:t>
            </a:r>
            <a:r>
              <a:rPr lang="en-US" altLang="en-US" sz="2041" dirty="0">
                <a:latin typeface="Verdana" panose="020B0604030504040204" pitchFamily="34" charset="0"/>
              </a:rPr>
              <a:t> to the set for the start symbol.</a:t>
            </a:r>
          </a:p>
          <a:p>
            <a:pPr marL="407211" indent="-407211">
              <a:buFontTx/>
              <a:buAutoNum type="arabicPeriod" startAt="2"/>
            </a:pPr>
            <a:endParaRPr lang="en-US" altLang="en-US" sz="2041" dirty="0">
              <a:latin typeface="Verdana" panose="020B0604030504040204" pitchFamily="34" charset="0"/>
            </a:endParaRPr>
          </a:p>
          <a:p>
            <a:pPr marL="407211" indent="-407211">
              <a:buFontTx/>
              <a:buAutoNum type="arabicPeriod" startAt="2"/>
            </a:pPr>
            <a:r>
              <a:rPr lang="en-US" altLang="en-US" sz="2041" dirty="0">
                <a:latin typeface="Verdana" panose="020B0604030504040204" pitchFamily="34" charset="0"/>
              </a:rPr>
              <a:t>Add First(X) to the follow set of A (i.e. Follow(A)) if</a:t>
            </a:r>
          </a:p>
          <a:p>
            <a:pPr marL="407211" indent="-407211">
              <a:buNone/>
            </a:pPr>
            <a:r>
              <a:rPr lang="en-US" altLang="en-US" sz="2041" dirty="0">
                <a:latin typeface="Verdana" panose="020B0604030504040204" pitchFamily="34" charset="0"/>
              </a:rPr>
              <a:t>		B → </a:t>
            </a:r>
            <a:r>
              <a:rPr lang="en-US" altLang="en-US" sz="2041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41" dirty="0">
                <a:latin typeface="Verdana" panose="020B0604030504040204" pitchFamily="34" charset="0"/>
              </a:rPr>
              <a:t>A</a:t>
            </a:r>
            <a:r>
              <a:rPr lang="en-US" altLang="en-US" sz="2041" dirty="0">
                <a:latin typeface="Verdan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041" dirty="0">
                <a:latin typeface="Verdana" panose="020B0604030504040204" pitchFamily="34" charset="0"/>
              </a:rPr>
              <a:t>X</a:t>
            </a:r>
            <a:r>
              <a:rPr lang="en-US" altLang="en-US" sz="2041" dirty="0">
                <a:latin typeface="Verdana" panose="020B0604030504040204" pitchFamily="34" charset="0"/>
                <a:sym typeface="Symbol" panose="05050102010706020507" pitchFamily="18" charset="2"/>
              </a:rPr>
              <a:t></a:t>
            </a:r>
            <a:r>
              <a:rPr lang="en-US" altLang="en-US" sz="2041" dirty="0">
                <a:latin typeface="Verdana" panose="020B0604030504040204" pitchFamily="34" charset="0"/>
              </a:rPr>
              <a:t>, </a:t>
            </a:r>
            <a:r>
              <a:rPr lang="en-US" altLang="en-US" sz="2041" dirty="0">
                <a:latin typeface="Verdana" panose="020B0604030504040204" pitchFamily="34" charset="0"/>
                <a:sym typeface="Symbol" panose="05050102010706020507" pitchFamily="18" charset="2"/>
              </a:rPr>
              <a:t> </a:t>
            </a:r>
            <a:r>
              <a:rPr lang="en-US" altLang="en-US" sz="2041" dirty="0">
                <a:latin typeface="Verdana" panose="020B0604030504040204" pitchFamily="34" charset="0"/>
              </a:rPr>
              <a:t>=&gt;* ε.</a:t>
            </a:r>
          </a:p>
          <a:p>
            <a:pPr marL="407211" indent="-407211">
              <a:buNone/>
            </a:pPr>
            <a:endParaRPr lang="en-US" altLang="en-US" sz="2041" dirty="0">
              <a:latin typeface="Verdana" panose="020B0604030504040204" pitchFamily="34" charset="0"/>
            </a:endParaRPr>
          </a:p>
          <a:p>
            <a:pPr marL="407211" indent="-407211">
              <a:buFontTx/>
              <a:buAutoNum type="arabicPeriod" startAt="4"/>
            </a:pPr>
            <a:r>
              <a:rPr lang="en-US" altLang="en-US" sz="2041" dirty="0">
                <a:latin typeface="Verdana" panose="020B0604030504040204" pitchFamily="34" charset="0"/>
              </a:rPr>
              <a:t>Propagate the elements of the sets along the edges of the graph.</a:t>
            </a:r>
          </a:p>
          <a:p>
            <a:pPr marL="407211" indent="-407211">
              <a:buNone/>
            </a:pPr>
            <a:endParaRPr lang="es-VE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8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2" name="Text Box 16">
            <a:extLst>
              <a:ext uri="{FF2B5EF4-FFF2-40B4-BE49-F238E27FC236}">
                <a16:creationId xmlns:a16="http://schemas.microsoft.com/office/drawing/2014/main" id="{96134BC8-2502-4B75-A3B2-7AEEA6312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833" y="5531926"/>
            <a:ext cx="532482" cy="3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1769">
                <a:latin typeface="Verdana" panose="020B0604030504040204" pitchFamily="34" charset="0"/>
              </a:rPr>
              <a:t>D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391" name="Oval 15">
            <a:extLst>
              <a:ext uri="{FF2B5EF4-FFF2-40B4-BE49-F238E27FC236}">
                <a16:creationId xmlns:a16="http://schemas.microsoft.com/office/drawing/2014/main" id="{8644CCEF-585D-4D54-BBF3-64E6655DC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147" y="5554608"/>
            <a:ext cx="533562" cy="285142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pPr algn="ctr"/>
            <a:endParaRPr lang="en-US" altLang="en-US" sz="1633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387" name="Text Box 11">
            <a:extLst>
              <a:ext uri="{FF2B5EF4-FFF2-40B4-BE49-F238E27FC236}">
                <a16:creationId xmlns:a16="http://schemas.microsoft.com/office/drawing/2014/main" id="{A7A79932-F228-4DC5-A07C-5B14056DC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93" y="4725103"/>
            <a:ext cx="533562" cy="41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2177">
                <a:latin typeface="Verdana" panose="020B0604030504040204" pitchFamily="34" charset="0"/>
              </a:rPr>
              <a:t>C</a:t>
            </a:r>
            <a:endParaRPr lang="en-US" altLang="en-US" sz="1633">
              <a:latin typeface="Times New Roman" panose="02020603050405020304" pitchFamily="18" charset="0"/>
            </a:endParaRPr>
          </a:p>
        </p:txBody>
      </p:sp>
      <p:sp>
        <p:nvSpPr>
          <p:cNvPr id="229385" name="Text Box 9">
            <a:extLst>
              <a:ext uri="{FF2B5EF4-FFF2-40B4-BE49-F238E27FC236}">
                <a16:creationId xmlns:a16="http://schemas.microsoft.com/office/drawing/2014/main" id="{629FBE70-D36A-41B5-A356-A2C83F3C3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293" y="4725103"/>
            <a:ext cx="533562" cy="41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2177">
                <a:latin typeface="Verdana" panose="020B0604030504040204" pitchFamily="34" charset="0"/>
              </a:rPr>
              <a:t>A</a:t>
            </a:r>
            <a:endParaRPr lang="en-US" altLang="en-US" sz="1633">
              <a:latin typeface="Times New Roman" panose="02020603050405020304" pitchFamily="18" charset="0"/>
            </a:endParaRPr>
          </a:p>
        </p:txBody>
      </p:sp>
      <p:sp>
        <p:nvSpPr>
          <p:cNvPr id="229383" name="Text Box 7">
            <a:extLst>
              <a:ext uri="{FF2B5EF4-FFF2-40B4-BE49-F238E27FC236}">
                <a16:creationId xmlns:a16="http://schemas.microsoft.com/office/drawing/2014/main" id="{827D727A-9DDC-427A-A9ED-ECF63D4A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93" y="3947442"/>
            <a:ext cx="533562" cy="41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2177">
                <a:latin typeface="Verdana" panose="020B0604030504040204" pitchFamily="34" charset="0"/>
              </a:rPr>
              <a:t>B</a:t>
            </a:r>
            <a:endParaRPr lang="en-US" altLang="en-US" sz="1633">
              <a:latin typeface="Times New Roman" panose="02020603050405020304" pitchFamily="18" charset="0"/>
            </a:endParaRPr>
          </a:p>
        </p:txBody>
      </p:sp>
      <p:sp>
        <p:nvSpPr>
          <p:cNvPr id="229381" name="Text Box 5">
            <a:extLst>
              <a:ext uri="{FF2B5EF4-FFF2-40B4-BE49-F238E27FC236}">
                <a16:creationId xmlns:a16="http://schemas.microsoft.com/office/drawing/2014/main" id="{3928A751-BE70-4CBD-BEFD-9937D0AC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293" y="3947442"/>
            <a:ext cx="533562" cy="41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r>
              <a:rPr lang="en-US" altLang="en-US" sz="2177">
                <a:latin typeface="Verdana" panose="020B0604030504040204" pitchFamily="34" charset="0"/>
              </a:rPr>
              <a:t>S</a:t>
            </a:r>
            <a:endParaRPr lang="en-US" altLang="en-US" sz="1633">
              <a:latin typeface="Times New Roman" panose="02020603050405020304" pitchFamily="18" charset="0"/>
            </a:endParaRP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5C159AC6-5E36-4490-A9AF-B0117607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742987"/>
            <a:ext cx="10287000" cy="3599924"/>
          </a:xfrm>
        </p:spPr>
        <p:txBody>
          <a:bodyPr/>
          <a:lstStyle/>
          <a:p>
            <a:pPr marL="407211" indent="-407211">
              <a:buNone/>
            </a:pPr>
            <a:r>
              <a:rPr lang="en-US" altLang="en-US" sz="1905" dirty="0"/>
              <a:t>Example:	S → ABCD	A → CDA	C → A</a:t>
            </a:r>
          </a:p>
          <a:p>
            <a:pPr marL="407211" indent="-407211">
              <a:buNone/>
            </a:pPr>
            <a:r>
              <a:rPr lang="en-US" altLang="en-US" sz="1905" dirty="0"/>
              <a:t>			B → BC	    	    → a		D → AC</a:t>
            </a:r>
          </a:p>
          <a:p>
            <a:pPr marL="407211" indent="-407211">
              <a:buNone/>
            </a:pPr>
            <a:r>
              <a:rPr lang="en-US" altLang="en-US" sz="1905" dirty="0"/>
              <a:t>			   → b		    →</a:t>
            </a:r>
          </a:p>
          <a:p>
            <a:pPr marL="407211" indent="-407211">
              <a:buNone/>
            </a:pPr>
            <a:r>
              <a:rPr lang="en-US" altLang="en-US" sz="1905" dirty="0"/>
              <a:t>Nullable = {A, C, D}</a:t>
            </a:r>
            <a:r>
              <a:rPr lang="en-US" altLang="en-US" sz="1905" dirty="0">
                <a:solidFill>
                  <a:srgbClr val="003399"/>
                </a:solidFill>
              </a:rPr>
              <a:t>	</a:t>
            </a:r>
            <a:r>
              <a:rPr lang="en-US" altLang="en-US" dirty="0">
                <a:solidFill>
                  <a:srgbClr val="003399"/>
                </a:solidFill>
              </a:rPr>
              <a:t>	      	</a:t>
            </a:r>
            <a:r>
              <a:rPr lang="en-US" altLang="en-US" sz="1633" dirty="0">
                <a:latin typeface="Verdana" panose="020B0604030504040204" pitchFamily="34" charset="0"/>
              </a:rPr>
              <a:t>First(S) = {a, b}    </a:t>
            </a:r>
          </a:p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				First(C) = {a}</a:t>
            </a:r>
          </a:p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				First(A) = {a}</a:t>
            </a:r>
          </a:p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				First(D) = {a}</a:t>
            </a:r>
          </a:p>
          <a:p>
            <a:pPr marL="407211" indent="-407211"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				First(B) = {b}</a:t>
            </a:r>
            <a:endParaRPr lang="es-VE" altLang="en-US" sz="1633" dirty="0">
              <a:latin typeface="Verdana" panose="020B0604030504040204" pitchFamily="34" charset="0"/>
            </a:endParaRPr>
          </a:p>
        </p:txBody>
      </p:sp>
      <p:sp>
        <p:nvSpPr>
          <p:cNvPr id="229380" name="Oval 4">
            <a:extLst>
              <a:ext uri="{FF2B5EF4-FFF2-40B4-BE49-F238E27FC236}">
                <a16:creationId xmlns:a16="http://schemas.microsoft.com/office/drawing/2014/main" id="{F98F7062-207B-44BA-AEE3-49998A17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687" y="4000365"/>
            <a:ext cx="532482" cy="286223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pPr algn="ctr"/>
            <a:endParaRPr lang="en-US" altLang="en-US" sz="1633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384" name="Oval 8">
            <a:extLst>
              <a:ext uri="{FF2B5EF4-FFF2-40B4-BE49-F238E27FC236}">
                <a16:creationId xmlns:a16="http://schemas.microsoft.com/office/drawing/2014/main" id="{EC89D815-02A7-49AC-BA0C-4F775BB3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687" y="4800709"/>
            <a:ext cx="532482" cy="285142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pPr algn="ctr"/>
            <a:endParaRPr lang="en-US" altLang="en-US" sz="1633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382" name="Oval 6">
            <a:extLst>
              <a:ext uri="{FF2B5EF4-FFF2-40B4-BE49-F238E27FC236}">
                <a16:creationId xmlns:a16="http://schemas.microsoft.com/office/drawing/2014/main" id="{B20A1963-54A0-4664-A5DC-D1104368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687" y="4000365"/>
            <a:ext cx="532482" cy="286223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pPr algn="ctr"/>
            <a:endParaRPr lang="en-US" altLang="en-US" sz="1633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386" name="Oval 10">
            <a:extLst>
              <a:ext uri="{FF2B5EF4-FFF2-40B4-BE49-F238E27FC236}">
                <a16:creationId xmlns:a16="http://schemas.microsoft.com/office/drawing/2014/main" id="{0CE3495E-463C-4D5D-9923-ACF75D15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687" y="4800709"/>
            <a:ext cx="532482" cy="285142"/>
          </a:xfrm>
          <a:prstGeom prst="ellipse">
            <a:avLst/>
          </a:prstGeom>
          <a:solidFill>
            <a:srgbClr val="FDAD23">
              <a:alpha val="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pPr algn="ctr"/>
            <a:endParaRPr lang="en-US" altLang="en-US" sz="1633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D69D3F09-4836-4926-B978-86EE40025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972" y="347498"/>
            <a:ext cx="3010197" cy="725817"/>
          </a:xfrm>
        </p:spPr>
        <p:txBody>
          <a:bodyPr/>
          <a:lstStyle/>
          <a:p>
            <a:pPr>
              <a:defRPr/>
            </a:pPr>
            <a:r>
              <a:rPr lang="es-VE" altLang="en-US" dirty="0" err="1"/>
              <a:t>Follow</a:t>
            </a:r>
            <a:r>
              <a:rPr lang="es-VE" altLang="en-US" dirty="0"/>
              <a:t> sets</a:t>
            </a:r>
          </a:p>
        </p:txBody>
      </p:sp>
      <p:cxnSp>
        <p:nvCxnSpPr>
          <p:cNvPr id="229390" name="AutoShape 14">
            <a:extLst>
              <a:ext uri="{FF2B5EF4-FFF2-40B4-BE49-F238E27FC236}">
                <a16:creationId xmlns:a16="http://schemas.microsoft.com/office/drawing/2014/main" id="{08DDD542-2E0D-4DAB-9A5E-960682E1C62C}"/>
              </a:ext>
            </a:extLst>
          </p:cNvPr>
          <p:cNvCxnSpPr>
            <a:cxnSpLocks noChangeShapeType="1"/>
            <a:endCxn id="229386" idx="2"/>
          </p:cNvCxnSpPr>
          <p:nvPr/>
        </p:nvCxnSpPr>
        <p:spPr bwMode="auto">
          <a:xfrm>
            <a:off x="2133169" y="4920598"/>
            <a:ext cx="991518" cy="226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393" name="AutoShape 17">
            <a:extLst>
              <a:ext uri="{FF2B5EF4-FFF2-40B4-BE49-F238E27FC236}">
                <a16:creationId xmlns:a16="http://schemas.microsoft.com/office/drawing/2014/main" id="{23BC3BF1-76E9-4DDF-A2AB-5864219CE3FF}"/>
              </a:ext>
            </a:extLst>
          </p:cNvPr>
          <p:cNvCxnSpPr>
            <a:cxnSpLocks noChangeShapeType="1"/>
            <a:stCxn id="229391" idx="2"/>
            <a:endCxn id="229384" idx="4"/>
          </p:cNvCxnSpPr>
          <p:nvPr/>
        </p:nvCxnSpPr>
        <p:spPr bwMode="auto">
          <a:xfrm flipH="1" flipV="1">
            <a:off x="1867468" y="5085852"/>
            <a:ext cx="494679" cy="611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395" name="AutoShape 19">
            <a:extLst>
              <a:ext uri="{FF2B5EF4-FFF2-40B4-BE49-F238E27FC236}">
                <a16:creationId xmlns:a16="http://schemas.microsoft.com/office/drawing/2014/main" id="{01B1B1A3-9D9D-49B1-BF90-1C31CA1BDA9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586645" y="4955161"/>
            <a:ext cx="101528" cy="77766"/>
          </a:xfrm>
          <a:prstGeom prst="curvedConnector4">
            <a:avLst>
              <a:gd name="adj1" fmla="val -210588"/>
              <a:gd name="adj2" fmla="val 3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399" name="AutoShape 23">
            <a:extLst>
              <a:ext uri="{FF2B5EF4-FFF2-40B4-BE49-F238E27FC236}">
                <a16:creationId xmlns:a16="http://schemas.microsoft.com/office/drawing/2014/main" id="{44FBBCD9-150B-4084-91E7-096D64A82894}"/>
              </a:ext>
            </a:extLst>
          </p:cNvPr>
          <p:cNvCxnSpPr>
            <a:cxnSpLocks noChangeShapeType="1"/>
            <a:endCxn id="229391" idx="0"/>
          </p:cNvCxnSpPr>
          <p:nvPr/>
        </p:nvCxnSpPr>
        <p:spPr bwMode="auto">
          <a:xfrm rot="16200000" flipH="1">
            <a:off x="1647130" y="4572811"/>
            <a:ext cx="1277741" cy="685854"/>
          </a:xfrm>
          <a:prstGeom prst="curvedConnector3">
            <a:avLst>
              <a:gd name="adj1" fmla="val 3355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400" name="Line 24">
            <a:extLst>
              <a:ext uri="{FF2B5EF4-FFF2-40B4-BE49-F238E27FC236}">
                <a16:creationId xmlns:a16="http://schemas.microsoft.com/office/drawing/2014/main" id="{B7B9CA4B-CE5D-4C48-94B7-19E5487DB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807" y="4229344"/>
            <a:ext cx="1085486" cy="571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endParaRPr lang="en-US"/>
          </a:p>
        </p:txBody>
      </p:sp>
      <p:sp>
        <p:nvSpPr>
          <p:cNvPr id="16416" name="Line 35">
            <a:extLst>
              <a:ext uri="{FF2B5EF4-FFF2-40B4-BE49-F238E27FC236}">
                <a16:creationId xmlns:a16="http://schemas.microsoft.com/office/drawing/2014/main" id="{6808510A-E95D-4692-9769-1CAA6FC5D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584" y="4286588"/>
            <a:ext cx="0" cy="514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endParaRPr lang="en-US"/>
          </a:p>
        </p:txBody>
      </p:sp>
      <p:sp>
        <p:nvSpPr>
          <p:cNvPr id="16420" name="Line 39">
            <a:extLst>
              <a:ext uri="{FF2B5EF4-FFF2-40B4-BE49-F238E27FC236}">
                <a16:creationId xmlns:a16="http://schemas.microsoft.com/office/drawing/2014/main" id="{B9EC7A77-5AC5-458E-AB12-96BA53FCF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709" y="5085852"/>
            <a:ext cx="381270" cy="51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 anchor="ctr"/>
          <a:lstStyle/>
          <a:p>
            <a:endParaRPr lang="en-US"/>
          </a:p>
        </p:txBody>
      </p:sp>
      <p:sp>
        <p:nvSpPr>
          <p:cNvPr id="16421" name="Line 40">
            <a:extLst>
              <a:ext uri="{FF2B5EF4-FFF2-40B4-BE49-F238E27FC236}">
                <a16:creationId xmlns:a16="http://schemas.microsoft.com/office/drawing/2014/main" id="{86593E91-FABF-4B53-911B-A399333FB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169" y="4114854"/>
            <a:ext cx="9915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42" tIns="40821" rIns="81642" bIns="40821">
            <a:spAutoFit/>
          </a:bodyPr>
          <a:lstStyle/>
          <a:p>
            <a:endParaRPr lang="en-US"/>
          </a:p>
        </p:txBody>
      </p:sp>
      <p:sp>
        <p:nvSpPr>
          <p:cNvPr id="16422" name="Text Box 41">
            <a:extLst>
              <a:ext uri="{FF2B5EF4-FFF2-40B4-BE49-F238E27FC236}">
                <a16:creationId xmlns:a16="http://schemas.microsoft.com/office/drawing/2014/main" id="{BD5CEA59-B193-4ACC-92D4-BB98E51D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979" y="5127975"/>
            <a:ext cx="2570602" cy="35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latin typeface="Verdana" panose="020B0604030504040204" pitchFamily="34" charset="0"/>
              </a:rPr>
              <a:t>Now, propagate b</a:t>
            </a:r>
            <a:r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</a:p>
        </p:txBody>
      </p:sp>
      <p:cxnSp>
        <p:nvCxnSpPr>
          <p:cNvPr id="124" name="AutoShape 19">
            <a:extLst>
              <a:ext uri="{FF2B5EF4-FFF2-40B4-BE49-F238E27FC236}">
                <a16:creationId xmlns:a16="http://schemas.microsoft.com/office/drawing/2014/main" id="{DD3B44BF-7E6B-4D55-814A-B24EE9B8FDF2}"/>
              </a:ext>
            </a:extLst>
          </p:cNvPr>
          <p:cNvCxnSpPr>
            <a:cxnSpLocks noChangeShapeType="1"/>
          </p:cNvCxnSpPr>
          <p:nvPr/>
        </p:nvCxnSpPr>
        <p:spPr bwMode="auto">
          <a:xfrm rot="1800000" flipV="1">
            <a:off x="3289940" y="3967963"/>
            <a:ext cx="101528" cy="77766"/>
          </a:xfrm>
          <a:prstGeom prst="curvedConnector4">
            <a:avLst>
              <a:gd name="adj1" fmla="val -210588"/>
              <a:gd name="adj2" fmla="val 3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 Box 37">
            <a:extLst>
              <a:ext uri="{FF2B5EF4-FFF2-40B4-BE49-F238E27FC236}">
                <a16:creationId xmlns:a16="http://schemas.microsoft.com/office/drawing/2014/main" id="{9C6479EB-A9D5-4D99-A15E-C13F79AEA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678" y="5502764"/>
            <a:ext cx="203056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0" name="Text Box 37">
            <a:extLst>
              <a:ext uri="{FF2B5EF4-FFF2-40B4-BE49-F238E27FC236}">
                <a16:creationId xmlns:a16="http://schemas.microsoft.com/office/drawing/2014/main" id="{FDB835DA-F379-49A8-9EE3-CD2910108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19" y="5502764"/>
            <a:ext cx="226818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</a:t>
            </a:r>
            <a:endParaRPr lang="en-US" altLang="en-US" sz="1633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" name="Text Box 37">
            <a:extLst>
              <a:ext uri="{FF2B5EF4-FFF2-40B4-BE49-F238E27FC236}">
                <a16:creationId xmlns:a16="http://schemas.microsoft.com/office/drawing/2014/main" id="{D33A65B3-35C3-4083-B037-E65BAF25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129" y="5502764"/>
            <a:ext cx="234378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4" name="Text Box 37">
            <a:extLst>
              <a:ext uri="{FF2B5EF4-FFF2-40B4-BE49-F238E27FC236}">
                <a16:creationId xmlns:a16="http://schemas.microsoft.com/office/drawing/2014/main" id="{EC75823B-E273-46B9-A899-263AA982A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651" y="3947442"/>
            <a:ext cx="203056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5" name="Text Box 37">
            <a:extLst>
              <a:ext uri="{FF2B5EF4-FFF2-40B4-BE49-F238E27FC236}">
                <a16:creationId xmlns:a16="http://schemas.microsoft.com/office/drawing/2014/main" id="{D759AEA1-4471-4717-B043-21723746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020" y="3947442"/>
            <a:ext cx="225737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633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</a:t>
            </a:r>
            <a:endParaRPr lang="en-US" altLang="en-US" sz="1633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" name="Text Box 37">
            <a:extLst>
              <a:ext uri="{FF2B5EF4-FFF2-40B4-BE49-F238E27FC236}">
                <a16:creationId xmlns:a16="http://schemas.microsoft.com/office/drawing/2014/main" id="{4C26C615-A092-4ADB-A94F-16542D27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534" y="4776947"/>
            <a:ext cx="203056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9" name="Text Box 37">
            <a:extLst>
              <a:ext uri="{FF2B5EF4-FFF2-40B4-BE49-F238E27FC236}">
                <a16:creationId xmlns:a16="http://schemas.microsoft.com/office/drawing/2014/main" id="{E991EA9A-A49B-4755-9FFF-275F32B4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075" y="4776947"/>
            <a:ext cx="226818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b="1">
                <a:latin typeface="Times New Roman" panose="02020603050405020304" pitchFamily="18" charset="0"/>
                <a:sym typeface="Symbol" panose="05050102010706020507" pitchFamily="18" charset="2"/>
              </a:rPr>
              <a:t></a:t>
            </a:r>
            <a:endParaRPr lang="en-US" altLang="en-US" sz="1633" b="1">
              <a:latin typeface="Times New Roman" panose="02020603050405020304" pitchFamily="18" charset="0"/>
            </a:endParaRPr>
          </a:p>
        </p:txBody>
      </p:sp>
      <p:sp>
        <p:nvSpPr>
          <p:cNvPr id="140" name="Text Box 37">
            <a:extLst>
              <a:ext uri="{FF2B5EF4-FFF2-40B4-BE49-F238E27FC236}">
                <a16:creationId xmlns:a16="http://schemas.microsoft.com/office/drawing/2014/main" id="{516AE031-E06C-45E1-A504-9182A124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106" y="4809350"/>
            <a:ext cx="234378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1" name="Text Box 37">
            <a:extLst>
              <a:ext uri="{FF2B5EF4-FFF2-40B4-BE49-F238E27FC236}">
                <a16:creationId xmlns:a16="http://schemas.microsoft.com/office/drawing/2014/main" id="{CEC10691-C5E4-4D80-B077-B097739D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83" y="4800709"/>
            <a:ext cx="203056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2" name="Text Box 37">
            <a:extLst>
              <a:ext uri="{FF2B5EF4-FFF2-40B4-BE49-F238E27FC236}">
                <a16:creationId xmlns:a16="http://schemas.microsoft.com/office/drawing/2014/main" id="{427F915B-31AA-41FD-B3C1-55DA6D869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4" y="4800709"/>
            <a:ext cx="226818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</a:t>
            </a:r>
            <a:endParaRPr lang="en-US" altLang="en-US" sz="1633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" name="Text Box 37">
            <a:extLst>
              <a:ext uri="{FF2B5EF4-FFF2-40B4-BE49-F238E27FC236}">
                <a16:creationId xmlns:a16="http://schemas.microsoft.com/office/drawing/2014/main" id="{F2BC5ADF-344F-47C5-B3DE-FE1F56883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833" y="4800709"/>
            <a:ext cx="234378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4" name="Text Box 37">
            <a:extLst>
              <a:ext uri="{FF2B5EF4-FFF2-40B4-BE49-F238E27FC236}">
                <a16:creationId xmlns:a16="http://schemas.microsoft.com/office/drawing/2014/main" id="{7661108E-D10C-412F-A4E2-54AD0B52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742" y="3976604"/>
            <a:ext cx="226818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>
                <a:latin typeface="Times New Roman" panose="02020603050405020304" pitchFamily="18" charset="0"/>
                <a:sym typeface="Symbol" panose="05050102010706020507" pitchFamily="18" charset="2"/>
              </a:rPr>
              <a:t></a:t>
            </a:r>
            <a:endParaRPr lang="en-US" altLang="en-US" sz="1633">
              <a:latin typeface="Times New Roman" panose="02020603050405020304" pitchFamily="18" charset="0"/>
            </a:endParaRPr>
          </a:p>
        </p:txBody>
      </p:sp>
      <p:cxnSp>
        <p:nvCxnSpPr>
          <p:cNvPr id="145" name="AutoShape 14">
            <a:extLst>
              <a:ext uri="{FF2B5EF4-FFF2-40B4-BE49-F238E27FC236}">
                <a16:creationId xmlns:a16="http://schemas.microsoft.com/office/drawing/2014/main" id="{C671F891-DCD3-42E5-B93A-EBA3DEA813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14807" y="5024286"/>
            <a:ext cx="1113568" cy="226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7">
            <a:extLst>
              <a:ext uri="{FF2B5EF4-FFF2-40B4-BE49-F238E27FC236}">
                <a16:creationId xmlns:a16="http://schemas.microsoft.com/office/drawing/2014/main" id="{3395B047-89AF-4FE6-AA61-2AF9516F209E}"/>
              </a:ext>
            </a:extLst>
          </p:cNvPr>
          <p:cNvCxnSpPr>
            <a:cxnSpLocks noChangeShapeType="1"/>
            <a:stCxn id="229391" idx="1"/>
          </p:cNvCxnSpPr>
          <p:nvPr/>
        </p:nvCxnSpPr>
        <p:spPr bwMode="auto">
          <a:xfrm flipH="1" flipV="1">
            <a:off x="2002478" y="5088011"/>
            <a:ext cx="437435" cy="508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 Box 41">
            <a:extLst>
              <a:ext uri="{FF2B5EF4-FFF2-40B4-BE49-F238E27FC236}">
                <a16:creationId xmlns:a16="http://schemas.microsoft.com/office/drawing/2014/main" id="{203F9812-AC13-488E-91CB-4EF64D75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377" y="5428238"/>
            <a:ext cx="2644048" cy="3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And, propagate </a:t>
            </a:r>
            <a:r>
              <a:rPr lang="en-US" altLang="en-US" sz="1633" dirty="0">
                <a:sym typeface="Symbol" panose="05050102010706020507" pitchFamily="18" charset="2"/>
              </a:rPr>
              <a:t>.</a:t>
            </a:r>
            <a:endParaRPr lang="en-US" altLang="en-US" sz="1633" dirty="0"/>
          </a:p>
        </p:txBody>
      </p:sp>
      <p:sp>
        <p:nvSpPr>
          <p:cNvPr id="151" name="Text Box 41">
            <a:extLst>
              <a:ext uri="{FF2B5EF4-FFF2-40B4-BE49-F238E27FC236}">
                <a16:creationId xmlns:a16="http://schemas.microsoft.com/office/drawing/2014/main" id="{48A090B8-1022-412E-88A4-D447F0A21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651297"/>
            <a:ext cx="2209800" cy="2218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642" tIns="40821" rIns="81642" bIns="4082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So,</a:t>
            </a:r>
          </a:p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</a:rPr>
              <a:t>Follow(S)={</a:t>
            </a:r>
            <a:r>
              <a:rPr lang="en-US" altLang="en-US" sz="1633" b="1" dirty="0">
                <a:sym typeface="Symbol" panose="05050102010706020507" pitchFamily="18" charset="2"/>
              </a:rPr>
              <a:t> </a:t>
            </a:r>
            <a:r>
              <a:rPr lang="en-US" altLang="en-US" sz="1633" dirty="0">
                <a:sym typeface="Symbol" panose="05050102010706020507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Follow(A)={</a:t>
            </a:r>
            <a:r>
              <a:rPr lang="en-US" altLang="en-US" sz="1633" dirty="0" err="1">
                <a:latin typeface="Verdana" panose="020B0604030504040204" pitchFamily="34" charset="0"/>
                <a:sym typeface="Symbol" panose="05050102010706020507" pitchFamily="18" charset="2"/>
              </a:rPr>
              <a:t>a,b</a:t>
            </a: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en-US" sz="1633" b="1" dirty="0">
                <a:sym typeface="Symbol" panose="05050102010706020507" pitchFamily="18" charset="2"/>
              </a:rPr>
              <a:t> </a:t>
            </a:r>
            <a:r>
              <a:rPr lang="en-US" altLang="en-US" sz="1633" dirty="0">
                <a:sym typeface="Symbol" panose="05050102010706020507" pitchFamily="18" charset="2"/>
              </a:rPr>
              <a:t>} </a:t>
            </a:r>
            <a:endParaRPr lang="en-US" altLang="en-US" sz="1633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Follow(C)={</a:t>
            </a:r>
            <a:r>
              <a:rPr lang="en-US" altLang="en-US" sz="1633" dirty="0" err="1">
                <a:latin typeface="Verdana" panose="020B0604030504040204" pitchFamily="34" charset="0"/>
                <a:sym typeface="Symbol" panose="05050102010706020507" pitchFamily="18" charset="2"/>
              </a:rPr>
              <a:t>a,b</a:t>
            </a: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en-US" sz="1633" b="1" dirty="0">
                <a:sym typeface="Symbol" panose="05050102010706020507" pitchFamily="18" charset="2"/>
              </a:rPr>
              <a:t> </a:t>
            </a:r>
            <a:r>
              <a:rPr lang="en-US" altLang="en-US" sz="1633" dirty="0">
                <a:sym typeface="Symbol" panose="05050102010706020507" pitchFamily="18" charset="2"/>
              </a:rPr>
              <a:t>} </a:t>
            </a:r>
            <a:endParaRPr lang="en-US" altLang="en-US" sz="1633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Follow(D)={</a:t>
            </a:r>
            <a:r>
              <a:rPr lang="en-US" altLang="en-US" sz="1633" dirty="0" err="1">
                <a:latin typeface="Verdana" panose="020B0604030504040204" pitchFamily="34" charset="0"/>
                <a:sym typeface="Symbol" panose="05050102010706020507" pitchFamily="18" charset="2"/>
              </a:rPr>
              <a:t>a,b</a:t>
            </a: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en-US" sz="1633" b="1" dirty="0">
                <a:sym typeface="Symbol" panose="05050102010706020507" pitchFamily="18" charset="2"/>
              </a:rPr>
              <a:t> </a:t>
            </a:r>
            <a:r>
              <a:rPr lang="en-US" altLang="en-US" sz="1633" dirty="0">
                <a:sym typeface="Symbol" panose="05050102010706020507" pitchFamily="18" charset="2"/>
              </a:rPr>
              <a:t>} </a:t>
            </a:r>
          </a:p>
          <a:p>
            <a:pPr>
              <a:spcBef>
                <a:spcPct val="50000"/>
              </a:spcBef>
            </a:pP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Follow(B)={a,</a:t>
            </a:r>
            <a:r>
              <a:rPr lang="en-US" altLang="en-US" sz="1633" b="1" dirty="0">
                <a:sym typeface="Symbol" panose="05050102010706020507" pitchFamily="18" charset="2"/>
              </a:rPr>
              <a:t> </a:t>
            </a:r>
            <a:r>
              <a:rPr lang="en-US" altLang="en-US" sz="1633" dirty="0">
                <a:sym typeface="Symbol" panose="05050102010706020507" pitchFamily="18" charset="2"/>
              </a:rPr>
              <a:t>}</a:t>
            </a:r>
            <a:endParaRPr lang="en-US" altLang="en-US" sz="1633" dirty="0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06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2" grpId="0"/>
      <p:bldP spid="229391" grpId="0" animBg="1"/>
      <p:bldP spid="229387" grpId="0"/>
      <p:bldP spid="229385" grpId="0"/>
      <p:bldP spid="229383" grpId="0"/>
      <p:bldP spid="229381" grpId="0"/>
      <p:bldP spid="229379" grpId="0" build="p"/>
      <p:bldP spid="229380" grpId="0" animBg="1"/>
      <p:bldP spid="229384" grpId="0" animBg="1"/>
      <p:bldP spid="229382" grpId="0" animBg="1"/>
      <p:bldP spid="229386" grpId="0" animBg="1"/>
      <p:bldP spid="16422" grpId="0"/>
      <p:bldP spid="125" grpId="0"/>
      <p:bldP spid="130" grpId="0"/>
      <p:bldP spid="131" grpId="0"/>
      <p:bldP spid="134" grpId="0"/>
      <p:bldP spid="135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50" grpId="0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30055C2-FD9B-444E-88BE-080E5713E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45714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LL(1) grammars</a:t>
            </a:r>
            <a:br>
              <a:rPr lang="en-US" altLang="en-US" sz="3300" dirty="0"/>
            </a:b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2BE33D2-1770-42F4-8B38-3896442EF31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9600" y="2547651"/>
            <a:ext cx="8915399" cy="1607167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  <a:cs typeface="Verdana" panose="020B0604030504040204" pitchFamily="34" charset="0"/>
              </a:rPr>
              <a:t>→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A	  	  {b,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}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</a:t>
            </a:r>
            <a:endParaRPr lang="en-US" altLang="en-US" sz="217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A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177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bAd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	  {b}	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</a:rPr>
              <a:t>→		   { </a:t>
            </a:r>
            <a:r>
              <a:rPr lang="en-US" altLang="en-US" sz="2722" dirty="0">
                <a:latin typeface="MS PGothic" panose="020B0600070205080204" pitchFamily="34" charset="-128"/>
                <a:ea typeface="MS PGothic" panose="020B0600070205080204" pitchFamily="34" charset="-128"/>
              </a:rPr>
              <a:t>d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,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}		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						   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						   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						</a:t>
            </a:r>
            <a:endParaRPr lang="en-US" altLang="en-US" sz="18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Group 7">
            <a:extLst>
              <a:ext uri="{FF2B5EF4-FFF2-40B4-BE49-F238E27FC236}">
                <a16:creationId xmlns:a16="http://schemas.microsoft.com/office/drawing/2014/main" id="{28636AF9-D995-415D-B712-5A812185A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87431"/>
              </p:ext>
            </p:extLst>
          </p:nvPr>
        </p:nvGraphicFramePr>
        <p:xfrm>
          <a:off x="839227" y="4483164"/>
          <a:ext cx="3680929" cy="1330665"/>
        </p:xfrm>
        <a:graphic>
          <a:graphicData uri="http://schemas.openxmlformats.org/drawingml/2006/table">
            <a:tbl>
              <a:tblPr/>
              <a:tblGrid>
                <a:gridCol w="92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597"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OPF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/>
                        </a:rPr>
                        <a:t></a:t>
                      </a:r>
                      <a:endParaRPr kumimoji="0" lang="en-US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Symbol" pitchFamily="18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34"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 →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 A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 → 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34"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 → 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 →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bAd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 → 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6EB75CB-BB63-4064-8C76-5D3DB6C1A330}"/>
              </a:ext>
            </a:extLst>
          </p:cNvPr>
          <p:cNvSpPr/>
          <p:nvPr/>
        </p:nvSpPr>
        <p:spPr>
          <a:xfrm>
            <a:off x="839227" y="4517726"/>
            <a:ext cx="3680930" cy="12961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C60DB6-FAB6-4D7A-A2D2-0591284C7150}"/>
              </a:ext>
            </a:extLst>
          </p:cNvPr>
          <p:cNvGrpSpPr>
            <a:grpSpLocks/>
          </p:cNvGrpSpPr>
          <p:nvPr/>
        </p:nvGrpSpPr>
        <p:grpSpPr bwMode="auto">
          <a:xfrm>
            <a:off x="3431431" y="3221624"/>
            <a:ext cx="1036882" cy="466597"/>
            <a:chOff x="4967287" y="3398837"/>
            <a:chExt cx="1524000" cy="68580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E88EEAD-0317-4C3F-BA45-6CE799F2D61A}"/>
                </a:ext>
              </a:extLst>
            </p:cNvPr>
            <p:cNvCxnSpPr/>
            <p:nvPr/>
          </p:nvCxnSpPr>
          <p:spPr>
            <a:xfrm flipH="1">
              <a:off x="4967287" y="3398837"/>
              <a:ext cx="15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18EDA5-C431-4355-AA86-25500FC57ECA}"/>
                </a:ext>
              </a:extLst>
            </p:cNvPr>
            <p:cNvCxnSpPr/>
            <p:nvPr/>
          </p:nvCxnSpPr>
          <p:spPr>
            <a:xfrm flipH="1">
              <a:off x="5195887" y="3551237"/>
              <a:ext cx="12954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39" name="TextBox 11">
            <a:extLst>
              <a:ext uri="{FF2B5EF4-FFF2-40B4-BE49-F238E27FC236}">
                <a16:creationId xmlns:a16="http://schemas.microsoft.com/office/drawing/2014/main" id="{32672DC9-20F6-4D5B-972A-8D9F08CF5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14" y="1666302"/>
            <a:ext cx="7776611" cy="72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en-US" sz="1905">
              <a:latin typeface="MS UI Gothic" panose="020B0600070205080204" pitchFamily="34" charset="-128"/>
              <a:ea typeface="MS UI Gothic" panose="020B0600070205080204" pitchFamily="34" charset="-128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r>
              <a:rPr lang="en-US" altLang="en-US" sz="1905">
                <a:latin typeface="Verdana" panose="020B0604030504040204" pitchFamily="34" charset="0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Example:</a:t>
            </a:r>
            <a:r>
              <a:rPr lang="en-US" altLang="en-US" sz="2177">
                <a:latin typeface="Verdana" panose="020B0604030504040204" pitchFamily="34" charset="0"/>
                <a:ea typeface="MS UI Gothic" panose="020B0600070205080204" pitchFamily="34" charset="-128"/>
                <a:cs typeface="Verdana" panose="020B0604030504040204" pitchFamily="34" charset="0"/>
                <a:sym typeface="Symbol" panose="05050102010706020507" pitchFamily="18" charset="2"/>
              </a:rPr>
              <a:t>   </a:t>
            </a:r>
            <a:endParaRPr lang="en-US" altLang="en-US" sz="2177">
              <a:latin typeface="Verdana" panose="020B0604030504040204" pitchFamily="34" charset="0"/>
              <a:ea typeface="MS UI Gothic" panose="020B0600070205080204" pitchFamily="34" charset="-128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72AF5-2F2B-41D5-98E5-2AF9A8FE0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877" y="3071492"/>
            <a:ext cx="3006957" cy="89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Clr>
                <a:srgbClr val="2A1A00"/>
              </a:buClr>
              <a:buFontTx/>
              <a:buNone/>
            </a:pPr>
            <a:r>
              <a:rPr lang="en-US" altLang="en-US" sz="2177">
                <a:latin typeface="Verdana" panose="020B0604030504040204" pitchFamily="34" charset="0"/>
                <a:sym typeface="Wingdings" panose="05000000000000000000" pitchFamily="2" charset="2"/>
              </a:rPr>
              <a:t>Disjoint !</a:t>
            </a:r>
          </a:p>
          <a:p>
            <a:pPr>
              <a:buClr>
                <a:srgbClr val="2A1A00"/>
              </a:buClr>
              <a:buFontTx/>
              <a:buNone/>
            </a:pPr>
            <a:r>
              <a:rPr lang="en-US" altLang="en-US" sz="2177">
                <a:latin typeface="Verdana" panose="020B0604030504040204" pitchFamily="34" charset="0"/>
                <a:sym typeface="Symbol" panose="05050102010706020507" pitchFamily="18" charset="2"/>
              </a:rPr>
              <a:t>	Grammar is LL(1)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B23DE-F728-419C-915A-D74D675A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730" y="4743464"/>
            <a:ext cx="4172369" cy="89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Clr>
                <a:srgbClr val="2A1A00"/>
              </a:buCl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PT (not OPF): At most ONE</a:t>
            </a:r>
          </a:p>
          <a:p>
            <a:pPr>
              <a:buClr>
                <a:srgbClr val="2A1A00"/>
              </a:buCl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	entry in each table slot.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lum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Dilum</Template>
  <TotalTime>3785</TotalTime>
  <Words>3648</Words>
  <Application>Microsoft Office PowerPoint</Application>
  <PresentationFormat>On-screen Show (4:3)</PresentationFormat>
  <Paragraphs>508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MS PGothic</vt:lpstr>
      <vt:lpstr>MS UI Gothic</vt:lpstr>
      <vt:lpstr>Arial</vt:lpstr>
      <vt:lpstr>Calibri</vt:lpstr>
      <vt:lpstr>Century Gothic</vt:lpstr>
      <vt:lpstr>Courier New</vt:lpstr>
      <vt:lpstr>Gill Sans MT</vt:lpstr>
      <vt:lpstr>Symbol</vt:lpstr>
      <vt:lpstr>Times New Roman</vt:lpstr>
      <vt:lpstr>Verdana</vt:lpstr>
      <vt:lpstr>Wingdings</vt:lpstr>
      <vt:lpstr>Dilum</vt:lpstr>
      <vt:lpstr>Parsing II LL(1) Grammars</vt:lpstr>
      <vt:lpstr>Topics</vt:lpstr>
      <vt:lpstr>LL(1) grammars</vt:lpstr>
      <vt:lpstr>First and follow sets</vt:lpstr>
      <vt:lpstr>First sets</vt:lpstr>
      <vt:lpstr>Follow sets</vt:lpstr>
      <vt:lpstr>Follow sets</vt:lpstr>
      <vt:lpstr>Follow sets</vt:lpstr>
      <vt:lpstr>LL(1) grammars </vt:lpstr>
      <vt:lpstr>LL(1) grammars </vt:lpstr>
      <vt:lpstr>LL(1) grammars </vt:lpstr>
      <vt:lpstr>LL(1) grammars </vt:lpstr>
      <vt:lpstr>Non-LL(1) grammars </vt:lpstr>
      <vt:lpstr>Model grammar</vt:lpstr>
      <vt:lpstr>Top-Down Parsing</vt:lpstr>
      <vt:lpstr>Ominiscient parsing function</vt:lpstr>
      <vt:lpstr>OPF</vt:lpstr>
      <vt:lpstr>OPF</vt:lpstr>
      <vt:lpstr>OPF and LL(1) parsing</vt:lpstr>
      <vt:lpstr>LL(1) Parsing</vt:lpstr>
      <vt:lpstr>LL(1) Parsing</vt:lpstr>
      <vt:lpstr>LL(1) parsing</vt:lpstr>
      <vt:lpstr>LL(1) Grammars</vt:lpstr>
      <vt:lpstr>Fixing non-LL(1) grammars</vt:lpstr>
      <vt:lpstr>Model grammar</vt:lpstr>
      <vt:lpstr>Fixing common prefices</vt:lpstr>
      <vt:lpstr>Fixing common prefices</vt:lpstr>
      <vt:lpstr>Fixing left recursion of E</vt:lpstr>
      <vt:lpstr>Fixing left recursion</vt:lpstr>
      <vt:lpstr>Fixing left recursion of SL</vt:lpstr>
      <vt:lpstr>Modified grammar</vt:lpstr>
      <vt:lpstr>Table-driven LL(1) Parsing</vt:lpstr>
      <vt:lpstr>Parse table for modified, LL(1) grammar</vt:lpstr>
      <vt:lpstr>PowerPoint Presentation</vt:lpstr>
      <vt:lpstr>Derivation  Tree</vt:lpstr>
      <vt:lpstr>Acknowledgements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 GPUs &amp; CUDA</dc:title>
  <dc:creator>Sanath</dc:creator>
  <cp:lastModifiedBy>Adeesha Wijayasiri</cp:lastModifiedBy>
  <cp:revision>302</cp:revision>
  <dcterms:created xsi:type="dcterms:W3CDTF">2011-03-22T18:45:54Z</dcterms:created>
  <dcterms:modified xsi:type="dcterms:W3CDTF">2020-12-23T11:12:21Z</dcterms:modified>
</cp:coreProperties>
</file>