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3"/>
  </p:notesMasterIdLst>
  <p:handoutMasterIdLst>
    <p:handoutMasterId r:id="rId14"/>
  </p:handoutMasterIdLst>
  <p:sldIdLst>
    <p:sldId id="341" r:id="rId2"/>
    <p:sldId id="393" r:id="rId3"/>
    <p:sldId id="394" r:id="rId4"/>
    <p:sldId id="395" r:id="rId5"/>
    <p:sldId id="396" r:id="rId6"/>
    <p:sldId id="286" r:id="rId7"/>
    <p:sldId id="397" r:id="rId8"/>
    <p:sldId id="398" r:id="rId9"/>
    <p:sldId id="399" r:id="rId10"/>
    <p:sldId id="261" r:id="rId11"/>
    <p:sldId id="371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25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4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3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509637C-F29E-4D61-926B-0D896DE543F5}" type="datetimeFigureOut">
              <a:rPr lang="en-US"/>
              <a:pPr>
                <a:defRPr/>
              </a:pPr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9D2C71-2FAC-446E-BBFA-79CBFF7A1D5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3588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8F57B4-3D93-435F-8251-F84AAAA459E0}" type="datetimeFigureOut">
              <a:rPr lang="en-US"/>
              <a:pPr>
                <a:defRPr/>
              </a:pPr>
              <a:t>1/3/2021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CA8EE6EB-A2DA-41DE-98B5-156E542EB0A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1633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669C166-C6C8-4104-A18A-69CCD171A925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317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3E9B940D-6335-4F22-96C5-3BE1414296E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B9E76C-7050-4F91-9E2E-B37112EBD94F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4FC7FBC9-BE22-4348-B53F-EACCED5F39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557B4348-A4E6-4763-9792-D09187C56C2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B2CA07BE-A2C2-4844-BC10-47E5B08EF38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87EADDF-BB12-4C33-A560-AD623EC60F7F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FD8B23D4-9533-441C-BC81-933C0B25448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8551BA39-C732-4D7F-8FFF-53467AC399C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B7DD828D-7B7E-4CA0-B1C9-4EA4F763B2C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CABE19-F267-4FE0-8D63-ADE7DB9E618D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2291" name="Rectangle 1">
            <a:extLst>
              <a:ext uri="{FF2B5EF4-FFF2-40B4-BE49-F238E27FC236}">
                <a16:creationId xmlns:a16="http://schemas.microsoft.com/office/drawing/2014/main" id="{B2919A42-EEC3-46F3-8881-D202D37E88C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84FD235C-C6CB-4006-AEA8-06AD46C1B70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AB09D210-565D-4E7E-8F8B-1F359AFD69E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0D796D-CFEF-4D1E-9534-A7B56E32ED41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4896F261-F6E0-4BB5-B4CC-3422B064E15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838119DC-DB01-4AFC-B69A-84F0B85C17E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286054A-7F89-4696-98BF-E7B9239C04F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9EA717-9424-4D94-AD4E-01B8F706EC5A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DDC49227-13F2-4206-8BCE-F4498EF0FD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74609B5C-3FB2-4D29-ADA1-E008FDBC7A2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FBC25CF2-87C2-42FB-98BE-49003F1486E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83341A-7ED5-4DC7-8D89-2B088083B736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25ED5574-ADD7-4CC0-A1BE-4296D751614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8AA6AF48-FF4D-49BC-8804-B4D9B278A20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EFEFDBCD-D54F-4051-B1F5-08336B82748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50F6FF5-FD61-46E3-81EB-84856F4633D2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D7A22862-6714-4452-9FE3-1C0D5ED1CF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CD7CDAB5-4E4E-48F3-953A-B4A9A7BC86D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3F7998F7-0F9E-451A-8B92-BB90D314144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453486B-35B9-4866-828C-BBCDFDBDCCAF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9615DD70-091D-4235-B22E-11B5423063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3C69F156-A2F9-4052-80F6-F735FBB024A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4A3DC6DD-F511-41D5-B12B-B8C09FB68D6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4392269-CDD1-474C-AE45-6D4B5D87B738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ACCDCB3B-7199-4D78-86E2-D650052580B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D9A66E4B-66BA-4343-B969-BB036B294C1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0F7A5-BC77-4A14-A0D1-50A96CC0411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53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5CA832-1587-4C85-AC84-097F52E4FA2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482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24632E-3800-42FF-9215-9BD4981295F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604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61094-59B4-4A59-8155-2113953BE75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2378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A9E9C-2FEE-4910-BE4F-755AAE1A9D4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1468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5280" cy="1142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6BDAE14-2F1C-4C83-8611-C2F04AF4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69844E-A5FB-4FC3-9917-B1310BA6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Translators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D32366-6BD5-48F3-B8D0-DF31DC51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F1C70-34AC-4FF1-826A-C2ECADD69C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04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AC32FCF-416A-43C4-8CEB-89387E5D0FC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752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AE387-EF9C-4BCF-A3E9-8490FBC69D4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256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9C3CE8-DEF6-4D48-8774-1FCB80F2B43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56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D4FE32-8702-4E78-992A-845100EB67D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906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369BCE-005D-4CD5-9EF9-9913B7A8510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617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CD414-FF48-4F3E-91C9-60C3572DE24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352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6A7EA-0F83-436D-BD1C-432B36DEE6A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974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7C6541-AEBC-43E2-9EAA-A0E9F563289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04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522E51F-6B1C-4835-B180-ACD64EC6112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31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33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34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 dirty="0"/>
              <a:t>Recursive Descent Parsing</a:t>
            </a:r>
          </a:p>
        </p:txBody>
      </p:sp>
      <p:sp>
        <p:nvSpPr>
          <p:cNvPr id="4099" name="Subtitle 5"/>
          <p:cNvSpPr>
            <a:spLocks noGrp="1"/>
          </p:cNvSpPr>
          <p:nvPr>
            <p:ph type="subTitle" idx="1"/>
          </p:nvPr>
        </p:nvSpPr>
        <p:spPr>
          <a:xfrm>
            <a:off x="228600" y="3270250"/>
            <a:ext cx="8610600" cy="2209800"/>
          </a:xfrm>
        </p:spPr>
        <p:txBody>
          <a:bodyPr/>
          <a:lstStyle/>
          <a:p>
            <a:pPr eaLnBrk="1" hangingPunct="1"/>
            <a:endParaRPr lang="en-AU" altLang="en-US" sz="2800" dirty="0"/>
          </a:p>
          <a:p>
            <a:pPr eaLnBrk="1" hangingPunct="1"/>
            <a:r>
              <a:rPr lang="en-AU" altLang="en-US" sz="2400" dirty="0"/>
              <a:t>Adeesha Wijayasiri</a:t>
            </a:r>
            <a:endParaRPr lang="en-AU" altLang="en-US" sz="2000" dirty="0"/>
          </a:p>
          <a:p>
            <a:pPr eaLnBrk="1" hangingPunct="1"/>
            <a:endParaRPr lang="en-GB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1BA246DF-6421-47B0-9257-BF6F7BCAD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979" y="457200"/>
            <a:ext cx="7634041" cy="564507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Tracing the parser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57F93CD8-7AFE-43C1-937A-1711A28E6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6603" y="1769991"/>
            <a:ext cx="6878197" cy="2714253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1837" dirty="0"/>
              <a:t>Not so easy (as table-driven)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1837" dirty="0"/>
              <a:t>In table-driven parser, stack keeps all future (predicted) symbols.   </a:t>
            </a:r>
            <a:r>
              <a:rPr lang="en-US" altLang="en-US" sz="1633" dirty="0"/>
              <a:t>Stack (towards the end): 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endParaRPr lang="en-US" altLang="en-US" sz="1633" dirty="0"/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endParaRPr lang="en-US" altLang="en-US" sz="1633" dirty="0"/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endParaRPr lang="en-US" altLang="en-US" sz="1633" dirty="0"/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endParaRPr lang="en-US" altLang="en-US" sz="1633" dirty="0"/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endParaRPr lang="en-US" altLang="en-US" sz="1633" dirty="0"/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endParaRPr lang="en-US" altLang="en-US" sz="1633" dirty="0"/>
          </a:p>
          <a:p>
            <a:pPr marL="343482" lvl="1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endParaRPr lang="en-US" altLang="en-US" sz="1633" dirty="0"/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1633" dirty="0"/>
              <a:t>Next item is obvious.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1837" dirty="0"/>
              <a:t>In RD parser, stack keeps recursive calling sequence. 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AD1D0C4-1BC0-4D7B-A340-8CBFB5845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63" b="2808"/>
          <a:stretch>
            <a:fillRect/>
          </a:stretch>
        </p:blipFill>
        <p:spPr bwMode="auto">
          <a:xfrm>
            <a:off x="1446235" y="3429000"/>
            <a:ext cx="6118681" cy="141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6360D7F-0D7B-4DE0-8DF9-76381B268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196"/>
          <a:stretch>
            <a:fillRect/>
          </a:stretch>
        </p:blipFill>
        <p:spPr bwMode="auto">
          <a:xfrm>
            <a:off x="1461356" y="2910560"/>
            <a:ext cx="6103560" cy="414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2424-FD4D-4AD5-A374-07AF5C70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295401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Acknowledgements</a:t>
            </a:r>
            <a:br>
              <a:rPr lang="en-US" sz="3200" dirty="0"/>
            </a:br>
            <a:r>
              <a:rPr lang="en-US" sz="3200" dirty="0"/>
              <a:t>		</a:t>
            </a:r>
          </a:p>
        </p:txBody>
      </p:sp>
      <p:sp>
        <p:nvSpPr>
          <p:cNvPr id="167939" name="Content Placeholder 2">
            <a:extLst>
              <a:ext uri="{FF2B5EF4-FFF2-40B4-BE49-F238E27FC236}">
                <a16:creationId xmlns:a16="http://schemas.microsoft.com/office/drawing/2014/main" id="{17678B0D-0E8B-4F85-A436-DDBCEA4A0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8001000" cy="2715334"/>
          </a:xfrm>
        </p:spPr>
        <p:txBody>
          <a:bodyPr/>
          <a:lstStyle/>
          <a:p>
            <a:r>
              <a:rPr lang="en-US" altLang="en-US" sz="2400" dirty="0"/>
              <a:t>Programming Language Pragmatics by Michael L. Scott. 3rd edition. Morgan Kaufmann Publishers. (April 2009).</a:t>
            </a:r>
          </a:p>
          <a:p>
            <a:r>
              <a:rPr lang="en-US" altLang="en-US" sz="2400" dirty="0"/>
              <a:t>Lecture Slides of </a:t>
            </a:r>
            <a:r>
              <a:rPr lang="en-US" altLang="en-US" sz="2400" dirty="0" err="1"/>
              <a:t>Dr.Malaka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Walpola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Dr.Bermudez</a:t>
            </a:r>
            <a:endParaRPr lang="en-US" altLang="en-US" sz="24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1FBB7B2B-BE32-4C10-BB9C-C08AE7518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06193"/>
            <a:ext cx="6829378" cy="6300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Grammars (So FAR)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658580B-A707-48A8-A2C1-80C12C408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84" y="2346556"/>
            <a:ext cx="4063015" cy="342170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9105" rIns="0" bIns="0"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136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136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361" dirty="0">
                <a:latin typeface="Courier New" panose="02070309020205020404" pitchFamily="49" charset="0"/>
              </a:rPr>
              <a:t>	</a:t>
            </a:r>
            <a:r>
              <a:rPr lang="en-US" altLang="en-US" sz="1633" b="1" dirty="0">
                <a:latin typeface="Courier New" panose="02070309020205020404" pitchFamily="49" charset="0"/>
              </a:rPr>
              <a:t>S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begin SL end</a:t>
            </a:r>
            <a:r>
              <a:rPr lang="en-US" altLang="en-US" sz="544" b="1" dirty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{begin}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 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id := E;	   {id}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 SL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SL S	   {</a:t>
            </a:r>
            <a:r>
              <a:rPr lang="en-US" altLang="en-US" sz="1633" b="1" dirty="0" err="1">
                <a:latin typeface="Courier New" panose="02070309020205020404" pitchFamily="49" charset="0"/>
                <a:sym typeface="Wingdings" panose="05000000000000000000" pitchFamily="2" charset="2"/>
              </a:rPr>
              <a:t>begin,id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altLang="en-US" sz="1633" b="1" dirty="0">
                <a:latin typeface="Courier New" panose="02070309020205020404" pitchFamily="49" charset="0"/>
              </a:rPr>
              <a:t> 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S		   {</a:t>
            </a:r>
            <a:r>
              <a:rPr lang="en-US" altLang="en-US" sz="1633" b="1" dirty="0" err="1">
                <a:latin typeface="Courier New" panose="02070309020205020404" pitchFamily="49" charset="0"/>
                <a:sym typeface="Wingdings" panose="05000000000000000000" pitchFamily="2" charset="2"/>
              </a:rPr>
              <a:t>begin,id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E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E+T	   {(,id}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 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T		   {(,id}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T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P*T	   {(,id}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 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P		   {(,id}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P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(E) 	   {(}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 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id 	   {id}</a:t>
            </a:r>
            <a:r>
              <a:rPr lang="en-US" altLang="en-US" sz="1497" b="1" dirty="0"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  <a:endParaRPr lang="en-US" altLang="en-US" sz="1837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EB935C9-8E4F-45FE-954D-85D643ED7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539" y="1600200"/>
            <a:ext cx="4821500" cy="51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 “model” PL grammar.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89AEF44-E7BC-411F-8D74-FD6F0E9F4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451" y="2357889"/>
            <a:ext cx="4623781" cy="342170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36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36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361" dirty="0">
                <a:latin typeface="Courier New" panose="02070309020205020404" pitchFamily="49" charset="0"/>
              </a:rPr>
              <a:t>	</a:t>
            </a:r>
            <a:r>
              <a:rPr lang="en-US" altLang="en-US" sz="1633" b="1" dirty="0">
                <a:latin typeface="Courier New" panose="02070309020205020404" pitchFamily="49" charset="0"/>
              </a:rPr>
              <a:t>S	</a:t>
            </a:r>
            <a:r>
              <a:rPr lang="en-US" altLang="en-US" sz="1633" b="1" dirty="0">
                <a:sym typeface="Wingdings" panose="05000000000000000000" pitchFamily="2" charset="2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begin SL end </a:t>
            </a:r>
            <a:r>
              <a:rPr lang="en-US" altLang="en-US" sz="544" b="1" dirty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{begin}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  	</a:t>
            </a:r>
            <a:r>
              <a:rPr lang="en-US" altLang="en-US" sz="1633" b="1" dirty="0">
                <a:sym typeface="Wingdings" panose="05000000000000000000" pitchFamily="2" charset="2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id := E ;    </a:t>
            </a:r>
            <a:r>
              <a:rPr lang="en-US" altLang="en-US" sz="544" b="1" dirty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{id}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SL 	</a:t>
            </a:r>
            <a:r>
              <a:rPr lang="en-US" altLang="en-US" sz="1633" b="1" dirty="0">
                <a:sym typeface="Wingdings" panose="05000000000000000000" pitchFamily="2" charset="2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S Z	        {</a:t>
            </a:r>
            <a:r>
              <a:rPr lang="en-US" altLang="en-US" sz="1633" b="1" dirty="0" err="1">
                <a:latin typeface="Courier New" panose="02070309020205020404" pitchFamily="49" charset="0"/>
                <a:sym typeface="Wingdings" panose="05000000000000000000" pitchFamily="2" charset="2"/>
              </a:rPr>
              <a:t>begin,id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altLang="en-US" sz="1633" b="1" dirty="0">
                <a:latin typeface="Courier New" panose="02070309020205020404" pitchFamily="49" charset="0"/>
              </a:rPr>
              <a:t>Z 	</a:t>
            </a:r>
            <a:r>
              <a:rPr lang="en-US" altLang="en-US" sz="1633" b="1" dirty="0">
                <a:sym typeface="Wingdings" panose="05000000000000000000" pitchFamily="2" charset="2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S Z	        {</a:t>
            </a:r>
            <a:r>
              <a:rPr lang="en-US" altLang="en-US" sz="1633" b="1" dirty="0" err="1">
                <a:latin typeface="Courier New" panose="02070309020205020404" pitchFamily="49" charset="0"/>
                <a:sym typeface="Wingdings" panose="05000000000000000000" pitchFamily="2" charset="2"/>
              </a:rPr>
              <a:t>begin,id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en-US" altLang="en-US" sz="1633" b="1" dirty="0">
                <a:sym typeface="Wingdings" panose="05000000000000000000" pitchFamily="2" charset="2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		{end}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E  	</a:t>
            </a:r>
            <a:r>
              <a:rPr lang="en-US" altLang="en-US" sz="1633" b="1" dirty="0">
                <a:sym typeface="Wingdings" panose="05000000000000000000" pitchFamily="2" charset="2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T Y 	 	{(,id}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Y 	</a:t>
            </a:r>
            <a:r>
              <a:rPr lang="en-US" altLang="en-US" sz="1633" b="1" dirty="0">
                <a:sym typeface="Wingdings" panose="05000000000000000000" pitchFamily="2" charset="2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+ T Y 	{+}</a:t>
            </a:r>
            <a:endParaRPr lang="en-US" altLang="en-US" sz="1633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</a:t>
            </a:r>
            <a:r>
              <a:rPr lang="en-US" altLang="en-US" sz="1633" b="1" dirty="0">
                <a:sym typeface="Wingdings" panose="05000000000000000000" pitchFamily="2" charset="2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		{;,)}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T 	</a:t>
            </a:r>
            <a:r>
              <a:rPr lang="en-US" altLang="en-US" sz="1633" b="1" dirty="0">
                <a:sym typeface="Wingdings" panose="05000000000000000000" pitchFamily="2" charset="2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P X		{(,id}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X 	</a:t>
            </a:r>
            <a:r>
              <a:rPr lang="en-US" altLang="en-US" sz="1633" b="1" dirty="0">
                <a:sym typeface="Wingdings" panose="05000000000000000000" pitchFamily="2" charset="2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* T  		{*}</a:t>
            </a:r>
            <a:endParaRPr lang="en-US" altLang="en-US" sz="1633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</a:t>
            </a:r>
            <a:r>
              <a:rPr lang="en-US" altLang="en-US" sz="1633" b="1" dirty="0">
                <a:sym typeface="Wingdings" panose="05000000000000000000" pitchFamily="2" charset="2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		{;,+,)}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P	</a:t>
            </a:r>
            <a:r>
              <a:rPr lang="en-US" altLang="en-US" sz="1633" b="1" dirty="0">
                <a:sym typeface="Wingdings" panose="05000000000000000000" pitchFamily="2" charset="2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(E) 		{(}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en-US" altLang="en-US" sz="1633" b="1" dirty="0">
                <a:sym typeface="Wingdings" panose="05000000000000000000" pitchFamily="2" charset="2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id 		{id}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1361" b="1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lvl="2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225" dirty="0"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</a:p>
          <a:p>
            <a:pPr lvl="2"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1225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lvl="2"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1225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1225" dirty="0">
              <a:latin typeface="Courier New" panose="020703090202050204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E0D3377-E757-4478-9ED1-64BC3D25A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6522" y="1600200"/>
            <a:ext cx="4821500" cy="51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Modified, LL(1)) grammar.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EA2EC8BB-3A2A-4FA2-97CA-FBBB48A2B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Parse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02FA9-50F6-4E63-9E2B-A485DDB06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6"/>
          <a:stretch>
            <a:fillRect/>
          </a:stretch>
        </p:blipFill>
        <p:spPr bwMode="auto">
          <a:xfrm>
            <a:off x="904032" y="2029211"/>
            <a:ext cx="7422344" cy="274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F98675F-F53F-4783-8955-36607EEC6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032" y="5036167"/>
            <a:ext cx="4912227" cy="51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parse using this table.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Tedious (Both parsing and PT construction)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611F691C-F3F4-4B0F-8174-CFE328952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Recursive Descent Parsing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2FDF8F8-5784-4448-A640-1E712A746D3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33400" y="1752600"/>
            <a:ext cx="8038964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177" dirty="0">
                <a:latin typeface="Verdana" panose="020B0604030504040204" pitchFamily="34" charset="0"/>
              </a:rPr>
              <a:t>Top-down parsing strategy, for LL(1) grammars.</a:t>
            </a:r>
          </a:p>
          <a:p>
            <a:r>
              <a:rPr lang="en-US" altLang="en-US" sz="2177" dirty="0">
                <a:latin typeface="Verdana" panose="020B0604030504040204" pitchFamily="34" charset="0"/>
              </a:rPr>
              <a:t>One procedure per nonterminal.</a:t>
            </a:r>
          </a:p>
          <a:p>
            <a:r>
              <a:rPr lang="en-US" altLang="en-US" sz="2177" dirty="0">
                <a:latin typeface="Verdana" panose="020B0604030504040204" pitchFamily="34" charset="0"/>
              </a:rPr>
              <a:t>Stack contents embedded in recursive call sequence.</a:t>
            </a:r>
          </a:p>
          <a:p>
            <a:r>
              <a:rPr lang="en-US" altLang="en-US" sz="2177" dirty="0">
                <a:latin typeface="Verdana" panose="020B0604030504040204" pitchFamily="34" charset="0"/>
              </a:rPr>
              <a:t>Each procedure “commits” to one production, based on the next input symbol, and the select sets.</a:t>
            </a:r>
          </a:p>
          <a:p>
            <a:r>
              <a:rPr lang="en-US" altLang="en-US" sz="2177" dirty="0">
                <a:latin typeface="Verdana" panose="020B0604030504040204" pitchFamily="34" charset="0"/>
              </a:rPr>
              <a:t>Good technique for hand-written parsers.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78DEEF9C-6B92-4892-A006-C6856B4F9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Recursive descent parser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991E716-BFF5-49F6-8AFF-B80CBD1D9E8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7200" y="2367817"/>
            <a:ext cx="4708091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u="sng" dirty="0">
                <a:latin typeface="Courier New" panose="02070309020205020404" pitchFamily="49" charset="0"/>
              </a:rPr>
              <a:t>proc</a:t>
            </a:r>
            <a:r>
              <a:rPr lang="en-US" altLang="en-US" sz="1905" b="1" dirty="0">
                <a:latin typeface="Courier New" panose="02070309020205020404" pitchFamily="49" charset="0"/>
              </a:rPr>
              <a:t> S;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</a:t>
            </a:r>
            <a:r>
              <a:rPr lang="en-US" altLang="en-US" sz="1905" b="1" u="sng" dirty="0">
                <a:latin typeface="Courier New" panose="02070309020205020404" pitchFamily="49" charset="0"/>
              </a:rPr>
              <a:t>case</a:t>
            </a:r>
            <a:r>
              <a:rPr lang="en-US" altLang="en-US" sz="1905" b="1" dirty="0">
                <a:latin typeface="Courier New" panose="02070309020205020404" pitchFamily="49" charset="0"/>
              </a:rPr>
              <a:t> </a:t>
            </a:r>
            <a:r>
              <a:rPr lang="en-US" altLang="en-US" sz="1905" b="1" dirty="0" err="1">
                <a:latin typeface="Courier New" panose="02070309020205020404" pitchFamily="49" charset="0"/>
              </a:rPr>
              <a:t>Next_Token</a:t>
            </a:r>
            <a:r>
              <a:rPr lang="en-US" altLang="en-US" sz="1905" b="1" dirty="0">
                <a:latin typeface="Courier New" panose="02070309020205020404" pitchFamily="49" charset="0"/>
              </a:rPr>
              <a:t> </a:t>
            </a:r>
            <a:r>
              <a:rPr lang="en-US" altLang="en-US" sz="1905" b="1" u="sng" dirty="0">
                <a:latin typeface="Courier New" panose="02070309020205020404" pitchFamily="49" charset="0"/>
              </a:rPr>
              <a:t>of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</a:t>
            </a:r>
            <a:r>
              <a:rPr lang="en-US" altLang="en-US" sz="1905" b="1" dirty="0" err="1">
                <a:latin typeface="Courier New" panose="02070309020205020404" pitchFamily="49" charset="0"/>
              </a:rPr>
              <a:t>T_begin</a:t>
            </a:r>
            <a:r>
              <a:rPr lang="en-US" altLang="en-US" sz="1905" b="1" dirty="0">
                <a:latin typeface="Courier New" panose="02070309020205020404" pitchFamily="49" charset="0"/>
              </a:rPr>
              <a:t> : Read(</a:t>
            </a:r>
            <a:r>
              <a:rPr lang="en-US" altLang="en-US" sz="1905" b="1" dirty="0" err="1">
                <a:latin typeface="Courier New" panose="02070309020205020404" pitchFamily="49" charset="0"/>
              </a:rPr>
              <a:t>T_begin</a:t>
            </a:r>
            <a:r>
              <a:rPr lang="en-US" altLang="en-US" sz="1905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		SL();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		Read(</a:t>
            </a:r>
            <a:r>
              <a:rPr lang="en-US" altLang="en-US" sz="1905" b="1" dirty="0" err="1">
                <a:latin typeface="Courier New" panose="02070309020205020404" pitchFamily="49" charset="0"/>
              </a:rPr>
              <a:t>T_end</a:t>
            </a:r>
            <a:r>
              <a:rPr lang="en-US" altLang="en-US" sz="1905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 </a:t>
            </a:r>
            <a:r>
              <a:rPr lang="en-US" altLang="en-US" sz="1905" b="1" dirty="0" err="1">
                <a:latin typeface="Courier New" panose="02070309020205020404" pitchFamily="49" charset="0"/>
              </a:rPr>
              <a:t>T_id</a:t>
            </a:r>
            <a:r>
              <a:rPr lang="en-US" altLang="en-US" sz="1905" b="1" dirty="0">
                <a:latin typeface="Courier New" panose="02070309020205020404" pitchFamily="49" charset="0"/>
              </a:rPr>
              <a:t>   : Read(</a:t>
            </a:r>
            <a:r>
              <a:rPr lang="en-US" altLang="en-US" sz="1905" b="1" dirty="0" err="1">
                <a:latin typeface="Courier New" panose="02070309020205020404" pitchFamily="49" charset="0"/>
              </a:rPr>
              <a:t>T_id</a:t>
            </a:r>
            <a:r>
              <a:rPr lang="en-US" altLang="en-US" sz="1905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		Read(T_:=);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		E();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		Read(T_;);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</a:t>
            </a:r>
            <a:r>
              <a:rPr lang="en-US" altLang="en-US" sz="1905" b="1" u="sng" dirty="0">
                <a:latin typeface="Courier New" panose="02070309020205020404" pitchFamily="49" charset="0"/>
              </a:rPr>
              <a:t>otherwise</a:t>
            </a:r>
            <a:r>
              <a:rPr lang="en-US" altLang="en-US" sz="1905" b="1" dirty="0">
                <a:latin typeface="Courier New" panose="02070309020205020404" pitchFamily="49" charset="0"/>
              </a:rPr>
              <a:t>	Error;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</a:t>
            </a:r>
            <a:r>
              <a:rPr lang="en-US" altLang="en-US" sz="1905" b="1" u="sng" dirty="0">
                <a:latin typeface="Courier New" panose="02070309020205020404" pitchFamily="49" charset="0"/>
              </a:rPr>
              <a:t>end</a:t>
            </a:r>
            <a:r>
              <a:rPr lang="en-US" altLang="en-US" sz="1905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u="sng" dirty="0">
                <a:latin typeface="Courier New" panose="02070309020205020404" pitchFamily="49" charset="0"/>
              </a:rPr>
              <a:t>end</a:t>
            </a:r>
            <a:r>
              <a:rPr lang="en-US" altLang="en-US" sz="1905" b="1" dirty="0"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DCB18EC2-3B68-4E3E-AEF8-317A228F1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5" b="66234"/>
          <a:stretch>
            <a:fillRect/>
          </a:stretch>
        </p:blipFill>
        <p:spPr bwMode="auto">
          <a:xfrm>
            <a:off x="3016678" y="1769991"/>
            <a:ext cx="5722291" cy="5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 Box 4">
            <a:extLst>
              <a:ext uri="{FF2B5EF4-FFF2-40B4-BE49-F238E27FC236}">
                <a16:creationId xmlns:a16="http://schemas.microsoft.com/office/drawing/2014/main" id="{FC076763-7702-4060-A336-9838B799F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36226"/>
            <a:ext cx="2005718" cy="13487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 dirty="0">
                <a:latin typeface="Verdana" panose="020B0604030504040204" pitchFamily="34" charset="0"/>
              </a:rPr>
              <a:t>“Read (T_X)” verifies that the upcoming token is X, and consumes it.</a:t>
            </a:r>
          </a:p>
        </p:txBody>
      </p:sp>
      <p:sp>
        <p:nvSpPr>
          <p:cNvPr id="11270" name="Text Box 5">
            <a:extLst>
              <a:ext uri="{FF2B5EF4-FFF2-40B4-BE49-F238E27FC236}">
                <a16:creationId xmlns:a16="http://schemas.microsoft.com/office/drawing/2014/main" id="{A3D18BF8-9C63-4ADA-B500-486C41ECB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025" y="2730186"/>
            <a:ext cx="2525239" cy="12231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 dirty="0">
                <a:latin typeface="Verdana" panose="020B0604030504040204" pitchFamily="34" charset="0"/>
              </a:rPr>
              <a:t>“</a:t>
            </a:r>
            <a:r>
              <a:rPr lang="en-US" altLang="en-US" sz="1633" dirty="0" err="1">
                <a:latin typeface="Verdana" panose="020B0604030504040204" pitchFamily="34" charset="0"/>
              </a:rPr>
              <a:t>Next_Token</a:t>
            </a:r>
            <a:r>
              <a:rPr lang="en-US" altLang="en-US" sz="1633" dirty="0">
                <a:latin typeface="Verdana" panose="020B0604030504040204" pitchFamily="34" charset="0"/>
              </a:rPr>
              <a:t>” is the upcoming token.</a:t>
            </a:r>
          </a:p>
          <a:p>
            <a:pPr>
              <a:spcBef>
                <a:spcPct val="50000"/>
              </a:spcBef>
            </a:pPr>
            <a:r>
              <a:rPr lang="en-US" altLang="en-US" sz="1633" dirty="0">
                <a:latin typeface="Verdana" panose="020B0604030504040204" pitchFamily="34" charset="0"/>
              </a:rPr>
              <a:t>Assume it is initialized.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615C2B0D-1A6E-405F-A42D-2E084C461E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6877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Recursive descent parser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17453790-E671-45F3-BD3D-16D473B347B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85800" y="2585180"/>
            <a:ext cx="7974268" cy="3885066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u="sng" dirty="0">
                <a:latin typeface="Courier New" panose="02070309020205020404" pitchFamily="49" charset="0"/>
              </a:rPr>
              <a:t>proc</a:t>
            </a:r>
            <a:r>
              <a:rPr lang="en-US" altLang="en-US" sz="1905" b="1" dirty="0">
                <a:latin typeface="Courier New" panose="02070309020205020404" pitchFamily="49" charset="0"/>
              </a:rPr>
              <a:t> SL; </a:t>
            </a: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		S();</a:t>
            </a: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		Z();</a:t>
            </a:r>
            <a:endParaRPr lang="en-US" altLang="en-US" sz="1905" b="1" u="sng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u="sng" dirty="0">
                <a:latin typeface="Courier New" panose="02070309020205020404" pitchFamily="49" charset="0"/>
              </a:rPr>
              <a:t>end</a:t>
            </a:r>
            <a:r>
              <a:rPr lang="en-US" altLang="en-US" sz="1905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endParaRPr lang="en-US" altLang="en-US" sz="544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u="sng" dirty="0">
                <a:latin typeface="Courier New" panose="02070309020205020404" pitchFamily="49" charset="0"/>
              </a:rPr>
              <a:t>proc</a:t>
            </a:r>
            <a:r>
              <a:rPr lang="en-US" altLang="en-US" sz="1905" b="1" dirty="0">
                <a:latin typeface="Courier New" panose="02070309020205020404" pitchFamily="49" charset="0"/>
              </a:rPr>
              <a:t> Z;</a:t>
            </a: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altLang="en-US" sz="1905" b="1" u="sng" dirty="0">
                <a:latin typeface="Courier New" panose="02070309020205020404" pitchFamily="49" charset="0"/>
                <a:sym typeface="Wingdings" panose="05000000000000000000" pitchFamily="2" charset="2"/>
              </a:rPr>
              <a:t>case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 Next Token </a:t>
            </a:r>
            <a:r>
              <a:rPr lang="en-US" altLang="en-US" sz="1905" b="1" u="sng" dirty="0">
                <a:latin typeface="Courier New" panose="02070309020205020404" pitchFamily="49" charset="0"/>
                <a:sym typeface="Wingdings" panose="05000000000000000000" pitchFamily="2" charset="2"/>
              </a:rPr>
              <a:t>of</a:t>
            </a: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</a:t>
            </a:r>
            <a:r>
              <a:rPr lang="en-US" altLang="en-US" sz="1905" b="1" dirty="0" err="1">
                <a:latin typeface="Courier New" panose="02070309020205020404" pitchFamily="49" charset="0"/>
              </a:rPr>
              <a:t>T_begin</a:t>
            </a:r>
            <a:r>
              <a:rPr lang="en-US" altLang="en-US" sz="1905" b="1" dirty="0">
                <a:latin typeface="Courier New" panose="02070309020205020404" pitchFamily="49" charset="0"/>
              </a:rPr>
              <a:t>, </a:t>
            </a:r>
            <a:r>
              <a:rPr lang="en-US" altLang="en-US" sz="1905" b="1" dirty="0" err="1">
                <a:latin typeface="Courier New" panose="02070309020205020404" pitchFamily="49" charset="0"/>
              </a:rPr>
              <a:t>T_id</a:t>
            </a:r>
            <a:r>
              <a:rPr lang="en-US" altLang="en-US" sz="1905" b="1" dirty="0">
                <a:latin typeface="Courier New" panose="02070309020205020404" pitchFamily="49" charset="0"/>
              </a:rPr>
              <a:t>: S();Z();</a:t>
            </a: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	    </a:t>
            </a:r>
            <a:r>
              <a:rPr lang="en-US" altLang="en-US" sz="1905" b="1" dirty="0" err="1">
                <a:latin typeface="Courier New" panose="02070309020205020404" pitchFamily="49" charset="0"/>
              </a:rPr>
              <a:t>T_end</a:t>
            </a:r>
            <a:r>
              <a:rPr lang="en-US" altLang="en-US" sz="1905" b="1" dirty="0">
                <a:latin typeface="Courier New" panose="02070309020205020404" pitchFamily="49" charset="0"/>
              </a:rPr>
              <a:t>: ;</a:t>
            </a: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</a:t>
            </a:r>
            <a:r>
              <a:rPr lang="en-US" altLang="en-US" sz="1905" b="1" u="sng" dirty="0">
                <a:latin typeface="Courier New" panose="02070309020205020404" pitchFamily="49" charset="0"/>
              </a:rPr>
              <a:t>otherwise</a:t>
            </a:r>
            <a:r>
              <a:rPr lang="en-US" altLang="en-US" sz="1905" b="1" dirty="0">
                <a:latin typeface="Courier New" panose="02070309020205020404" pitchFamily="49" charset="0"/>
              </a:rPr>
              <a:t> Error;</a:t>
            </a: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</a:t>
            </a:r>
            <a:r>
              <a:rPr lang="en-US" altLang="en-US" sz="1905" b="1" u="sng" dirty="0">
                <a:latin typeface="Courier New" panose="02070309020205020404" pitchFamily="49" charset="0"/>
              </a:rPr>
              <a:t>end</a:t>
            </a:r>
            <a:r>
              <a:rPr lang="en-US" altLang="en-US" sz="1905" b="1" dirty="0">
                <a:latin typeface="Courier New" panose="02070309020205020404" pitchFamily="49" charset="0"/>
              </a:rPr>
              <a:t>; </a:t>
            </a:r>
            <a:endParaRPr lang="en-US" altLang="en-US" sz="1905" b="1" u="sng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340"/>
              </a:spcBef>
              <a:buNone/>
            </a:pPr>
            <a:r>
              <a:rPr lang="en-US" altLang="en-US" sz="1905" b="1" u="sng" dirty="0">
                <a:latin typeface="Courier New" panose="02070309020205020404" pitchFamily="49" charset="0"/>
              </a:rPr>
              <a:t>end</a:t>
            </a:r>
            <a:r>
              <a:rPr lang="en-US" altLang="en-US" sz="1905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2177" b="1" dirty="0">
              <a:latin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47188A-9451-4FE6-B74C-936F968B2FCC}"/>
              </a:ext>
            </a:extLst>
          </p:cNvPr>
          <p:cNvGrpSpPr>
            <a:grpSpLocks/>
          </p:cNvGrpSpPr>
          <p:nvPr/>
        </p:nvGrpSpPr>
        <p:grpSpPr bwMode="auto">
          <a:xfrm>
            <a:off x="3215559" y="1676699"/>
            <a:ext cx="5722291" cy="717176"/>
            <a:chOff x="4662488" y="1685925"/>
            <a:chExt cx="8410575" cy="1054100"/>
          </a:xfrm>
        </p:grpSpPr>
        <p:pic>
          <p:nvPicPr>
            <p:cNvPr id="17414" name="Picture 4">
              <a:extLst>
                <a:ext uri="{FF2B5EF4-FFF2-40B4-BE49-F238E27FC236}">
                  <a16:creationId xmlns:a16="http://schemas.microsoft.com/office/drawing/2014/main" id="{FA9F4600-ED75-40D8-88B6-477459E4A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16" b="77330"/>
            <a:stretch>
              <a:fillRect/>
            </a:stretch>
          </p:blipFill>
          <p:spPr bwMode="auto">
            <a:xfrm>
              <a:off x="4662488" y="1685925"/>
              <a:ext cx="8410575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15" name="Picture 4">
              <a:extLst>
                <a:ext uri="{FF2B5EF4-FFF2-40B4-BE49-F238E27FC236}">
                  <a16:creationId xmlns:a16="http://schemas.microsoft.com/office/drawing/2014/main" id="{FCCCEADB-1523-4C02-B64B-474CBEE071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519" b="48318"/>
            <a:stretch>
              <a:fillRect/>
            </a:stretch>
          </p:blipFill>
          <p:spPr bwMode="auto">
            <a:xfrm>
              <a:off x="4662488" y="2027238"/>
              <a:ext cx="8410575" cy="712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294" name="Text Box 4">
            <a:extLst>
              <a:ext uri="{FF2B5EF4-FFF2-40B4-BE49-F238E27FC236}">
                <a16:creationId xmlns:a16="http://schemas.microsoft.com/office/drawing/2014/main" id="{9DFF097D-42A2-498F-851E-8C6EEC0E3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254" y="2971800"/>
            <a:ext cx="3914545" cy="1641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 dirty="0">
                <a:latin typeface="Verdana" panose="020B0604030504040204" pitchFamily="34" charset="0"/>
              </a:rPr>
              <a:t>SL:  Technically, should insist Next Token </a:t>
            </a:r>
            <a:r>
              <a:rPr lang="en-US" altLang="en-US" sz="1905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∊</a:t>
            </a:r>
            <a:r>
              <a:rPr lang="en-US" altLang="en-US" sz="1633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altLang="en-US" sz="1633" dirty="0">
                <a:latin typeface="Verdana" panose="020B0604030504040204" pitchFamily="34" charset="0"/>
              </a:rPr>
              <a:t>{ </a:t>
            </a:r>
            <a:r>
              <a:rPr lang="en-US" altLang="en-US" sz="1633" dirty="0" err="1">
                <a:latin typeface="Verdana" panose="020B0604030504040204" pitchFamily="34" charset="0"/>
              </a:rPr>
              <a:t>T</a:t>
            </a:r>
            <a:r>
              <a:rPr lang="en-US" altLang="en-US" sz="1633" b="1" dirty="0" err="1">
                <a:latin typeface="Verdana" panose="020B0604030504040204" pitchFamily="34" charset="0"/>
              </a:rPr>
              <a:t>_</a:t>
            </a:r>
            <a:r>
              <a:rPr lang="en-US" altLang="en-US" sz="1633" dirty="0" err="1">
                <a:latin typeface="Verdana" panose="020B0604030504040204" pitchFamily="34" charset="0"/>
              </a:rPr>
              <a:t>begin</a:t>
            </a:r>
            <a:r>
              <a:rPr lang="en-US" altLang="en-US" sz="1633" dirty="0">
                <a:latin typeface="Verdana" panose="020B0604030504040204" pitchFamily="34" charset="0"/>
              </a:rPr>
              <a:t>, </a:t>
            </a:r>
            <a:r>
              <a:rPr lang="en-US" altLang="en-US" sz="1633" dirty="0" err="1">
                <a:latin typeface="Verdana" panose="020B0604030504040204" pitchFamily="34" charset="0"/>
              </a:rPr>
              <a:t>T</a:t>
            </a:r>
            <a:r>
              <a:rPr lang="en-US" altLang="en-US" sz="1633" b="1" dirty="0" err="1">
                <a:latin typeface="Verdana" panose="020B0604030504040204" pitchFamily="34" charset="0"/>
              </a:rPr>
              <a:t>_</a:t>
            </a:r>
            <a:r>
              <a:rPr lang="en-US" altLang="en-US" sz="1633" dirty="0" err="1">
                <a:latin typeface="Verdana" panose="020B0604030504040204" pitchFamily="34" charset="0"/>
              </a:rPr>
              <a:t>id</a:t>
            </a:r>
            <a:r>
              <a:rPr lang="en-US" altLang="en-US" sz="1633" dirty="0">
                <a:latin typeface="Verdana" panose="020B0604030504040204" pitchFamily="34" charset="0"/>
              </a:rPr>
              <a:t>}, but S will do that anyway.</a:t>
            </a:r>
          </a:p>
          <a:p>
            <a:pPr>
              <a:spcBef>
                <a:spcPct val="50000"/>
              </a:spcBef>
            </a:pPr>
            <a:r>
              <a:rPr lang="en-US" altLang="en-US" sz="1633" dirty="0">
                <a:latin typeface="Verdana" panose="020B0604030504040204" pitchFamily="34" charset="0"/>
              </a:rPr>
              <a:t>Checking earlier or later ?</a:t>
            </a:r>
          </a:p>
          <a:p>
            <a:pPr>
              <a:spcBef>
                <a:spcPct val="50000"/>
              </a:spcBef>
            </a:pPr>
            <a:r>
              <a:rPr lang="en-US" altLang="en-US" sz="1633" dirty="0">
                <a:latin typeface="Verdana" panose="020B0604030504040204" pitchFamily="34" charset="0"/>
              </a:rPr>
              <a:t>    Aid error  recovery.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A134173E-563A-4133-AA48-EBE68970F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Recursive descent parser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BC96BFF-06B0-4E39-BCEC-C26E296F7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274" y="2054221"/>
            <a:ext cx="3473554" cy="388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9105" rIns="0" bIns="0"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1769" b="1" u="sng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u="sng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proc</a:t>
            </a:r>
            <a:r>
              <a:rPr lang="en-US" altLang="en-US" sz="1905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E;</a:t>
            </a:r>
            <a:endParaRPr lang="en-US" altLang="en-US" sz="1905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		T();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		Y();</a:t>
            </a:r>
            <a:endParaRPr lang="en-US" altLang="en-US" sz="1905" b="1" u="sng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u="sng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end</a:t>
            </a:r>
            <a:r>
              <a:rPr lang="en-US" altLang="en-US" sz="1905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1905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u="sng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proc</a:t>
            </a:r>
            <a:r>
              <a:rPr lang="en-US" altLang="en-US" sz="1905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Y;</a:t>
            </a:r>
            <a:endParaRPr lang="en-US" altLang="en-US" sz="1905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altLang="en-US" sz="1905" b="1" u="sng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en-US" altLang="en-US" sz="1905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Next Token = T_+ </a:t>
            </a:r>
            <a:r>
              <a:rPr lang="en-US" altLang="en-US" sz="1905" b="1" u="sng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then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Read(T_+);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T();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Y();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u="sng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end</a:t>
            </a:r>
            <a:r>
              <a:rPr lang="en-US" altLang="en-US" sz="1905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897D2D-6BA7-40FC-A6F5-48ACF920167E}"/>
              </a:ext>
            </a:extLst>
          </p:cNvPr>
          <p:cNvGrpSpPr>
            <a:grpSpLocks/>
          </p:cNvGrpSpPr>
          <p:nvPr/>
        </p:nvGrpSpPr>
        <p:grpSpPr bwMode="auto">
          <a:xfrm>
            <a:off x="3110645" y="1806362"/>
            <a:ext cx="5722291" cy="723657"/>
            <a:chOff x="4510088" y="1804988"/>
            <a:chExt cx="8410575" cy="1063625"/>
          </a:xfrm>
        </p:grpSpPr>
        <p:pic>
          <p:nvPicPr>
            <p:cNvPr id="19463" name="Picture 4">
              <a:extLst>
                <a:ext uri="{FF2B5EF4-FFF2-40B4-BE49-F238E27FC236}">
                  <a16:creationId xmlns:a16="http://schemas.microsoft.com/office/drawing/2014/main" id="{C963EE6F-4F05-4170-8047-08FF69D1BF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20" b="76799"/>
            <a:stretch>
              <a:fillRect/>
            </a:stretch>
          </p:blipFill>
          <p:spPr bwMode="auto">
            <a:xfrm>
              <a:off x="4510088" y="1804988"/>
              <a:ext cx="8410575" cy="35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64" name="Picture 5">
              <a:extLst>
                <a:ext uri="{FF2B5EF4-FFF2-40B4-BE49-F238E27FC236}">
                  <a16:creationId xmlns:a16="http://schemas.microsoft.com/office/drawing/2014/main" id="{AF562A08-2D45-406B-A3E9-5E8D69E679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b="28346"/>
            <a:stretch>
              <a:fillRect/>
            </a:stretch>
          </p:blipFill>
          <p:spPr bwMode="auto">
            <a:xfrm>
              <a:off x="4510088" y="2103438"/>
              <a:ext cx="8410575" cy="765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318" name="Text Box 4">
            <a:extLst>
              <a:ext uri="{FF2B5EF4-FFF2-40B4-BE49-F238E27FC236}">
                <a16:creationId xmlns:a16="http://schemas.microsoft.com/office/drawing/2014/main" id="{9096A536-13A5-4479-9C6D-33929E113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33" y="3325313"/>
            <a:ext cx="3680930" cy="8880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 dirty="0">
                <a:latin typeface="Verdana" panose="020B0604030504040204" pitchFamily="34" charset="0"/>
              </a:rPr>
              <a:t>E:  Technically, should insist Next Token </a:t>
            </a:r>
            <a:r>
              <a:rPr lang="en-US" altLang="en-US" sz="1905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∊</a:t>
            </a:r>
            <a:r>
              <a:rPr lang="en-US" altLang="en-US" sz="1633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altLang="en-US" sz="1633" dirty="0">
                <a:latin typeface="Verdana" panose="020B0604030504040204" pitchFamily="34" charset="0"/>
              </a:rPr>
              <a:t>{ </a:t>
            </a:r>
            <a:r>
              <a:rPr lang="en-US" altLang="en-US" sz="1633" dirty="0" err="1">
                <a:latin typeface="Verdana" panose="020B0604030504040204" pitchFamily="34" charset="0"/>
              </a:rPr>
              <a:t>T</a:t>
            </a:r>
            <a:r>
              <a:rPr lang="en-US" altLang="en-US" sz="1633" b="1" dirty="0" err="1">
                <a:latin typeface="Verdana" panose="020B0604030504040204" pitchFamily="34" charset="0"/>
              </a:rPr>
              <a:t>_</a:t>
            </a:r>
            <a:r>
              <a:rPr lang="en-US" altLang="en-US" sz="1633" dirty="0" err="1">
                <a:latin typeface="Verdana" panose="020B0604030504040204" pitchFamily="34" charset="0"/>
              </a:rPr>
              <a:t>id</a:t>
            </a:r>
            <a:r>
              <a:rPr lang="en-US" altLang="en-US" sz="1633" dirty="0">
                <a:latin typeface="Verdana" panose="020B0604030504040204" pitchFamily="34" charset="0"/>
              </a:rPr>
              <a:t>, T</a:t>
            </a:r>
            <a:r>
              <a:rPr lang="en-US" altLang="en-US" sz="1633" b="1" dirty="0">
                <a:latin typeface="Verdana" panose="020B0604030504040204" pitchFamily="34" charset="0"/>
              </a:rPr>
              <a:t>_</a:t>
            </a:r>
            <a:r>
              <a:rPr lang="en-US" altLang="en-US" sz="1633" dirty="0">
                <a:latin typeface="Verdana" panose="020B0604030504040204" pitchFamily="34" charset="0"/>
              </a:rPr>
              <a:t>( }, but T will do that anyway.</a:t>
            </a:r>
          </a:p>
        </p:txBody>
      </p:sp>
      <p:sp>
        <p:nvSpPr>
          <p:cNvPr id="13319" name="Text Box 4">
            <a:extLst>
              <a:ext uri="{FF2B5EF4-FFF2-40B4-BE49-F238E27FC236}">
                <a16:creationId xmlns:a16="http://schemas.microsoft.com/office/drawing/2014/main" id="{FBE58323-2A8D-40EE-B653-1469C60B8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377" y="4465882"/>
            <a:ext cx="2384828" cy="5949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 dirty="0">
                <a:latin typeface="Verdana" panose="020B0604030504040204" pitchFamily="34" charset="0"/>
              </a:rPr>
              <a:t>Y: Could have used a case statement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3E5A347E-5DBE-4A68-957A-EC3539788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97183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Recursive descent parser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CA87771-66B9-4500-A36D-08C3A9E15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71232"/>
            <a:ext cx="3473554" cy="388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9105" rIns="0" bIns="0"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1769" b="1" u="sng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altLang="en-US" sz="1905" b="1" dirty="0">
                <a:latin typeface="Courier New" panose="02070309020205020404" pitchFamily="49" charset="0"/>
                <a:cs typeface="Courier New" panose="02070309020205020404" pitchFamily="49" charset="0"/>
              </a:rPr>
              <a:t> T;</a:t>
            </a:r>
            <a:endParaRPr lang="en-US" altLang="en-US" sz="1905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2"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  <a:cs typeface="Courier New" panose="02070309020205020404" pitchFamily="49" charset="0"/>
              </a:rPr>
              <a:t>P();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  <a:cs typeface="Courier New" panose="02070309020205020404" pitchFamily="49" charset="0"/>
              </a:rPr>
              <a:t>		X();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sz="1905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1905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1905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altLang="en-US" sz="1905" b="1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altLang="en-US" sz="1905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altLang="en-US" sz="1905" b="1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en-US" altLang="en-US" sz="1905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Next Token = T_* </a:t>
            </a:r>
            <a:r>
              <a:rPr lang="en-US" altLang="en-US" sz="1905" b="1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then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Read(T_*);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  <a:cs typeface="Courier New" panose="02070309020205020404" pitchFamily="49" charset="0"/>
              </a:rPr>
              <a:t>		T();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905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sz="1905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1905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2177" b="1" dirty="0">
              <a:latin typeface="Courier New" panose="02070309020205020404" pitchFamily="49" charset="0"/>
            </a:endParaRPr>
          </a:p>
        </p:txBody>
      </p:sp>
      <p:sp>
        <p:nvSpPr>
          <p:cNvPr id="14340" name="Text Box 5">
            <a:extLst>
              <a:ext uri="{FF2B5EF4-FFF2-40B4-BE49-F238E27FC236}">
                <a16:creationId xmlns:a16="http://schemas.microsoft.com/office/drawing/2014/main" id="{415A84AD-19FE-44C9-9D0F-77E80F7C9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846" y="3272388"/>
            <a:ext cx="4665967" cy="3436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 dirty="0">
                <a:latin typeface="Verdana" panose="020B0604030504040204" pitchFamily="34" charset="0"/>
              </a:rPr>
              <a:t>T: Could have checked for T</a:t>
            </a:r>
            <a:r>
              <a:rPr lang="en-US" altLang="en-US" sz="1633" b="1" dirty="0">
                <a:latin typeface="Verdana" panose="020B0604030504040204" pitchFamily="34" charset="0"/>
              </a:rPr>
              <a:t>_</a:t>
            </a:r>
            <a:r>
              <a:rPr lang="en-US" altLang="en-US" sz="1633" dirty="0">
                <a:latin typeface="Verdana" panose="020B0604030504040204" pitchFamily="34" charset="0"/>
              </a:rPr>
              <a:t>(  and  </a:t>
            </a:r>
            <a:r>
              <a:rPr lang="en-US" altLang="en-US" sz="1633" dirty="0" err="1">
                <a:latin typeface="Verdana" panose="020B0604030504040204" pitchFamily="34" charset="0"/>
              </a:rPr>
              <a:t>T</a:t>
            </a:r>
            <a:r>
              <a:rPr lang="en-US" altLang="en-US" sz="1633" b="1" dirty="0" err="1">
                <a:latin typeface="Verdana" panose="020B0604030504040204" pitchFamily="34" charset="0"/>
              </a:rPr>
              <a:t>_</a:t>
            </a:r>
            <a:r>
              <a:rPr lang="en-US" altLang="en-US" sz="1633" dirty="0" err="1">
                <a:latin typeface="Verdana" panose="020B0604030504040204" pitchFamily="34" charset="0"/>
              </a:rPr>
              <a:t>id</a:t>
            </a:r>
            <a:r>
              <a:rPr lang="en-US" altLang="en-US" sz="1633" dirty="0">
                <a:latin typeface="Verdana" panose="020B0604030504040204" pitchFamily="34" charset="0"/>
              </a:rPr>
              <a:t>..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D197CC-0683-4749-90AD-4BF782C20A5B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829293"/>
            <a:ext cx="5722291" cy="669653"/>
            <a:chOff x="4510088" y="1804988"/>
            <a:chExt cx="8410575" cy="984250"/>
          </a:xfrm>
        </p:grpSpPr>
        <p:pic>
          <p:nvPicPr>
            <p:cNvPr id="21511" name="Picture 4">
              <a:extLst>
                <a:ext uri="{FF2B5EF4-FFF2-40B4-BE49-F238E27FC236}">
                  <a16:creationId xmlns:a16="http://schemas.microsoft.com/office/drawing/2014/main" id="{65D02AD4-44A6-4DBA-81E4-FC4B7ACE50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305" b="11073"/>
            <a:stretch>
              <a:fillRect/>
            </a:stretch>
          </p:blipFill>
          <p:spPr bwMode="auto">
            <a:xfrm>
              <a:off x="4510088" y="2130425"/>
              <a:ext cx="8410575" cy="658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12" name="Picture 9">
              <a:extLst>
                <a:ext uri="{FF2B5EF4-FFF2-40B4-BE49-F238E27FC236}">
                  <a16:creationId xmlns:a16="http://schemas.microsoft.com/office/drawing/2014/main" id="{A4D35989-F440-4716-B74C-20F5E76C1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20" b="76799"/>
            <a:stretch>
              <a:fillRect/>
            </a:stretch>
          </p:blipFill>
          <p:spPr bwMode="auto">
            <a:xfrm>
              <a:off x="4510088" y="1804988"/>
              <a:ext cx="8410575" cy="35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343" name="Text Box 4">
            <a:extLst>
              <a:ext uri="{FF2B5EF4-FFF2-40B4-BE49-F238E27FC236}">
                <a16:creationId xmlns:a16="http://schemas.microsoft.com/office/drawing/2014/main" id="{B19E8D51-9ADC-4F65-8A76-E5A0155A4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846" y="4880635"/>
            <a:ext cx="4665967" cy="3436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latin typeface="Verdana" panose="020B0604030504040204" pitchFamily="34" charset="0"/>
              </a:rPr>
              <a:t>X: Could have used a case statement.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0AACD4A5-8485-4EBA-8B05-CC8506AB3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Recursive descent parser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1B91A988-F7D5-4FE4-B79B-CDA922BDDBD7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94759" y="1821835"/>
            <a:ext cx="7974268" cy="3574001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endParaRPr lang="en-US" altLang="en-US" sz="1905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endParaRPr lang="en-US" altLang="en-US" sz="1905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endParaRPr lang="en-US" altLang="en-US" sz="1905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endParaRPr lang="en-US" altLang="en-US" sz="1905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 P;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</a:t>
            </a:r>
            <a:r>
              <a:rPr lang="en-US" altLang="en-US" sz="1905" b="1" u="sng" dirty="0">
                <a:latin typeface="Courier New" pitchFamily="49" charset="0"/>
                <a:cs typeface="Courier New" panose="02070309020205020404" pitchFamily="49" charset="0"/>
                <a:sym typeface="Wingdings" pitchFamily="2" charset="2"/>
              </a:rPr>
              <a:t>case</a:t>
            </a: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  <a:sym typeface="Wingdings" pitchFamily="2" charset="2"/>
              </a:rPr>
              <a:t>  Next Token </a:t>
            </a:r>
            <a:r>
              <a:rPr lang="en-US" altLang="en-US" sz="1905" b="1" u="sng" dirty="0">
                <a:latin typeface="Courier New" pitchFamily="49" charset="0"/>
                <a:cs typeface="Courier New" panose="02070309020205020404" pitchFamily="49" charset="0"/>
                <a:sym typeface="Wingdings" pitchFamily="2" charset="2"/>
              </a:rPr>
              <a:t>of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		T_(: Read(T_();</a:t>
            </a:r>
          </a:p>
          <a:p>
            <a:pPr lvl="4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E();</a:t>
            </a:r>
          </a:p>
          <a:p>
            <a:pPr lvl="4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Read(T_));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905" b="1" dirty="0" err="1">
                <a:latin typeface="Courier New" pitchFamily="49" charset="0"/>
                <a:cs typeface="Courier New" panose="02070309020205020404" pitchFamily="49" charset="0"/>
              </a:rPr>
              <a:t>T_id</a:t>
            </a: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: Read(</a:t>
            </a:r>
            <a:r>
              <a:rPr lang="en-US" altLang="en-US" sz="1905" b="1" dirty="0" err="1">
                <a:latin typeface="Courier New" pitchFamily="49" charset="0"/>
                <a:cs typeface="Courier New" panose="02070309020205020404" pitchFamily="49" charset="0"/>
              </a:rPr>
              <a:t>T_id</a:t>
            </a: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905" b="1" u="sng" dirty="0">
                <a:latin typeface="Courier New" pitchFamily="49" charset="0"/>
                <a:cs typeface="Courier New" panose="02070309020205020404" pitchFamily="49" charset="0"/>
              </a:rPr>
              <a:t>otherwise</a:t>
            </a: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 Error;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u="sng" dirty="0">
                <a:latin typeface="Courier New" pitchFamily="49" charset="0"/>
                <a:cs typeface="Courier New" panose="02070309020205020404" pitchFamily="49" charset="0"/>
              </a:rPr>
              <a:t>end</a:t>
            </a: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u="sng" dirty="0">
                <a:latin typeface="Courier New" pitchFamily="49" charset="0"/>
                <a:cs typeface="Courier New" panose="02070309020205020404" pitchFamily="49" charset="0"/>
              </a:rPr>
              <a:t>end</a:t>
            </a: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endParaRPr lang="en-US" altLang="en-US" sz="1837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B8525A-49A8-4880-95D7-76429F26A75A}"/>
              </a:ext>
            </a:extLst>
          </p:cNvPr>
          <p:cNvGrpSpPr>
            <a:grpSpLocks/>
          </p:cNvGrpSpPr>
          <p:nvPr/>
        </p:nvGrpSpPr>
        <p:grpSpPr bwMode="auto">
          <a:xfrm>
            <a:off x="3068522" y="2085375"/>
            <a:ext cx="5722291" cy="497919"/>
            <a:chOff x="4510088" y="1804988"/>
            <a:chExt cx="8410575" cy="731837"/>
          </a:xfrm>
        </p:grpSpPr>
        <p:pic>
          <p:nvPicPr>
            <p:cNvPr id="23557" name="Picture 4">
              <a:extLst>
                <a:ext uri="{FF2B5EF4-FFF2-40B4-BE49-F238E27FC236}">
                  <a16:creationId xmlns:a16="http://schemas.microsoft.com/office/drawing/2014/main" id="{CD81F8C3-BE43-4401-84F2-459DDF28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750"/>
            <a:stretch>
              <a:fillRect/>
            </a:stretch>
          </p:blipFill>
          <p:spPr bwMode="auto">
            <a:xfrm>
              <a:off x="4510088" y="2103438"/>
              <a:ext cx="8410575" cy="433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558" name="Picture 5">
              <a:extLst>
                <a:ext uri="{FF2B5EF4-FFF2-40B4-BE49-F238E27FC236}">
                  <a16:creationId xmlns:a16="http://schemas.microsoft.com/office/drawing/2014/main" id="{921557C4-5A81-4FD8-9D65-174037D780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20" b="76799"/>
            <a:stretch>
              <a:fillRect/>
            </a:stretch>
          </p:blipFill>
          <p:spPr bwMode="auto">
            <a:xfrm>
              <a:off x="4510088" y="1804988"/>
              <a:ext cx="8410575" cy="35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ilum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Dilum</Template>
  <TotalTime>3387</TotalTime>
  <Words>809</Words>
  <Application>Microsoft Office PowerPoint</Application>
  <PresentationFormat>On-screen Show (4:3)</PresentationFormat>
  <Paragraphs>146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MS UI Gothic</vt:lpstr>
      <vt:lpstr>Arial</vt:lpstr>
      <vt:lpstr>Calibri</vt:lpstr>
      <vt:lpstr>Courier New</vt:lpstr>
      <vt:lpstr>Gill Sans MT</vt:lpstr>
      <vt:lpstr>Times New Roman</vt:lpstr>
      <vt:lpstr>Verdana</vt:lpstr>
      <vt:lpstr>Wingdings</vt:lpstr>
      <vt:lpstr>Dilum</vt:lpstr>
      <vt:lpstr>Recursive Descent Parsing</vt:lpstr>
      <vt:lpstr>Grammars (So FAR)</vt:lpstr>
      <vt:lpstr>Parse table</vt:lpstr>
      <vt:lpstr>Recursive Descent Parsing</vt:lpstr>
      <vt:lpstr>Recursive descent parser</vt:lpstr>
      <vt:lpstr>Recursive descent parser</vt:lpstr>
      <vt:lpstr>Recursive descent parser</vt:lpstr>
      <vt:lpstr>Recursive descent parser</vt:lpstr>
      <vt:lpstr>Recursive descent parser</vt:lpstr>
      <vt:lpstr>Tracing the parser</vt:lpstr>
      <vt:lpstr>Acknowledgements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Computing with  GPUs &amp; CUDA</dc:title>
  <dc:creator>Sanath</dc:creator>
  <cp:lastModifiedBy>Adeesha Wijayasiri</cp:lastModifiedBy>
  <cp:revision>270</cp:revision>
  <dcterms:created xsi:type="dcterms:W3CDTF">2011-03-22T18:45:54Z</dcterms:created>
  <dcterms:modified xsi:type="dcterms:W3CDTF">2021-01-03T16:57:30Z</dcterms:modified>
</cp:coreProperties>
</file>