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9"/>
  </p:notesMasterIdLst>
  <p:handoutMasterIdLst>
    <p:handoutMasterId r:id="rId30"/>
  </p:handoutMasterIdLst>
  <p:sldIdLst>
    <p:sldId id="341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400" r:id="rId10"/>
    <p:sldId id="287" r:id="rId11"/>
    <p:sldId id="289" r:id="rId12"/>
    <p:sldId id="278" r:id="rId13"/>
    <p:sldId id="373" r:id="rId14"/>
    <p:sldId id="374" r:id="rId15"/>
    <p:sldId id="375" r:id="rId16"/>
    <p:sldId id="376" r:id="rId17"/>
    <p:sldId id="377" r:id="rId18"/>
    <p:sldId id="285" r:id="rId19"/>
    <p:sldId id="378" r:id="rId20"/>
    <p:sldId id="379" r:id="rId21"/>
    <p:sldId id="380" r:id="rId22"/>
    <p:sldId id="292" r:id="rId23"/>
    <p:sldId id="293" r:id="rId24"/>
    <p:sldId id="294" r:id="rId25"/>
    <p:sldId id="290" r:id="rId26"/>
    <p:sldId id="295" r:id="rId27"/>
    <p:sldId id="371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5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9637C-F29E-4D61-926B-0D896DE543F5}" type="datetimeFigureOut">
              <a:rPr lang="en-US"/>
              <a:pPr>
                <a:defRPr/>
              </a:pPr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9D2C71-2FAC-446E-BBFA-79CBFF7A1D5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3588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8F57B4-3D93-435F-8251-F84AAAA459E0}" type="datetimeFigureOut">
              <a:rPr lang="en-US"/>
              <a:pPr>
                <a:defRPr/>
              </a:pPr>
              <a:t>1/3/2021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A8EE6EB-A2DA-41DE-98B5-156E542EB0A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633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69C166-C6C8-4104-A18A-69CCD171A925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1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3F4441E9-33C6-4657-AA80-D3A8A48AE4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27AE6B-78AE-4C86-95B7-99E927A7636D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DD017719-1683-48BE-81DE-185B2A15DB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69DD72D8-3FED-4EF7-876F-DD3355DC2B2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697716A-0419-404F-A3BD-5557CB8393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2630AC-0CD5-4782-8579-729E9D66B86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3DC6CD09-E08F-4B95-A105-6E3287ED17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2D15C0C7-005C-4C3F-BB36-50F9CBE0609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2794323-50D2-462E-8A6F-FE587270DD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91586E-73CC-469E-8D2E-3103D476D9E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D5F67AFC-A6C7-4685-B5B5-C0F3D3256F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1BA50FF5-4E99-4066-9466-B858798BE31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9676921B-902E-40C5-A3EC-DA6EBDCF5A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B71C23-962A-47FC-802C-C4A7C15E76D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66440B58-A1A8-4D50-AFF4-E23614507F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F88ECE36-475F-4C38-A747-1A4BC35B1BA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69C85E30-DF33-4935-9D69-973185B00A9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42F4DC-0113-4751-B50D-E810B1C31130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6D59D4FC-4F4B-42E6-95E6-7EE3367F9E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DA828E64-4C0A-41D8-A754-B78FD62C111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96A5D59-D4CC-48ED-9CE7-583A774FF0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3D8C96-A36C-42E1-B2BB-C09C2ECCD7D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C9708908-4381-4A0B-959B-4ABF695EAA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154BF6A3-56DB-4573-8E79-3E125B0A90A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F9FA4181-3B4B-462F-BBB1-A30305068EA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E769F2-EB98-4C9D-879A-0048B25EB74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68916963-D029-4A6F-BBAB-11354244A4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41B1F1D-8130-4B17-950B-280F1F5289E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39D262C-EF75-4D44-934D-C3B5E636AD3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5FF81A-DAEB-4CBC-9E4F-280E24E35E1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3EE0C705-75DC-44B3-9726-5B1AF10BC7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8F2E2D10-DECC-48D8-8649-1D5687A7338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B93AB41-3B1F-42A2-BB79-DFB7EC7195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7250F7-9F01-4A02-B0B5-203D2444E72D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A6191071-E0D7-4015-B2C8-68E7CEE21C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687ACC85-6867-4971-AD47-877AFBE4C48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55159B94-FC74-494D-84BC-1DA43DD0D9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943E5E-AE07-40DE-B6B2-3D3C98F78C0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1BDA5431-980D-4CAC-AD62-80E2B727ED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2FA25267-1EAF-404E-8E11-E5CABA89E64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C67F631E-ED3E-412F-8421-F2AD1388DD5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D5E81B-9A2F-499C-A11A-D785F835181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6F289FB8-9219-49BB-90FD-FC0009B43A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A90576B3-C239-4F14-91CF-F071145A11F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ACD239B-4B1D-4F81-A221-3EEF0C3FCCB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8D174B-1F84-4053-AC7D-C5FAB6B0AEC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4A2C7CC2-AE48-47AB-A411-0874BA9826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77FA1943-D571-43F1-ADE5-FF6F1430EB2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B1DCDE11-3F70-42DC-BD63-40529E12F10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0D3661-1EDA-46CC-A02A-D4EC6E9EB03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05056BBA-05D3-43E9-AAD3-BC7CCE50B8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5BF6DE19-46C7-4BA7-9F5C-B0BC59E614C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18B4883-8F93-46F1-B51F-BDCC340B2F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879765-9F52-4EA5-A4A0-7FDD5E2B727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1F92CAEC-08F7-44C7-8D7A-7704969755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11445A37-5D43-46A2-9A7E-5A7AD6A41D5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13D467C-40D6-484C-B0EC-99000748832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9AE717-380B-46AB-9562-9C624672FB6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4A969453-D176-43EC-A192-8FC133661E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5CA40FB5-5124-4869-A9B4-6A5976F4A0D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7337FB75-C140-44E3-9797-E4C1C36F627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C46565-415A-4899-A6E0-B01FFABABCD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1FA344BB-2F95-4350-9ACE-2B1E674213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7849E6EF-ACAD-4E16-AA0C-8AE7CEFDC98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78A0C62-AA43-430C-8B11-454CE347C4B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EF343A-BA11-4348-B280-5E167F9821E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A835ACD9-E9AB-4E9F-8C72-36797F5604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D281B920-70D6-4FAF-81E1-99EF568343B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4C3E4783-D1F8-488C-B54B-C26098C608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97F467-5EA4-41ED-B046-530EC9F9A0F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0B540E9F-8875-49BD-BE8F-69423FCAF8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E0DA8756-4565-4DF4-B86B-8CE36347476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8815F7E-521A-480E-87F8-5580D3A0141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BD0453-52B2-468E-A446-44E8F11694B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69310919-097C-4FAD-921D-74B6867E1A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779B7554-24AD-4CB5-AF9C-7C8FC4CE228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518A328-4FFE-4AAB-9C94-6AE0EE4E66A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A8E77D-7A45-402F-A330-0C0C7322C3F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E18F5DCA-223D-402B-9EAF-C26A209901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F6B2A41C-54F6-4448-8776-CE413F21292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4E1E382-DB82-42A2-AB18-2B6AD93F1EB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7E015E-C5B7-43A4-8A79-A7F04890576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DAB3C1DB-2721-49A6-9B31-1E09368B5A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FD152AC6-68F3-4376-825B-6666B76685B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0AFE739-7871-4B71-B706-782832E239D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C4DDB0-00C8-436C-8A86-7CF2BA15A5C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D6281B52-0217-4C47-A957-A8C33C8202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84B07D9E-7749-4896-BD17-D40A2BB62D8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96A942D-74F0-4147-A731-20A5B91CFE2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BF4385-9912-414F-8DC2-FF9F4D8792C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93895443-9BD3-4167-885F-81716EC58E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A08C3A6-3099-4967-91C3-5E81DCED555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36E6552-9284-41AD-AE08-5ABE97C5EE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2D86EA-49A0-421D-8139-A829477EDD7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FE9764A5-B700-4C8D-94EB-509CE86782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0F28707C-B6C8-4C7A-A88A-6F0A1B56435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51700A1-292E-45D9-94E4-C610A2B0B4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ED6E9C-9EA5-40D1-912C-0519F9BD0E7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D2BDB8DD-E887-4051-AA33-7783202790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79E5AFC9-2E79-47FF-A5F2-C573D978459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0F7A5-BC77-4A14-A0D1-50A96CC0411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3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CA832-1587-4C85-AC84-097F52E4FA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482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24632E-3800-42FF-9215-9BD4981295F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04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61094-59B4-4A59-8155-2113953BE75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237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A9E9C-2FEE-4910-BE4F-755AAE1A9D4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1468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BDAE14-2F1C-4C83-8611-C2F04AF4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69844E-A5FB-4FC3-9917-B1310BA6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Translators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D32366-6BD5-48F3-B8D0-DF31DC5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F1C70-34AC-4FF1-826A-C2ECADD69C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04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AC32FCF-416A-43C4-8CEB-89387E5D0FC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75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AE387-EF9C-4BCF-A3E9-8490FBC69D4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256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C3CE8-DEF6-4D48-8774-1FCB80F2B43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6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4FE32-8702-4E78-992A-845100EB67D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906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69BCE-005D-4CD5-9EF9-9913B7A8510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617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CD414-FF48-4F3E-91C9-60C3572DE24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352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6A7EA-0F83-436D-BD1C-432B36DEE6A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97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C6541-AEBC-43E2-9EAA-A0E9F563289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04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522E51F-6B1C-4835-B180-ACD64EC6112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/>
              <a:t>Top-down derivation tree generation</a:t>
            </a:r>
          </a:p>
        </p:txBody>
      </p:sp>
      <p:sp>
        <p:nvSpPr>
          <p:cNvPr id="4099" name="Subtitle 5"/>
          <p:cNvSpPr>
            <a:spLocks noGrp="1"/>
          </p:cNvSpPr>
          <p:nvPr>
            <p:ph type="subTitle" idx="1"/>
          </p:nvPr>
        </p:nvSpPr>
        <p:spPr>
          <a:xfrm>
            <a:off x="228600" y="3270250"/>
            <a:ext cx="8610600" cy="2209800"/>
          </a:xfrm>
        </p:spPr>
        <p:txBody>
          <a:bodyPr/>
          <a:lstStyle/>
          <a:p>
            <a:pPr eaLnBrk="1" hangingPunct="1"/>
            <a:endParaRPr lang="en-AU" altLang="en-US" sz="2800" dirty="0"/>
          </a:p>
          <a:p>
            <a:pPr eaLnBrk="1" hangingPunct="1"/>
            <a:r>
              <a:rPr lang="en-AU" altLang="en-US" sz="2400" dirty="0"/>
              <a:t>Adeesha Wijayasiri</a:t>
            </a:r>
            <a:endParaRPr lang="en-AU" altLang="en-US" sz="2000" dirty="0"/>
          </a:p>
          <a:p>
            <a:pPr eaLnBrk="1" hangingPunct="1"/>
            <a:endParaRPr lang="en-GB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8E0508B5-009B-4744-BC5D-2FC65DF19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596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Top-down derivation tree generation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F37B353-C89D-435D-8706-05A9453812B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87382" y="2029211"/>
            <a:ext cx="7974268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Obvious locations of the Write() statements: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701" dirty="0">
                <a:latin typeface="Verdana" pitchFamily="34" charset="0"/>
              </a:rPr>
              <a:t>Locations where PT Lookups would take place.</a:t>
            </a:r>
            <a:endParaRPr lang="en-US" altLang="en-US" sz="1905" dirty="0">
              <a:latin typeface="Verdana" pitchFamily="34" charset="0"/>
            </a:endParaRP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701" dirty="0">
                <a:latin typeface="Verdana" pitchFamily="34" charset="0"/>
              </a:rPr>
              <a:t>Works because grammar is LL(1).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Two ways to build tree: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As parsing proceeds (“as we go”).</a:t>
            </a:r>
          </a:p>
          <a:p>
            <a:pPr marL="831705" lvl="2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565" dirty="0">
                <a:latin typeface="Verdana" pitchFamily="34" charset="0"/>
              </a:rPr>
              <a:t>“Write(A-&gt;</a:t>
            </a:r>
            <a:r>
              <a:rPr lang="el-GR" altLang="en-US" sz="1565" dirty="0">
                <a:latin typeface="Verdana" pitchFamily="34" charset="0"/>
              </a:rPr>
              <a:t>ω</a:t>
            </a:r>
            <a:r>
              <a:rPr lang="en-US" altLang="en-US" sz="1565" dirty="0">
                <a:latin typeface="Verdana" pitchFamily="34" charset="0"/>
              </a:rPr>
              <a:t>)” (or process A-&gt;</a:t>
            </a:r>
            <a:r>
              <a:rPr lang="el-GR" altLang="en-US" sz="1565" dirty="0">
                <a:latin typeface="Verdana" pitchFamily="34" charset="0"/>
              </a:rPr>
              <a:t>ω</a:t>
            </a:r>
            <a:r>
              <a:rPr lang="en-US" altLang="en-US" sz="1565" dirty="0">
                <a:latin typeface="Verdana" pitchFamily="34" charset="0"/>
              </a:rPr>
              <a:t>) means:</a:t>
            </a:r>
          </a:p>
          <a:p>
            <a:pPr marL="831704" lvl="2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565" dirty="0">
                <a:latin typeface="Verdana" pitchFamily="34" charset="0"/>
                <a:ea typeface="MS UI Gothic" pitchFamily="34" charset="-128"/>
              </a:rPr>
              <a:t>Create tree nodes for </a:t>
            </a:r>
            <a:r>
              <a:rPr lang="el-GR" altLang="en-US" sz="1565" dirty="0">
                <a:latin typeface="Verdana" pitchFamily="34" charset="0"/>
              </a:rPr>
              <a:t>ω</a:t>
            </a:r>
            <a:r>
              <a:rPr lang="en-US" altLang="en-US" sz="1565" dirty="0">
                <a:latin typeface="Verdana" pitchFamily="34" charset="0"/>
              </a:rPr>
              <a:t> under “current”;</a:t>
            </a:r>
          </a:p>
          <a:p>
            <a:pPr marL="831704" lvl="2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565" dirty="0">
                <a:latin typeface="Verdana" pitchFamily="34" charset="0"/>
              </a:rPr>
              <a:t>Update current (complicated: need “current” for each procedure).</a:t>
            </a:r>
          </a:p>
          <a:p>
            <a:pPr marL="831704" lvl="2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565" dirty="0">
                <a:latin typeface="Verdana" pitchFamily="34" charset="0"/>
              </a:rPr>
              <a:t>Better way ?   Yep: Bottom-up ! (Coming Soon …)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Build tree after parsing concludes.</a:t>
            </a:r>
            <a:r>
              <a:rPr lang="en-US" altLang="en-US" sz="1837" dirty="0"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C709A66-DA11-482C-A8B4-34A1093D5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summary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E3AF494-E658-4AF9-BE46-80C360A4578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14224" y="1758334"/>
            <a:ext cx="7310016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311079" indent="-311079">
              <a:buFont typeface="Arial" charset="0"/>
              <a:buChar char="•"/>
              <a:defRPr/>
            </a:pPr>
            <a:r>
              <a:rPr lang="en-US" altLang="en-US" sz="1905" dirty="0">
                <a:latin typeface="Verdana" pitchFamily="34" charset="0"/>
              </a:rPr>
              <a:t>Possibilities:</a:t>
            </a:r>
          </a:p>
          <a:p>
            <a:pPr marL="654562" lvl="1" indent="-311079">
              <a:defRPr/>
            </a:pPr>
            <a:r>
              <a:rPr lang="en-US" altLang="en-US" sz="1633" dirty="0">
                <a:solidFill>
                  <a:srgbClr val="FF0000"/>
                </a:solidFill>
                <a:latin typeface="Verdana" pitchFamily="34" charset="0"/>
              </a:rPr>
              <a:t>Derivation tree</a:t>
            </a:r>
            <a:r>
              <a:rPr lang="en-US" altLang="en-US" sz="1633" dirty="0">
                <a:latin typeface="Verdana" pitchFamily="34" charset="0"/>
              </a:rPr>
              <a:t> or Abstract Syntax Tree.</a:t>
            </a:r>
          </a:p>
          <a:p>
            <a:pPr marL="654562" lvl="1" indent="-311079">
              <a:defRPr/>
            </a:pPr>
            <a:r>
              <a:rPr lang="en-US" altLang="en-US" sz="1633" dirty="0">
                <a:solidFill>
                  <a:srgbClr val="FF0000"/>
                </a:solidFill>
                <a:latin typeface="Verdana" pitchFamily="34" charset="0"/>
              </a:rPr>
              <a:t>Top-down</a:t>
            </a:r>
            <a:r>
              <a:rPr lang="en-US" altLang="en-US" sz="1633" dirty="0">
                <a:latin typeface="Verdana" pitchFamily="34" charset="0"/>
              </a:rPr>
              <a:t>, or Bottom-up.</a:t>
            </a:r>
          </a:p>
          <a:p>
            <a:pPr marL="654562" lvl="1" indent="-311079">
              <a:defRPr/>
            </a:pPr>
            <a:r>
              <a:rPr lang="en-US" altLang="en-US" sz="1633" dirty="0">
                <a:latin typeface="Verdana" pitchFamily="34" charset="0"/>
              </a:rPr>
              <a:t>For original or </a:t>
            </a:r>
            <a:r>
              <a:rPr lang="en-US" altLang="en-US" sz="1633" dirty="0">
                <a:solidFill>
                  <a:srgbClr val="FF0000"/>
                </a:solidFill>
                <a:latin typeface="Verdana" pitchFamily="34" charset="0"/>
              </a:rPr>
              <a:t>modified grammar.</a:t>
            </a:r>
            <a:endParaRPr lang="en-US" altLang="en-US" sz="1633" dirty="0">
              <a:latin typeface="Verdana" pitchFamily="34" charset="0"/>
            </a:endParaRPr>
          </a:p>
          <a:p>
            <a:pPr marL="311079" indent="-311079">
              <a:buFont typeface="Arial" charset="0"/>
              <a:buChar char="•"/>
              <a:defRPr/>
            </a:pPr>
            <a:r>
              <a:rPr lang="en-US" altLang="en-US" sz="1905" dirty="0">
                <a:latin typeface="Verdana" pitchFamily="34" charset="0"/>
              </a:rPr>
              <a:t>Leading up to:</a:t>
            </a:r>
          </a:p>
          <a:p>
            <a:pPr marL="311079" lvl="1" indent="0"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AST, bottom-up, for the original grammar (“the one”).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BFD737-9363-4FC7-844D-66721B6A9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56" y="1510088"/>
            <a:ext cx="2395629" cy="72581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endParaRPr lang="en-US" altLang="en-US" sz="1633" u="sng" dirty="0">
              <a:latin typeface="Verdana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1905" dirty="0">
                <a:solidFill>
                  <a:srgbClr val="FF0000"/>
                </a:solidFill>
                <a:latin typeface="Verdana" pitchFamily="34" charset="0"/>
              </a:rPr>
              <a:t>Red: done</a:t>
            </a:r>
          </a:p>
          <a:p>
            <a:pPr>
              <a:lnSpc>
                <a:spcPct val="90000"/>
              </a:lnSpc>
              <a:defRPr/>
            </a:pPr>
            <a:endParaRPr lang="en-US" altLang="en-US" sz="1497" dirty="0">
              <a:latin typeface="Verdana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497" dirty="0"/>
              <a:t>	</a:t>
            </a:r>
            <a:endParaRPr lang="en-US" altLang="en-US" sz="1497" dirty="0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en-US" sz="1497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8C03658-FB8E-4F65-BFBA-F69380440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8447" y="2599496"/>
            <a:ext cx="6947107" cy="858667"/>
          </a:xfrm>
        </p:spPr>
        <p:txBody>
          <a:bodyPr vert="horz" wrap="square" lIns="0" tIns="36005" rIns="0" bIns="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4082" dirty="0"/>
              <a:t>Bottom-up derivation tree generation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B9E33725-1B76-4273-BDDD-2F0555230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387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Tree generation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A308339-03EC-4B73-BD10-AEBFF89AFAB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839227" y="1821835"/>
            <a:ext cx="7983989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311079" indent="-311079">
              <a:buFont typeface="Arial" charset="0"/>
              <a:buChar char="•"/>
              <a:defRPr/>
            </a:pPr>
            <a:r>
              <a:rPr lang="en-US" altLang="en-US" sz="2177" dirty="0">
                <a:latin typeface="Verdana" pitchFamily="34" charset="0"/>
              </a:rPr>
              <a:t>Possibilities:</a:t>
            </a:r>
          </a:p>
          <a:p>
            <a:pPr marL="654562" lvl="1" indent="-311079">
              <a:defRPr/>
            </a:pPr>
            <a:r>
              <a:rPr lang="en-US" altLang="en-US" sz="1905" dirty="0">
                <a:solidFill>
                  <a:srgbClr val="FF0000"/>
                </a:solidFill>
                <a:latin typeface="Verdana" pitchFamily="34" charset="0"/>
              </a:rPr>
              <a:t>Derivation tree </a:t>
            </a:r>
            <a:r>
              <a:rPr lang="en-US" altLang="en-US" sz="1905" dirty="0">
                <a:latin typeface="Verdana" pitchFamily="34" charset="0"/>
              </a:rPr>
              <a:t>or Abstract Syntax Tree.</a:t>
            </a:r>
          </a:p>
          <a:p>
            <a:pPr marL="654562" lvl="1" indent="-311079">
              <a:defRPr/>
            </a:pPr>
            <a:r>
              <a:rPr lang="en-US" altLang="en-US" sz="1905" dirty="0">
                <a:latin typeface="Verdana" pitchFamily="34" charset="0"/>
              </a:rPr>
              <a:t>Top-down, or </a:t>
            </a:r>
            <a:r>
              <a:rPr lang="en-US" altLang="en-US" sz="1905" dirty="0">
                <a:solidFill>
                  <a:srgbClr val="FF0000"/>
                </a:solidFill>
                <a:latin typeface="Verdana" pitchFamily="34" charset="0"/>
              </a:rPr>
              <a:t>Bottom-up</a:t>
            </a:r>
            <a:r>
              <a:rPr lang="en-US" altLang="en-US" sz="1905" dirty="0">
                <a:latin typeface="Verdana" pitchFamily="34" charset="0"/>
              </a:rPr>
              <a:t>.</a:t>
            </a:r>
          </a:p>
          <a:p>
            <a:pPr marL="654562" lvl="1" indent="-311079">
              <a:defRPr/>
            </a:pPr>
            <a:r>
              <a:rPr lang="en-US" altLang="en-US" sz="1905" dirty="0">
                <a:latin typeface="Verdana" pitchFamily="34" charset="0"/>
              </a:rPr>
              <a:t>For original or </a:t>
            </a:r>
            <a:r>
              <a:rPr lang="en-US" altLang="en-US" sz="1905" dirty="0">
                <a:solidFill>
                  <a:srgbClr val="FF0000"/>
                </a:solidFill>
                <a:latin typeface="Verdana" pitchFamily="34" charset="0"/>
              </a:rPr>
              <a:t>modified grammar</a:t>
            </a:r>
            <a:r>
              <a:rPr lang="en-US" altLang="en-US" sz="1905" dirty="0">
                <a:latin typeface="Verdana" pitchFamily="34" charset="0"/>
              </a:rPr>
              <a:t> !</a:t>
            </a:r>
          </a:p>
          <a:p>
            <a:pPr marL="311079" indent="-311079">
              <a:buFont typeface="Arial" charset="0"/>
              <a:buChar char="•"/>
              <a:defRPr/>
            </a:pPr>
            <a:r>
              <a:rPr lang="en-US" altLang="en-US" sz="2177" dirty="0">
                <a:latin typeface="Verdana" pitchFamily="34" charset="0"/>
              </a:rPr>
              <a:t>Leading up to:</a:t>
            </a:r>
          </a:p>
          <a:p>
            <a:pPr marL="311079" lvl="1" indent="0"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AST, bottom-up, for the original grammar (“the one”).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5AC05-66E8-41D8-AB46-1BBC9FE0C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752600"/>
            <a:ext cx="2395629" cy="36290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1905" dirty="0">
                <a:solidFill>
                  <a:srgbClr val="FF0000"/>
                </a:solidFill>
                <a:latin typeface="Verdana" pitchFamily="34" charset="0"/>
              </a:rPr>
              <a:t>Red: now</a:t>
            </a:r>
          </a:p>
          <a:p>
            <a:pPr>
              <a:lnSpc>
                <a:spcPct val="90000"/>
              </a:lnSpc>
              <a:defRPr/>
            </a:pPr>
            <a:endParaRPr lang="en-US" altLang="en-US" sz="1497" dirty="0">
              <a:latin typeface="Verdana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497" dirty="0"/>
              <a:t>	</a:t>
            </a:r>
            <a:endParaRPr lang="en-US" altLang="en-US" sz="1497" dirty="0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en-US" sz="1497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B7E99D4B-C9DD-4556-B26A-19F43E857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345659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BOTTOM-UP derivation tree generation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F044EF0-E7CC-4D4F-BF83-BAFF709A063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14400" y="1524000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>
                <a:latin typeface="Verdana" panose="020B0604030504040204" pitchFamily="34" charset="0"/>
              </a:rPr>
              <a:t>In each procedure,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>
                <a:latin typeface="Verdana" panose="020B0604030504040204" pitchFamily="34" charset="0"/>
              </a:rPr>
              <a:t>			For each alternative, 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>
                <a:latin typeface="Verdana" panose="020B0604030504040204" pitchFamily="34" charset="0"/>
              </a:rPr>
              <a:t>				Write out the selected production rule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>
                <a:latin typeface="Verdana" panose="020B0604030504040204" pitchFamily="34" charset="0"/>
              </a:rPr>
              <a:t>				A-&gt;</a:t>
            </a:r>
            <a:r>
              <a:rPr lang="el-GR" altLang="en-US" sz="2177" dirty="0">
                <a:latin typeface="Verdana" panose="020B0604030504040204" pitchFamily="34" charset="0"/>
              </a:rPr>
              <a:t>ω</a:t>
            </a:r>
            <a:r>
              <a:rPr lang="en-US" altLang="en-US" sz="2177" dirty="0">
                <a:latin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177" u="sng" dirty="0">
                <a:solidFill>
                  <a:srgbClr val="FF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IMMEDIATELY AFTER</a:t>
            </a:r>
            <a:r>
              <a:rPr lang="en-US" altLang="en-US" sz="2177" dirty="0">
                <a:latin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</a:t>
            </a:r>
            <a:r>
              <a:rPr lang="en-US" altLang="en-US" sz="2177" dirty="0">
                <a:latin typeface="Verdana" panose="020B0604030504040204" pitchFamily="34" charset="0"/>
                <a:sym typeface="Wingdings" panose="05000000000000000000" pitchFamily="2" charset="2"/>
              </a:rPr>
              <a:t> is parsed.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1837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6C77F2A3-62FF-4036-A6F4-AD331BC5B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397503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BOTTOM-UP derivation tree generation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F11829-52B3-4854-B95D-BCFB825F3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28762"/>
            <a:ext cx="7321303" cy="357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 anchor="ctr"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</a:rPr>
              <a:t> S;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case</a:t>
            </a:r>
            <a:r>
              <a:rPr lang="en-US" altLang="en-US" sz="1905" b="1" dirty="0">
                <a:latin typeface="Courier New" panose="02070309020205020404" pitchFamily="49" charset="0"/>
              </a:rPr>
              <a:t> 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Next_Token</a:t>
            </a:r>
            <a:r>
              <a:rPr lang="en-US" altLang="en-US" sz="1905" b="1" dirty="0">
                <a:latin typeface="Courier New" panose="02070309020205020404" pitchFamily="49" charset="0"/>
              </a:rPr>
              <a:t> 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of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T_begin</a:t>
            </a:r>
            <a:r>
              <a:rPr lang="en-US" altLang="en-US" sz="1905" b="1" dirty="0">
                <a:latin typeface="Courier New" panose="02070309020205020404" pitchFamily="49" charset="0"/>
              </a:rPr>
              <a:t> :	Read(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T_begin</a:t>
            </a:r>
            <a:r>
              <a:rPr lang="en-US" altLang="en-US" sz="1905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SL();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Read(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T_end</a:t>
            </a:r>
            <a:r>
              <a:rPr lang="en-US" altLang="en-US" sz="1905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Write(S </a:t>
            </a:r>
            <a:r>
              <a:rPr lang="en-US" altLang="en-US" sz="1905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begin SL end)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en-US" altLang="en-US" sz="1905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 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anose="02070309020205020404" pitchFamily="49" charset="0"/>
              </a:rPr>
              <a:t>   :	Read(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Read(T_:=);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E();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Read(T_;);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Write(S </a:t>
            </a:r>
            <a:r>
              <a:rPr lang="en-US" altLang="en-US" sz="1905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id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:=E;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en-US" altLang="en-US" sz="1905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otherwise</a:t>
            </a:r>
            <a:r>
              <a:rPr lang="en-US" altLang="en-US" sz="1905" b="1" dirty="0">
                <a:latin typeface="Courier New" panose="02070309020205020404" pitchFamily="49" charset="0"/>
              </a:rPr>
              <a:t>	Error;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03201548-3B08-4890-9980-8F0115E81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5504"/>
            <a:ext cx="7656723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BOTTOM-UP derivation tree generation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005410-045C-4427-8FBE-2AFB5A608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28762"/>
            <a:ext cx="8307583" cy="388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 anchor="ctr"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</a:rPr>
              <a:t> SL; 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S(); Z();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Write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(SL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SZ);</a:t>
            </a:r>
            <a:endParaRPr lang="en-US" altLang="en-US" sz="1905" b="1" u="sng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endParaRPr lang="en-US" altLang="en-US" sz="1905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endParaRPr lang="en-US" altLang="en-US" sz="544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</a:rPr>
              <a:t> Z;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case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 Next Token </a:t>
            </a:r>
            <a:r>
              <a:rPr lang="en-US" altLang="en-US" sz="1905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of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T_begin</a:t>
            </a:r>
            <a:r>
              <a:rPr lang="en-US" altLang="en-US" sz="1905" b="1" dirty="0">
                <a:latin typeface="Courier New" panose="02070309020205020404" pitchFamily="49" charset="0"/>
              </a:rPr>
              <a:t>, 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anose="02070309020205020404" pitchFamily="49" charset="0"/>
              </a:rPr>
              <a:t>:   S();Z();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  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Write(Z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SZ)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en-US" altLang="en-US" sz="1905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   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T_end</a:t>
            </a:r>
            <a:r>
              <a:rPr lang="en-US" altLang="en-US" sz="1905" b="1" dirty="0">
                <a:latin typeface="Courier New" panose="02070309020205020404" pitchFamily="49" charset="0"/>
              </a:rPr>
              <a:t>: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Write(Z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)</a:t>
            </a:r>
            <a:r>
              <a:rPr lang="en-US" altLang="en-US" sz="1905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otherwise</a:t>
            </a:r>
            <a:r>
              <a:rPr lang="en-US" altLang="en-US" sz="1905" b="1" dirty="0">
                <a:latin typeface="Courier New" panose="02070309020205020404" pitchFamily="49" charset="0"/>
              </a:rPr>
              <a:t> Error;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2177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46058161-18C1-4FC1-AA92-790B03E64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44276"/>
            <a:ext cx="7345659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BOTTOM-UP derivation tree generation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5EF050-31A8-4B2F-88B2-EC8A6853A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071" y="1769990"/>
            <a:ext cx="7414729" cy="388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E;</a:t>
            </a:r>
            <a:endParaRPr lang="en-US" altLang="en-US" sz="1905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 </a:t>
            </a:r>
            <a:r>
              <a:rPr lang="en-US" altLang="en-US" sz="1905" b="1" dirty="0">
                <a:solidFill>
                  <a:srgbClr val="FDAD2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T(); Y();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Write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en-US" altLang="en-US" sz="2177" dirty="0">
                <a:solidFill>
                  <a:srgbClr val="FF0000"/>
                </a:solidFill>
                <a:cs typeface="Courier New" panose="02070309020205020404" pitchFamily="49" charset="0"/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TY);</a:t>
            </a:r>
            <a:endParaRPr lang="en-US" altLang="en-US" sz="1905" b="1" u="sng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905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Y;</a:t>
            </a:r>
            <a:endParaRPr lang="en-US" altLang="en-US" sz="1905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Next Token = T_+ </a:t>
            </a: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Read(T_+); T(); Y();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Write (Y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+TY);</a:t>
            </a:r>
            <a:endParaRPr lang="en-US" altLang="en-US" sz="1905" b="1" dirty="0">
              <a:latin typeface="Courier New" panose="020703090202050204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905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Write (Y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)</a:t>
            </a:r>
            <a:r>
              <a:rPr lang="en-US" altLang="en-US" sz="1905" b="1" dirty="0">
                <a:solidFill>
                  <a:srgbClr val="FDAD23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905" b="1" dirty="0">
                <a:solidFill>
                  <a:schemeClr val="tx1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;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F7DDFCF4-3B5B-4685-9D76-F8970FA4B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397503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BOTTOM-UP derivation tree generation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2A74755-E4AD-4E19-9572-FDAABEBB4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071" y="1775390"/>
            <a:ext cx="5858381" cy="388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769" b="1" u="sng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  <a:endParaRPr lang="en-US" altLang="en-US" sz="1905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2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P();	X();</a:t>
            </a:r>
          </a:p>
          <a:p>
            <a:pPr lvl="2">
              <a:lnSpc>
                <a:spcPct val="8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Write (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T </a:t>
            </a:r>
            <a:r>
              <a:rPr lang="en-US" altLang="en-US" sz="2177" b="1" dirty="0">
                <a:solidFill>
                  <a:srgbClr val="FF0000"/>
                </a:solidFill>
              </a:rPr>
              <a:t>→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PX);</a:t>
            </a:r>
            <a:endParaRPr lang="en-US" altLang="en-US" sz="1905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905" b="1" dirty="0">
              <a:latin typeface="Courier New" panose="020703090202050204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</a:rPr>
              <a:t> X;</a:t>
            </a:r>
            <a:endParaRPr lang="en-US" altLang="en-US" sz="1905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 Next Token = T_* </a:t>
            </a:r>
            <a:r>
              <a:rPr lang="en-US" altLang="en-US" sz="1905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then</a:t>
            </a:r>
            <a:endParaRPr lang="en-US" altLang="en-US" sz="1905" b="1" dirty="0">
              <a:solidFill>
                <a:srgbClr val="FF0000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905" b="1" dirty="0">
                <a:solidFill>
                  <a:srgbClr val="FDAD23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	</a:t>
            </a:r>
            <a:r>
              <a:rPr lang="en-US" altLang="en-US" sz="1905" b="1" dirty="0">
                <a:latin typeface="Courier New" panose="02070309020205020404" pitchFamily="49" charset="0"/>
              </a:rPr>
              <a:t>Read(T_*); T();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Write (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X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*T);</a:t>
            </a:r>
            <a:endParaRPr lang="en-US" altLang="en-US" sz="1905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905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Write (X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)</a:t>
            </a:r>
            <a:r>
              <a:rPr lang="en-US" altLang="en-US" sz="1905" b="1" dirty="0">
                <a:solidFill>
                  <a:schemeClr val="tx1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;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905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2177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7C99C4F2-4A8F-42B3-94D7-6143340DB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04879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BOTTOM-UP derivation tree generation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B9B87E-EFDF-4C59-A3C0-AB05EE247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759" y="1821835"/>
            <a:ext cx="7974268" cy="3574001"/>
          </a:xfrm>
          <a:prstGeom prst="rect">
            <a:avLst/>
          </a:prstGeom>
          <a:noFill/>
          <a:ln>
            <a:noFill/>
          </a:ln>
        </p:spPr>
        <p:txBody>
          <a:bodyPr tIns="19105" rIns="0" bIns="0"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endParaRPr lang="en-US" altLang="en-US" sz="1905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 P;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en-US" sz="1905" b="1" u="sng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case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  Next Token </a:t>
            </a:r>
            <a:r>
              <a:rPr lang="en-US" altLang="en-US" sz="1905" b="1" u="sng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of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		T_(:</a:t>
            </a:r>
            <a:r>
              <a:rPr lang="en-US" altLang="en-US" sz="1905" b="1" dirty="0">
                <a:solidFill>
                  <a:srgbClr val="FDAD23"/>
                </a:solidFill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Read(T_();</a:t>
            </a:r>
          </a:p>
          <a:p>
            <a:pPr lvl="4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E();</a:t>
            </a:r>
          </a:p>
          <a:p>
            <a:pPr lvl="4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Read(T_));</a:t>
            </a:r>
          </a:p>
          <a:p>
            <a:pPr lvl="4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Write (</a:t>
            </a:r>
            <a:r>
              <a:rPr lang="en-US" altLang="en-US" sz="1905" b="1" dirty="0">
                <a:solidFill>
                  <a:srgbClr val="FF0000"/>
                </a:solidFill>
                <a:latin typeface="Courier New" pitchFamily="49" charset="0"/>
              </a:rPr>
              <a:t>P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 (E));</a:t>
            </a:r>
            <a:endParaRPr lang="en-US" altLang="en-US" sz="1905" b="1" dirty="0">
              <a:latin typeface="Courier New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905" b="1" dirty="0" err="1">
                <a:latin typeface="Courier New" pitchFamily="49" charset="0"/>
                <a:cs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905" b="1" dirty="0">
                <a:solidFill>
                  <a:srgbClr val="FDAD23"/>
                </a:solidFill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Read(</a:t>
            </a:r>
            <a:r>
              <a:rPr lang="en-US" altLang="en-US" sz="1905" b="1" dirty="0" err="1">
                <a:latin typeface="Courier New" pitchFamily="49" charset="0"/>
                <a:cs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1905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Write (</a:t>
            </a:r>
            <a:r>
              <a:rPr lang="en-US" altLang="en-US" sz="1905" b="1" dirty="0">
                <a:solidFill>
                  <a:srgbClr val="FF0000"/>
                </a:solidFill>
                <a:latin typeface="Courier New" pitchFamily="49" charset="0"/>
              </a:rPr>
              <a:t>P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 id);</a:t>
            </a:r>
            <a:endParaRPr lang="en-US" altLang="en-US" sz="1905" b="1" dirty="0">
              <a:latin typeface="Courier New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905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 Error;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u="sng" dirty="0">
                <a:latin typeface="Courier New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u="sng" dirty="0">
                <a:latin typeface="Courier New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CB4C2A7F-6A86-4DDD-88D4-0E10D4089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1816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Tree generation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0D4ECA6-88F2-425A-B825-C1DD51E0182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42915" y="1821835"/>
            <a:ext cx="7465548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311079" indent="-311079">
              <a:buFont typeface="Arial" charset="0"/>
              <a:buChar char="•"/>
              <a:defRPr/>
            </a:pPr>
            <a:r>
              <a:rPr lang="en-US" altLang="en-US" sz="1905" dirty="0">
                <a:latin typeface="Verdana" pitchFamily="34" charset="0"/>
              </a:rPr>
              <a:t>Possibilities:</a:t>
            </a:r>
          </a:p>
          <a:p>
            <a:pPr marL="654562" lvl="1" indent="-311079">
              <a:defRPr/>
            </a:pPr>
            <a:r>
              <a:rPr lang="en-US" altLang="en-US" sz="1905" dirty="0">
                <a:solidFill>
                  <a:srgbClr val="FF0000"/>
                </a:solidFill>
                <a:latin typeface="Verdana" pitchFamily="34" charset="0"/>
              </a:rPr>
              <a:t>Derivation tree </a:t>
            </a:r>
            <a:r>
              <a:rPr lang="en-US" altLang="en-US" sz="1905" dirty="0">
                <a:latin typeface="Verdana" pitchFamily="34" charset="0"/>
              </a:rPr>
              <a:t>or Abstract Syntax Tree.</a:t>
            </a:r>
          </a:p>
          <a:p>
            <a:pPr marL="654562" lvl="1" indent="-311079">
              <a:defRPr/>
            </a:pPr>
            <a:r>
              <a:rPr lang="en-US" altLang="en-US" sz="1905" dirty="0">
                <a:solidFill>
                  <a:srgbClr val="FF0000"/>
                </a:solidFill>
                <a:latin typeface="Verdana" pitchFamily="34" charset="0"/>
              </a:rPr>
              <a:t>Top-down</a:t>
            </a:r>
            <a:r>
              <a:rPr lang="en-US" altLang="en-US" sz="1905" dirty="0">
                <a:latin typeface="Verdana" pitchFamily="34" charset="0"/>
              </a:rPr>
              <a:t>, or Bottom-up.</a:t>
            </a:r>
          </a:p>
          <a:p>
            <a:pPr marL="654562" lvl="1" indent="-311079">
              <a:defRPr/>
            </a:pPr>
            <a:r>
              <a:rPr lang="en-US" altLang="en-US" sz="1905" dirty="0">
                <a:latin typeface="Verdana" pitchFamily="34" charset="0"/>
              </a:rPr>
              <a:t>For original or </a:t>
            </a:r>
            <a:r>
              <a:rPr lang="en-US" altLang="en-US" sz="1905" dirty="0">
                <a:solidFill>
                  <a:srgbClr val="FF0000"/>
                </a:solidFill>
                <a:latin typeface="Verdana" pitchFamily="34" charset="0"/>
              </a:rPr>
              <a:t>modified grammar </a:t>
            </a:r>
            <a:r>
              <a:rPr lang="en-US" altLang="en-US" sz="1905" dirty="0">
                <a:latin typeface="Verdana" pitchFamily="34" charset="0"/>
              </a:rPr>
              <a:t>!</a:t>
            </a:r>
          </a:p>
          <a:p>
            <a:pPr marL="311079" indent="-311079">
              <a:buFont typeface="Arial" charset="0"/>
              <a:buChar char="•"/>
              <a:defRPr/>
            </a:pPr>
            <a:r>
              <a:rPr lang="en-US" altLang="en-US" sz="1905" dirty="0">
                <a:latin typeface="Verdana" pitchFamily="34" charset="0"/>
              </a:rPr>
              <a:t>Leading up to:</a:t>
            </a:r>
          </a:p>
          <a:p>
            <a:pPr marL="311079" lvl="1" indent="0"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AST, bottom-up, for the original grammar  (“the one”).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DA274-79DD-4E3D-A4CC-57C11D640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834" y="1821835"/>
            <a:ext cx="2395629" cy="36290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1905" dirty="0">
                <a:solidFill>
                  <a:srgbClr val="FF0000"/>
                </a:solidFill>
                <a:latin typeface="Verdana" pitchFamily="34" charset="0"/>
              </a:rPr>
              <a:t>Red: now</a:t>
            </a:r>
          </a:p>
          <a:p>
            <a:pPr>
              <a:lnSpc>
                <a:spcPct val="90000"/>
              </a:lnSpc>
              <a:defRPr/>
            </a:pPr>
            <a:endParaRPr lang="en-US" altLang="en-US" sz="1497" dirty="0">
              <a:latin typeface="Verdana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497" dirty="0"/>
              <a:t>	</a:t>
            </a:r>
            <a:endParaRPr lang="en-US" altLang="en-US" sz="1497" dirty="0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en-US" sz="1497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68E8E094-19EA-4397-81C9-0E8E3DE2C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9062" y="153612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Parser output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8880031-EF92-4757-8B13-15503C5E9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36" y="1825074"/>
            <a:ext cx="4345182" cy="82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497" u="sng" dirty="0">
                <a:latin typeface="Verdana" panose="020B0604030504040204" pitchFamily="34" charset="0"/>
              </a:rPr>
              <a:t>Input String</a:t>
            </a:r>
            <a:r>
              <a:rPr lang="en-US" altLang="en-US" sz="1497" dirty="0">
                <a:latin typeface="Verdan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97" dirty="0"/>
              <a:t>	 </a:t>
            </a:r>
            <a:r>
              <a:rPr lang="en-US" altLang="en-US" sz="1633" b="1" dirty="0">
                <a:latin typeface="Courier New" panose="02070309020205020404" pitchFamily="49" charset="0"/>
              </a:rPr>
              <a:t>begin id := (id + id) * id; end</a:t>
            </a:r>
            <a:endParaRPr lang="en-US" altLang="en-US" sz="1633" u="sng" dirty="0"/>
          </a:p>
          <a:p>
            <a:pPr>
              <a:lnSpc>
                <a:spcPct val="90000"/>
              </a:lnSpc>
            </a:pPr>
            <a:endParaRPr lang="en-US" altLang="en-US" sz="1497" u="sng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97" u="sng" dirty="0">
                <a:latin typeface="Verdana" panose="020B0604030504040204" pitchFamily="34" charset="0"/>
              </a:rPr>
              <a:t>Output</a:t>
            </a:r>
            <a:r>
              <a:rPr lang="en-US" altLang="en-US" sz="1497" dirty="0">
                <a:latin typeface="Verdan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49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97" dirty="0"/>
              <a:t>	</a:t>
            </a:r>
            <a:endParaRPr lang="en-US" altLang="en-US" sz="1497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97" dirty="0"/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EA51EE9D-9D40-4E85-9359-2C4CA078E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67360"/>
            <a:ext cx="1498078" cy="245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P 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endParaRPr lang="en-US" altLang="en-US" sz="1633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endParaRPr lang="en-US" altLang="en-US" sz="1633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+TY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TY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(E)</a:t>
            </a:r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id="{6841ED53-2417-4ABD-9F8C-CA2E1555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63992"/>
            <a:ext cx="2281140" cy="269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P 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*T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TY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id:=E;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Z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SL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SZ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begin SL end</a:t>
            </a:r>
          </a:p>
        </p:txBody>
      </p:sp>
      <p:pic>
        <p:nvPicPr>
          <p:cNvPr id="15366" name="Picture 2">
            <a:extLst>
              <a:ext uri="{FF2B5EF4-FFF2-40B4-BE49-F238E27FC236}">
                <a16:creationId xmlns:a16="http://schemas.microsoft.com/office/drawing/2014/main" id="{6BC47BC3-8193-4E16-9C3C-49E72AF5F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8" t="15651" r="15829"/>
          <a:stretch>
            <a:fillRect/>
          </a:stretch>
        </p:blipFill>
        <p:spPr bwMode="auto">
          <a:xfrm>
            <a:off x="5867400" y="762000"/>
            <a:ext cx="3028558" cy="48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AC909152-319B-4149-8510-C25D51D3B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553035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Bottom-up derivation tree generation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7890024-8797-46F8-8386-D887CBE5565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87382" y="1925523"/>
            <a:ext cx="7974268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Location of Write() statements: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701" dirty="0">
                <a:latin typeface="Verdana" pitchFamily="34" charset="0"/>
              </a:rPr>
              <a:t>Still obvious: grammar is LL(1).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Productions emitted as procedures quit,</a:t>
            </a:r>
            <a:r>
              <a:rPr lang="en-US" altLang="en-US" sz="1701" dirty="0">
                <a:latin typeface="Verdana" pitchFamily="34" charset="0"/>
              </a:rPr>
              <a:t> </a:t>
            </a:r>
            <a:r>
              <a:rPr lang="en-US" altLang="en-US" sz="1905" dirty="0">
                <a:latin typeface="Verdana" pitchFamily="34" charset="0"/>
              </a:rPr>
              <a:t>not as they start.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Sequence of productions must be reversed to obtain a right-most derivation.</a:t>
            </a:r>
          </a:p>
          <a:p>
            <a:pPr marL="343483" lvl="1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544" dirty="0">
              <a:latin typeface="Verdana" pitchFamily="34" charset="0"/>
            </a:endParaRP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First (of two) ways to build tree: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701" dirty="0">
                <a:latin typeface="Verdana" pitchFamily="34" charset="0"/>
              </a:rPr>
              <a:t>Build tree after parsing concludes.</a:t>
            </a:r>
          </a:p>
          <a:p>
            <a:pPr marL="831705" lvl="2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565" dirty="0">
                <a:latin typeface="Verdana" pitchFamily="34" charset="0"/>
              </a:rPr>
              <a:t>Reverse the list of productions.</a:t>
            </a:r>
          </a:p>
          <a:p>
            <a:pPr marL="831705" lvl="2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565" dirty="0">
                <a:latin typeface="Verdana" pitchFamily="34" charset="0"/>
              </a:rPr>
              <a:t>Top-down, Right-most derivation.</a:t>
            </a:r>
          </a:p>
          <a:p>
            <a:pPr marL="831705" lvl="2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565" dirty="0">
                <a:latin typeface="Verdana" pitchFamily="34" charset="0"/>
              </a:rPr>
              <a:t>Still yucky, need to add lots of code (“current”?).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B56760B5-F59E-43FD-AAE3-98142BAE6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Top-down right-most</a:t>
            </a:r>
            <a:br>
              <a:rPr lang="en-US" altLang="en-US" sz="3300" dirty="0"/>
            </a:br>
            <a:r>
              <a:rPr lang="en-US" altLang="en-US" sz="3300" dirty="0"/>
              <a:t>derivation (post-parser)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758C0EC-22A7-4AC0-B656-CA12DFA9A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36" y="2187983"/>
            <a:ext cx="4345182" cy="82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497" u="sng" dirty="0">
                <a:latin typeface="Verdana" panose="020B0604030504040204" pitchFamily="34" charset="0"/>
              </a:rPr>
              <a:t>Input String</a:t>
            </a:r>
            <a:r>
              <a:rPr lang="en-US" altLang="en-US" sz="1497" dirty="0">
                <a:latin typeface="Verdan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97" dirty="0"/>
              <a:t>	 </a:t>
            </a:r>
            <a:r>
              <a:rPr lang="en-US" altLang="en-US" sz="1633" b="1" dirty="0">
                <a:latin typeface="Courier New" panose="02070309020205020404" pitchFamily="49" charset="0"/>
              </a:rPr>
              <a:t>begin id := (id + id) * id; end</a:t>
            </a:r>
            <a:endParaRPr lang="en-US" altLang="en-US" sz="1633" u="sng" dirty="0"/>
          </a:p>
          <a:p>
            <a:pPr>
              <a:lnSpc>
                <a:spcPct val="90000"/>
              </a:lnSpc>
            </a:pPr>
            <a:endParaRPr lang="en-US" altLang="en-US" sz="1497" u="sng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97" u="sng" dirty="0">
                <a:latin typeface="Verdana" panose="020B0604030504040204" pitchFamily="34" charset="0"/>
              </a:rPr>
              <a:t>Output</a:t>
            </a:r>
            <a:r>
              <a:rPr lang="en-US" altLang="en-US" sz="1497" dirty="0">
                <a:latin typeface="Verdan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49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97" dirty="0"/>
              <a:t>	</a:t>
            </a:r>
            <a:endParaRPr lang="en-US" altLang="en-US" sz="1497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97" dirty="0"/>
          </a:p>
        </p:txBody>
      </p:sp>
      <p:sp>
        <p:nvSpPr>
          <p:cNvPr id="50180" name="Text Box 5">
            <a:extLst>
              <a:ext uri="{FF2B5EF4-FFF2-40B4-BE49-F238E27FC236}">
                <a16:creationId xmlns:a16="http://schemas.microsoft.com/office/drawing/2014/main" id="{9C568A56-87D7-4388-A58C-2837ED5D8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81400"/>
            <a:ext cx="1498078" cy="245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P 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endParaRPr lang="en-US" altLang="en-US" sz="1633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endParaRPr lang="en-US" altLang="en-US" sz="1633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+TY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TY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(E)</a:t>
            </a:r>
          </a:p>
        </p:txBody>
      </p:sp>
      <p:sp>
        <p:nvSpPr>
          <p:cNvPr id="50181" name="Text Box 6">
            <a:extLst>
              <a:ext uri="{FF2B5EF4-FFF2-40B4-BE49-F238E27FC236}">
                <a16:creationId xmlns:a16="http://schemas.microsoft.com/office/drawing/2014/main" id="{CAF00095-AEB9-4DE5-899D-2F4F39E07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846" y="3581400"/>
            <a:ext cx="2281140" cy="269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P 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*T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TY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id:=E;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Z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SL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SZ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begin SL end</a:t>
            </a:r>
          </a:p>
        </p:txBody>
      </p:sp>
      <p:pic>
        <p:nvPicPr>
          <p:cNvPr id="50182" name="Picture 2">
            <a:extLst>
              <a:ext uri="{FF2B5EF4-FFF2-40B4-BE49-F238E27FC236}">
                <a16:creationId xmlns:a16="http://schemas.microsoft.com/office/drawing/2014/main" id="{4BAEC426-CA23-4C3C-8217-D7E3E65A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8" t="15651" r="15829"/>
          <a:stretch>
            <a:fillRect/>
          </a:stretch>
        </p:blipFill>
        <p:spPr bwMode="auto">
          <a:xfrm>
            <a:off x="5649277" y="914400"/>
            <a:ext cx="3028558" cy="48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F71C3FDC-140A-4F80-9475-000E91BE7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553035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Bottom-up derivation tree generation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5BC68FA-7E60-4701-BD55-5334F99C8E0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1828800"/>
            <a:ext cx="7974268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Second (of two) ways to build tree: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Build tree during parsing (using stack of trees).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701" dirty="0">
                <a:latin typeface="Verdana" pitchFamily="34" charset="0"/>
              </a:rPr>
              <a:t>Read(</a:t>
            </a:r>
            <a:r>
              <a:rPr lang="en-US" altLang="en-US" sz="1701" dirty="0" err="1">
                <a:latin typeface="Verdana" pitchFamily="34" charset="0"/>
              </a:rPr>
              <a:t>T</a:t>
            </a:r>
            <a:r>
              <a:rPr lang="en-US" altLang="en-US" sz="1701" b="1" dirty="0" err="1">
                <a:latin typeface="Verdana" pitchFamily="34" charset="0"/>
              </a:rPr>
              <a:t>_</a:t>
            </a:r>
            <a:r>
              <a:rPr lang="en-US" altLang="en-US" sz="1701" dirty="0" err="1">
                <a:latin typeface="Verdana" pitchFamily="34" charset="0"/>
              </a:rPr>
              <a:t>t</a:t>
            </a:r>
            <a:r>
              <a:rPr lang="en-US" altLang="en-US" sz="1701" dirty="0">
                <a:latin typeface="Verdana" pitchFamily="34" charset="0"/>
              </a:rPr>
              <a:t>) means Push(</a:t>
            </a:r>
            <a:r>
              <a:rPr lang="en-US" altLang="en-US" sz="1701" dirty="0" err="1">
                <a:latin typeface="Verdana" pitchFamily="34" charset="0"/>
              </a:rPr>
              <a:t>Stack,Node</a:t>
            </a:r>
            <a:r>
              <a:rPr lang="en-US" altLang="en-US" sz="1701" dirty="0">
                <a:latin typeface="Verdana" pitchFamily="34" charset="0"/>
              </a:rPr>
              <a:t>(</a:t>
            </a:r>
            <a:r>
              <a:rPr lang="en-US" altLang="en-US" sz="1701" dirty="0" err="1">
                <a:latin typeface="Verdana" pitchFamily="34" charset="0"/>
              </a:rPr>
              <a:t>T</a:t>
            </a:r>
            <a:r>
              <a:rPr lang="en-US" altLang="en-US" sz="1701" b="1" dirty="0" err="1">
                <a:latin typeface="Verdana" pitchFamily="34" charset="0"/>
              </a:rPr>
              <a:t>_</a:t>
            </a:r>
            <a:r>
              <a:rPr lang="en-US" altLang="en-US" sz="1701" dirty="0" err="1">
                <a:latin typeface="Verdana" pitchFamily="34" charset="0"/>
              </a:rPr>
              <a:t>t</a:t>
            </a:r>
            <a:r>
              <a:rPr lang="en-US" altLang="en-US" sz="1701" dirty="0">
                <a:latin typeface="Verdana" pitchFamily="34" charset="0"/>
              </a:rPr>
              <a:t>)).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769" dirty="0">
                <a:latin typeface="Verdana" pitchFamily="34" charset="0"/>
              </a:rPr>
              <a:t>“Write(A-&gt;</a:t>
            </a:r>
            <a:r>
              <a:rPr lang="el-GR" altLang="en-US" sz="1769" dirty="0">
                <a:latin typeface="Verdana" pitchFamily="34" charset="0"/>
              </a:rPr>
              <a:t>ω</a:t>
            </a:r>
            <a:r>
              <a:rPr lang="en-US" altLang="en-US" sz="1769" dirty="0">
                <a:latin typeface="Verdana" pitchFamily="34" charset="0"/>
              </a:rPr>
              <a:t>)”  means “reduce” </a:t>
            </a:r>
            <a:r>
              <a:rPr lang="el-GR" altLang="en-US" sz="1769" dirty="0">
                <a:latin typeface="Verdana" pitchFamily="34" charset="0"/>
              </a:rPr>
              <a:t>ω</a:t>
            </a:r>
            <a:r>
              <a:rPr lang="en-US" altLang="en-US" sz="1769" dirty="0">
                <a:latin typeface="Verdana" pitchFamily="34" charset="0"/>
              </a:rPr>
              <a:t> to A.</a:t>
            </a:r>
          </a:p>
          <a:p>
            <a:pPr marL="343483" lvl="1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769" dirty="0">
                <a:latin typeface="Verdana" pitchFamily="34" charset="0"/>
              </a:rPr>
              <a:t> 		 	 (opposite of “derive” </a:t>
            </a:r>
            <a:r>
              <a:rPr lang="el-GR" altLang="en-US" sz="1769" dirty="0">
                <a:latin typeface="Verdana" pitchFamily="34" charset="0"/>
              </a:rPr>
              <a:t>ω</a:t>
            </a:r>
            <a:r>
              <a:rPr lang="en-US" altLang="en-US" sz="1769" dirty="0">
                <a:latin typeface="Verdana" pitchFamily="34" charset="0"/>
              </a:rPr>
              <a:t> from  A):</a:t>
            </a:r>
          </a:p>
          <a:p>
            <a:pPr marL="831705" lvl="2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633" dirty="0">
                <a:latin typeface="Verdana" pitchFamily="34" charset="0"/>
              </a:rPr>
              <a:t>Pop n=|</a:t>
            </a:r>
            <a:r>
              <a:rPr lang="el-GR" altLang="en-US" sz="1497" dirty="0">
                <a:latin typeface="Verdana" pitchFamily="34" charset="0"/>
              </a:rPr>
              <a:t>ω</a:t>
            </a:r>
            <a:r>
              <a:rPr lang="en-US" altLang="en-US" sz="1497" dirty="0">
                <a:latin typeface="Verdana" pitchFamily="34" charset="0"/>
              </a:rPr>
              <a:t>| trees from Stack,</a:t>
            </a:r>
          </a:p>
          <a:p>
            <a:pPr marL="831705" lvl="2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497" dirty="0">
                <a:latin typeface="Verdana" pitchFamily="34" charset="0"/>
              </a:rPr>
              <a:t>Create parent node A for them, </a:t>
            </a:r>
            <a:endParaRPr lang="en-US" altLang="en-US" sz="1565" dirty="0">
              <a:latin typeface="Verdana" pitchFamily="34" charset="0"/>
            </a:endParaRPr>
          </a:p>
          <a:p>
            <a:pPr marL="831705" lvl="2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565" dirty="0">
                <a:latin typeface="Verdana" pitchFamily="34" charset="0"/>
              </a:rPr>
              <a:t>Push(</a:t>
            </a:r>
            <a:r>
              <a:rPr lang="en-US" altLang="en-US" sz="1565" dirty="0" err="1">
                <a:latin typeface="Verdana" pitchFamily="34" charset="0"/>
              </a:rPr>
              <a:t>S,Node</a:t>
            </a:r>
            <a:r>
              <a:rPr lang="en-US" altLang="en-US" sz="1565" dirty="0">
                <a:latin typeface="Verdana" pitchFamily="34" charset="0"/>
              </a:rPr>
              <a:t>(A)).    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93A3CC1F-31EB-43F3-9E88-6BDDC6FBB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429" y="3048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Bottom-up, stack-based,</a:t>
            </a:r>
            <a:br>
              <a:rPr lang="en-US" altLang="en-US" sz="3300" dirty="0"/>
            </a:br>
            <a:r>
              <a:rPr lang="en-US" altLang="en-US" sz="3300" dirty="0"/>
              <a:t>DT construction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B79E065-2519-4EDC-93B5-C1CDAA949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36" y="2187983"/>
            <a:ext cx="4345182" cy="82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497" u="sng" dirty="0">
                <a:latin typeface="Verdana" panose="020B0604030504040204" pitchFamily="34" charset="0"/>
              </a:rPr>
              <a:t>Input String</a:t>
            </a:r>
            <a:r>
              <a:rPr lang="en-US" altLang="en-US" sz="1497" dirty="0">
                <a:latin typeface="Verdan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97" dirty="0"/>
              <a:t>	 </a:t>
            </a:r>
            <a:r>
              <a:rPr lang="en-US" altLang="en-US" sz="1633" b="1" dirty="0">
                <a:latin typeface="Courier New" panose="02070309020205020404" pitchFamily="49" charset="0"/>
              </a:rPr>
              <a:t>begin id := (id + id) * id; end</a:t>
            </a:r>
            <a:endParaRPr lang="en-US" altLang="en-US" sz="1633" u="sng" dirty="0"/>
          </a:p>
          <a:p>
            <a:pPr>
              <a:lnSpc>
                <a:spcPct val="90000"/>
              </a:lnSpc>
            </a:pPr>
            <a:endParaRPr lang="en-US" altLang="en-US" sz="1497" u="sng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97" u="sng" dirty="0">
                <a:latin typeface="Verdana" panose="020B0604030504040204" pitchFamily="34" charset="0"/>
              </a:rPr>
              <a:t>Output</a:t>
            </a:r>
            <a:r>
              <a:rPr lang="en-US" altLang="en-US" sz="1497" dirty="0">
                <a:latin typeface="Verdan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49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97" dirty="0"/>
              <a:t>	</a:t>
            </a:r>
            <a:endParaRPr lang="en-US" altLang="en-US" sz="1497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97" dirty="0"/>
          </a:p>
        </p:txBody>
      </p:sp>
      <p:sp>
        <p:nvSpPr>
          <p:cNvPr id="54276" name="Text Box 5">
            <a:extLst>
              <a:ext uri="{FF2B5EF4-FFF2-40B4-BE49-F238E27FC236}">
                <a16:creationId xmlns:a16="http://schemas.microsoft.com/office/drawing/2014/main" id="{CDF5304B-41C2-4740-AFDC-1DDC75E65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1498078" cy="245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P 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endParaRPr lang="en-US" altLang="en-US" sz="1633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endParaRPr lang="en-US" altLang="en-US" sz="1633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+TY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TY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(E)</a:t>
            </a:r>
          </a:p>
        </p:txBody>
      </p:sp>
      <p:sp>
        <p:nvSpPr>
          <p:cNvPr id="54277" name="Text Box 6">
            <a:extLst>
              <a:ext uri="{FF2B5EF4-FFF2-40B4-BE49-F238E27FC236}">
                <a16:creationId xmlns:a16="http://schemas.microsoft.com/office/drawing/2014/main" id="{762A7785-D25C-42A9-B382-F816F877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426474"/>
            <a:ext cx="2281140" cy="269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P 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*T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TY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id:=E;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Z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SL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SZ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begin SL end</a:t>
            </a:r>
          </a:p>
        </p:txBody>
      </p:sp>
      <p:pic>
        <p:nvPicPr>
          <p:cNvPr id="54278" name="Picture 2">
            <a:extLst>
              <a:ext uri="{FF2B5EF4-FFF2-40B4-BE49-F238E27FC236}">
                <a16:creationId xmlns:a16="http://schemas.microsoft.com/office/drawing/2014/main" id="{FF03D253-EF22-4473-A47D-35A439746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8" t="15651" r="15829"/>
          <a:stretch>
            <a:fillRect/>
          </a:stretch>
        </p:blipFill>
        <p:spPr bwMode="auto">
          <a:xfrm>
            <a:off x="5715000" y="914400"/>
            <a:ext cx="3028558" cy="48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9645FB49-32E9-425D-94F7-B49417433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1794" y="304800"/>
            <a:ext cx="7760411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Bottom-up derivation tree generation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2E380A9-C4BF-405A-B971-FCB4B4C40F4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42915" y="2547651"/>
            <a:ext cx="3162489" cy="2332984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40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83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en-US" sz="1837" b="1" dirty="0">
                <a:latin typeface="Courier New" panose="02070309020205020404" pitchFamily="49" charset="0"/>
                <a:cs typeface="Courier New" panose="02070309020205020404" pitchFamily="49" charset="0"/>
              </a:rPr>
              <a:t> Read(</a:t>
            </a:r>
            <a:r>
              <a:rPr lang="en-US" altLang="en-US" sz="1837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T_t</a:t>
            </a:r>
            <a:r>
              <a:rPr lang="en-US" altLang="en-US" sz="1837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40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837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3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37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37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T_t</a:t>
            </a:r>
            <a:r>
              <a:rPr lang="en-US" altLang="en-US" sz="1837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37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≠ </a:t>
            </a:r>
            <a:r>
              <a:rPr lang="en-US" altLang="en-US" sz="1837" b="1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Next_Token</a:t>
            </a:r>
            <a:endParaRPr lang="en-US" altLang="en-US" sz="1837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40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837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			 </a:t>
            </a:r>
            <a:r>
              <a:rPr lang="en-US" altLang="en-US" sz="1837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then</a:t>
            </a:r>
            <a:r>
              <a:rPr lang="en-US" altLang="en-US" sz="1837" b="1" dirty="0">
                <a:latin typeface="Courier New" panose="02070309020205020404" pitchFamily="49" charset="0"/>
                <a:ea typeface="MS PGothic" panose="020B0600070205080204" pitchFamily="34" charset="-128"/>
              </a:rPr>
              <a:t> Error();</a:t>
            </a:r>
          </a:p>
          <a:p>
            <a:pPr marL="0" indent="0" eaLnBrk="1" hangingPunct="1">
              <a:spcBef>
                <a:spcPts val="40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837" b="1" dirty="0">
                <a:latin typeface="Courier New" panose="02070309020205020404" pitchFamily="49" charset="0"/>
                <a:ea typeface="MS PGothic" panose="020B0600070205080204" pitchFamily="34" charset="-128"/>
              </a:rPr>
              <a:t>	Push(</a:t>
            </a:r>
            <a:r>
              <a:rPr lang="en-US" altLang="en-US" sz="1837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S,Node</a:t>
            </a:r>
            <a:r>
              <a:rPr lang="en-US" altLang="en-US" sz="1837" b="1" dirty="0">
                <a:latin typeface="Courier New" panose="02070309020205020404" pitchFamily="49" charset="0"/>
                <a:ea typeface="MS PGothic" panose="020B0600070205080204" pitchFamily="34" charset="-128"/>
              </a:rPr>
              <a:t>(</a:t>
            </a:r>
            <a:r>
              <a:rPr lang="en-US" altLang="en-US" sz="1837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T_t</a:t>
            </a:r>
            <a:r>
              <a:rPr lang="en-US" altLang="en-US" sz="1837" b="1" dirty="0">
                <a:latin typeface="Courier New" panose="02070309020205020404" pitchFamily="49" charset="0"/>
                <a:ea typeface="MS PGothic" panose="020B0600070205080204" pitchFamily="34" charset="-128"/>
              </a:rPr>
              <a:t>));</a:t>
            </a:r>
          </a:p>
          <a:p>
            <a:pPr marL="0" indent="0" eaLnBrk="1" hangingPunct="1">
              <a:spcBef>
                <a:spcPts val="40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837" b="1" dirty="0">
                <a:latin typeface="Courier New" panose="02070309020205020404" pitchFamily="49" charset="0"/>
                <a:ea typeface="MS PGothic" panose="020B0600070205080204" pitchFamily="34" charset="-128"/>
              </a:rPr>
              <a:t>	</a:t>
            </a:r>
            <a:r>
              <a:rPr lang="en-US" altLang="en-US" sz="1837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Next_token</a:t>
            </a:r>
            <a:r>
              <a:rPr lang="en-US" altLang="en-US" sz="1837" b="1" dirty="0">
                <a:latin typeface="Courier New" panose="02070309020205020404" pitchFamily="49" charset="0"/>
                <a:ea typeface="MS PGothic" panose="020B0600070205080204" pitchFamily="34" charset="-128"/>
              </a:rPr>
              <a:t> = scan();</a:t>
            </a:r>
          </a:p>
          <a:p>
            <a:pPr marL="0" indent="0" eaLnBrk="1" hangingPunct="1">
              <a:spcBef>
                <a:spcPts val="40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83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837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1837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4" name="TextBox 1">
            <a:extLst>
              <a:ext uri="{FF2B5EF4-FFF2-40B4-BE49-F238E27FC236}">
                <a16:creationId xmlns:a16="http://schemas.microsoft.com/office/drawing/2014/main" id="{8690B040-F7CD-4B21-BE66-72B647D77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823" y="1786191"/>
            <a:ext cx="5266250" cy="66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905" dirty="0">
                <a:latin typeface="Verdana" panose="020B0604030504040204" pitchFamily="34" charset="0"/>
              </a:rPr>
              <a:t>Only need to modify Read() and Write(). </a:t>
            </a:r>
          </a:p>
          <a:p>
            <a:endParaRPr lang="en-US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08A8524-1939-4690-BCB8-C36604CEC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47651"/>
            <a:ext cx="4520155" cy="28093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9105" rIns="0" bIns="0"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408"/>
              </a:spcBef>
              <a:buSzPct val="45000"/>
              <a:buNone/>
            </a:pPr>
            <a:r>
              <a:rPr lang="en-US" altLang="en-US" sz="183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en-US" sz="1837" b="1" dirty="0">
                <a:latin typeface="Courier New" panose="02070309020205020404" pitchFamily="49" charset="0"/>
                <a:cs typeface="Courier New" panose="02070309020205020404" pitchFamily="49" charset="0"/>
              </a:rPr>
              <a:t> Write(A</a:t>
            </a:r>
            <a:r>
              <a:rPr lang="en-US" altLang="en-US" sz="1361" b="1" dirty="0">
                <a:latin typeface="Verdana" panose="020B0604030504040204" pitchFamily="34" charset="0"/>
                <a:cs typeface="Courier New" panose="02070309020205020404" pitchFamily="49" charset="0"/>
              </a:rPr>
              <a:t>-&gt;</a:t>
            </a:r>
            <a:r>
              <a:rPr lang="el-GR" altLang="en-US" sz="1361" b="1" dirty="0">
                <a:latin typeface="Verdana" panose="020B0604030504040204" pitchFamily="34" charset="0"/>
                <a:cs typeface="Courier New" panose="02070309020205020404" pitchFamily="49" charset="0"/>
              </a:rPr>
              <a:t>ω</a:t>
            </a:r>
            <a:r>
              <a:rPr lang="en-US" altLang="en-US" sz="1905" dirty="0">
                <a:latin typeface="Verdan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408"/>
              </a:spcBef>
              <a:buSzPct val="45000"/>
              <a:buNone/>
            </a:pP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</a:rPr>
              <a:t>		Node t(A);</a:t>
            </a:r>
            <a:endParaRPr lang="en-US" altLang="en-US" sz="1837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408"/>
              </a:spcBef>
              <a:buSzPct val="45000"/>
              <a:buNone/>
            </a:pPr>
            <a:r>
              <a:rPr lang="en-US" altLang="en-US" sz="1837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3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837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37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37" b="1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altLang="en-US" sz="544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37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en-US" sz="544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37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l-GR" altLang="en-US" sz="1361" b="1" dirty="0">
                <a:latin typeface="Verdana" panose="020B0604030504040204" pitchFamily="34" charset="0"/>
                <a:cs typeface="Courier New" panose="02070309020205020404" pitchFamily="49" charset="0"/>
              </a:rPr>
              <a:t>ω</a:t>
            </a:r>
            <a:r>
              <a:rPr lang="en-US" altLang="en-US" sz="1361" b="1" dirty="0">
                <a:latin typeface="Verdana" panose="020B0604030504040204" pitchFamily="34" charset="0"/>
                <a:cs typeface="Courier New" panose="02070309020205020404" pitchFamily="49" charset="0"/>
              </a:rPr>
              <a:t>|</a:t>
            </a:r>
            <a:r>
              <a:rPr lang="el-GR" altLang="en-US" sz="1633" b="1" dirty="0">
                <a:latin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3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eaLnBrk="1" hangingPunct="1">
              <a:lnSpc>
                <a:spcPct val="100000"/>
              </a:lnSpc>
              <a:spcBef>
                <a:spcPts val="408"/>
              </a:spcBef>
              <a:buSzPct val="45000"/>
              <a:buNone/>
            </a:pPr>
            <a:r>
              <a:rPr lang="en-US" altLang="en-US" sz="1837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1837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add_child</a:t>
            </a:r>
            <a:r>
              <a:rPr lang="en-US" altLang="en-US" sz="1837" b="1" dirty="0">
                <a:latin typeface="Courier New" panose="02070309020205020404" pitchFamily="49" charset="0"/>
                <a:cs typeface="Courier New" panose="02070309020205020404" pitchFamily="49" charset="0"/>
              </a:rPr>
              <a:t>(Pop(S),t,1);		</a:t>
            </a:r>
            <a:r>
              <a:rPr lang="en-US" altLang="en-US" sz="183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837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408"/>
              </a:spcBef>
              <a:buSzPct val="45000"/>
              <a:buNone/>
            </a:pPr>
            <a:r>
              <a:rPr lang="en-US" altLang="en-US" sz="1837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		Push(</a:t>
            </a:r>
            <a:r>
              <a:rPr lang="en-US" altLang="en-US" sz="1837" b="1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S,t</a:t>
            </a:r>
            <a:r>
              <a:rPr lang="en-US" altLang="en-US" sz="1837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408"/>
              </a:spcBef>
              <a:buSzPct val="45000"/>
              <a:buNone/>
            </a:pPr>
            <a:r>
              <a:rPr lang="en-US" altLang="en-US" sz="183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837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748"/>
              </a:spcBef>
              <a:buSzPct val="45000"/>
              <a:buNone/>
            </a:pPr>
            <a:endParaRPr lang="en-US" altLang="en-US" sz="1837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BE2C053C-2F3E-4C67-BC88-F4969C8E7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summary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7B69B43-8D1E-4E4F-BC03-C02714B3E07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42915" y="1980606"/>
            <a:ext cx="7724768" cy="2900029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 marL="311079" indent="-311079">
              <a:buFont typeface="Arial" charset="0"/>
              <a:buChar char="•"/>
              <a:defRPr/>
            </a:pPr>
            <a:r>
              <a:rPr lang="en-US" altLang="en-US" sz="1905" dirty="0">
                <a:latin typeface="Verdana" pitchFamily="34" charset="0"/>
              </a:rPr>
              <a:t>Possibilities:</a:t>
            </a:r>
          </a:p>
          <a:p>
            <a:pPr marL="654562" lvl="1" indent="-311079">
              <a:defRPr/>
            </a:pPr>
            <a:r>
              <a:rPr lang="en-US" altLang="en-US" sz="1633" dirty="0">
                <a:solidFill>
                  <a:srgbClr val="FF0000"/>
                </a:solidFill>
                <a:latin typeface="Verdana" pitchFamily="34" charset="0"/>
              </a:rPr>
              <a:t>Derivation tree </a:t>
            </a:r>
            <a:r>
              <a:rPr lang="en-US" altLang="en-US" sz="1633" dirty="0">
                <a:latin typeface="Verdana" pitchFamily="34" charset="0"/>
              </a:rPr>
              <a:t>or Abstract Syntax Tree.</a:t>
            </a:r>
          </a:p>
          <a:p>
            <a:pPr marL="654562" lvl="1" indent="-311079">
              <a:defRPr/>
            </a:pPr>
            <a:r>
              <a:rPr lang="en-US" altLang="en-US" sz="1633" dirty="0">
                <a:latin typeface="Verdana" pitchFamily="34" charset="0"/>
              </a:rPr>
              <a:t>Top-down, or </a:t>
            </a:r>
            <a:r>
              <a:rPr lang="en-US" altLang="en-US" sz="1633" dirty="0">
                <a:solidFill>
                  <a:srgbClr val="FF0000"/>
                </a:solidFill>
                <a:latin typeface="Verdana" pitchFamily="34" charset="0"/>
              </a:rPr>
              <a:t>Bottom-up</a:t>
            </a:r>
            <a:r>
              <a:rPr lang="en-US" altLang="en-US" sz="1633" dirty="0">
                <a:latin typeface="Verdana" pitchFamily="34" charset="0"/>
              </a:rPr>
              <a:t>.</a:t>
            </a:r>
          </a:p>
          <a:p>
            <a:pPr marL="654562" lvl="1" indent="-311079">
              <a:defRPr/>
            </a:pPr>
            <a:r>
              <a:rPr lang="en-US" altLang="en-US" sz="1633" dirty="0">
                <a:latin typeface="Verdana" pitchFamily="34" charset="0"/>
              </a:rPr>
              <a:t>For original or </a:t>
            </a:r>
            <a:r>
              <a:rPr lang="en-US" altLang="en-US" sz="1633" dirty="0">
                <a:solidFill>
                  <a:srgbClr val="FF0000"/>
                </a:solidFill>
                <a:latin typeface="Verdana" pitchFamily="34" charset="0"/>
              </a:rPr>
              <a:t>modified grammar</a:t>
            </a:r>
            <a:r>
              <a:rPr lang="en-US" altLang="en-US" sz="1633" dirty="0">
                <a:latin typeface="Verdana" pitchFamily="34" charset="0"/>
              </a:rPr>
              <a:t> !</a:t>
            </a:r>
          </a:p>
          <a:p>
            <a:pPr marL="311079" indent="-311079">
              <a:buFont typeface="Arial" charset="0"/>
              <a:buChar char="•"/>
              <a:defRPr/>
            </a:pPr>
            <a:r>
              <a:rPr lang="en-US" altLang="en-US" sz="1837" dirty="0">
                <a:latin typeface="Verdana" pitchFamily="34" charset="0"/>
              </a:rPr>
              <a:t>Clean implementation, using stack of trees.</a:t>
            </a:r>
          </a:p>
          <a:p>
            <a:pPr marL="311079" indent="-311079">
              <a:buFont typeface="Arial" charset="0"/>
              <a:buChar char="•"/>
              <a:defRPr/>
            </a:pPr>
            <a:r>
              <a:rPr lang="en-US" altLang="en-US" sz="1905" dirty="0">
                <a:latin typeface="Verdana" pitchFamily="34" charset="0"/>
              </a:rPr>
              <a:t>Leading up to:</a:t>
            </a:r>
          </a:p>
          <a:p>
            <a:pPr marL="311079" lvl="1" indent="0"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AST, bottom-up, for the original grammar (“the one”).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2793D-8339-4472-B259-58026FEB4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617697"/>
            <a:ext cx="2395629" cy="36290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1905" dirty="0">
                <a:solidFill>
                  <a:srgbClr val="FF0000"/>
                </a:solidFill>
                <a:latin typeface="Verdana" pitchFamily="34" charset="0"/>
              </a:rPr>
              <a:t>Red: done </a:t>
            </a:r>
          </a:p>
          <a:p>
            <a:pPr>
              <a:lnSpc>
                <a:spcPct val="90000"/>
              </a:lnSpc>
              <a:defRPr/>
            </a:pPr>
            <a:endParaRPr lang="en-US" altLang="en-US" sz="1497" dirty="0">
              <a:latin typeface="Verdana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497" dirty="0"/>
              <a:t>	</a:t>
            </a:r>
            <a:endParaRPr lang="en-US" altLang="en-US" sz="1497" dirty="0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497" dirty="0"/>
              <a:t>  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2424-FD4D-4AD5-A374-07AF5C70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295401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Acknowledgements</a:t>
            </a:r>
            <a:br>
              <a:rPr lang="en-US" sz="3200" dirty="0"/>
            </a:br>
            <a:r>
              <a:rPr lang="en-US" sz="3200" dirty="0"/>
              <a:t>		</a:t>
            </a:r>
          </a:p>
        </p:txBody>
      </p:sp>
      <p:sp>
        <p:nvSpPr>
          <p:cNvPr id="167939" name="Content Placeholder 2">
            <a:extLst>
              <a:ext uri="{FF2B5EF4-FFF2-40B4-BE49-F238E27FC236}">
                <a16:creationId xmlns:a16="http://schemas.microsoft.com/office/drawing/2014/main" id="{17678B0D-0E8B-4F85-A436-DDBCEA4A0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8001000" cy="2715334"/>
          </a:xfrm>
        </p:spPr>
        <p:txBody>
          <a:bodyPr/>
          <a:lstStyle/>
          <a:p>
            <a:r>
              <a:rPr lang="en-US" altLang="en-US" sz="2400" dirty="0"/>
              <a:t>Programming Language Pragmatics by Michael L. Scott. 3rd edition. Morgan Kaufmann Publishers. (April 2009).</a:t>
            </a:r>
          </a:p>
          <a:p>
            <a:r>
              <a:rPr lang="en-US" altLang="en-US" sz="2400" dirty="0"/>
              <a:t>Lecture Slides of </a:t>
            </a:r>
            <a:r>
              <a:rPr lang="en-US" altLang="en-US" sz="2400" dirty="0" err="1"/>
              <a:t>Dr.Malaka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Walpola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Dr.Bermudez</a:t>
            </a:r>
            <a:endParaRPr lang="en-US" altLang="en-US" sz="24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85234B48-B403-4A05-9F17-032A66CA8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Top-down derivation tree generation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FB1416E-7353-42BA-8AB3-FE3754336C6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>
                <a:latin typeface="Verdana" panose="020B0604030504040204" pitchFamily="34" charset="0"/>
              </a:rPr>
              <a:t>In each procedure,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>
                <a:latin typeface="Verdana" panose="020B0604030504040204" pitchFamily="34" charset="0"/>
              </a:rPr>
              <a:t>			For each alternative, 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>
                <a:latin typeface="Verdana" panose="020B0604030504040204" pitchFamily="34" charset="0"/>
              </a:rPr>
              <a:t>				Write out the selected production rule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>
                <a:latin typeface="Verdana" panose="020B0604030504040204" pitchFamily="34" charset="0"/>
              </a:rPr>
              <a:t>				</a:t>
            </a:r>
            <a:r>
              <a:rPr lang="en-US" altLang="en-US" sz="2177" u="sng" dirty="0">
                <a:latin typeface="Verdana" panose="020B0604030504040204" pitchFamily="34" charset="0"/>
              </a:rPr>
              <a:t>AS SOON AS IT IS KNOWN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1837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7C82C2CD-4318-4D14-81D9-FB7AE3CCB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25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Top-down derivation tree generation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6EFDFED-5FCA-4D6C-B0E1-45898C10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921" y="1928762"/>
            <a:ext cx="6478079" cy="357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 anchor="ctr"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</a:rPr>
              <a:t> S;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case</a:t>
            </a:r>
            <a:r>
              <a:rPr lang="en-US" altLang="en-US" sz="1905" b="1" dirty="0">
                <a:latin typeface="Courier New" panose="02070309020205020404" pitchFamily="49" charset="0"/>
              </a:rPr>
              <a:t> 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Next_Token</a:t>
            </a:r>
            <a:r>
              <a:rPr lang="en-US" altLang="en-US" sz="1905" b="1" dirty="0">
                <a:latin typeface="Courier New" panose="02070309020205020404" pitchFamily="49" charset="0"/>
              </a:rPr>
              <a:t> 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of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T_begin</a:t>
            </a:r>
            <a:r>
              <a:rPr lang="en-US" altLang="en-US" sz="1905" b="1" dirty="0">
                <a:latin typeface="Courier New" panose="02070309020205020404" pitchFamily="49" charset="0"/>
              </a:rPr>
              <a:t> :</a:t>
            </a:r>
            <a:r>
              <a:rPr lang="en-US" altLang="en-US" sz="1905" b="1" dirty="0">
                <a:solidFill>
                  <a:srgbClr val="FDAD2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Write(S </a:t>
            </a:r>
            <a:r>
              <a:rPr lang="en-US" altLang="en-US" sz="1905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begin SL end)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905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Read(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T_begin</a:t>
            </a:r>
            <a:r>
              <a:rPr lang="en-US" altLang="en-US" sz="1905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SL();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Read(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T_end</a:t>
            </a:r>
            <a:r>
              <a:rPr lang="en-US" altLang="en-US" sz="1905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 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anose="02070309020205020404" pitchFamily="49" charset="0"/>
              </a:rPr>
              <a:t>   :</a:t>
            </a:r>
            <a:r>
              <a:rPr lang="en-US" altLang="en-US" sz="1905" b="1" dirty="0">
                <a:solidFill>
                  <a:srgbClr val="FDAD2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Write(S </a:t>
            </a:r>
            <a:r>
              <a:rPr lang="en-US" altLang="en-US" sz="1905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id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:=E;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905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Read(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Read(T_:=);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E();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Read(T_;);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otherwise</a:t>
            </a:r>
            <a:r>
              <a:rPr lang="en-US" altLang="en-US" sz="1905" b="1" dirty="0">
                <a:latin typeface="Courier New" panose="02070309020205020404" pitchFamily="49" charset="0"/>
              </a:rPr>
              <a:t>	Error;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88EC8-5A51-43BE-924C-FCFD98060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5" b="66234"/>
          <a:stretch>
            <a:fillRect/>
          </a:stretch>
        </p:blipFill>
        <p:spPr bwMode="auto">
          <a:xfrm>
            <a:off x="3124200" y="5886680"/>
            <a:ext cx="5722291" cy="51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FC1F5D18-0429-4402-86FB-D2EEC1559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2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Top-down derivation tree generation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9F7B1B-48C8-4262-9ADA-D2BAFC9A7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15" y="1928762"/>
            <a:ext cx="7974268" cy="388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 anchor="ctr"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</a:rPr>
              <a:t> SL; 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Write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(SL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SZ);</a:t>
            </a:r>
            <a:endParaRPr lang="en-US" altLang="en-US" sz="1905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	S(); Z();</a:t>
            </a:r>
            <a:endParaRPr lang="en-US" altLang="en-US" sz="1905" b="1" u="sng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endParaRPr lang="en-US" altLang="en-US" sz="1905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endParaRPr lang="en-US" altLang="en-US" sz="544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</a:rPr>
              <a:t> Z;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case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 Next Token </a:t>
            </a:r>
            <a:r>
              <a:rPr lang="en-US" altLang="en-US" sz="1905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of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T_begin</a:t>
            </a:r>
            <a:r>
              <a:rPr lang="en-US" altLang="en-US" sz="1905" b="1" dirty="0">
                <a:latin typeface="Courier New" panose="02070309020205020404" pitchFamily="49" charset="0"/>
              </a:rPr>
              <a:t>, 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anose="02070309020205020404" pitchFamily="49" charset="0"/>
              </a:rPr>
              <a:t>: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Write(Z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SZ)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905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 S();Z();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 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T_end</a:t>
            </a:r>
            <a:r>
              <a:rPr lang="en-US" altLang="en-US" sz="1905" b="1" dirty="0">
                <a:latin typeface="Courier New" panose="02070309020205020404" pitchFamily="49" charset="0"/>
              </a:rPr>
              <a:t>: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Write(Z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)</a:t>
            </a:r>
            <a:r>
              <a:rPr lang="en-US" altLang="en-US" sz="1905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otherwise</a:t>
            </a:r>
            <a:r>
              <a:rPr lang="en-US" altLang="en-US" sz="1905" b="1" dirty="0">
                <a:latin typeface="Courier New" panose="02070309020205020404" pitchFamily="49" charset="0"/>
              </a:rPr>
              <a:t> Error;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2177" b="1" dirty="0">
              <a:latin typeface="Courier New" panose="020703090202050204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B1DC73-D3A6-4E62-90FB-2729D3C4BFEA}"/>
              </a:ext>
            </a:extLst>
          </p:cNvPr>
          <p:cNvGrpSpPr>
            <a:grpSpLocks/>
          </p:cNvGrpSpPr>
          <p:nvPr/>
        </p:nvGrpSpPr>
        <p:grpSpPr bwMode="auto">
          <a:xfrm>
            <a:off x="3194892" y="2703184"/>
            <a:ext cx="5722291" cy="717176"/>
            <a:chOff x="4662488" y="1685925"/>
            <a:chExt cx="8410575" cy="1054100"/>
          </a:xfrm>
        </p:grpSpPr>
        <p:pic>
          <p:nvPicPr>
            <p:cNvPr id="15365" name="Picture 4">
              <a:extLst>
                <a:ext uri="{FF2B5EF4-FFF2-40B4-BE49-F238E27FC236}">
                  <a16:creationId xmlns:a16="http://schemas.microsoft.com/office/drawing/2014/main" id="{B49780AA-E7B7-47CA-83E0-D28107CE7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16" b="77330"/>
            <a:stretch>
              <a:fillRect/>
            </a:stretch>
          </p:blipFill>
          <p:spPr bwMode="auto">
            <a:xfrm>
              <a:off x="4662488" y="1685925"/>
              <a:ext cx="8410575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6" name="Picture 4">
              <a:extLst>
                <a:ext uri="{FF2B5EF4-FFF2-40B4-BE49-F238E27FC236}">
                  <a16:creationId xmlns:a16="http://schemas.microsoft.com/office/drawing/2014/main" id="{8C87332A-37A6-4240-9247-B969CEAD4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519" b="48318"/>
            <a:stretch>
              <a:fillRect/>
            </a:stretch>
          </p:blipFill>
          <p:spPr bwMode="auto">
            <a:xfrm>
              <a:off x="4662488" y="2027238"/>
              <a:ext cx="8410575" cy="712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3725F176-9959-430D-8DC2-0DE891C43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Top-down derivation tree generation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4A4F6A-D3C8-401A-9B08-B52C659E9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071" y="1769990"/>
            <a:ext cx="7050795" cy="388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E;</a:t>
            </a:r>
            <a:endParaRPr lang="en-US" altLang="en-US" sz="1905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Write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en-US" altLang="en-US" sz="2177" dirty="0">
                <a:solidFill>
                  <a:srgbClr val="FF0000"/>
                </a:solidFill>
                <a:cs typeface="Courier New" panose="02070309020205020404" pitchFamily="49" charset="0"/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TY);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 </a:t>
            </a:r>
            <a:r>
              <a:rPr lang="en-US" altLang="en-US" sz="1905" b="1" dirty="0">
                <a:solidFill>
                  <a:srgbClr val="FDAD2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T(); Y();</a:t>
            </a:r>
            <a:endParaRPr lang="en-US" altLang="en-US" sz="1905" b="1" u="sng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905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altLang="en-US" sz="1905" b="1" u="sng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Y;</a:t>
            </a:r>
            <a:endParaRPr lang="en-US" altLang="en-US" sz="1905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Next Token = T_+ </a:t>
            </a: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Write (Y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+TY);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Read(T_+); T(); Y();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905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Write (Y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)</a:t>
            </a:r>
            <a:r>
              <a:rPr lang="en-US" altLang="en-US" sz="1905" b="1" dirty="0">
                <a:solidFill>
                  <a:srgbClr val="FDAD23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905" b="1" dirty="0">
                <a:solidFill>
                  <a:schemeClr val="tx1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;    // new: else clause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463A28-8D58-4B02-849C-7BE8F7B23094}"/>
              </a:ext>
            </a:extLst>
          </p:cNvPr>
          <p:cNvGrpSpPr>
            <a:grpSpLocks/>
          </p:cNvGrpSpPr>
          <p:nvPr/>
        </p:nvGrpSpPr>
        <p:grpSpPr bwMode="auto">
          <a:xfrm>
            <a:off x="3172211" y="2809032"/>
            <a:ext cx="5722291" cy="723657"/>
            <a:chOff x="4510088" y="1804988"/>
            <a:chExt cx="8410575" cy="1063625"/>
          </a:xfrm>
        </p:grpSpPr>
        <p:pic>
          <p:nvPicPr>
            <p:cNvPr id="17413" name="Picture 4">
              <a:extLst>
                <a:ext uri="{FF2B5EF4-FFF2-40B4-BE49-F238E27FC236}">
                  <a16:creationId xmlns:a16="http://schemas.microsoft.com/office/drawing/2014/main" id="{BAE75CE4-0E91-42AC-AB8E-CC0B8BB7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0" b="76799"/>
            <a:stretch>
              <a:fillRect/>
            </a:stretch>
          </p:blipFill>
          <p:spPr bwMode="auto">
            <a:xfrm>
              <a:off x="4510088" y="1804988"/>
              <a:ext cx="8410575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4" name="Picture 5">
              <a:extLst>
                <a:ext uri="{FF2B5EF4-FFF2-40B4-BE49-F238E27FC236}">
                  <a16:creationId xmlns:a16="http://schemas.microsoft.com/office/drawing/2014/main" id="{997D9772-39B2-4E7C-91B5-8AD054984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b="28346"/>
            <a:stretch>
              <a:fillRect/>
            </a:stretch>
          </p:blipFill>
          <p:spPr bwMode="auto">
            <a:xfrm>
              <a:off x="4510088" y="2103438"/>
              <a:ext cx="8410575" cy="765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992B7E5B-29D6-4AB7-843C-64805DF23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89825"/>
            <a:ext cx="6829377" cy="858667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Top-down derivation tree generation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6936250-CC7B-4499-9831-2016DBF40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071" y="1775390"/>
            <a:ext cx="5858381" cy="388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769" b="1" u="sng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  <a:endParaRPr lang="en-US" altLang="en-US" sz="1905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2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Write (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T </a:t>
            </a:r>
            <a:r>
              <a:rPr lang="en-US" altLang="en-US" sz="2177" b="1" dirty="0">
                <a:solidFill>
                  <a:srgbClr val="FF0000"/>
                </a:solidFill>
              </a:rPr>
              <a:t>→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PX);</a:t>
            </a:r>
          </a:p>
          <a:p>
            <a:pPr lvl="2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P();	X();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905" b="1" dirty="0">
              <a:latin typeface="Courier New" panose="020703090202050204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</a:rPr>
              <a:t> X;</a:t>
            </a:r>
            <a:endParaRPr lang="en-US" altLang="en-US" sz="1905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 Next Token = T_* </a:t>
            </a:r>
            <a:r>
              <a:rPr lang="en-US" altLang="en-US" sz="1905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then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Write (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</a:rPr>
              <a:t>X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*T);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905" b="1" dirty="0">
                <a:solidFill>
                  <a:srgbClr val="FDAD23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	</a:t>
            </a:r>
            <a:r>
              <a:rPr lang="en-US" altLang="en-US" sz="1905" b="1" dirty="0">
                <a:latin typeface="Courier New" panose="02070309020205020404" pitchFamily="49" charset="0"/>
              </a:rPr>
              <a:t>Read(T_*); T();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905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Write (X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)</a:t>
            </a:r>
            <a:r>
              <a:rPr lang="en-US" altLang="en-US" sz="1905" b="1" dirty="0">
                <a:solidFill>
                  <a:schemeClr val="tx1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;</a:t>
            </a:r>
            <a:r>
              <a:rPr lang="en-US" altLang="en-US" sz="1905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905" b="1" dirty="0">
                <a:solidFill>
                  <a:schemeClr val="tx1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// new: else clause</a:t>
            </a:r>
            <a:endParaRPr lang="en-US" altLang="en-US" sz="1905" b="1" dirty="0">
              <a:solidFill>
                <a:srgbClr val="FF0000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905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2177" b="1" dirty="0">
              <a:latin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7E97FA-D0DC-4FA1-9D1B-F280342526EE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553390"/>
            <a:ext cx="5722291" cy="669653"/>
            <a:chOff x="4510088" y="1804988"/>
            <a:chExt cx="8410575" cy="984250"/>
          </a:xfrm>
        </p:grpSpPr>
        <p:pic>
          <p:nvPicPr>
            <p:cNvPr id="19463" name="Picture 4">
              <a:extLst>
                <a:ext uri="{FF2B5EF4-FFF2-40B4-BE49-F238E27FC236}">
                  <a16:creationId xmlns:a16="http://schemas.microsoft.com/office/drawing/2014/main" id="{0417DB59-2558-45F0-93DA-1B3250066E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05" b="11073"/>
            <a:stretch>
              <a:fillRect/>
            </a:stretch>
          </p:blipFill>
          <p:spPr bwMode="auto">
            <a:xfrm>
              <a:off x="4510088" y="2130425"/>
              <a:ext cx="8410575" cy="658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4" name="Picture 9">
              <a:extLst>
                <a:ext uri="{FF2B5EF4-FFF2-40B4-BE49-F238E27FC236}">
                  <a16:creationId xmlns:a16="http://schemas.microsoft.com/office/drawing/2014/main" id="{3CBDEF1C-5D6B-4DC6-80F5-ED8AB4AF5A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0" b="76799"/>
            <a:stretch>
              <a:fillRect/>
            </a:stretch>
          </p:blipFill>
          <p:spPr bwMode="auto">
            <a:xfrm>
              <a:off x="4510088" y="1804988"/>
              <a:ext cx="8410575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2AB4FD8C-5124-45AE-8EF8-3C86CEF9E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293" y="2756246"/>
            <a:ext cx="4665967" cy="343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</a:rPr>
              <a:t>T: Could have checked for T</a:t>
            </a:r>
            <a:r>
              <a:rPr lang="en-US" altLang="en-US" sz="1633" b="1" dirty="0">
                <a:latin typeface="Verdana" panose="020B0604030504040204" pitchFamily="34" charset="0"/>
              </a:rPr>
              <a:t>_</a:t>
            </a:r>
            <a:r>
              <a:rPr lang="en-US" altLang="en-US" sz="1633" dirty="0">
                <a:latin typeface="Verdana" panose="020B0604030504040204" pitchFamily="34" charset="0"/>
              </a:rPr>
              <a:t>(  and  </a:t>
            </a:r>
            <a:r>
              <a:rPr lang="en-US" altLang="en-US" sz="1633" dirty="0" err="1">
                <a:latin typeface="Verdana" panose="020B0604030504040204" pitchFamily="34" charset="0"/>
              </a:rPr>
              <a:t>T</a:t>
            </a:r>
            <a:r>
              <a:rPr lang="en-US" altLang="en-US" sz="1633" b="1" dirty="0" err="1">
                <a:latin typeface="Verdana" panose="020B0604030504040204" pitchFamily="34" charset="0"/>
              </a:rPr>
              <a:t>_</a:t>
            </a:r>
            <a:r>
              <a:rPr lang="en-US" altLang="en-US" sz="1633" dirty="0" err="1">
                <a:latin typeface="Verdana" panose="020B0604030504040204" pitchFamily="34" charset="0"/>
              </a:rPr>
              <a:t>id</a:t>
            </a:r>
            <a:r>
              <a:rPr lang="en-US" altLang="en-US" sz="1633" dirty="0"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B6DE3CF-243F-4C76-B6CD-C75AA0A11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313" y="4154818"/>
            <a:ext cx="4179929" cy="343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</a:rPr>
              <a:t>X: Could have used a case statement.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48F91CF9-C893-4E04-A72A-3FC91AF09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Top-down derivation tree generation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F19DEF-0549-4168-8D2C-AFD05AF3F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759" y="1821835"/>
            <a:ext cx="7974268" cy="3574001"/>
          </a:xfrm>
          <a:prstGeom prst="rect">
            <a:avLst/>
          </a:prstGeom>
          <a:noFill/>
          <a:ln>
            <a:noFill/>
          </a:ln>
        </p:spPr>
        <p:txBody>
          <a:bodyPr tIns="19105" rIns="0" bIns="0"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endParaRPr lang="en-US" altLang="en-US" sz="1905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 P;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en-US" sz="1905" b="1" u="sng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case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  Next Token </a:t>
            </a:r>
            <a:r>
              <a:rPr lang="en-US" altLang="en-US" sz="1905" b="1" u="sng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of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		T_(: </a:t>
            </a:r>
            <a:r>
              <a:rPr lang="en-US" altLang="en-US" sz="1905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Write (</a:t>
            </a:r>
            <a:r>
              <a:rPr lang="en-US" altLang="en-US" sz="1905" b="1" dirty="0">
                <a:solidFill>
                  <a:srgbClr val="FF0000"/>
                </a:solidFill>
                <a:latin typeface="Courier New" pitchFamily="49" charset="0"/>
              </a:rPr>
              <a:t>P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 (E));</a:t>
            </a:r>
            <a:r>
              <a:rPr lang="en-US" altLang="en-US" sz="1905" b="1" dirty="0">
                <a:solidFill>
                  <a:srgbClr val="FDAD23"/>
                </a:solidFill>
                <a:latin typeface="Courier New" pitchFamily="49" charset="0"/>
                <a:sym typeface="Wingdings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solidFill>
                  <a:srgbClr val="FDAD23"/>
                </a:solidFill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			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Read(T_();</a:t>
            </a:r>
          </a:p>
          <a:p>
            <a:pPr lvl="4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E();</a:t>
            </a:r>
          </a:p>
          <a:p>
            <a:pPr lvl="4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Read(T_));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905" b="1" dirty="0" err="1">
                <a:latin typeface="Courier New" pitchFamily="49" charset="0"/>
                <a:cs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905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Write (</a:t>
            </a:r>
            <a:r>
              <a:rPr lang="en-US" altLang="en-US" sz="1905" b="1" dirty="0">
                <a:solidFill>
                  <a:srgbClr val="FF0000"/>
                </a:solidFill>
                <a:latin typeface="Courier New" pitchFamily="49" charset="0"/>
              </a:rPr>
              <a:t>P </a:t>
            </a:r>
            <a:r>
              <a:rPr lang="en-US" altLang="en-US" sz="2177" b="1" dirty="0">
                <a:solidFill>
                  <a:srgbClr val="FF0000"/>
                </a:solidFill>
              </a:rPr>
              <a:t>→</a:t>
            </a:r>
            <a:r>
              <a:rPr lang="en-US" altLang="en-US" sz="1905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 id);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solidFill>
                  <a:srgbClr val="FDAD23"/>
                </a:solidFill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			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Read(</a:t>
            </a:r>
            <a:r>
              <a:rPr lang="en-US" altLang="en-US" sz="1905" b="1" dirty="0" err="1">
                <a:latin typeface="Courier New" pitchFamily="49" charset="0"/>
                <a:cs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905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 Error;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u="sng" dirty="0">
                <a:latin typeface="Courier New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u="sng" dirty="0">
                <a:latin typeface="Courier New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7F9A4B-E0FA-414B-8E03-30B6A6025267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334000"/>
            <a:ext cx="5722291" cy="497919"/>
            <a:chOff x="4510088" y="1804988"/>
            <a:chExt cx="8410575" cy="731837"/>
          </a:xfrm>
        </p:grpSpPr>
        <p:pic>
          <p:nvPicPr>
            <p:cNvPr id="21509" name="Picture 4">
              <a:extLst>
                <a:ext uri="{FF2B5EF4-FFF2-40B4-BE49-F238E27FC236}">
                  <a16:creationId xmlns:a16="http://schemas.microsoft.com/office/drawing/2014/main" id="{2C7AD4FC-6BB1-4CC9-B5AD-04F0C7E8B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750"/>
            <a:stretch>
              <a:fillRect/>
            </a:stretch>
          </p:blipFill>
          <p:spPr bwMode="auto">
            <a:xfrm>
              <a:off x="4510088" y="2103438"/>
              <a:ext cx="8410575" cy="43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0" name="Picture 5">
              <a:extLst>
                <a:ext uri="{FF2B5EF4-FFF2-40B4-BE49-F238E27FC236}">
                  <a16:creationId xmlns:a16="http://schemas.microsoft.com/office/drawing/2014/main" id="{61B2835D-10E4-4055-874F-8349BF09B6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0" b="76799"/>
            <a:stretch>
              <a:fillRect/>
            </a:stretch>
          </p:blipFill>
          <p:spPr bwMode="auto">
            <a:xfrm>
              <a:off x="4510088" y="1804988"/>
              <a:ext cx="8410575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00ED4296-E228-4AB0-BAA8-28C80E917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3603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Tree building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E261962-1928-44EF-8225-93A275120B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90600" y="1795319"/>
            <a:ext cx="5295764" cy="8262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u="sng" dirty="0">
                <a:latin typeface="Verdana" panose="020B0604030504040204" pitchFamily="34" charset="0"/>
              </a:rPr>
              <a:t>Input String</a:t>
            </a:r>
            <a:r>
              <a:rPr lang="en-US" altLang="en-US" sz="1800" dirty="0">
                <a:latin typeface="Verdan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 </a:t>
            </a:r>
            <a:r>
              <a:rPr lang="en-US" altLang="en-US" sz="1800" b="1" dirty="0">
                <a:latin typeface="Courier New" panose="02070309020205020404" pitchFamily="49" charset="0"/>
              </a:rPr>
              <a:t>begin id := (id + id) * id; end</a:t>
            </a:r>
            <a:endParaRPr lang="en-US" altLang="en-US" sz="1633" u="sng" dirty="0"/>
          </a:p>
          <a:p>
            <a:pPr>
              <a:lnSpc>
                <a:spcPct val="90000"/>
              </a:lnSpc>
            </a:pPr>
            <a:r>
              <a:rPr lang="en-US" altLang="en-US" sz="1800" u="sng" dirty="0">
                <a:latin typeface="Verdana" panose="020B0604030504040204" pitchFamily="34" charset="0"/>
              </a:rPr>
              <a:t>Output</a:t>
            </a:r>
            <a:r>
              <a:rPr lang="en-US" altLang="en-US" sz="1800" dirty="0">
                <a:latin typeface="Verdan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15364" name="Text Box 20">
            <a:extLst>
              <a:ext uri="{FF2B5EF4-FFF2-40B4-BE49-F238E27FC236}">
                <a16:creationId xmlns:a16="http://schemas.microsoft.com/office/drawing/2014/main" id="{2633A6CD-56A4-442F-890A-D1F16279C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11" y="3124200"/>
            <a:ext cx="2281140" cy="271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</a:rPr>
              <a:t>S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begin SL end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SL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SZ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:=E;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E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TY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P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(E)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E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TY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P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633" b="1" dirty="0"/>
              <a:t>→</a:t>
            </a:r>
            <a:endParaRPr lang="en-US" altLang="en-US" sz="1633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5365" name="Text Box 21">
            <a:extLst>
              <a:ext uri="{FF2B5EF4-FFF2-40B4-BE49-F238E27FC236}">
                <a16:creationId xmlns:a16="http://schemas.microsoft.com/office/drawing/2014/main" id="{6529E512-5827-40E2-ABAA-D620052F9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15045"/>
            <a:ext cx="2281140" cy="2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</a:rPr>
              <a:t>Y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+TY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P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Y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*T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P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Y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Z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5366" name="Picture 2">
            <a:extLst>
              <a:ext uri="{FF2B5EF4-FFF2-40B4-BE49-F238E27FC236}">
                <a16:creationId xmlns:a16="http://schemas.microsoft.com/office/drawing/2014/main" id="{0467B78A-41A6-42D3-879D-AD55D7A18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8" t="15651" r="15829"/>
          <a:stretch>
            <a:fillRect/>
          </a:stretch>
        </p:blipFill>
        <p:spPr bwMode="auto">
          <a:xfrm>
            <a:off x="5791200" y="749809"/>
            <a:ext cx="3028558" cy="48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ilum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Dilum</Template>
  <TotalTime>3401</TotalTime>
  <Words>1852</Words>
  <Application>Microsoft Office PowerPoint</Application>
  <PresentationFormat>On-screen Show (4:3)</PresentationFormat>
  <Paragraphs>381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Gill Sans MT</vt:lpstr>
      <vt:lpstr>Times New Roman</vt:lpstr>
      <vt:lpstr>Verdana</vt:lpstr>
      <vt:lpstr>Wingdings</vt:lpstr>
      <vt:lpstr>Dilum</vt:lpstr>
      <vt:lpstr>Top-down derivation tree generation</vt:lpstr>
      <vt:lpstr>Tree generation</vt:lpstr>
      <vt:lpstr>Top-down derivation tree generation</vt:lpstr>
      <vt:lpstr>Top-down derivation tree generation</vt:lpstr>
      <vt:lpstr>Top-down derivation tree generation</vt:lpstr>
      <vt:lpstr>Top-down derivation tree generation</vt:lpstr>
      <vt:lpstr>Top-down derivation tree generation</vt:lpstr>
      <vt:lpstr>Top-down derivation tree generation</vt:lpstr>
      <vt:lpstr>Tree building</vt:lpstr>
      <vt:lpstr>Top-down derivation tree generation</vt:lpstr>
      <vt:lpstr>summary</vt:lpstr>
      <vt:lpstr>Bottom-up derivation tree generation</vt:lpstr>
      <vt:lpstr>Tree generation</vt:lpstr>
      <vt:lpstr>BOTTOM-UP derivation tree generation</vt:lpstr>
      <vt:lpstr>BOTTOM-UP derivation tree generation</vt:lpstr>
      <vt:lpstr>BOTTOM-UP derivation tree generation</vt:lpstr>
      <vt:lpstr>BOTTOM-UP derivation tree generation</vt:lpstr>
      <vt:lpstr>BOTTOM-UP derivation tree generation</vt:lpstr>
      <vt:lpstr>BOTTOM-UP derivation tree generation</vt:lpstr>
      <vt:lpstr>Parser output</vt:lpstr>
      <vt:lpstr>Bottom-up derivation tree generation</vt:lpstr>
      <vt:lpstr>Top-down right-most derivation (post-parser)</vt:lpstr>
      <vt:lpstr>Bottom-up derivation tree generation</vt:lpstr>
      <vt:lpstr>Bottom-up, stack-based, DT construction</vt:lpstr>
      <vt:lpstr>Bottom-up derivation tree generation</vt:lpstr>
      <vt:lpstr>summary</vt:lpstr>
      <vt:lpstr>Acknowledgements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with  GPUs &amp; CUDA</dc:title>
  <dc:creator>Sanath</dc:creator>
  <cp:lastModifiedBy>Adeesha Wijayasiri</cp:lastModifiedBy>
  <cp:revision>278</cp:revision>
  <dcterms:created xsi:type="dcterms:W3CDTF">2011-03-22T18:45:54Z</dcterms:created>
  <dcterms:modified xsi:type="dcterms:W3CDTF">2021-01-03T18:37:04Z</dcterms:modified>
</cp:coreProperties>
</file>