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43"/>
  </p:notesMasterIdLst>
  <p:handoutMasterIdLst>
    <p:handoutMasterId r:id="rId44"/>
  </p:handoutMasterIdLst>
  <p:sldIdLst>
    <p:sldId id="292" r:id="rId2"/>
    <p:sldId id="394" r:id="rId3"/>
    <p:sldId id="395" r:id="rId4"/>
    <p:sldId id="396" r:id="rId5"/>
    <p:sldId id="297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06" r:id="rId14"/>
    <p:sldId id="307" r:id="rId15"/>
    <p:sldId id="308" r:id="rId16"/>
    <p:sldId id="309" r:id="rId17"/>
    <p:sldId id="310" r:id="rId18"/>
    <p:sldId id="294" r:id="rId19"/>
    <p:sldId id="295" r:id="rId20"/>
    <p:sldId id="296" r:id="rId21"/>
    <p:sldId id="406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407" r:id="rId30"/>
    <p:sldId id="320" r:id="rId31"/>
    <p:sldId id="311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56" r:id="rId41"/>
    <p:sldId id="357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4" autoAdjust="0"/>
  </p:normalViewPr>
  <p:slideViewPr>
    <p:cSldViewPr>
      <p:cViewPr varScale="1">
        <p:scale>
          <a:sx n="67" d="100"/>
          <a:sy n="67" d="100"/>
        </p:scale>
        <p:origin x="1288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19/5/2020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5A752C5-40E1-4002-8BDB-4F401E720477}" type="datetime1">
              <a:rPr lang="es-CR" altLang="en-US" smtClean="0"/>
              <a:t>19/5/2020</a:t>
            </a:fld>
            <a:endParaRPr lang="es-C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AE98C-47ED-42F8-A1EF-B90302A19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121EEAE-4828-405F-A320-7923CB5BCB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Lambda Calculus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22CFC41-4937-472E-A901-EFE32AFB4B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/>
              <a:t>Adeesha Wijayasiri</a:t>
            </a:r>
            <a:endParaRPr lang="es-CR" altLang="en-US"/>
          </a:p>
          <a:p>
            <a:pPr eaLnBrk="1" hangingPunct="1"/>
            <a:endParaRPr lang="en-US" alt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28C8D937-6AA1-47CF-93F5-56DBBC5B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119" y="3008313"/>
            <a:ext cx="40328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Lecture 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DAD23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B60348D-9BE0-41B4-9AB1-1556AF5B4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definitions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FFC10C-C3B5-42C0-A34D-C63A76543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Definition: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</a:rPr>
              <a:t>In an expression of the form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x.M</a:t>
            </a:r>
            <a:r>
              <a:rPr lang="en-US" altLang="en-US" dirty="0"/>
              <a:t>, x </a:t>
            </a:r>
            <a:r>
              <a:rPr lang="en-US" altLang="en-US" dirty="0">
                <a:latin typeface="Verdana" panose="020B0604030504040204" pitchFamily="34" charset="0"/>
              </a:rPr>
              <a:t>is the bound variable, and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is the body.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Definition: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</a:rPr>
              <a:t>The scope of an identifier</a:t>
            </a:r>
            <a:r>
              <a:rPr lang="en-US" altLang="en-US" dirty="0"/>
              <a:t> x, </a:t>
            </a:r>
            <a:r>
              <a:rPr lang="en-US" altLang="en-US" dirty="0">
                <a:latin typeface="Verdana" panose="020B0604030504040204" pitchFamily="34" charset="0"/>
              </a:rPr>
              <a:t>in an expression of the form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x.M</a:t>
            </a:r>
            <a:r>
              <a:rPr lang="en-US" altLang="en-US" dirty="0"/>
              <a:t>, </a:t>
            </a:r>
            <a:r>
              <a:rPr lang="en-US" altLang="en-US" dirty="0">
                <a:latin typeface="Verdana" panose="020B0604030504040204" pitchFamily="34" charset="0"/>
              </a:rPr>
              <a:t>consists of all free occurrences of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in</a:t>
            </a:r>
            <a:r>
              <a:rPr lang="en-US" altLang="en-US" dirty="0"/>
              <a:t> M.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6B3CC2-2975-472E-B799-38E42C320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 Delta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A0C3F3B-DABE-427D-B133-6124F86F8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1628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Let </a:t>
            </a:r>
            <a:r>
              <a:rPr lang="en-US" altLang="en-US" dirty="0"/>
              <a:t>M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N </a:t>
            </a:r>
            <a:r>
              <a:rPr lang="en-US" altLang="en-US" dirty="0">
                <a:latin typeface="Verdana" panose="020B0604030504040204" pitchFamily="34" charset="0"/>
              </a:rPr>
              <a:t>be</a:t>
            </a:r>
            <a:r>
              <a:rPr lang="en-US" altLang="en-US" dirty="0"/>
              <a:t> AE's </a:t>
            </a:r>
            <a:r>
              <a:rPr lang="en-US" altLang="en-US" dirty="0">
                <a:latin typeface="Verdana" panose="020B0604030504040204" pitchFamily="34" charset="0"/>
              </a:rPr>
              <a:t>that do not contain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-</a:t>
            </a:r>
            <a:r>
              <a:rPr lang="en-US" altLang="en-US" dirty="0">
                <a:latin typeface="Verdana" panose="020B0604030504040204" pitchFamily="34" charset="0"/>
              </a:rPr>
              <a:t>expressions.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Verdana" panose="020B0604030504040204" pitchFamily="34" charset="0"/>
              </a:rPr>
              <a:t>Then</a:t>
            </a:r>
            <a:r>
              <a:rPr lang="en-US" altLang="en-US" dirty="0"/>
              <a:t> M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N if Val(M) = Val(N).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We say that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N </a:t>
            </a:r>
            <a:r>
              <a:rPr lang="en-US" altLang="en-US" dirty="0">
                <a:latin typeface="Verdana" panose="020B0604030504040204" pitchFamily="34" charset="0"/>
              </a:rPr>
              <a:t>are delta-convertible, pronounced</a:t>
            </a:r>
            <a:r>
              <a:rPr lang="en-US" altLang="en-US" dirty="0"/>
              <a:t> “M delta </a:t>
            </a:r>
            <a:r>
              <a:rPr lang="en-US" altLang="en-US" dirty="0">
                <a:latin typeface="Verdana" panose="020B0604030504040204" pitchFamily="34" charset="0"/>
              </a:rPr>
              <a:t>reduces to</a:t>
            </a:r>
            <a:r>
              <a:rPr lang="en-US" altLang="en-US" dirty="0"/>
              <a:t> N”.</a:t>
            </a:r>
          </a:p>
          <a:p>
            <a:pPr marL="0" indent="0" eaLnBrk="1" hangingPunct="1">
              <a:buFontTx/>
              <a:buNone/>
            </a:pPr>
            <a:endParaRPr lang="en-US" altLang="en-US" dirty="0"/>
          </a:p>
          <a:p>
            <a:pPr marL="0" indent="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Val:  Value obtained from ordinary evaluation.</a:t>
            </a:r>
          </a:p>
          <a:p>
            <a:pPr marL="0" indent="0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marL="0" indent="0" eaLnBrk="1" hangingPunct="1"/>
            <a:r>
              <a:rPr lang="en-US" altLang="en-US" dirty="0">
                <a:latin typeface="Verdana" panose="020B0604030504040204" pitchFamily="34" charset="0"/>
              </a:rPr>
              <a:t>Example:</a:t>
            </a:r>
            <a:r>
              <a:rPr lang="en-US" altLang="en-US" dirty="0"/>
              <a:t> +35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8.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FCC1AD-1E1C-4FA5-AAEE-5EC8FE2FF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Axiom Alpha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658F750-D789-4315-B144-27D50ADA4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69342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Let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y </a:t>
            </a:r>
            <a:r>
              <a:rPr lang="en-US" altLang="en-US" dirty="0">
                <a:latin typeface="Verdana" panose="020B0604030504040204" pitchFamily="34" charset="0"/>
              </a:rPr>
              <a:t>be names, and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be an</a:t>
            </a:r>
            <a:r>
              <a:rPr lang="en-US" altLang="en-US" dirty="0"/>
              <a:t> AE </a:t>
            </a:r>
            <a:r>
              <a:rPr lang="en-US" altLang="en-US" dirty="0">
                <a:latin typeface="Verdana" panose="020B0604030504040204" pitchFamily="34" charset="0"/>
              </a:rPr>
              <a:t>with no free occurrences of</a:t>
            </a:r>
            <a:r>
              <a:rPr lang="en-US" altLang="en-US" dirty="0"/>
              <a:t> y. </a:t>
            </a:r>
            <a:r>
              <a:rPr lang="en-US" altLang="en-US" dirty="0">
                <a:latin typeface="Verdana" panose="020B0604030504040204" pitchFamily="34" charset="0"/>
              </a:rPr>
              <a:t>Then, in any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context,</a:t>
            </a: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 err="1"/>
              <a:t>x.M</a:t>
            </a:r>
            <a:r>
              <a:rPr lang="en-US" altLang="en-US" dirty="0"/>
              <a:t> =&gt;</a:t>
            </a:r>
            <a:r>
              <a:rPr lang="en-US" altLang="en-US" baseline="-250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 err="1"/>
              <a:t>y.subst</a:t>
            </a:r>
            <a:r>
              <a:rPr lang="en-US" altLang="en-US" dirty="0"/>
              <a:t>[</a:t>
            </a:r>
            <a:r>
              <a:rPr lang="en-US" altLang="en-US" dirty="0" err="1"/>
              <a:t>y,x,M</a:t>
            </a:r>
            <a:r>
              <a:rPr lang="en-US" altLang="en-US" dirty="0"/>
              <a:t>]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Tx/>
              <a:buNone/>
            </a:pPr>
            <a:r>
              <a:rPr lang="en-US" altLang="en-US" dirty="0" err="1"/>
              <a:t>subst</a:t>
            </a:r>
            <a:r>
              <a:rPr lang="en-US" altLang="en-US" dirty="0"/>
              <a:t>[</a:t>
            </a:r>
            <a:r>
              <a:rPr lang="en-US" altLang="en-US" dirty="0" err="1"/>
              <a:t>y,x,M</a:t>
            </a:r>
            <a:r>
              <a:rPr lang="en-US" altLang="en-US" dirty="0"/>
              <a:t>] </a:t>
            </a:r>
            <a:r>
              <a:rPr lang="en-US" altLang="en-US" dirty="0">
                <a:latin typeface="Verdana" panose="020B0604030504040204" pitchFamily="34" charset="0"/>
              </a:rPr>
              <a:t>means</a:t>
            </a:r>
            <a:r>
              <a:rPr lang="en-US" altLang="en-US" dirty="0"/>
              <a:t> "substitute y for x in M".</a:t>
            </a:r>
          </a:p>
          <a:p>
            <a:pPr marL="0" indent="0" eaLnBrk="1" hangingPunct="1">
              <a:buFontTx/>
              <a:buNone/>
            </a:pPr>
            <a:endParaRPr lang="en-US" altLang="en-US" dirty="0"/>
          </a:p>
          <a:p>
            <a:pPr marL="0" indent="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Axiom Alpha used to rename the bound variable.</a:t>
            </a:r>
          </a:p>
          <a:p>
            <a:pPr marL="0" indent="0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marL="0" indent="0" eaLnBrk="1" hangingPunct="1"/>
            <a:r>
              <a:rPr lang="en-US" altLang="en-US" dirty="0">
                <a:latin typeface="Verdana" panose="020B0604030504040204" pitchFamily="34" charset="0"/>
              </a:rPr>
              <a:t>Example: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x.+x3 =&gt;</a:t>
            </a:r>
            <a:r>
              <a:rPr lang="en-US" altLang="en-US" baseline="-250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y.+y3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6BF5234-020F-4056-888B-62D9FA26D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 Beta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6C949D-4EC0-43B8-BF94-E4D634639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419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Let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be a name, and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N </a:t>
            </a:r>
            <a:r>
              <a:rPr lang="en-US" altLang="en-US" dirty="0">
                <a:latin typeface="Verdana" panose="020B0604030504040204" pitchFamily="34" charset="0"/>
              </a:rPr>
              <a:t>be</a:t>
            </a:r>
            <a:r>
              <a:rPr lang="en-US" altLang="en-US" dirty="0"/>
              <a:t> AE's.  </a:t>
            </a:r>
            <a:r>
              <a:rPr lang="en-US" altLang="en-US" dirty="0">
                <a:latin typeface="Verdana" panose="020B0604030504040204" pitchFamily="34" charset="0"/>
              </a:rPr>
              <a:t>Then, in any context,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 err="1"/>
              <a:t>x.M</a:t>
            </a:r>
            <a:r>
              <a:rPr lang="en-US" altLang="en-US" dirty="0"/>
              <a:t>) N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 err="1"/>
              <a:t>subst</a:t>
            </a:r>
            <a:r>
              <a:rPr lang="en-US" altLang="en-US" dirty="0"/>
              <a:t>[</a:t>
            </a:r>
            <a:r>
              <a:rPr lang="en-US" altLang="en-US" dirty="0" err="1"/>
              <a:t>N,x,M</a:t>
            </a:r>
            <a:r>
              <a:rPr lang="en-US" altLang="en-US" dirty="0"/>
              <a:t>].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Called a "beta-reduction", used to apply a function to its argument.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Pronounced “beta reduces to”.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A76401-6186-4BDA-BF5A-E0383A917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(subst):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2B8588-824B-43C7-804E-8FCA77D60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65532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>
                <a:latin typeface="Verdana" panose="020B0604030504040204" pitchFamily="34" charset="0"/>
              </a:rPr>
              <a:t>Let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N </a:t>
            </a:r>
            <a:r>
              <a:rPr lang="en-US" altLang="en-US" dirty="0">
                <a:latin typeface="Verdana" panose="020B0604030504040204" pitchFamily="34" charset="0"/>
              </a:rPr>
              <a:t>be</a:t>
            </a:r>
            <a:r>
              <a:rPr lang="en-US" altLang="en-US" dirty="0"/>
              <a:t> AE's,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be a name.</a:t>
            </a:r>
          </a:p>
          <a:p>
            <a:pPr marL="457200" indent="-457200" eaLnBrk="1" hangingPunct="1"/>
            <a:r>
              <a:rPr lang="en-US" altLang="en-US" dirty="0">
                <a:latin typeface="Verdana" panose="020B0604030504040204" pitchFamily="34" charset="0"/>
              </a:rPr>
              <a:t>Then</a:t>
            </a:r>
            <a:r>
              <a:rPr lang="en-US" altLang="en-US" dirty="0"/>
              <a:t> </a:t>
            </a:r>
            <a:r>
              <a:rPr lang="en-US" altLang="en-US" dirty="0" err="1"/>
              <a:t>subst</a:t>
            </a:r>
            <a:r>
              <a:rPr lang="en-US" altLang="en-US" dirty="0"/>
              <a:t>[</a:t>
            </a:r>
            <a:r>
              <a:rPr lang="en-US" altLang="en-US" dirty="0" err="1"/>
              <a:t>N,x,M</a:t>
            </a:r>
            <a:r>
              <a:rPr lang="en-US" altLang="en-US" dirty="0"/>
              <a:t>], </a:t>
            </a:r>
            <a:r>
              <a:rPr lang="en-US" altLang="en-US" dirty="0">
                <a:latin typeface="Verdana" panose="020B0604030504040204" pitchFamily="34" charset="0"/>
              </a:rPr>
              <a:t>also denoted as</a:t>
            </a:r>
            <a:r>
              <a:rPr lang="en-US" altLang="en-US" dirty="0"/>
              <a:t> [N/x]M,  </a:t>
            </a:r>
            <a:r>
              <a:rPr lang="en-US" altLang="en-US" dirty="0">
                <a:latin typeface="Verdana" panose="020B0604030504040204" pitchFamily="34" charset="0"/>
              </a:rPr>
              <a:t>means:</a:t>
            </a:r>
          </a:p>
          <a:p>
            <a:pPr marL="457200" indent="-457200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is an identifier, then</a:t>
            </a:r>
          </a:p>
          <a:p>
            <a:pPr marL="1371600" lvl="2" indent="-457200" eaLnBrk="1" hangingPunct="1">
              <a:buSzTx/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1.1.</a:t>
            </a:r>
            <a:r>
              <a:rPr lang="en-US" altLang="en-US" dirty="0"/>
              <a:t> if M=x, </a:t>
            </a:r>
            <a:r>
              <a:rPr lang="en-US" altLang="en-US" dirty="0">
                <a:latin typeface="Verdana" panose="020B0604030504040204" pitchFamily="34" charset="0"/>
              </a:rPr>
              <a:t>then return</a:t>
            </a:r>
            <a:r>
              <a:rPr lang="en-US" altLang="en-US" dirty="0"/>
              <a:t> N.</a:t>
            </a:r>
          </a:p>
          <a:p>
            <a:pPr marL="1371600" lvl="2" indent="-457200" eaLnBrk="1" hangingPunct="1">
              <a:buSzTx/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1.2.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M is </a:t>
            </a:r>
            <a:r>
              <a:rPr lang="en-US" altLang="en-US" dirty="0">
                <a:latin typeface="Verdana" panose="020B0604030504040204" pitchFamily="34" charset="0"/>
              </a:rPr>
              <a:t>not</a:t>
            </a:r>
            <a:r>
              <a:rPr lang="en-US" altLang="en-US" dirty="0"/>
              <a:t> x, </a:t>
            </a:r>
            <a:r>
              <a:rPr lang="en-US" altLang="en-US" dirty="0">
                <a:latin typeface="Verdana" panose="020B0604030504040204" pitchFamily="34" charset="0"/>
              </a:rPr>
              <a:t>then return</a:t>
            </a:r>
            <a:r>
              <a:rPr lang="en-US" altLang="en-US" dirty="0"/>
              <a:t> M.</a:t>
            </a:r>
          </a:p>
          <a:p>
            <a:pPr marL="1371600" lvl="2" indent="-457200" eaLnBrk="1" hangingPunct="1">
              <a:buSzTx/>
              <a:buFontTx/>
              <a:buNone/>
            </a:pPr>
            <a:endParaRPr lang="en-US" altLang="en-US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is of the form</a:t>
            </a:r>
            <a:r>
              <a:rPr lang="en-US" altLang="en-US" dirty="0"/>
              <a:t> X Y, </a:t>
            </a:r>
            <a:r>
              <a:rPr lang="en-US" altLang="en-US" dirty="0">
                <a:latin typeface="Verdana" panose="020B0604030504040204" pitchFamily="34" charset="0"/>
              </a:rPr>
              <a:t>then return</a:t>
            </a:r>
            <a:r>
              <a:rPr lang="en-US" altLang="en-US" dirty="0"/>
              <a:t> ([N/x]X) ([N/x]Y).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dirty="0"/>
              <a:t>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6AB79C-92F9-42F7-B8BC-D4EB17A7A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(subst[N,x,M], cont’d)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C8431E7-7501-4D8B-8007-09A6E9E3E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620000" cy="5105400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is of the form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 err="1"/>
              <a:t>y.Y</a:t>
            </a:r>
            <a:r>
              <a:rPr lang="en-US" altLang="en-US" dirty="0">
                <a:latin typeface="Verdana" panose="020B0604030504040204" pitchFamily="34" charset="0"/>
              </a:rPr>
              <a:t>, then</a:t>
            </a:r>
          </a:p>
          <a:p>
            <a:pPr marL="1295400" lvl="2" indent="-381000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3.1.</a:t>
            </a:r>
            <a:r>
              <a:rPr lang="en-US" altLang="en-US" dirty="0"/>
              <a:t> if y=x </a:t>
            </a:r>
            <a:r>
              <a:rPr lang="en-US" altLang="en-US" dirty="0">
                <a:latin typeface="Verdana" panose="020B0604030504040204" pitchFamily="34" charset="0"/>
              </a:rPr>
              <a:t>then return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 err="1"/>
              <a:t>y.Y</a:t>
            </a:r>
            <a:r>
              <a:rPr lang="en-US" altLang="en-US" dirty="0"/>
              <a:t>.</a:t>
            </a:r>
          </a:p>
          <a:p>
            <a:pPr marL="1295400" lvl="2" indent="-381000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3.2.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y </a:t>
            </a:r>
            <a:r>
              <a:rPr lang="en-US" altLang="en-US" dirty="0">
                <a:latin typeface="Verdana" panose="020B0604030504040204" pitchFamily="34" charset="0"/>
              </a:rPr>
              <a:t>is not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then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3.2.1.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does not occur free in</a:t>
            </a:r>
            <a:r>
              <a:rPr lang="en-US" altLang="en-US" dirty="0"/>
              <a:t> Y, </a:t>
            </a:r>
            <a:r>
              <a:rPr lang="en-US" altLang="en-US" dirty="0">
                <a:latin typeface="Verdana" panose="020B0604030504040204" pitchFamily="34" charset="0"/>
              </a:rPr>
              <a:t>then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  return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y.Y</a:t>
            </a:r>
            <a:r>
              <a:rPr lang="en-US" altLang="en-US" dirty="0"/>
              <a:t>.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3.2.2.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y </a:t>
            </a:r>
            <a:r>
              <a:rPr lang="en-US" altLang="en-US" dirty="0">
                <a:latin typeface="Verdana" panose="020B0604030504040204" pitchFamily="34" charset="0"/>
              </a:rPr>
              <a:t>does not occur free in</a:t>
            </a:r>
            <a:r>
              <a:rPr lang="en-US" altLang="en-US" dirty="0"/>
              <a:t> N, </a:t>
            </a:r>
            <a:r>
              <a:rPr lang="en-US" altLang="en-US" dirty="0">
                <a:latin typeface="Verdana" panose="020B0604030504040204" pitchFamily="34" charset="0"/>
              </a:rPr>
              <a:t>then 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  return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y.[N/x]Y.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DAD23"/>
                </a:solidFill>
              </a:rPr>
              <a:t>3.2.3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.</a:t>
            </a:r>
            <a:r>
              <a:rPr lang="en-US" altLang="en-US" dirty="0">
                <a:latin typeface="Verdana" panose="020B0604030504040204" pitchFamily="34" charset="0"/>
              </a:rPr>
              <a:t> if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occurs free in</a:t>
            </a:r>
            <a:r>
              <a:rPr lang="en-US" altLang="en-US" dirty="0"/>
              <a:t> Y,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y </a:t>
            </a:r>
            <a:r>
              <a:rPr lang="en-US" altLang="en-US" dirty="0">
                <a:latin typeface="Verdana" panose="020B0604030504040204" pitchFamily="34" charset="0"/>
              </a:rPr>
              <a:t>occurs  free in</a:t>
            </a:r>
            <a:r>
              <a:rPr lang="en-US" altLang="en-US" dirty="0"/>
              <a:t> N, </a:t>
            </a:r>
            <a:r>
              <a:rPr lang="en-US" altLang="en-US" dirty="0">
                <a:latin typeface="Verdana" panose="020B0604030504040204" pitchFamily="34" charset="0"/>
              </a:rPr>
              <a:t>then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  return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w.[N/x] ([w/y]Y),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  for any</a:t>
            </a:r>
            <a:r>
              <a:rPr lang="en-US" altLang="en-US" dirty="0"/>
              <a:t> w </a:t>
            </a:r>
            <a:r>
              <a:rPr lang="en-US" altLang="en-US" dirty="0">
                <a:latin typeface="Verdana" panose="020B0604030504040204" pitchFamily="34" charset="0"/>
              </a:rPr>
              <a:t>that does not occur 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  free in either</a:t>
            </a:r>
            <a:r>
              <a:rPr lang="en-US" altLang="en-US" dirty="0"/>
              <a:t> N </a:t>
            </a:r>
            <a:r>
              <a:rPr lang="en-US" altLang="en-US" dirty="0">
                <a:latin typeface="Verdana" panose="020B0604030504040204" pitchFamily="34" charset="0"/>
              </a:rPr>
              <a:t>or</a:t>
            </a:r>
            <a:r>
              <a:rPr lang="en-US" altLang="en-US" dirty="0"/>
              <a:t> 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06F1E11-225A-4E49-AAF9-42662328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D6C6006-C54B-48E7-AEAF-68BF2B12B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1628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[3/x](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x.+x2)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x.+x2 (by 3.1)</a:t>
            </a:r>
          </a:p>
          <a:p>
            <a:pPr eaLnBrk="1" hangingPunct="1"/>
            <a:r>
              <a:rPr lang="en-US" altLang="en-US" dirty="0"/>
              <a:t>[3/x](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y.y</a:t>
            </a:r>
            <a:r>
              <a:rPr lang="en-US" altLang="en-US" dirty="0"/>
              <a:t>)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y.y</a:t>
            </a:r>
            <a:r>
              <a:rPr lang="en-US" altLang="en-US" dirty="0"/>
              <a:t> (by 3.2.1)</a:t>
            </a:r>
          </a:p>
          <a:p>
            <a:pPr eaLnBrk="1" hangingPunct="1"/>
            <a:r>
              <a:rPr lang="en-US" altLang="en-US" dirty="0"/>
              <a:t>[3/x](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y.+</a:t>
            </a:r>
            <a:r>
              <a:rPr lang="en-US" altLang="en-US" dirty="0" err="1"/>
              <a:t>xy</a:t>
            </a:r>
            <a:r>
              <a:rPr lang="en-US" altLang="en-US" dirty="0"/>
              <a:t>)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y.[3/x](+</a:t>
            </a:r>
            <a:r>
              <a:rPr lang="en-US" altLang="en-US" dirty="0" err="1"/>
              <a:t>xy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     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y.+3y (by 3.2.2 and 2)</a:t>
            </a:r>
          </a:p>
          <a:p>
            <a:pPr eaLnBrk="1" hangingPunct="1"/>
            <a:r>
              <a:rPr lang="en-US" altLang="en-US" dirty="0"/>
              <a:t>[y/x](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y.+</a:t>
            </a:r>
            <a:r>
              <a:rPr lang="en-US" altLang="en-US" dirty="0" err="1"/>
              <a:t>xy</a:t>
            </a:r>
            <a:r>
              <a:rPr lang="en-US" altLang="en-US" dirty="0"/>
              <a:t>)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z.[y/x]([z/y](+</a:t>
            </a:r>
            <a:r>
              <a:rPr lang="en-US" altLang="en-US" dirty="0" err="1"/>
              <a:t>xy</a:t>
            </a:r>
            <a:r>
              <a:rPr lang="en-US" altLang="en-US" dirty="0"/>
              <a:t>))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      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z.[y/x](+</a:t>
            </a:r>
            <a:r>
              <a:rPr lang="en-US" altLang="en-US" dirty="0" err="1"/>
              <a:t>xz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       	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z.+</a:t>
            </a:r>
            <a:r>
              <a:rPr lang="en-US" altLang="en-US" dirty="0" err="1"/>
              <a:t>yz</a:t>
            </a:r>
            <a:r>
              <a:rPr lang="en-US" altLang="en-US" dirty="0"/>
              <a:t> (by 3.2.3, 2, and 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697B6EA-B0D4-4D55-9030-08BC0D59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B978F1B-A3FD-4A72-BEC5-E1084D2E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An</a:t>
            </a:r>
            <a:r>
              <a:rPr lang="en-US" altLang="en-US"/>
              <a:t> AE M </a:t>
            </a:r>
            <a:r>
              <a:rPr lang="en-US" altLang="en-US">
                <a:latin typeface="Verdana" panose="020B0604030504040204" pitchFamily="34" charset="0"/>
              </a:rPr>
              <a:t>is said to be "directly convertible“ to an</a:t>
            </a:r>
            <a:r>
              <a:rPr lang="en-US" altLang="en-US"/>
              <a:t> AE N, </a:t>
            </a:r>
            <a:r>
              <a:rPr lang="en-US" altLang="en-US">
                <a:latin typeface="Verdana" panose="020B0604030504040204" pitchFamily="34" charset="0"/>
              </a:rPr>
              <a:t>denoted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M =&gt; N, </a:t>
            </a:r>
            <a:r>
              <a:rPr lang="en-US" altLang="en-US">
                <a:latin typeface="Verdana" panose="020B0604030504040204" pitchFamily="34" charset="0"/>
              </a:rPr>
              <a:t>if one of these three holds:</a:t>
            </a:r>
          </a:p>
          <a:p>
            <a:pPr lvl="1" eaLnBrk="1" hangingPunct="1"/>
            <a:r>
              <a:rPr lang="en-US" altLang="en-US"/>
              <a:t>M =&gt;</a:t>
            </a:r>
            <a:r>
              <a:rPr lang="en-US" altLang="en-US" baseline="-25000">
                <a:sym typeface="Symbol" panose="05050102010706020507" pitchFamily="18" charset="2"/>
              </a:rPr>
              <a:t></a:t>
            </a:r>
            <a:r>
              <a:rPr lang="en-US" altLang="en-US"/>
              <a:t> N,  M =&gt;</a:t>
            </a:r>
            <a:r>
              <a:rPr lang="en-US" altLang="en-US" baseline="-25000">
                <a:sym typeface="Symbol" panose="05050102010706020507" pitchFamily="18" charset="2"/>
              </a:rPr>
              <a:t></a:t>
            </a:r>
            <a:r>
              <a:rPr lang="en-US" altLang="en-US"/>
              <a:t> N, M =&gt;</a:t>
            </a:r>
            <a:r>
              <a:rPr lang="en-US" altLang="en-US" baseline="-25000">
                <a:sym typeface="Symbol" panose="05050102010706020507" pitchFamily="18" charset="2"/>
              </a:rPr>
              <a:t></a:t>
            </a:r>
            <a:r>
              <a:rPr lang="en-US" altLang="en-US"/>
              <a:t> 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Definition: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</a:rPr>
              <a:t>Two</a:t>
            </a:r>
            <a:r>
              <a:rPr lang="en-US" altLang="en-US"/>
              <a:t> AE's M </a:t>
            </a:r>
            <a:r>
              <a:rPr lang="en-US" altLang="en-US">
                <a:latin typeface="Verdana" panose="020B0604030504040204" pitchFamily="34" charset="0"/>
              </a:rPr>
              <a:t>and</a:t>
            </a:r>
            <a:r>
              <a:rPr lang="en-US" altLang="en-US"/>
              <a:t> N </a:t>
            </a:r>
            <a:r>
              <a:rPr lang="en-US" altLang="en-US">
                <a:latin typeface="Verdana" panose="020B0604030504040204" pitchFamily="34" charset="0"/>
              </a:rPr>
              <a:t>are said to be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equivalent</a:t>
            </a:r>
            <a:r>
              <a:rPr lang="en-US" altLang="en-US"/>
              <a:t> if M =&gt;* 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3EE9F079-5D97-465D-B840-0EB3A18F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and Fixed-Point Theory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66A09BE2-FCF3-429C-ABC5-6495C2E4C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We know that the meaning of</a:t>
            </a:r>
          </a:p>
          <a:p>
            <a:pPr>
              <a:buFontTx/>
              <a:buNone/>
            </a:pPr>
            <a:r>
              <a:rPr lang="en-US" altLang="en-US"/>
              <a:t>   	</a:t>
            </a:r>
            <a:r>
              <a:rPr lang="en-US" altLang="en-US">
                <a:latin typeface="Verdana" panose="020B0604030504040204" pitchFamily="34" charset="0"/>
              </a:rPr>
              <a:t>	 let</a:t>
            </a:r>
            <a:r>
              <a:rPr lang="en-US" altLang="en-US"/>
              <a:t> x=P in Q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Verdana" panose="020B0604030504040204" pitchFamily="34" charset="0"/>
              </a:rPr>
              <a:t>is the value of </a:t>
            </a:r>
          </a:p>
          <a:p>
            <a:pPr>
              <a:buFontTx/>
              <a:buNone/>
            </a:pPr>
            <a:r>
              <a:rPr lang="en-US" altLang="en-US"/>
              <a:t>    		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x.Q)P</a:t>
            </a:r>
          </a:p>
          <a:p>
            <a:endParaRPr lang="en-US" altLang="en-US"/>
          </a:p>
          <a:p>
            <a:r>
              <a:rPr lang="en-US" altLang="en-US">
                <a:latin typeface="Verdana" panose="020B0604030504040204" pitchFamily="34" charset="0"/>
              </a:rPr>
              <a:t>So, what's the meaning of 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(the de-sugarized version of)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Verdana" panose="020B0604030504040204" pitchFamily="34" charset="0"/>
              </a:rPr>
              <a:t>let rec</a:t>
            </a:r>
            <a:r>
              <a:rPr lang="en-US" altLang="en-US"/>
              <a:t> f n = P in Q  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E38DD2-8819-4217-B306-709ABF28F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Consider Factorial: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8946C3-B01A-4A2E-AF4C-F1677A889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let rec</a:t>
            </a:r>
            <a:r>
              <a:rPr lang="en-US" altLang="en-US"/>
              <a:t> f n = n eq 0 → 1 | n*f(n-1) in f 3</a:t>
            </a:r>
          </a:p>
          <a:p>
            <a:endParaRPr lang="en-US" altLang="en-US"/>
          </a:p>
          <a:p>
            <a:r>
              <a:rPr lang="en-US" altLang="en-US">
                <a:latin typeface="Verdana" panose="020B0604030504040204" pitchFamily="34" charset="0"/>
              </a:rPr>
              <a:t>Without the 'rec', we'd have 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(</a:t>
            </a:r>
            <a:r>
              <a:rPr lang="en-US" altLang="en-US"/>
              <a:t> f.f 3) [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n.n eq 0 → 1 | n*f(n-1) ]</a:t>
            </a:r>
          </a:p>
          <a:p>
            <a:endParaRPr lang="en-US" altLang="en-US"/>
          </a:p>
          <a:p>
            <a:r>
              <a:rPr lang="en-US" altLang="en-US">
                <a:latin typeface="Verdana" panose="020B0604030504040204" pitchFamily="34" charset="0"/>
              </a:rPr>
              <a:t>Note: the last</a:t>
            </a:r>
            <a:r>
              <a:rPr lang="en-US" altLang="en-US"/>
              <a:t> 'f' </a:t>
            </a:r>
            <a:r>
              <a:rPr lang="en-US" altLang="en-US">
                <a:latin typeface="Verdana" panose="020B0604030504040204" pitchFamily="34" charset="0"/>
              </a:rPr>
              <a:t>is free.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The 'rec' makes the last</a:t>
            </a:r>
            <a:r>
              <a:rPr lang="en-US" altLang="en-US"/>
              <a:t> 'f' </a:t>
            </a:r>
            <a:r>
              <a:rPr lang="en-US" altLang="en-US">
                <a:latin typeface="Verdana" panose="020B0604030504040204" pitchFamily="34" charset="0"/>
              </a:rPr>
              <a:t>bound to the</a:t>
            </a:r>
            <a:r>
              <a:rPr lang="en-US" altLang="en-US"/>
              <a:t> [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n. ...] </a:t>
            </a:r>
            <a:r>
              <a:rPr lang="en-US" altLang="en-US">
                <a:latin typeface="Verdana" panose="020B0604030504040204" pitchFamily="34" charset="0"/>
              </a:rPr>
              <a:t>expression.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2753EA0-A30C-4897-B76C-5FEDC12B1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Lambda Calculus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DBE568A-F1B1-4DA8-8AE0-5B862D875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7491" y="2133600"/>
            <a:ext cx="7086600" cy="4114800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>
                <a:latin typeface="Verdana" panose="020B0604030504040204" pitchFamily="34" charset="0"/>
              </a:rPr>
              <a:t>To obtain the "value" of an RPAL program: </a:t>
            </a:r>
          </a:p>
          <a:p>
            <a:pPr marL="457200" indent="-457200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1.	Transduce RPAL source to an AST.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2.	Standardize the AST into ST.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3.	Linearize the ST into a lambda-expression.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4.	Evaluate the lambda-expression, using the CSE machine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40DE3EBD-05F0-467F-B377-4FC215661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 'rec', somehow …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F3078F9E-712D-417A-BF50-68C882755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385" y="1981200"/>
            <a:ext cx="6553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	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f.f</a:t>
            </a:r>
            <a:r>
              <a:rPr lang="en-US" altLang="en-US" sz="2000" dirty="0"/>
              <a:t> 3) [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n.n</a:t>
            </a:r>
            <a:r>
              <a:rPr lang="en-US" altLang="en-US" sz="2000" dirty="0"/>
              <a:t> eq 0 → 1 | n*f(n-1)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	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n.n</a:t>
            </a:r>
            <a:r>
              <a:rPr lang="en-US" altLang="en-US" sz="2000" dirty="0"/>
              <a:t> eq 0 → 1 | n*f(n-1))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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	3 eq 0 → 1 | 3*f(3-1)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</a:t>
            </a:r>
            <a:r>
              <a:rPr lang="en-US" altLang="en-US" sz="2000" dirty="0"/>
              <a:t>	3*f(2)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/>
              <a:t>magic</a:t>
            </a:r>
            <a:r>
              <a:rPr lang="en-US" altLang="en-US" sz="2000" dirty="0"/>
              <a:t>	3*(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n.n</a:t>
            </a:r>
            <a:r>
              <a:rPr lang="en-US" altLang="en-US" sz="2000" dirty="0"/>
              <a:t> eq 0 → 1 | n*f(n-1))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	3*(2 eq 0 → 1 | 2*f(2-1))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</a:t>
            </a:r>
            <a:r>
              <a:rPr lang="en-US" altLang="en-US" sz="2000" dirty="0"/>
              <a:t> 	3*2*f(1)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/>
              <a:t>magic</a:t>
            </a:r>
            <a:r>
              <a:rPr lang="en-US" altLang="en-US" sz="2000" dirty="0"/>
              <a:t>	3*2*(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n.n</a:t>
            </a:r>
            <a:r>
              <a:rPr lang="en-US" altLang="en-US" sz="2000" dirty="0"/>
              <a:t> eq 0 → 1 | n*f(n-1))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	3*2*(1 eq 0 → 1 | 1*f(1-1))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</a:t>
            </a:r>
            <a:r>
              <a:rPr lang="en-US" altLang="en-US" sz="2000" dirty="0"/>
              <a:t> 	3*2*1*f(0)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/>
              <a:t>magic</a:t>
            </a:r>
            <a:r>
              <a:rPr lang="en-US" altLang="en-US" sz="2000" dirty="0"/>
              <a:t>	3*2*1*(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n.n</a:t>
            </a:r>
            <a:r>
              <a:rPr lang="en-US" altLang="en-US" sz="2000" dirty="0"/>
              <a:t> eq 0 → 1 | n*f(n-1))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	3*2*1*(0 eq 0 → 1 | 0*f(0-1))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</a:t>
            </a:r>
            <a:r>
              <a:rPr lang="en-US" altLang="en-US" sz="2000" dirty="0"/>
              <a:t> 	3*2*1*1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=&gt;</a:t>
            </a:r>
            <a:r>
              <a:rPr lang="en-US" altLang="en-US" sz="2000" baseline="-25000" dirty="0">
                <a:sym typeface="Symbol" panose="05050102010706020507" pitchFamily="18" charset="2"/>
              </a:rPr>
              <a:t></a:t>
            </a:r>
            <a:r>
              <a:rPr lang="en-US" altLang="en-US" sz="2000" dirty="0"/>
              <a:t> 	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C23BDBE7-E957-4695-A74F-95D86F6DF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To dispel the magic, need some math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15CB871C-86C8-420E-8105-D76054076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18893"/>
            <a:ext cx="7239000" cy="49530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Let F be a function. A value</a:t>
            </a:r>
            <a:r>
              <a:rPr lang="en-US" altLang="en-US" dirty="0"/>
              <a:t> w </a:t>
            </a:r>
            <a:r>
              <a:rPr lang="en-US" altLang="en-US" dirty="0">
                <a:latin typeface="Verdana" panose="020B0604030504040204" pitchFamily="34" charset="0"/>
              </a:rPr>
              <a:t>is called a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"fixed-point" of F if F</a:t>
            </a:r>
            <a:r>
              <a:rPr lang="en-US" altLang="en-US" dirty="0"/>
              <a:t> w = w.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     f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x.x</a:t>
            </a:r>
            <a:r>
              <a:rPr lang="en-US" altLang="en-US" dirty="0"/>
              <a:t> ** 2 - 6  </a:t>
            </a:r>
            <a:r>
              <a:rPr lang="en-US" altLang="en-US" dirty="0">
                <a:latin typeface="Verdana" panose="020B0604030504040204" pitchFamily="34" charset="0"/>
              </a:rPr>
              <a:t>has two fixed points, </a:t>
            </a:r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	    3 and -2, because</a:t>
            </a:r>
          </a:p>
          <a:p>
            <a:pP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		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x.x</a:t>
            </a:r>
            <a:r>
              <a:rPr lang="en-US" altLang="en-US" dirty="0"/>
              <a:t> ** 2 - 6)  3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3 ** 2 - 6 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3, and</a:t>
            </a:r>
          </a:p>
          <a:p>
            <a:pPr>
              <a:buFontTx/>
              <a:buNone/>
            </a:pPr>
            <a:r>
              <a:rPr lang="en-US" altLang="en-US" dirty="0"/>
              <a:t>		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x.x</a:t>
            </a:r>
            <a:r>
              <a:rPr lang="en-US" altLang="en-US" dirty="0"/>
              <a:t> ** 2 - 6) -2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-2 ** 2 - 6 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-2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Only two fixed-points: </a:t>
            </a:r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   solutions to</a:t>
            </a:r>
            <a:r>
              <a:rPr lang="en-US" altLang="en-US" dirty="0"/>
              <a:t> x**2-x-6 = 0.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3C3ED80-B4F8-41FB-BC8C-7AC6D18B5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Fixed-points can be functions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20EC838-C9F0-41A9-9D94-9DCC4FC02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239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T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().(f nil)**2-6  </a:t>
            </a:r>
            <a:r>
              <a:rPr lang="en-US" altLang="en-US" dirty="0">
                <a:latin typeface="Verdana" panose="020B0604030504040204" pitchFamily="34" charset="0"/>
              </a:rPr>
              <a:t>has two fixed points,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 </a:t>
            </a:r>
            <a:r>
              <a:rPr lang="en-US" altLang="en-US" dirty="0"/>
              <a:t>().3 and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().-2,  </a:t>
            </a:r>
            <a:r>
              <a:rPr lang="en-US" altLang="en-US" dirty="0">
                <a:latin typeface="Verdana" panose="020B0604030504040204" pitchFamily="34" charset="0"/>
              </a:rPr>
              <a:t>because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().(f nil)**2-6) (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().((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().3) nil)**2-6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().3**2-6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      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().(f nil)**2-6) (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().-2)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().((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().-2) nil)**2-6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().-2**2-6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=&gt;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/>
              <a:t>().-2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41AE8C37-3F30-44AE-AABC-7BF8D1643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Let's Dispel the Magic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734F7C21-2A36-449C-A953-7072F4207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391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	let rec f n = P in Q</a:t>
            </a:r>
          </a:p>
          <a:p>
            <a:pPr>
              <a:buFontTx/>
              <a:buNone/>
            </a:pPr>
            <a:r>
              <a:rPr lang="en-US" altLang="en-US" dirty="0"/>
              <a:t>=&gt;	let rec f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n.P</a:t>
            </a:r>
            <a:r>
              <a:rPr lang="en-US" altLang="en-US" dirty="0"/>
              <a:t> in Q	     (</a:t>
            </a:r>
            <a:r>
              <a:rPr lang="en-US" altLang="en-US" dirty="0" err="1"/>
              <a:t>fcn_form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&lt;=	let rec f =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n.P</a:t>
            </a:r>
            <a:r>
              <a:rPr lang="en-US" altLang="en-US" dirty="0"/>
              <a:t>) f in Q    (abstraction)</a:t>
            </a:r>
          </a:p>
          <a:p>
            <a:pPr>
              <a:buFontTx/>
              <a:buNone/>
            </a:pPr>
            <a:r>
              <a:rPr lang="en-US" altLang="en-US" dirty="0"/>
              <a:t>&lt;=	let rec f = F </a:t>
            </a:r>
            <a:r>
              <a:rPr lang="en-US" altLang="en-US" dirty="0" err="1"/>
              <a:t>f</a:t>
            </a:r>
            <a:r>
              <a:rPr lang="en-US" altLang="en-US" dirty="0"/>
              <a:t> in Q  where F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n.P</a:t>
            </a:r>
            <a:r>
              <a:rPr lang="en-US" altLang="en-US" dirty="0"/>
              <a:t> 						     (abstraction).  </a:t>
            </a:r>
          </a:p>
          <a:p>
            <a:endParaRPr lang="en-US" altLang="en-US" dirty="0"/>
          </a:p>
          <a:p>
            <a:r>
              <a:rPr lang="en-US" altLang="en-US" dirty="0">
                <a:latin typeface="Verdana" panose="020B0604030504040204" pitchFamily="34" charset="0"/>
              </a:rPr>
              <a:t>Now there are no free occurrences of f in F, and only one free occurrence of f overall.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2BFBF6F6-432B-4503-9E65-0EDE94A6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Dispelling magic, (cont’d)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980781A5-B96F-4804-AF63-BDE41BFB8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962" y="2209800"/>
            <a:ext cx="6781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But,  let rec</a:t>
            </a:r>
            <a:r>
              <a:rPr lang="en-US" altLang="en-US" dirty="0"/>
              <a:t> f = F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in</a:t>
            </a:r>
            <a:r>
              <a:rPr lang="en-US" altLang="en-US" dirty="0"/>
              <a:t> Q </a:t>
            </a:r>
            <a:r>
              <a:rPr lang="en-US" altLang="en-US" dirty="0">
                <a:latin typeface="Verdana" panose="020B0604030504040204" pitchFamily="34" charset="0"/>
              </a:rPr>
              <a:t>means we want</a:t>
            </a:r>
            <a:r>
              <a:rPr lang="en-US" altLang="en-US" dirty="0"/>
              <a:t>  f </a:t>
            </a:r>
            <a:r>
              <a:rPr lang="en-US" altLang="en-US" dirty="0">
                <a:latin typeface="Verdana" panose="020B0604030504040204" pitchFamily="34" charset="0"/>
              </a:rPr>
              <a:t>to be a fixed point of</a:t>
            </a:r>
            <a:r>
              <a:rPr lang="en-US" altLang="en-US" dirty="0"/>
              <a:t> F 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So, re-phrase it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let f = </a:t>
            </a:r>
            <a:r>
              <a:rPr lang="en-US" altLang="en-US" dirty="0" err="1"/>
              <a:t>A_fixed_point_of</a:t>
            </a:r>
            <a:r>
              <a:rPr lang="en-US" altLang="en-US" dirty="0"/>
              <a:t> F in Q.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The</a:t>
            </a:r>
            <a:r>
              <a:rPr lang="en-US" altLang="en-US" dirty="0"/>
              <a:t> "A-</a:t>
            </a:r>
            <a:r>
              <a:rPr lang="en-US" altLang="en-US" dirty="0" err="1"/>
              <a:t>fixed_point_of</a:t>
            </a:r>
            <a:r>
              <a:rPr lang="en-US" altLang="en-US" dirty="0"/>
              <a:t>" </a:t>
            </a:r>
            <a:r>
              <a:rPr lang="en-US" altLang="en-US" dirty="0">
                <a:latin typeface="Verdana" panose="020B0604030504040204" pitchFamily="34" charset="0"/>
              </a:rPr>
              <a:t>operator is called a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"fixed point finder".  We call it</a:t>
            </a:r>
            <a:r>
              <a:rPr lang="en-US" altLang="en-US" dirty="0"/>
              <a:t> "Y“, or </a:t>
            </a:r>
            <a:r>
              <a:rPr lang="en-US" altLang="en-US" dirty="0" err="1"/>
              <a:t>Ystar</a:t>
            </a:r>
            <a:r>
              <a:rPr lang="en-US" altLang="en-US" dirty="0"/>
              <a:t>, or Y*.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>
            <a:extLst>
              <a:ext uri="{FF2B5EF4-FFF2-40B4-BE49-F238E27FC236}">
                <a16:creationId xmlns:a16="http://schemas.microsoft.com/office/drawing/2014/main" id="{3BC53C79-A601-42B4-9D00-F31D6D23A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Dispelling magic, (cont’d)</a:t>
            </a: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9ACEFB08-B340-4ADF-943A-332A560B2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So, we have </a:t>
            </a:r>
          </a:p>
          <a:p>
            <a:pPr>
              <a:buFontTx/>
              <a:buNone/>
            </a:pPr>
            <a:r>
              <a:rPr lang="en-US" altLang="en-US"/>
              <a:t>		let f = Y F in Q</a:t>
            </a:r>
          </a:p>
          <a:p>
            <a:pPr>
              <a:buFontTx/>
              <a:buNone/>
            </a:pPr>
            <a:r>
              <a:rPr lang="en-US" altLang="en-US"/>
              <a:t>=&gt;	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f.Q) (Y F)</a:t>
            </a:r>
          </a:p>
          <a:p>
            <a:pPr>
              <a:buFontTx/>
              <a:buNone/>
            </a:pPr>
            <a:r>
              <a:rPr lang="en-US" altLang="en-US"/>
              <a:t>=		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f.Q) (Y 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f.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n.P))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>
                <a:latin typeface="Verdana" panose="020B0604030504040204" pitchFamily="34" charset="0"/>
              </a:rPr>
              <a:t>Note: No free occurrences of</a:t>
            </a:r>
            <a:r>
              <a:rPr lang="en-US" altLang="en-US"/>
              <a:t> f !</a:t>
            </a:r>
          </a:p>
          <a:p>
            <a:endParaRPr lang="en-US" altLang="en-US"/>
          </a:p>
          <a:p>
            <a:r>
              <a:rPr lang="en-US" altLang="en-US">
                <a:latin typeface="Verdana" panose="020B0604030504040204" pitchFamily="34" charset="0"/>
              </a:rPr>
              <a:t>So, explaining the purpose of "rec" is the same as finding a fixed point of</a:t>
            </a:r>
            <a:r>
              <a:rPr lang="en-US" altLang="en-US"/>
              <a:t> F.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0D157B3C-C22B-44E0-B130-8FEFC9BB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find a suitable Y ?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225E8B01-36FD-4F5E-8AF5-21EF4BBE7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6553200" cy="49530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WE DON'T NEED TO !</a:t>
            </a:r>
          </a:p>
          <a:p>
            <a:pPr marL="381000" indent="-381000"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We only need to use some of its characteristics: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f = Y F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F </a:t>
            </a:r>
            <a:r>
              <a:rPr lang="en-US" altLang="en-US" dirty="0" err="1"/>
              <a:t>f</a:t>
            </a:r>
            <a:r>
              <a:rPr lang="en-US" altLang="en-US" dirty="0"/>
              <a:t> = f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Substituting 1) in 2), we obtain</a:t>
            </a:r>
          </a:p>
          <a:p>
            <a:pPr marL="381000" indent="-381000"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dirty="0"/>
              <a:t>      	          F (Y F) = Y F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marL="381000" indent="-381000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This is the 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fixed point identity</a:t>
            </a:r>
            <a:r>
              <a:rPr lang="en-US" altLang="en-US" dirty="0"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131F9C8-FB80-4159-8C55-0FDAD2725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Let's extend some earlier definitions: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5DA8BF18-764F-483C-A177-F569B1884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7244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Definition: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Axiom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 (rho): Y F =&gt;</a:t>
            </a:r>
            <a:r>
              <a:rPr lang="en-US" altLang="en-US" baseline="-25000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 F (Y F).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CDC54159-34CA-4CD3-8D8A-41F70436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Let's Do the Factorial</a:t>
            </a:r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0FD9ACF0-33E3-43D9-8512-1AA7EF535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76345"/>
            <a:ext cx="7010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This time, no magic. Just science.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F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n.n</a:t>
            </a:r>
            <a:r>
              <a:rPr lang="en-US" altLang="en-US" dirty="0"/>
              <a:t> eq 0 → 1 | n*f(n-1), so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    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f.f</a:t>
            </a:r>
            <a:r>
              <a:rPr lang="en-US" altLang="en-US" dirty="0"/>
              <a:t> 3) (Y F)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 Y F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=&gt;</a:t>
            </a:r>
            <a:r>
              <a:rPr lang="en-US" altLang="en-US" baseline="-25000" dirty="0">
                <a:sym typeface="Symbol" panose="05050102010706020507" pitchFamily="18" charset="2"/>
              </a:rPr>
              <a:t></a:t>
            </a:r>
            <a:r>
              <a:rPr lang="en-US" altLang="en-US" dirty="0"/>
              <a:t>   F (Y F)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=     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f.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n.n</a:t>
            </a:r>
            <a:r>
              <a:rPr lang="en-US" altLang="en-US" dirty="0"/>
              <a:t> eq 0 → 1 | n*f(n-1)) (Y F)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   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n.n</a:t>
            </a:r>
            <a:r>
              <a:rPr lang="en-US" altLang="en-US" dirty="0"/>
              <a:t> eq 0 → 1 | n* Y F (n-1))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aseline="-25000" dirty="0"/>
              <a:t>=&gt;</a:t>
            </a:r>
            <a:r>
              <a:rPr lang="en-US" altLang="en-US" baseline="-25000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/>
              <a:t> ,</a:t>
            </a:r>
            <a:r>
              <a:rPr lang="en-US" altLang="en-US" baseline="-25000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3* Y F 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=&gt;</a:t>
            </a:r>
            <a:r>
              <a:rPr lang="en-US" altLang="en-US" baseline="-25000" dirty="0">
                <a:sym typeface="Symbol" panose="05050102010706020507" pitchFamily="18" charset="2"/>
              </a:rPr>
              <a:t>   </a:t>
            </a:r>
            <a:r>
              <a:rPr lang="en-US" altLang="en-US" dirty="0"/>
              <a:t>3* F (Y F) 2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FBE657E7-D23D-4020-8876-E8319425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508125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>
                <a:solidFill>
                  <a:srgbClr val="FDAD23"/>
                </a:solidFill>
                <a:sym typeface="Wingdings" panose="05000000000000000000" pitchFamily="2" charset="2"/>
              </a:rPr>
              <a:t> </a:t>
            </a:r>
            <a:endParaRPr lang="en-US" altLang="en-US" sz="3000">
              <a:solidFill>
                <a:srgbClr val="FDAD2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D2C2708A-D3D4-4EFA-9D8B-27AB7B0039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534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300" dirty="0"/>
              <a:t>=         3*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f. 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n*f(n-1)) (Y F) 2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dirty="0"/>
              <a:t> 	3*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 Y F (n-1)) 2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baseline="-25000" dirty="0"/>
              <a:t>,</a:t>
            </a:r>
            <a:r>
              <a:rPr lang="en-US" altLang="en-US" sz="2300" baseline="-25000" dirty="0">
                <a:sym typeface="Symbol" panose="05050102010706020507" pitchFamily="18" charset="2"/>
              </a:rPr>
              <a:t></a:t>
            </a:r>
            <a:r>
              <a:rPr lang="en-US" altLang="en-US" sz="2300" dirty="0"/>
              <a:t> 	3*2* Y F (1)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</a:t>
            </a:r>
            <a:r>
              <a:rPr lang="en-US" altLang="en-US" sz="2300" dirty="0"/>
              <a:t> 	3*2* F (Y F) 1</a:t>
            </a:r>
          </a:p>
          <a:p>
            <a:pPr>
              <a:buFontTx/>
              <a:buNone/>
            </a:pPr>
            <a:r>
              <a:rPr lang="en-US" altLang="en-US" sz="2300" dirty="0"/>
              <a:t>=      	3*2*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f. 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n*f(n-1)) (Y F) 1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dirty="0"/>
              <a:t> 	3*2*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 Y F (n-1)) 1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baseline="-25000" dirty="0"/>
              <a:t>,</a:t>
            </a:r>
            <a:r>
              <a:rPr lang="en-US" altLang="en-US" sz="2300" baseline="-25000" dirty="0">
                <a:sym typeface="Symbol" panose="05050102010706020507" pitchFamily="18" charset="2"/>
              </a:rPr>
              <a:t></a:t>
            </a:r>
            <a:r>
              <a:rPr lang="en-US" altLang="en-US" sz="2300" dirty="0"/>
              <a:t> 	3*2*1* Y F (0)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</a:t>
            </a:r>
            <a:r>
              <a:rPr lang="en-US" altLang="en-US" sz="2300" dirty="0"/>
              <a:t> 	3*2*1* F (Y F) 0</a:t>
            </a:r>
          </a:p>
          <a:p>
            <a:pPr>
              <a:buFontTx/>
              <a:buNone/>
            </a:pPr>
            <a:r>
              <a:rPr lang="en-US" altLang="en-US" sz="2300" dirty="0"/>
              <a:t>=         3*2*1*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f. 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n*f(n-1)) (Y F) 0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dirty="0"/>
              <a:t> 	3*2*1* (</a:t>
            </a:r>
            <a:r>
              <a:rPr lang="en-US" altLang="en-US" sz="2300" dirty="0">
                <a:sym typeface="Symbol" panose="05050102010706020507" pitchFamily="18" charset="2"/>
              </a:rPr>
              <a:t>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n.n</a:t>
            </a:r>
            <a:r>
              <a:rPr lang="en-US" altLang="en-US" sz="2300" dirty="0"/>
              <a:t> eq 0 → 1 | n* Y F (n-1)) 0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</a:t>
            </a:r>
            <a:r>
              <a:rPr lang="en-US" altLang="en-US" sz="2300" baseline="-25000" dirty="0"/>
              <a:t>,</a:t>
            </a:r>
            <a:r>
              <a:rPr lang="en-US" altLang="en-US" sz="2300" baseline="-25000" dirty="0">
                <a:sym typeface="Symbol" panose="05050102010706020507" pitchFamily="18" charset="2"/>
              </a:rPr>
              <a:t></a:t>
            </a:r>
            <a:r>
              <a:rPr lang="en-US" altLang="en-US" sz="2300" dirty="0"/>
              <a:t> 	3*2*1*1</a:t>
            </a:r>
          </a:p>
          <a:p>
            <a:pPr>
              <a:buFontTx/>
              <a:buNone/>
            </a:pPr>
            <a:r>
              <a:rPr lang="en-US" altLang="en-US" sz="2300" dirty="0"/>
              <a:t>=&gt;</a:t>
            </a:r>
            <a:r>
              <a:rPr lang="en-US" altLang="en-US" sz="2300" baseline="-25000" dirty="0">
                <a:sym typeface="Symbol" panose="05050102010706020507" pitchFamily="18" charset="2"/>
              </a:rPr>
              <a:t></a:t>
            </a:r>
            <a:r>
              <a:rPr lang="en-US" altLang="en-US" sz="2300" dirty="0"/>
              <a:t> 	6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E01859AA-48D5-497E-94E9-E6F37FC2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1pPr>
            <a:lvl2pPr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2pPr>
            <a:lvl3pPr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3pPr>
            <a:lvl4pPr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4pPr>
            <a:lvl5pPr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FDAD23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Let's Do the Factorial (cont’d)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83A17D-0994-4E2C-9885-D2D83FB02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First, need some theory.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1723C2-58C4-4968-B61A-0D6E6E8AE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6553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RPAL’s flattener grammar:  use bracket tree notation:</a:t>
            </a:r>
            <a:r>
              <a:rPr lang="en-US" altLang="en-US" dirty="0"/>
              <a:t> &lt;‘root’  s</a:t>
            </a:r>
            <a:r>
              <a:rPr lang="en-US" altLang="en-US" baseline="-25000" dirty="0"/>
              <a:t>1</a:t>
            </a:r>
            <a:r>
              <a:rPr lang="en-US" altLang="en-US" dirty="0"/>
              <a:t> …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n</a:t>
            </a:r>
            <a:r>
              <a:rPr lang="en-US" altLang="en-US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RPAL	→	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E		→	&lt;'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' E </a:t>
            </a:r>
            <a:r>
              <a:rPr lang="en-US" altLang="en-US" dirty="0" err="1"/>
              <a:t>E</a:t>
            </a:r>
            <a:r>
              <a:rPr lang="en-US" altLang="en-US" dirty="0"/>
              <a:t> &gt;	=&gt;  E </a:t>
            </a:r>
            <a:r>
              <a:rPr lang="en-US" altLang="en-US" dirty="0" err="1"/>
              <a:t>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&lt;'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' V E &gt;	=&gt;  '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' V '.' 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&lt;</a:t>
            </a:r>
            <a:r>
              <a:rPr lang="en-US" altLang="en-US" dirty="0" err="1"/>
              <a:t>id:x</a:t>
            </a:r>
            <a:r>
              <a:rPr lang="en-US" altLang="en-US" dirty="0"/>
              <a:t>&gt;		=&gt; 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&lt;</a:t>
            </a:r>
            <a:r>
              <a:rPr lang="en-US" altLang="en-US" dirty="0" err="1"/>
              <a:t>integer:i</a:t>
            </a:r>
            <a:r>
              <a:rPr lang="en-US" altLang="en-US" dirty="0"/>
              <a:t>&gt;	=&gt; 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&lt;</a:t>
            </a:r>
            <a:r>
              <a:rPr lang="en-US" altLang="en-US" dirty="0" err="1"/>
              <a:t>string:s</a:t>
            </a:r>
            <a:r>
              <a:rPr lang="en-US" altLang="en-US" dirty="0"/>
              <a:t>&gt;	=&gt; 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'true'		=&gt;  'true'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→	'false'		=&gt;  'false'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end RPAL.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9F4DEEE-946C-41A7-824F-FC0993969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Subtree transformation for ‘rec’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B8ABDA4-8910-44F8-AF17-2DCED0D7F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981200"/>
            <a:ext cx="7391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Build AST for factorial, and standardize it.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RPAL subtree transformation rule for ‘rec’.  (remember we skipped it ?)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Example: factorial (see diagram)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46DDAED-80D6-4EC7-BCD2-BC9E2D9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67000"/>
            <a:ext cx="6553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	  rec     =&gt;        =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|                  / \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=                 X   gamma</a:t>
            </a:r>
          </a:p>
          <a:p>
            <a:pPr eaLnBrk="1" hangingPunct="1">
              <a:buFontTx/>
              <a:buNone/>
            </a:pPr>
            <a:r>
              <a:rPr lang="en-US" altLang="en-US"/>
              <a:t>       / \                    	    /   \</a:t>
            </a:r>
          </a:p>
          <a:p>
            <a:pPr eaLnBrk="1" hangingPunct="1">
              <a:buFontTx/>
              <a:buNone/>
            </a:pPr>
            <a:r>
              <a:rPr lang="en-US" altLang="en-US"/>
              <a:t>      X   E           	Ystar  lambda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                      		   /  \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                    		  X    E</a:t>
            </a:r>
          </a:p>
        </p:txBody>
      </p:sp>
    </p:spTree>
    <p:extLst>
      <p:ext uri="{BB962C8B-B14F-4D97-AF65-F5344CB8AC3E}">
        <p14:creationId xmlns:p14="http://schemas.microsoft.com/office/powerpoint/2010/main" val="90749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B847FAA-2148-40A9-9B66-E678B8B01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Standardizing 'rec'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0D3E859-77B5-41C3-8620-85B15026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 	  rec     =&gt;        =</a:t>
            </a:r>
          </a:p>
          <a:p>
            <a:pPr>
              <a:buFontTx/>
              <a:buNone/>
            </a:pPr>
            <a:r>
              <a:rPr lang="en-US" altLang="en-US" dirty="0"/>
              <a:t>        |                  / \</a:t>
            </a:r>
          </a:p>
          <a:p>
            <a:pPr>
              <a:buFontTx/>
              <a:buNone/>
            </a:pPr>
            <a:r>
              <a:rPr lang="en-US" altLang="en-US" dirty="0"/>
              <a:t>        =                 X   gamma</a:t>
            </a:r>
          </a:p>
          <a:p>
            <a:pPr>
              <a:buFontTx/>
              <a:buNone/>
            </a:pPr>
            <a:r>
              <a:rPr lang="en-US" altLang="en-US" dirty="0"/>
              <a:t>       / \                    	    /   \</a:t>
            </a:r>
          </a:p>
          <a:p>
            <a:pPr>
              <a:buFontTx/>
              <a:buNone/>
            </a:pPr>
            <a:r>
              <a:rPr lang="en-US" altLang="en-US" dirty="0"/>
              <a:t>      X   E           	</a:t>
            </a:r>
            <a:r>
              <a:rPr lang="en-US" altLang="en-US" dirty="0" err="1"/>
              <a:t>Ystar</a:t>
            </a:r>
            <a:r>
              <a:rPr lang="en-US" altLang="en-US" dirty="0"/>
              <a:t>  lambda</a:t>
            </a:r>
          </a:p>
          <a:p>
            <a:pPr>
              <a:buFontTx/>
              <a:buNone/>
            </a:pPr>
            <a:r>
              <a:rPr lang="en-US" altLang="en-US" dirty="0"/>
              <a:t>                               		   /  \</a:t>
            </a:r>
          </a:p>
          <a:p>
            <a:pPr>
              <a:buFontTx/>
              <a:buNone/>
            </a:pPr>
            <a:r>
              <a:rPr lang="en-US" altLang="en-US" dirty="0"/>
              <a:t>                             		  X    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5876B7-B3FF-4E3B-A50C-25329E2F6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Control Structures and CSE Machine Evaluation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76554A7-0B7C-4715-AE1A-BA7740AA3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See diagram.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CSE  Rule 12: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Applying</a:t>
            </a:r>
            <a:r>
              <a:rPr lang="en-US" altLang="en-US"/>
              <a:t> Y </a:t>
            </a:r>
            <a:r>
              <a:rPr lang="en-US" altLang="en-US">
                <a:latin typeface="Verdana" panose="020B0604030504040204" pitchFamily="34" charset="0"/>
              </a:rPr>
              <a:t>to</a:t>
            </a:r>
            <a:r>
              <a:rPr lang="en-US" altLang="en-US"/>
              <a:t> 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Results in in</a:t>
            </a:r>
            <a:r>
              <a:rPr lang="en-US" altLang="en-US"/>
              <a:t> (Y F).  </a:t>
            </a:r>
            <a:r>
              <a:rPr lang="en-US" altLang="en-US">
                <a:latin typeface="Verdana" panose="020B0604030504040204" pitchFamily="34" charset="0"/>
              </a:rPr>
              <a:t>We represent it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using a single symbol :</a:t>
            </a:r>
            <a:r>
              <a:rPr lang="en-US" altLang="en-US"/>
              <a:t> </a:t>
            </a:r>
            <a:r>
              <a:rPr lang="el-GR" altLang="en-US" i="1"/>
              <a:t>η</a:t>
            </a:r>
            <a:endParaRPr lang="en-US" altLang="en-US" i="1"/>
          </a:p>
          <a:p>
            <a:pPr lvl="1" eaLnBrk="1" hangingPunct="1">
              <a:lnSpc>
                <a:spcPct val="90000"/>
              </a:lnSpc>
            </a:pPr>
            <a:endParaRPr lang="en-US" altLang="en-US" i="1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CSE Rule 13:</a:t>
            </a:r>
            <a:r>
              <a:rPr lang="en-US" altLang="en-US" i="1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Applying</a:t>
            </a:r>
            <a:r>
              <a:rPr lang="en-US" altLang="en-US"/>
              <a:t> F </a:t>
            </a:r>
            <a:r>
              <a:rPr lang="en-US" altLang="en-US">
                <a:latin typeface="Verdana" panose="020B0604030504040204" pitchFamily="34" charset="0"/>
              </a:rPr>
              <a:t>to</a:t>
            </a:r>
            <a:r>
              <a:rPr lang="en-US" altLang="en-US"/>
              <a:t> Y 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Results in</a:t>
            </a:r>
            <a:r>
              <a:rPr lang="en-US" altLang="en-US"/>
              <a:t>  F (Y F)</a:t>
            </a:r>
            <a:endParaRPr lang="el-G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D52332F3-7D64-4044-A793-D798F418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990600"/>
            <a:ext cx="7659687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592E8C63-C007-4529-9467-C994BDFF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62400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4">
            <a:extLst>
              <a:ext uri="{FF2B5EF4-FFF2-40B4-BE49-F238E27FC236}">
                <a16:creationId xmlns:a16="http://schemas.microsoft.com/office/drawing/2014/main" id="{0DC6876C-FC34-4ABE-A4DC-F8DCBD63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7750"/>
            <a:ext cx="609600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FD2442A-7200-49F3-A32C-47C59F0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2875"/>
            <a:ext cx="7370763" cy="65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FF387211-0443-439D-A484-8AFE1DA1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629525" cy="642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6F7CAFD5-680F-48B5-B9CB-B20DED29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885825"/>
            <a:ext cx="7874000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6C424916-394C-400A-8640-EEC35A7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42988"/>
            <a:ext cx="787558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AE6090C5-8EF7-48D4-B591-36540A2B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685800"/>
            <a:ext cx="7910513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7735220F-5423-4036-B07C-33E93E98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32004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B59331-275E-4FE0-BC91-168BBAE7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 of Tree Flattening:  a string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22313A1-3D3B-4C5D-AE51-5622D5D0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An Applicative Expression (</a:t>
            </a:r>
            <a:r>
              <a:rPr lang="en-US" altLang="en-US">
                <a:latin typeface="Verdana" panose="020B0604030504040204" pitchFamily="34" charset="0"/>
              </a:rPr>
              <a:t>AE).</a:t>
            </a: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The interpretation of the AE  is ambiguous.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Need parentheses to disambiguate.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B1F181-EBD8-4693-9282-E080F7890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/>
              <a:t>Thank You!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9AA85F9-5A6B-4513-8891-6CBF0AAA0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16E7682-567A-4D10-8FCD-ECF58147C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Language Pragmatics by Michael L. Scott. 3rd edition. Morgan Kaufmann Publishers. (April 2009).</a:t>
            </a:r>
          </a:p>
          <a:p>
            <a:pPr eaLnBrk="1" hangingPunct="1"/>
            <a:r>
              <a:rPr lang="en-US" altLang="en-US"/>
              <a:t>Lecture Slides of Dr.Malaka Walpola and Dr.Bermudez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063108E-3864-4F58-A069-4A0CB1282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Disambiguation 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92C732-1B64-4C8C-8C28-856CB4355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086600" cy="41148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Function application is left associative.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If an expression of the form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 err="1"/>
              <a:t>x.M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occurs in a larger expression, then</a:t>
            </a:r>
            <a:r>
              <a:rPr lang="en-US" altLang="en-US" dirty="0"/>
              <a:t> M </a:t>
            </a:r>
            <a:r>
              <a:rPr lang="en-US" altLang="en-US" dirty="0">
                <a:latin typeface="Verdana" panose="020B0604030504040204" pitchFamily="34" charset="0"/>
              </a:rPr>
              <a:t>is extended as far as possible (i.e. to the end of the entire expression or to the next unmatched right parenthesis).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AB9EA1-349D-4D09-B831-FC5C85505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4A3ACD-C47D-4ED2-AFB3-3ED6EBE97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x.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y.+xy 2 3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	is equivalent to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</a:t>
            </a:r>
            <a:r>
              <a:rPr lang="en-US" altLang="en-US"/>
              <a:t> x.(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y.+xy 2 3)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Must be parenthesized to obtain the intended expression: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x.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y.+xy) 2 3.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37BE26-8D26-4880-B2CC-D720D9FD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574DBF-59A3-48B5-A968-B842DC7AB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>
                <a:latin typeface="Verdana" panose="020B0604030504040204" pitchFamily="34" charset="0"/>
              </a:rPr>
              <a:t>Let M and N be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-</a:t>
            </a:r>
            <a:r>
              <a:rPr lang="en-US" altLang="en-US">
                <a:latin typeface="Verdana" panose="020B0604030504040204" pitchFamily="34" charset="0"/>
              </a:rPr>
              <a:t>expressions.  An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 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-</a:t>
            </a:r>
            <a:r>
              <a:rPr lang="en-US" altLang="en-US">
                <a:latin typeface="Verdana" panose="020B0604030504040204" pitchFamily="34" charset="0"/>
              </a:rPr>
              <a:t>expression is free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if it can be proved so via the following three rules: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The 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-</a:t>
            </a:r>
            <a:r>
              <a:rPr lang="en-US" altLang="en-US">
                <a:latin typeface="Verdana" panose="020B0604030504040204" pitchFamily="34" charset="0"/>
              </a:rPr>
              <a:t>expression </a:t>
            </a:r>
            <a:r>
              <a:rPr lang="en-US" altLang="en-US"/>
              <a:t>"x" </a:t>
            </a:r>
            <a:r>
              <a:rPr lang="en-US" altLang="en-US">
                <a:latin typeface="Verdana" panose="020B0604030504040204" pitchFamily="34" charset="0"/>
              </a:rPr>
              <a:t>is free.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Any free 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 either</a:t>
            </a:r>
            <a:r>
              <a:rPr lang="en-US" altLang="en-US"/>
              <a:t> M </a:t>
            </a:r>
            <a:r>
              <a:rPr lang="en-US" altLang="en-US">
                <a:latin typeface="Verdana" panose="020B0604030504040204" pitchFamily="34" charset="0"/>
              </a:rPr>
              <a:t>or</a:t>
            </a:r>
            <a:r>
              <a:rPr lang="en-US" altLang="en-US"/>
              <a:t> N </a:t>
            </a:r>
            <a:r>
              <a:rPr lang="en-US" altLang="en-US">
                <a:latin typeface="Verdana" panose="020B0604030504040204" pitchFamily="34" charset="0"/>
              </a:rPr>
              <a:t>is free in</a:t>
            </a:r>
            <a:r>
              <a:rPr lang="en-US" altLang="en-US"/>
              <a:t> M N.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Any free 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</a:t>
            </a:r>
            <a:r>
              <a:rPr lang="en-US" altLang="en-US"/>
              <a:t> M </a:t>
            </a:r>
            <a:r>
              <a:rPr lang="en-US" altLang="en-US">
                <a:latin typeface="Verdana" panose="020B0604030504040204" pitchFamily="34" charset="0"/>
              </a:rPr>
              <a:t>is free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in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y.M, </a:t>
            </a:r>
            <a:r>
              <a:rPr lang="en-US" altLang="en-US">
                <a:latin typeface="Verdana" panose="020B0604030504040204" pitchFamily="34" charset="0"/>
              </a:rPr>
              <a:t>if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and</a:t>
            </a:r>
            <a:r>
              <a:rPr lang="en-US" altLang="en-US"/>
              <a:t> y </a:t>
            </a:r>
            <a:r>
              <a:rPr lang="en-US" altLang="en-US">
                <a:latin typeface="Verdana" panose="020B0604030504040204" pitchFamily="34" charset="0"/>
              </a:rPr>
              <a:t>are different.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4BD906-2B14-4091-B583-86E341AD6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Practical, Equivalent Definition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AE92A78-DE36-4F2B-9E89-D4EDA54B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An 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</a:t>
            </a:r>
            <a:r>
              <a:rPr lang="en-US" altLang="en-US"/>
              <a:t> M </a:t>
            </a:r>
            <a:r>
              <a:rPr lang="en-US" altLang="en-US">
                <a:latin typeface="Verdana" panose="020B0604030504040204" pitchFamily="34" charset="0"/>
              </a:rPr>
              <a:t>is free if the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path from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to the root of</a:t>
            </a:r>
            <a:r>
              <a:rPr lang="en-US" altLang="en-US"/>
              <a:t> M </a:t>
            </a:r>
            <a:r>
              <a:rPr lang="en-US" altLang="en-US">
                <a:latin typeface="Verdana" panose="020B0604030504040204" pitchFamily="34" charset="0"/>
              </a:rPr>
              <a:t>includes no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node with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on its left.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Definition: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</a:rPr>
              <a:t>An occurrence of</a:t>
            </a:r>
            <a:r>
              <a:rPr lang="en-US" altLang="en-US"/>
              <a:t> x </a:t>
            </a:r>
            <a:r>
              <a:rPr lang="en-US" altLang="en-US">
                <a:latin typeface="Verdana" panose="020B0604030504040204" pitchFamily="34" charset="0"/>
              </a:rPr>
              <a:t>in 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-</a:t>
            </a:r>
            <a:r>
              <a:rPr lang="en-US" altLang="en-US">
                <a:latin typeface="Verdana" panose="020B0604030504040204" pitchFamily="34" charset="0"/>
              </a:rPr>
              <a:t>expression</a:t>
            </a:r>
            <a:r>
              <a:rPr lang="en-US" altLang="en-US"/>
              <a:t> M </a:t>
            </a:r>
            <a:r>
              <a:rPr lang="en-US" altLang="en-US">
                <a:latin typeface="Verdana" panose="020B0604030504040204" pitchFamily="34" charset="0"/>
              </a:rPr>
              <a:t>is said to be bound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if it is not free in</a:t>
            </a:r>
            <a:r>
              <a:rPr lang="en-US" altLang="en-US"/>
              <a:t> 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DC74DD8-DF61-45D1-8E07-DF7DCEDC3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B72FA9-B546-4BF8-8900-A9FEEF2EF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			-	</a:t>
            </a:r>
            <a:r>
              <a:rPr lang="en-US" altLang="en-US" dirty="0">
                <a:latin typeface="Verdana" panose="020B0604030504040204" pitchFamily="34" charset="0"/>
              </a:rPr>
              <a:t>a occurs free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x			-	</a:t>
            </a:r>
            <a:r>
              <a:rPr lang="en-US" altLang="en-US" dirty="0">
                <a:latin typeface="Verdana" panose="020B0604030504040204" pitchFamily="34" charset="0"/>
              </a:rPr>
              <a:t>x occurs free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a x		-	a </a:t>
            </a:r>
            <a:r>
              <a:rPr lang="en-US" altLang="en-US" dirty="0">
                <a:latin typeface="Verdana" panose="020B0604030504040204" pitchFamily="34" charset="0"/>
              </a:rPr>
              <a:t>and</a:t>
            </a:r>
            <a:r>
              <a:rPr lang="en-US" altLang="en-US" dirty="0"/>
              <a:t> x </a:t>
            </a:r>
            <a:r>
              <a:rPr lang="en-US" altLang="en-US" dirty="0">
                <a:latin typeface="Verdana" panose="020B0604030504040204" pitchFamily="34" charset="0"/>
              </a:rPr>
              <a:t>both occur free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x.ax)x	-	a </a:t>
            </a:r>
            <a:r>
              <a:rPr lang="en-US" altLang="en-US" dirty="0">
                <a:latin typeface="Verdana" panose="020B0604030504040204" pitchFamily="34" charset="0"/>
              </a:rPr>
              <a:t>occurs free;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		x </a:t>
            </a:r>
            <a:r>
              <a:rPr lang="en-US" altLang="en-US" dirty="0">
                <a:latin typeface="Verdana" panose="020B0604030504040204" pitchFamily="34" charset="0"/>
              </a:rPr>
              <a:t>occurs both free and bound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(</a:t>
            </a:r>
            <a:r>
              <a:rPr lang="en-US" altLang="en-US" dirty="0"/>
              <a:t> x.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 err="1"/>
              <a:t>y.x+y</a:t>
            </a:r>
            <a:r>
              <a:rPr lang="en-US" altLang="en-US" dirty="0"/>
              <a:t>) y 3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-	</a:t>
            </a:r>
            <a:r>
              <a:rPr lang="en-US" altLang="en-US" dirty="0">
                <a:latin typeface="Verdana" panose="020B0604030504040204" pitchFamily="34" charset="0"/>
              </a:rPr>
              <a:t>first occurrence of</a:t>
            </a:r>
            <a:r>
              <a:rPr lang="en-US" altLang="en-US" dirty="0"/>
              <a:t> y </a:t>
            </a:r>
            <a:r>
              <a:rPr lang="en-US" altLang="en-US" dirty="0">
                <a:latin typeface="Verdana" panose="020B0604030504040204" pitchFamily="34" charset="0"/>
              </a:rPr>
              <a:t>is not free,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>
                <a:latin typeface="Verdana" panose="020B0604030504040204" pitchFamily="34" charset="0"/>
              </a:rPr>
              <a:t>second occurrence is free,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>
                <a:latin typeface="Verdana" panose="020B0604030504040204" pitchFamily="34" charset="0"/>
              </a:rPr>
              <a:t>in the entire expression.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10097</TotalTime>
  <Words>2725</Words>
  <Application>Microsoft Office PowerPoint</Application>
  <PresentationFormat>On-screen Show (4:3)</PresentationFormat>
  <Paragraphs>288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Times New Roman</vt:lpstr>
      <vt:lpstr>Verdana</vt:lpstr>
      <vt:lpstr>Office Theme</vt:lpstr>
      <vt:lpstr>Lambda Calculus </vt:lpstr>
      <vt:lpstr>Lambda Calculus</vt:lpstr>
      <vt:lpstr>First, need some theory.</vt:lpstr>
      <vt:lpstr>Result of Tree Flattening:  a string</vt:lpstr>
      <vt:lpstr>Disambiguation Rules</vt:lpstr>
      <vt:lpstr>Example:</vt:lpstr>
      <vt:lpstr>Definition</vt:lpstr>
      <vt:lpstr>Practical, Equivalent Definition</vt:lpstr>
      <vt:lpstr>Examples:</vt:lpstr>
      <vt:lpstr>More definitions</vt:lpstr>
      <vt:lpstr>Axiom Delta</vt:lpstr>
      <vt:lpstr>Axiom Alpha</vt:lpstr>
      <vt:lpstr>Axiom Beta</vt:lpstr>
      <vt:lpstr>Definition (subst):</vt:lpstr>
      <vt:lpstr>Definition (subst[N,x,M], cont’d)</vt:lpstr>
      <vt:lpstr>Examples</vt:lpstr>
      <vt:lpstr>Definition</vt:lpstr>
      <vt:lpstr>Recursion and Fixed-Point Theory</vt:lpstr>
      <vt:lpstr>Consider Factorial:</vt:lpstr>
      <vt:lpstr>With 'rec', somehow …</vt:lpstr>
      <vt:lpstr>To dispel the magic, need some math</vt:lpstr>
      <vt:lpstr>Fixed-points can be functions</vt:lpstr>
      <vt:lpstr>Let's Dispel the Magic</vt:lpstr>
      <vt:lpstr>Dispelling magic, (cont’d)</vt:lpstr>
      <vt:lpstr>Dispelling magic, (cont’d)</vt:lpstr>
      <vt:lpstr>How do we find a suitable Y ?</vt:lpstr>
      <vt:lpstr>Let's extend some earlier definitions:</vt:lpstr>
      <vt:lpstr>Let's Do the Factorial</vt:lpstr>
      <vt:lpstr>PowerPoint Presentation</vt:lpstr>
      <vt:lpstr>Subtree transformation for ‘rec’</vt:lpstr>
      <vt:lpstr>Standardizing 'rec'</vt:lpstr>
      <vt:lpstr>Control Structures and CSE Machine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</cp:lastModifiedBy>
  <cp:revision>149</cp:revision>
  <dcterms:created xsi:type="dcterms:W3CDTF">2000-03-29T16:40:24Z</dcterms:created>
  <dcterms:modified xsi:type="dcterms:W3CDTF">2020-05-19T08:45:51Z</dcterms:modified>
</cp:coreProperties>
</file>