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31"/>
  </p:notesMasterIdLst>
  <p:handoutMasterIdLst>
    <p:handoutMasterId r:id="rId32"/>
  </p:handoutMasterIdLst>
  <p:sldIdLst>
    <p:sldId id="341" r:id="rId2"/>
    <p:sldId id="382" r:id="rId3"/>
    <p:sldId id="288" r:id="rId4"/>
    <p:sldId id="383" r:id="rId5"/>
    <p:sldId id="384" r:id="rId6"/>
    <p:sldId id="385" r:id="rId7"/>
    <p:sldId id="261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278" r:id="rId16"/>
    <p:sldId id="393" r:id="rId17"/>
    <p:sldId id="333" r:id="rId18"/>
    <p:sldId id="334" r:id="rId19"/>
    <p:sldId id="348" r:id="rId20"/>
    <p:sldId id="280" r:id="rId21"/>
    <p:sldId id="281" r:id="rId22"/>
    <p:sldId id="282" r:id="rId23"/>
    <p:sldId id="284" r:id="rId24"/>
    <p:sldId id="394" r:id="rId25"/>
    <p:sldId id="287" r:id="rId26"/>
    <p:sldId id="395" r:id="rId27"/>
    <p:sldId id="289" r:id="rId28"/>
    <p:sldId id="291" r:id="rId29"/>
    <p:sldId id="371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1/11/2021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11AED903-88D7-4A33-BA02-492D59192F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725E15-662B-4829-A8AD-AAA810E2F39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63EC3E5B-A16A-46B2-BFF0-3F966C7B8D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E1D538DA-904B-468E-859E-26AB4F3925B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9516571F-C83E-422F-8E25-74C2C626EE9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FA42CC-46BB-4C0F-A952-03240CA0FC5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19C8507E-6E11-48FE-9FD5-554E4C5F0C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B3B2A467-5BD3-435E-83A2-06685B9F2A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A65CD00-DF00-4F06-9A21-E26D1DFD377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2A755F-C53F-4321-BF13-820315A71B7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A820F426-EE68-484B-9E7D-81538237D34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EA2D630F-1703-46DA-85C1-95409FBB44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5C1F36B-819F-4216-AC10-757AC21043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126164-058B-4725-9B00-3F70CBFA672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8179FEB6-3A8B-49AA-8E29-1498E476DC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91BD449D-0615-43E8-AA65-A1308AAE79C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981C21B-3D3D-45BA-89E4-EB1B0962F1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EDA1-5D1B-4D9B-8CFF-7400095F26E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AA3718AA-ED96-4D7E-9A8E-E56C2FC0EC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CEE8B80D-9C73-469B-BDC4-4BD270E778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644C0371-848E-43F7-9F0E-D48D436DE4A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FD8113-46FF-42B0-811D-CBDEE72384F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0A01C2D2-527F-4DDA-972B-9C92C5AA5E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463E2A73-FB8B-4DBD-97E7-8F3D53BC35B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6759239-20F6-4DC1-94AA-809F0A77B9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7D0C63-A7A8-4793-98B4-8B1AEFBCC32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4385FA23-67BE-4FB2-BD15-CA04692169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7DD70B9C-EC3E-459C-80F9-BC948E5D85F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Discussed in Lecture 04. </a:t>
            </a:r>
            <a:r>
              <a:rPr lang="en-US" altLang="en-US" sz="1200" u="none" dirty="0">
                <a:latin typeface="Verdana" panose="020B0604030504040204" pitchFamily="34" charset="0"/>
              </a:rPr>
              <a:t>String-to-tree transduction grammar: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EE6EB-A2DA-41DE-98B5-156E542EB0AA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423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D85B997D-2CB4-4ED2-B6F1-E02C0EE84D4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94AC6-581F-42F8-AFD8-9BA7E80F9E6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F8E36CC8-4283-44FD-8D8F-41A53A8EE0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576D3325-B096-4A3C-B7EB-65673D2B398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069B5092-F54C-4E68-9997-3894062777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E0F479-6158-4948-B4F5-13B8BF517A6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2575AC7A-643E-41BF-BCF2-1FCEF2A6B53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3B709D-0EC6-4CB2-863D-DB3C21126E2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54A7357-AF4E-41F3-B351-05F93C659A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5EB9EE-8C90-4C2D-BD67-ACC6CA8C154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919FA89A-A4B0-4200-A3D9-76C37399B7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27DC62EB-6302-4A66-BE6C-7EEC24367C0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B40AE8CA-96E0-49A1-BAA5-CAB3A870534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5D5F00-7232-4EA7-9BDA-3483EB02BE3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B8E0AF37-3FBE-4EB7-982D-2BB84A476E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DBF5704-5D3C-4643-AF4B-8C658D69074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3031198-C922-4503-B22F-B521200355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1E9819-FA2B-4EB9-8E40-E90D481022D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350AA792-BFB9-49B4-B7F0-91EE8670AB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2064792-3FCB-40BB-AD45-093DF0B981B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58F06CB-96DA-4EE2-8CC3-B72EFE4B953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9AF0A5-1623-4FE5-8C70-7F8ABFA8615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B6878250-C029-4F3B-8359-F91768C957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E0C6BFFC-77D0-4A91-8A03-693728F41CE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A4E2EB7-DF9C-43F2-A44E-E86A36DECF0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B0EF0A-F931-4219-8D88-2B7C626750A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054ED8EE-5B2D-4255-851A-E1F59051ABF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EA350A19-DD92-445E-8207-D75685FBAA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29CD915B-509C-4EC7-87D1-59388A04FF6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3E8F70-8421-4BCE-88E4-00F9942ADDA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9699" name="Rectangle 1">
            <a:extLst>
              <a:ext uri="{FF2B5EF4-FFF2-40B4-BE49-F238E27FC236}">
                <a16:creationId xmlns:a16="http://schemas.microsoft.com/office/drawing/2014/main" id="{F18D148C-87E2-40AD-ADD1-3A38BA52CFB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95E7F25-0A58-4583-9FDF-572CC418FF8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1940A16-07A9-457A-B031-9B2C9784C35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84A808-5C9F-46BC-8271-DCD241D62727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AC16AEB7-2EC4-49FA-91F3-07DB62B1FB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494C2750-9E9B-4381-B6F9-321FD9CB21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40D9C04A-EA57-41C9-9614-5DF59F2E99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685592-AE51-4D22-A6D2-504460FC6772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9ED8933D-1F6B-4877-87B8-66312D1DE3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538ED061-C15A-42AA-A14A-FD215984B42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6488D1C-1416-4F9F-8171-D59FE0B426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2272BD-28FB-4834-A18E-F65C85DECA0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C4D10B8B-DC2D-46E1-80AF-35993D4AB9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443FF5DC-2FB9-4CE4-AB75-8A07C538E06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0C7865F-F2B0-4D72-A5C5-DD86466251E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98DACA-676A-4115-9D3B-CFC13507279A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B4122ED-B5B2-469F-B94E-A1993D0351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39B387D9-23E1-41B0-A508-4DEDBD3CDA8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F1C9076E-535E-44C5-B3FF-A45C8C83A9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8E474F-110A-4305-A6AE-A6B59B017975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36F084EA-F2F0-4C03-830F-28ACE9EFE38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ECC655C8-51FD-455B-9AB1-83A2EC1A6A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F583D996-1C95-4F58-8620-31F1BB2AF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857BB1-3108-483D-90FF-BC46799E5DE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E082AAF7-7C61-43C9-8255-321E92165D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2BCA9109-2D01-4C3C-9E62-35AD9E49BC3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C9968BB-6579-4E9A-A41B-9437E2E379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775B09-CAF3-4553-976A-71851F088859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B076AD1B-4EA3-47F6-AFCB-C51675769C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B845A610-8300-4698-916E-2B309958AE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AD740FD7-1D9D-4B9E-8DE4-14A8CFC6E1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A84F43-0BA0-4C64-9CBC-0F9E1564E60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33AFC8D4-051E-4F0D-951D-DA7761C3BD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465789F-C39A-4B02-855B-0F844905F7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153CBC9-931E-4D74-8AAB-4FC2727361F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66008C-B3B5-4E3D-96EC-AE0BC3BCD38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7E9D8703-69E4-4843-B051-1F42EE8CB2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920EBD96-45F2-4B74-B605-C985AEBE4E4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Replacing recursion with iteration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2122DCE-E34C-4DDF-8DEF-D6D396AC5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BU DT, original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E4263-5F70-42B6-81A4-E3F46985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86000"/>
            <a:ext cx="8229600" cy="388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S;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 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633" b="1" dirty="0">
                <a:latin typeface="Courier New" panose="02070309020205020404" pitchFamily="49" charset="0"/>
              </a:rPr>
              <a:t> :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S();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 (SL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S);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while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∊</a:t>
            </a:r>
            <a:r>
              <a:rPr lang="en-US" altLang="en-US" sz="1633" b="1" dirty="0">
                <a:latin typeface="MS UI Gothic" panose="020B0600070205080204" pitchFamily="34" charset="-128"/>
                <a:ea typeface="MS UI 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{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T_begin,T_id</a:t>
            </a:r>
            <a:r>
              <a:rPr lang="en-US" altLang="en-US" sz="1633" b="1" dirty="0">
                <a:latin typeface="Courier New" panose="02070309020205020404" pitchFamily="49" charset="0"/>
              </a:rPr>
              <a:t>}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do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    S();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   	    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 (SL 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SL S);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 (S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begin SL end);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 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 : 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 (T_:=);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E();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 (T_;);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Write (S </a:t>
            </a:r>
            <a:r>
              <a:rPr lang="en-US" altLang="en-US" sz="1905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id :=E ;);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633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B4E32D21-E96F-48C8-BCB9-2643E69D1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76400"/>
            <a:ext cx="2523079" cy="10974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</a:t>
            </a:r>
            <a:endParaRPr lang="en-US" altLang="en-US" sz="1361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9D64073-771D-4904-A1C6-3F29079BB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BU DT, original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A0C1DD-5C09-4794-8630-9A28436D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292" y="1769990"/>
            <a:ext cx="7079308" cy="37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E;</a:t>
            </a: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T(); 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(E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T);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T_+ 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Read (T_+);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T();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	  Write (E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E+T);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T;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P();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T_*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Read (T_*); T();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(T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P*T);</a:t>
            </a:r>
            <a:r>
              <a:rPr lang="en-US" altLang="en-US" sz="1633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Write (T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P)</a:t>
            </a:r>
            <a:r>
              <a:rPr lang="en-US" altLang="en-US" sz="1633" b="1" dirty="0">
                <a:solidFill>
                  <a:schemeClr val="tx1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r>
              <a:rPr lang="en-US" altLang="en-US" sz="1633" b="1" dirty="0">
                <a:solidFill>
                  <a:srgbClr val="FDAD23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497" b="1" dirty="0">
              <a:latin typeface="Courier New" panose="02070309020205020404" pitchFamily="49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E5A1318-B7E8-452F-8383-D6ED0A73B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403" y="2590800"/>
            <a:ext cx="1339305" cy="123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905" b="1" dirty="0">
                <a:latin typeface="Courier New" panose="02070309020205020404" pitchFamily="49" charset="0"/>
              </a:rPr>
              <a:t>E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E+T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</a:rPr>
              <a:t>T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P*T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5245B0D-28CE-4632-A3CE-BB0AE2239B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BU DT, original grammar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4678CE0-06BE-46A1-8C1B-244994F56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61" y="2209800"/>
            <a:ext cx="6396641" cy="2903269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	T_(: 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(P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(E));</a:t>
            </a:r>
            <a:endParaRPr lang="en-US" altLang="en-US" sz="1633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33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: Read(</a:t>
            </a:r>
            <a:r>
              <a:rPr lang="en-US" altLang="en-US" sz="1633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Gill Sans MT" pitchFamily="34" charset="0"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1633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Write (P </a:t>
            </a:r>
            <a:r>
              <a:rPr lang="en-US" altLang="en-US" sz="1633" b="1" dirty="0">
                <a:solidFill>
                  <a:srgbClr val="FF0000"/>
                </a:solidFill>
              </a:rPr>
              <a:t>→</a:t>
            </a:r>
            <a:r>
              <a:rPr lang="en-US" altLang="en-US" sz="1633" b="1" dirty="0">
                <a:solidFill>
                  <a:srgbClr val="FF0000"/>
                </a:solidFill>
                <a:latin typeface="Courier New" pitchFamily="49" charset="0"/>
                <a:sym typeface="Wingdings" pitchFamily="2" charset="2"/>
              </a:rPr>
              <a:t> id);</a:t>
            </a:r>
            <a:endParaRPr lang="en-US" altLang="en-US" sz="1633" b="1" dirty="0">
              <a:latin typeface="Courier New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2089D14-E5F2-4CDB-AB0E-6F0095AD1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26400"/>
            <a:ext cx="3732774" cy="26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We combined:</a:t>
            </a:r>
          </a:p>
          <a:p>
            <a:pPr>
              <a:defRPr/>
            </a:pPr>
            <a:endParaRPr lang="en-US" altLang="en-US" sz="1633" b="1" dirty="0">
              <a:latin typeface="Courier New" pitchFamily="49" charset="0"/>
              <a:ea typeface="Microsoft YaHei" charset="-122"/>
              <a:sym typeface="Wingdings" pitchFamily="2" charset="2"/>
            </a:endParaRPr>
          </a:p>
          <a:p>
            <a:pPr marL="233309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Top-down parsing</a:t>
            </a:r>
          </a:p>
          <a:p>
            <a:pPr marL="738812" lvl="1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LL(1) grammar</a:t>
            </a:r>
          </a:p>
          <a:p>
            <a:pPr marL="738812" lvl="1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Pre-order process</a:t>
            </a:r>
          </a:p>
          <a:p>
            <a:pPr marL="233309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Bottom-up tree construction</a:t>
            </a:r>
          </a:p>
          <a:p>
            <a:pPr marL="738812" lvl="1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Original grammar</a:t>
            </a:r>
          </a:p>
          <a:p>
            <a:pPr marL="738812" lvl="1" indent="-233309">
              <a:buFont typeface="Arial" panose="020B0604020202020204" pitchFamily="34" charset="0"/>
              <a:buChar char="•"/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Post-order process</a:t>
            </a:r>
          </a:p>
          <a:p>
            <a:pPr>
              <a:defRPr/>
            </a:pPr>
            <a:r>
              <a:rPr lang="en-US" altLang="en-US" sz="1633" b="1" dirty="0">
                <a:latin typeface="Courier New" pitchFamily="49" charset="0"/>
                <a:ea typeface="Microsoft YaHei" charset="-122"/>
                <a:sym typeface="Wingdings" pitchFamily="2" charset="2"/>
              </a:rPr>
              <a:t> </a:t>
            </a:r>
            <a:endParaRPr lang="en-US" altLang="en-US" sz="1361" b="1" dirty="0">
              <a:latin typeface="Courier New" pitchFamily="49" charset="0"/>
              <a:ea typeface="Microsoft YaHei" charset="-122"/>
              <a:sym typeface="Wingdings" pitchFamily="2" charset="2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2EFC41B-2A9D-4600-B757-F140D3A2F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28165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Parser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E183C1-37EE-4A75-A18F-D953BF842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36" y="1825074"/>
            <a:ext cx="4345182" cy="8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Input String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 </a:t>
            </a:r>
            <a:r>
              <a:rPr lang="en-US" altLang="en-US" sz="1633" b="1" dirty="0">
                <a:latin typeface="Courier New" panose="02070309020205020404" pitchFamily="49" charset="0"/>
              </a:rPr>
              <a:t>begin id := (id + id) * id;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Output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</a:t>
            </a:r>
            <a:endParaRPr lang="en-US" altLang="en-US" sz="1497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97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9C6DE9-C27E-4F56-BEA1-E2609437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004" y="2858716"/>
            <a:ext cx="1498078" cy="221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35FE9E9-04CF-4D05-82A7-49EE211EB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36154"/>
            <a:ext cx="2281140" cy="1259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T </a:t>
            </a:r>
            <a:r>
              <a:rPr lang="en-US" altLang="en-US" sz="1633" b="1" dirty="0">
                <a:latin typeface="Courier New" panose="02070309020205020404" pitchFamily="49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id:=E;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SL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D3504F6-B0BB-45B2-91E7-AB42F47F0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9" t="27058" r="22588"/>
          <a:stretch>
            <a:fillRect/>
          </a:stretch>
        </p:blipFill>
        <p:spPr bwMode="auto">
          <a:xfrm>
            <a:off x="6172200" y="1660942"/>
            <a:ext cx="1989517" cy="4915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E88DE8C-357D-4CF8-9A4F-61870A6B7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BF87B-9777-4B85-AF12-9FAADF4AE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587456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Red: done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5549FE-FCA4-43C3-B4D0-E4786BF02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74" y="2288431"/>
            <a:ext cx="7724768" cy="290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457200" indent="-457200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962025" indent="-457200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r>
              <a:rPr lang="en-US" altLang="en-US" sz="1905" dirty="0">
                <a:latin typeface="Verdana" panose="020B0604030504040204" pitchFamily="34" charset="0"/>
              </a:rPr>
              <a:t>Possibilities:</a:t>
            </a:r>
          </a:p>
          <a:p>
            <a:pPr lvl="1"/>
            <a:r>
              <a:rPr lang="en-US" altLang="en-US" sz="1633" b="1" dirty="0">
                <a:solidFill>
                  <a:srgbClr val="FF0000"/>
                </a:solidFill>
                <a:latin typeface="Verdana" panose="020B0604030504040204" pitchFamily="34" charset="0"/>
              </a:rPr>
              <a:t>Derivation tree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33" dirty="0">
                <a:latin typeface="Verdana" panose="020B0604030504040204" pitchFamily="34" charset="0"/>
              </a:rPr>
              <a:t>or Abstract Syntax Tree.</a:t>
            </a:r>
          </a:p>
          <a:p>
            <a:pPr lvl="1"/>
            <a:r>
              <a:rPr lang="en-US" altLang="en-US" sz="1633" dirty="0">
                <a:latin typeface="Verdana" panose="020B0604030504040204" pitchFamily="34" charset="0"/>
              </a:rPr>
              <a:t>Top-down, or </a:t>
            </a:r>
            <a:r>
              <a:rPr lang="en-US" altLang="en-US" sz="1633" b="1" dirty="0">
                <a:solidFill>
                  <a:srgbClr val="FF0000"/>
                </a:solidFill>
                <a:latin typeface="Verdana" panose="020B0604030504040204" pitchFamily="34" charset="0"/>
              </a:rPr>
              <a:t>Bottom-up</a:t>
            </a:r>
            <a:r>
              <a:rPr lang="en-US" altLang="en-US" sz="1633" dirty="0">
                <a:latin typeface="Verdana" panose="020B0604030504040204" pitchFamily="34" charset="0"/>
              </a:rPr>
              <a:t>.</a:t>
            </a:r>
          </a:p>
          <a:p>
            <a:pPr lvl="1"/>
            <a:r>
              <a:rPr lang="en-US" altLang="en-US" sz="1633" dirty="0">
                <a:latin typeface="Verdana" panose="020B0604030504040204" pitchFamily="34" charset="0"/>
              </a:rPr>
              <a:t>For </a:t>
            </a:r>
            <a:r>
              <a:rPr lang="en-US" altLang="en-US" sz="1633" b="1" dirty="0">
                <a:solidFill>
                  <a:srgbClr val="FF0000"/>
                </a:solidFill>
                <a:latin typeface="Verdana" panose="020B0604030504040204" pitchFamily="34" charset="0"/>
              </a:rPr>
              <a:t>original</a:t>
            </a:r>
            <a:r>
              <a:rPr lang="en-US" altLang="en-US" sz="1633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33" dirty="0">
                <a:latin typeface="Verdana" panose="020B0604030504040204" pitchFamily="34" charset="0"/>
              </a:rPr>
              <a:t>or modified grammar !</a:t>
            </a:r>
          </a:p>
          <a:p>
            <a:r>
              <a:rPr lang="en-US" altLang="en-US" sz="1837" dirty="0">
                <a:latin typeface="Verdana" panose="020B0604030504040204" pitchFamily="34" charset="0"/>
              </a:rPr>
              <a:t>Clean implementation, using stack of trees.</a:t>
            </a:r>
          </a:p>
          <a:p>
            <a:r>
              <a:rPr lang="en-US" altLang="en-US" sz="1837" dirty="0">
                <a:latin typeface="Verdana" panose="020B0604030504040204" pitchFamily="34" charset="0"/>
              </a:rPr>
              <a:t>ONE MORE THING TO DO:	BUILD the  AST ! (“the one”)</a:t>
            </a:r>
          </a:p>
          <a:p>
            <a:endParaRPr lang="en-US" altLang="en-US" sz="1837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D7182BF9-5671-417D-9C82-9DBEE75A6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83485" y="2288431"/>
            <a:ext cx="4769656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Bottom-up AST, original grammar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7EB37AD-2BAF-4466-89DE-FD7774B99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49659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73328F-6B06-4217-81B7-9F3DC6F1F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27" y="1769990"/>
            <a:ext cx="7310016" cy="3266177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79" indent="-311079">
              <a:defRPr/>
            </a:pPr>
            <a:r>
              <a:rPr lang="en-US" altLang="en-US" sz="2177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Derivation tree 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Abstract Syntax Tree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Top-down, 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Bottom-up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For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original</a:t>
            </a:r>
            <a:r>
              <a:rPr lang="en-US" altLang="en-US" sz="1905" dirty="0">
                <a:latin typeface="Verdana" pitchFamily="34" charset="0"/>
              </a:rPr>
              <a:t> or modified grammar !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OUR FINAL GOAL ! (“the one”)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Build the AST, for the original grammar, bottom-up.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This is THE way to build a parser.</a:t>
            </a:r>
            <a:endParaRPr lang="en-US" altLang="en-US" sz="1837" dirty="0"/>
          </a:p>
          <a:p>
            <a:pPr marL="654562" lvl="1" indent="-311079">
              <a:defRPr/>
            </a:pPr>
            <a:endParaRPr lang="en-US" altLang="en-US" sz="1905" dirty="0">
              <a:latin typeface="Verdana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841C406-93FD-4CA7-99D6-D02C884C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215" y="1600200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Red: now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497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72964EC-0885-4587-9AD4-BF2AA1296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219200"/>
            <a:ext cx="5828139" cy="57136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dirty="0"/>
              <a:t>Building Derivation Trees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68FC32D-72DD-4946-A129-3B6519602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04982"/>
            <a:ext cx="8382001" cy="1790835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en-US" sz="2000" dirty="0">
                <a:latin typeface="Verdana" panose="020B0604030504040204" pitchFamily="34" charset="0"/>
              </a:rPr>
              <a:t>Sample Input :  </a:t>
            </a:r>
            <a:r>
              <a:rPr lang="en-US" altLang="en-US" sz="2000" b="1" dirty="0">
                <a:latin typeface="Courier New" panose="02070309020205020404" pitchFamily="49" charset="0"/>
              </a:rPr>
              <a:t>-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-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* (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) /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</a:rPr>
              <a:t> +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</a:t>
            </a:r>
            <a:endParaRPr lang="en-US" altLang="en-US" sz="2000" b="1" dirty="0">
              <a:latin typeface="Verdana" panose="020B0604030504040204" pitchFamily="34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BB9D6AF-3EA3-45C0-BF1B-F01570AF9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467900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498FEA-8926-4CC8-BDFA-6D6995BFA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300" dirty="0"/>
              <a:t>Abstract Syntax Trees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011775A-12CB-42A5-9B26-0C432E26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438400"/>
            <a:ext cx="8458200" cy="26861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Verdana" panose="020B0604030504040204" pitchFamily="34" charset="0"/>
              </a:rPr>
              <a:t>AST is a condensed version of the derivation tree.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Verdana" panose="020B0604030504040204" pitchFamily="34" charset="0"/>
              </a:rPr>
              <a:t>No noise (intermediate nodes).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latin typeface="Verdana" panose="020B0604030504040204" pitchFamily="34" charset="0"/>
              </a:rPr>
              <a:t>String-to-tree transduction grammar: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 rules of the form A → </a:t>
            </a:r>
            <a:r>
              <a:rPr lang="el-GR" altLang="en-US" dirty="0">
                <a:latin typeface="Verdana" panose="020B0604030504040204" pitchFamily="34" charset="0"/>
              </a:rPr>
              <a:t>ω</a:t>
            </a:r>
            <a:r>
              <a:rPr lang="en-US" altLang="en-US" dirty="0">
                <a:latin typeface="Verdana" panose="020B0604030504040204" pitchFamily="34" charset="0"/>
              </a:rPr>
              <a:t>  =&gt; 's'.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BAB62D9-357D-4269-8C09-EB2C12E41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300" dirty="0"/>
              <a:t>Example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EB390941-0D8A-4D64-9DA3-B42E347009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00200"/>
            <a:ext cx="3886200" cy="5150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DD8DED9-7192-40F4-A88E-94433131E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Replacing recursion with iteration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B9B765C-1FE5-40CE-B7CF-70D735828BA1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42915" y="1821835"/>
            <a:ext cx="6636043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To make our grammar LL(1), we introduced </a:t>
            </a:r>
            <a:r>
              <a:rPr lang="en-US" altLang="en-US" sz="2449" dirty="0" err="1"/>
              <a:t>nonterminals</a:t>
            </a:r>
            <a:r>
              <a:rPr lang="en-US" altLang="en-US" sz="2449" dirty="0"/>
              <a:t> X,Y,Z.  None are needed. 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449" dirty="0"/>
              <a:t>  SL isn’t needed, either.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 </a:t>
            </a:r>
            <a:endParaRPr lang="en-US" altLang="en-US" sz="1837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F621693-28D2-4B62-89EA-37BDFA192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4047" y="20897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AST, Bottom-UP, original grammar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E69F372F-0822-404B-A2A5-6F5BADAC3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7234"/>
            <a:ext cx="4572000" cy="59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S+ end =&gt; ‘block’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    =&gt; ‘assign’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FF4A46-C30D-45BE-B537-5DBAC12E4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629" y="1855980"/>
            <a:ext cx="8204218" cy="388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S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int</a:t>
            </a:r>
            <a:r>
              <a:rPr lang="en-US" altLang="en-US" sz="1633" b="1" dirty="0">
                <a:latin typeface="Courier New" panose="02070309020205020404" pitchFamily="49" charset="0"/>
              </a:rPr>
              <a:t> N=1;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T_begin:Read</a:t>
            </a:r>
            <a:r>
              <a:rPr lang="en-US" altLang="en-US" sz="1633" b="1" dirty="0">
                <a:latin typeface="Courier New" panose="02070309020205020404" pitchFamily="49" charset="0"/>
              </a:rPr>
              <a:t>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S();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while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Symbol" panose="05050102010706020507" pitchFamily="18" charset="2"/>
              </a:rPr>
              <a:t>∊</a:t>
            </a:r>
            <a:r>
              <a:rPr lang="en-US" altLang="en-US" sz="1633" b="1" dirty="0">
                <a:latin typeface="MS UI Gothic" panose="020B0600070205080204" pitchFamily="34" charset="-128"/>
                <a:ea typeface="MS UI 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</a:rPr>
              <a:t>{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T_begin,T_id</a:t>
            </a:r>
            <a:r>
              <a:rPr lang="en-US" altLang="en-US" sz="1633" b="1" dirty="0">
                <a:latin typeface="Courier New" panose="02070309020205020404" pitchFamily="49" charset="0"/>
              </a:rPr>
              <a:t>}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do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    S();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    N++;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</a:t>
            </a:r>
            <a:r>
              <a:rPr lang="en-US" altLang="en-US" sz="1633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Build_tree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(‘block’, N);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 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: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Read (T_:=);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E();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Read (T_;);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</a:t>
            </a:r>
            <a:r>
              <a:rPr lang="en-US" altLang="en-US" sz="1633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Build_tree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</a:rPr>
              <a:t>(‘assign’,2)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   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633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3BCCD1F3-4C64-4720-A6F4-47DB53B2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79" y="3273469"/>
            <a:ext cx="2695892" cy="14513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408"/>
              </a:spcBef>
              <a:defRPr/>
            </a:pPr>
            <a:r>
              <a:rPr lang="en-US" altLang="en-US" sz="1633" dirty="0">
                <a:latin typeface="Verdana" pitchFamily="34" charset="0"/>
                <a:ea typeface="Microsoft YaHei" charset="-122"/>
              </a:rPr>
              <a:t>Build Tree (‘</a:t>
            </a:r>
            <a:r>
              <a:rPr lang="en-US" altLang="en-US" sz="1633" dirty="0" err="1">
                <a:latin typeface="Verdana" pitchFamily="34" charset="0"/>
                <a:ea typeface="Microsoft YaHei" charset="-122"/>
              </a:rPr>
              <a:t>x’,n</a:t>
            </a:r>
            <a:r>
              <a:rPr lang="en-US" altLang="en-US" sz="1633" dirty="0">
                <a:latin typeface="Verdana" pitchFamily="34" charset="0"/>
                <a:ea typeface="Microsoft YaHei" charset="-122"/>
              </a:rPr>
              <a:t>):</a:t>
            </a:r>
          </a:p>
          <a:p>
            <a:pPr marL="311079" indent="-311079">
              <a:spcBef>
                <a:spcPts val="408"/>
              </a:spcBef>
              <a:buFont typeface="+mj-lt"/>
              <a:buAutoNum type="arabicPeriod"/>
              <a:defRPr/>
            </a:pPr>
            <a:r>
              <a:rPr lang="en-US" altLang="en-US" sz="1633" dirty="0">
                <a:latin typeface="Verdana" pitchFamily="34" charset="0"/>
                <a:ea typeface="Microsoft YaHei" charset="-122"/>
              </a:rPr>
              <a:t>Pop n trees,</a:t>
            </a:r>
          </a:p>
          <a:p>
            <a:pPr marL="311079" indent="-311079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1633" dirty="0">
                <a:latin typeface="Verdana" pitchFamily="34" charset="0"/>
                <a:ea typeface="Microsoft YaHei" charset="-122"/>
              </a:rPr>
              <a:t>Build ‘x’ parent node,</a:t>
            </a:r>
          </a:p>
          <a:p>
            <a:pPr marL="311079" indent="-311079">
              <a:spcBef>
                <a:spcPts val="408"/>
              </a:spcBef>
              <a:buFont typeface="+mj-lt"/>
              <a:buAutoNum type="arabicPeriod"/>
              <a:defRPr/>
            </a:pPr>
            <a:r>
              <a:rPr lang="en-US" altLang="en-US" sz="1633" dirty="0">
                <a:latin typeface="Verdana" pitchFamily="34" charset="0"/>
                <a:ea typeface="Microsoft YaHei" charset="-122"/>
              </a:rPr>
              <a:t>Push new tree.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EB544EC3-4601-4478-92D7-603ABFEE3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79" y="4828791"/>
            <a:ext cx="2695892" cy="8461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08"/>
              </a:spcBef>
            </a:pPr>
            <a:r>
              <a:rPr lang="en-US" altLang="en-US" sz="1633">
                <a:latin typeface="Verdana" panose="020B0604030504040204" pitchFamily="34" charset="0"/>
              </a:rPr>
              <a:t>Read() no longer builds tree nodes, except for &lt;id&gt;, &lt;int&gt;, etc.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2E486DC-0EF0-4DDF-A585-7E4CB6AE1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9248" y="2286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AST, Bottom-UP, original grammar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48AC1-0673-406A-9A6C-18A9101E7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291" y="1769990"/>
            <a:ext cx="5402909" cy="37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E;</a:t>
            </a: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T(); 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T_+ 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Read (T_+);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T();</a:t>
            </a:r>
            <a:endParaRPr lang="en-US" altLang="en-US" sz="1633" b="1" dirty="0">
              <a:solidFill>
                <a:srgbClr val="FF0000"/>
              </a:solidFill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		  </a:t>
            </a:r>
            <a:r>
              <a:rPr lang="en-US" altLang="en-US" sz="1633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Build_tree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(‘+’,2);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T;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P();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T_*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Read (T_*); T();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          </a:t>
            </a:r>
            <a:r>
              <a:rPr lang="en-US" altLang="en-US" sz="1633" b="1" dirty="0" err="1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Build_tree</a:t>
            </a:r>
            <a:r>
              <a:rPr lang="en-US" altLang="en-US" sz="1633" b="1" dirty="0">
                <a:solidFill>
                  <a:srgbClr val="FF0000"/>
                </a:solidFill>
                <a:latin typeface="Courier New" panose="02070309020205020404" pitchFamily="49" charset="0"/>
                <a:sym typeface="Wingdings" panose="05000000000000000000" pitchFamily="2" charset="2"/>
              </a:rPr>
              <a:t>(‘*’,,2);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497" b="1" dirty="0">
              <a:latin typeface="Courier New" panose="02070309020205020404" pitchFamily="49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099A36A-4F05-443D-97E4-7B21850F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79" y="1758109"/>
            <a:ext cx="2384828" cy="1234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905" b="1">
                <a:latin typeface="Courier New" panose="02070309020205020404" pitchFamily="49" charset="0"/>
              </a:rPr>
              <a:t>E </a:t>
            </a:r>
            <a:r>
              <a:rPr lang="en-US" altLang="en-US" sz="1905" b="1"/>
              <a:t>→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E+T =&gt; ‘+’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/>
              <a:t>→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>
                <a:latin typeface="Courier New" panose="02070309020205020404" pitchFamily="49" charset="0"/>
              </a:rPr>
              <a:t>T </a:t>
            </a:r>
            <a:r>
              <a:rPr lang="en-US" altLang="en-US" sz="1905" b="1"/>
              <a:t>→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P*T =&gt; ‘*’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/>
              <a:t>→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P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842A54CF-B58B-44E5-AA1F-3529B6577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508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AST, Bottom-UP, original grammar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6B4C31-D1C9-45E5-8DD9-CBDC5BCFC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58" y="2340275"/>
            <a:ext cx="5177441" cy="2436672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	T_(: 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33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: Read(</a:t>
            </a:r>
            <a:r>
              <a:rPr lang="en-US" altLang="en-US" sz="1633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 typeface="Gill Sans MT" pitchFamily="34" charset="0"/>
              <a:buNone/>
              <a:defRPr/>
            </a:pP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633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sp>
        <p:nvSpPr>
          <p:cNvPr id="10244" name="Text Box 6">
            <a:extLst>
              <a:ext uri="{FF2B5EF4-FFF2-40B4-BE49-F238E27FC236}">
                <a16:creationId xmlns:a16="http://schemas.microsoft.com/office/drawing/2014/main" id="{09DC5A47-FDC8-42D4-BE1B-45C951090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448" y="4776947"/>
            <a:ext cx="2909749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08"/>
              </a:spcBef>
            </a:pPr>
            <a:r>
              <a:rPr lang="en-US" altLang="en-US" sz="1633">
                <a:latin typeface="Verdana" panose="020B0604030504040204" pitchFamily="34" charset="0"/>
              </a:rPr>
              <a:t>No Build_tree() necessary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B1E43EB6-E7B0-4675-AE18-97DE7662D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506" y="2406160"/>
            <a:ext cx="1347946" cy="677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905" b="1">
                <a:latin typeface="Courier New" panose="02070309020205020404" pitchFamily="49" charset="0"/>
              </a:rPr>
              <a:t>P </a:t>
            </a:r>
            <a:r>
              <a:rPr lang="en-US" altLang="en-US" sz="1905" b="1"/>
              <a:t>→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(E)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/>
              <a:t>→ </a:t>
            </a:r>
            <a:r>
              <a:rPr lang="en-US" altLang="en-US" sz="1905" b="1">
                <a:latin typeface="Courier New" panose="02070309020205020404" pitchFamily="49" charset="0"/>
                <a:sym typeface="Wingdings" panose="05000000000000000000" pitchFamily="2" charset="2"/>
              </a:rPr>
              <a:t>id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698ED48-4B42-4CC2-A6B0-252A791FF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Parser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BD74F-41C3-4D26-8FB5-F0A2E02A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36" y="1821834"/>
            <a:ext cx="4656247" cy="82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Input String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 </a:t>
            </a:r>
            <a:r>
              <a:rPr lang="en-US" altLang="en-US" sz="1633" b="1" dirty="0">
                <a:latin typeface="Courier New" panose="02070309020205020404" pitchFamily="49" charset="0"/>
              </a:rPr>
              <a:t>begin id</a:t>
            </a:r>
            <a:r>
              <a:rPr lang="en-US" altLang="en-US" sz="1633" b="1" baseline="-25000" dirty="0">
                <a:latin typeface="Courier New" panose="02070309020205020404" pitchFamily="49" charset="0"/>
              </a:rPr>
              <a:t>1</a:t>
            </a:r>
            <a:r>
              <a:rPr lang="en-US" altLang="en-US" sz="1633" b="1" dirty="0">
                <a:latin typeface="Courier New" panose="02070309020205020404" pitchFamily="49" charset="0"/>
              </a:rPr>
              <a:t> := (id</a:t>
            </a:r>
            <a:r>
              <a:rPr lang="en-US" altLang="en-US" sz="1633" b="1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1633" b="1" dirty="0">
                <a:latin typeface="Courier New" panose="02070309020205020404" pitchFamily="49" charset="0"/>
              </a:rPr>
              <a:t> + id</a:t>
            </a:r>
            <a:r>
              <a:rPr lang="en-US" altLang="en-US" sz="1633" b="1" baseline="-25000" dirty="0">
                <a:latin typeface="Courier New" panose="02070309020205020404" pitchFamily="49" charset="0"/>
              </a:rPr>
              <a:t>3</a:t>
            </a:r>
            <a:r>
              <a:rPr lang="en-US" altLang="en-US" sz="1633" b="1" dirty="0">
                <a:latin typeface="Courier New" panose="02070309020205020404" pitchFamily="49" charset="0"/>
              </a:rPr>
              <a:t>) * id</a:t>
            </a:r>
            <a:r>
              <a:rPr lang="en-US" altLang="en-US" sz="1633" b="1" baseline="-25000" dirty="0">
                <a:latin typeface="Courier New" panose="02070309020205020404" pitchFamily="49" charset="0"/>
              </a:rPr>
              <a:t>4</a:t>
            </a:r>
            <a:r>
              <a:rPr lang="en-US" altLang="en-US" sz="1633" b="1" dirty="0">
                <a:latin typeface="Courier New" panose="02070309020205020404" pitchFamily="49" charset="0"/>
              </a:rPr>
              <a:t>; end</a:t>
            </a:r>
            <a:endParaRPr lang="en-US" altLang="en-US" sz="1633" u="sng" dirty="0"/>
          </a:p>
          <a:p>
            <a:pPr>
              <a:lnSpc>
                <a:spcPct val="90000"/>
              </a:lnSpc>
            </a:pPr>
            <a:r>
              <a:rPr lang="en-US" altLang="en-US" sz="1497" u="sng" dirty="0">
                <a:latin typeface="Verdana" panose="020B0604030504040204" pitchFamily="34" charset="0"/>
              </a:rPr>
              <a:t>Output (Tree-building actions)</a:t>
            </a:r>
            <a:r>
              <a:rPr lang="en-US" altLang="en-US" sz="1497" dirty="0">
                <a:latin typeface="Verdana" panose="020B0604030504040204" pitchFamily="34" charset="0"/>
              </a:rPr>
              <a:t>:</a:t>
            </a:r>
          </a:p>
          <a:p>
            <a:pPr>
              <a:lnSpc>
                <a:spcPct val="90000"/>
              </a:lnSpc>
            </a:pPr>
            <a:endParaRPr lang="en-US" altLang="en-US" sz="1497" dirty="0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97" dirty="0"/>
              <a:t>	</a:t>
            </a:r>
            <a:endParaRPr lang="en-US" altLang="en-US" sz="1497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497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044A8AE-FF5E-480D-B0BA-B810865F8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071" y="3066093"/>
            <a:ext cx="2016518" cy="1976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BT(id</a:t>
            </a:r>
            <a:r>
              <a:rPr lang="en-US" altLang="en-US" sz="1633" b="1" baseline="-25000" dirty="0">
                <a:latin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,0)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BT(id</a:t>
            </a:r>
            <a:r>
              <a:rPr lang="en-US" altLang="en-US" sz="1633" b="1" baseline="-25000" dirty="0">
                <a:latin typeface="Courier New" panose="02070309020205020404" pitchFamily="49" charset="0"/>
                <a:sym typeface="Wingdings" panose="05000000000000000000" pitchFamily="2" charset="2"/>
              </a:rPr>
              <a:t>2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,0)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BT(id</a:t>
            </a:r>
            <a:r>
              <a:rPr lang="en-US" altLang="en-US" sz="1633" b="1" baseline="-25000" dirty="0">
                <a:latin typeface="Courier New" panose="02070309020205020404" pitchFamily="49" charset="0"/>
                <a:sym typeface="Wingdings" panose="05000000000000000000" pitchFamily="2" charset="2"/>
              </a:rPr>
              <a:t>3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,0)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BT(‘+’,2)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BT(id</a:t>
            </a:r>
            <a:r>
              <a:rPr lang="en-US" altLang="en-US" sz="1633" b="1" baseline="-25000" dirty="0">
                <a:latin typeface="Courier New" panose="02070309020205020404" pitchFamily="49" charset="0"/>
                <a:sym typeface="Wingdings" panose="05000000000000000000" pitchFamily="2" charset="2"/>
              </a:rPr>
              <a:t>4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,0)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BT(‘*’,2)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BT(‘assign’,2)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BT(‘block,1)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4155B842-27E5-4A14-9CBE-5F63996BF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84" t="44711" r="34961"/>
          <a:stretch>
            <a:fillRect/>
          </a:stretch>
        </p:blipFill>
        <p:spPr bwMode="auto">
          <a:xfrm>
            <a:off x="2924008" y="2819400"/>
            <a:ext cx="1701134" cy="305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D17BB9AD-4D67-462B-BA67-85CFFFDD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703183"/>
            <a:ext cx="3852447" cy="206409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S+ end =&gt; ‘block’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    =&gt; ‘assign’</a:t>
            </a:r>
          </a:p>
          <a:p>
            <a:r>
              <a:rPr lang="en-US" altLang="en-US" sz="1633" b="1" dirty="0">
                <a:latin typeface="Courier New" panose="02070309020205020404" pitchFamily="49" charset="0"/>
              </a:rPr>
              <a:t>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          =&gt; ‘+’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</a:rPr>
              <a:t>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          =&gt; ‘*’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</a:t>
            </a:r>
          </a:p>
          <a:p>
            <a:r>
              <a:rPr lang="en-US" altLang="en-US" sz="1633" b="1" dirty="0">
                <a:latin typeface="Courier New" panose="02070309020205020404" pitchFamily="49" charset="0"/>
              </a:rPr>
              <a:t>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(E)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 dirty="0"/>
              <a:t>→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id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DDDB20E0-6812-404C-817F-650F3212AD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381000"/>
            <a:ext cx="7634041" cy="648051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How to write a parser</a:t>
            </a:r>
          </a:p>
        </p:txBody>
      </p:sp>
      <p:sp>
        <p:nvSpPr>
          <p:cNvPr id="12291" name="Content Placeholder 1">
            <a:extLst>
              <a:ext uri="{FF2B5EF4-FFF2-40B4-BE49-F238E27FC236}">
                <a16:creationId xmlns:a16="http://schemas.microsoft.com/office/drawing/2014/main" id="{FC1DEACF-5653-476E-BC46-3302C66B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029210"/>
            <a:ext cx="8229599" cy="3525398"/>
          </a:xfrm>
        </p:spPr>
        <p:txBody>
          <a:bodyPr/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Starting point: 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 Regular Right-Part, Syntax-Directed Translation Scheme 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Write parser directly from the grammar.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There’s (likely) an LL(1) grammar lurking in there, but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Don’t need to write it explicitly. 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Calculate Select sets, er,  well … selectively. 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Don’t need Derivation Tree.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Recognize patterns, build code.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769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THE way to build a parser.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8E73A5C-74B7-4AC5-8FE4-93B4A4046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0365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First-child, next-sibling trees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7052770-20C0-4B56-9605-30BDE1BF91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6626322" cy="1603927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/>
              <a:t>A binary tree, used to represent n-ary (general) trees.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/>
              <a:t>Left child is first child.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/>
              <a:t>Right child is next sibling.</a:t>
            </a:r>
            <a:endParaRPr lang="en-US" altLang="en-US" sz="1837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0518E7-7666-4BD8-A7D5-D8C98639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27" y="3377157"/>
            <a:ext cx="1503478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ts val="748"/>
              </a:spcBef>
              <a:buSzPct val="45000"/>
              <a:buNone/>
            </a:pPr>
            <a:r>
              <a:rPr lang="en-US" altLang="en-US" sz="2177"/>
              <a:t>N-ary tree:</a:t>
            </a:r>
            <a:endParaRPr lang="en-US" altLang="en-US" sz="1837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BD0D6E-8BEF-4CA3-9641-1B98BEDF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3895598"/>
            <a:ext cx="2073763" cy="881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2177" dirty="0"/>
              <a:t>First-child,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2177" dirty="0"/>
              <a:t>next-sibling tree:</a:t>
            </a:r>
            <a:endParaRPr lang="en-US" altLang="en-US" sz="1837" dirty="0"/>
          </a:p>
        </p:txBody>
      </p:sp>
      <p:pic>
        <p:nvPicPr>
          <p:cNvPr id="14342" name="Picture 4">
            <a:extLst>
              <a:ext uri="{FF2B5EF4-FFF2-40B4-BE49-F238E27FC236}">
                <a16:creationId xmlns:a16="http://schemas.microsoft.com/office/drawing/2014/main" id="{64295E2B-C115-4A97-9E70-A0B3B470E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14330" r="32832" b="61845"/>
          <a:stretch>
            <a:fillRect/>
          </a:stretch>
        </p:blipFill>
        <p:spPr bwMode="auto">
          <a:xfrm>
            <a:off x="2132088" y="3747626"/>
            <a:ext cx="2025160" cy="189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3" name="Picture 4">
            <a:extLst>
              <a:ext uri="{FF2B5EF4-FFF2-40B4-BE49-F238E27FC236}">
                <a16:creationId xmlns:a16="http://schemas.microsoft.com/office/drawing/2014/main" id="{55B50B6E-A041-4539-A336-FDD7F1D5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2" t="50000" r="35468"/>
          <a:stretch>
            <a:fillRect/>
          </a:stretch>
        </p:blipFill>
        <p:spPr bwMode="auto">
          <a:xfrm>
            <a:off x="6542076" y="2340275"/>
            <a:ext cx="1757298" cy="348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BF2F190-6806-48D2-9340-28C447F21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6655" y="148242"/>
            <a:ext cx="796778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Advantage of first-child, next-sibling trees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AE15DA8-0939-4DEE-B9B4-A1C805988E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52636" y="1825074"/>
            <a:ext cx="7455827" cy="103364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Pre-order traversal is the same.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Useful to print a tree, in indented format.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837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44B9F10-77E2-4531-956F-5EEDDDDBF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9" t="14330" r="32832" b="61845"/>
          <a:stretch>
            <a:fillRect/>
          </a:stretch>
        </p:blipFill>
        <p:spPr bwMode="auto">
          <a:xfrm>
            <a:off x="3338544" y="3362036"/>
            <a:ext cx="2025159" cy="1896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7439E36-7580-4558-88FF-008368ED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668" y="3036929"/>
            <a:ext cx="2384828" cy="29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504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a(3)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 b(0)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 c(3)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...... e(0)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...... f(0)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...... g(0)</a:t>
            </a:r>
          </a:p>
          <a:p>
            <a:pPr lvl="1" eaLnBrk="1" hangingPunct="1">
              <a:spcBef>
                <a:spcPct val="0"/>
              </a:spcBef>
              <a:buSzPct val="45000"/>
              <a:buNone/>
            </a:pPr>
            <a:r>
              <a:rPr lang="en-US" altLang="en-US" sz="1837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... d(0)</a:t>
            </a:r>
          </a:p>
          <a:p>
            <a:pPr lvl="1" eaLnBrk="1" hangingPunct="1">
              <a:spcBef>
                <a:spcPts val="748"/>
              </a:spcBef>
              <a:buSzPct val="45000"/>
              <a:buNone/>
            </a:pPr>
            <a:endParaRPr lang="en-US" altLang="en-US" sz="1837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  <a:p>
            <a:pPr lvl="1" eaLnBrk="1" hangingPunct="1">
              <a:spcBef>
                <a:spcPts val="748"/>
              </a:spcBef>
              <a:buSzPct val="45000"/>
              <a:buNone/>
            </a:pPr>
            <a:endParaRPr lang="en-US" altLang="en-US" sz="1837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pic>
        <p:nvPicPr>
          <p:cNvPr id="15366" name="Picture 4">
            <a:extLst>
              <a:ext uri="{FF2B5EF4-FFF2-40B4-BE49-F238E27FC236}">
                <a16:creationId xmlns:a16="http://schemas.microsoft.com/office/drawing/2014/main" id="{E13AA7F2-A5A8-4B01-AE85-B6C80A3B8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82" t="53883" r="35468"/>
          <a:stretch>
            <a:fillRect/>
          </a:stretch>
        </p:blipFill>
        <p:spPr bwMode="auto">
          <a:xfrm>
            <a:off x="5764415" y="2602735"/>
            <a:ext cx="1757298" cy="3211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1D498EE-5D53-4541-98A6-EEB9BF8F7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539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The </a:t>
            </a:r>
            <a:r>
              <a:rPr lang="en-US" altLang="en-US" sz="3300" dirty="0" err="1"/>
              <a:t>build_tree</a:t>
            </a:r>
            <a:r>
              <a:rPr lang="en-US" altLang="en-US" sz="3300" dirty="0"/>
              <a:t> procedure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8D9A262-589C-40C4-88E9-ECC72EB234A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57200" y="2209800"/>
            <a:ext cx="2167730" cy="2692652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633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Build_tree</a:t>
            </a: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(‘x’,3):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5819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5819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45819" lvl="2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lvl="2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Result: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D52BEB54-799E-4B03-85C6-5CE12DCE5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95" t="14188" b="49121"/>
          <a:stretch>
            <a:fillRect/>
          </a:stretch>
        </p:blipFill>
        <p:spPr bwMode="auto">
          <a:xfrm>
            <a:off x="2362200" y="1840572"/>
            <a:ext cx="3160329" cy="186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>
            <a:extLst>
              <a:ext uri="{FF2B5EF4-FFF2-40B4-BE49-F238E27FC236}">
                <a16:creationId xmlns:a16="http://schemas.microsoft.com/office/drawing/2014/main" id="{FE8FF69F-889D-4A17-ACF0-BF42AF414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7" t="57784"/>
          <a:stretch>
            <a:fillRect/>
          </a:stretch>
        </p:blipFill>
        <p:spPr bwMode="auto">
          <a:xfrm>
            <a:off x="2382197" y="3816750"/>
            <a:ext cx="3160329" cy="201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EBDEBAA1-5AE9-47A4-9338-BABF9D9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1" y="2029211"/>
            <a:ext cx="3056372" cy="264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proc 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Build_tree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x,n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p=nil;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for 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i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=1 to n do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c=pop(S);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c.right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=p;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		p=c;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end;</a:t>
            </a:r>
          </a:p>
          <a:p>
            <a:pPr eaLnBrk="1" hangingPunct="1">
              <a:spcBef>
                <a:spcPct val="0"/>
              </a:spcBef>
              <a:buSzPct val="45000"/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	Push(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S,node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altLang="en-US" sz="1633" b="1" dirty="0" err="1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x,p,nil</a:t>
            </a: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));</a:t>
            </a:r>
          </a:p>
          <a:p>
            <a:pPr marL="0" lvl="2" eaLnBrk="1" hangingPunct="1">
              <a:spcBef>
                <a:spcPct val="0"/>
              </a:spcBef>
              <a:buSzPct val="45000"/>
              <a:buNone/>
            </a:pPr>
            <a:r>
              <a:rPr lang="en-US" altLang="en-US" sz="1633" b="1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end;</a:t>
            </a:r>
          </a:p>
          <a:p>
            <a:pPr marL="0" lvl="2" eaLnBrk="1" hangingPunct="1">
              <a:spcBef>
                <a:spcPts val="748"/>
              </a:spcBef>
              <a:buSzPct val="45000"/>
              <a:buNone/>
            </a:pPr>
            <a:endParaRPr lang="en-US" altLang="en-US" sz="1633" b="1" dirty="0">
              <a:latin typeface="Courier New" panose="02070309020205020404" pitchFamily="49" charset="0"/>
              <a:ea typeface="Verdan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17D7A4B-341E-4737-937E-4D76E1CAF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479" y="4823390"/>
            <a:ext cx="2488516" cy="88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9105" rIns="0" bIns="0"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>
                <a:tab pos="214313" algn="l"/>
                <a:tab pos="327025" algn="l"/>
                <a:tab pos="784225" algn="l"/>
                <a:tab pos="1241425" algn="l"/>
                <a:tab pos="1698625" algn="l"/>
                <a:tab pos="2155825" algn="l"/>
                <a:tab pos="2613025" algn="l"/>
                <a:tab pos="3070225" algn="l"/>
                <a:tab pos="3527425" algn="l"/>
                <a:tab pos="3984625" algn="l"/>
                <a:tab pos="4441825" algn="l"/>
                <a:tab pos="4899025" algn="l"/>
                <a:tab pos="5356225" algn="l"/>
                <a:tab pos="5813425" algn="l"/>
                <a:tab pos="6270625" algn="l"/>
                <a:tab pos="6727825" algn="l"/>
                <a:tab pos="7185025" algn="l"/>
                <a:tab pos="7642225" algn="l"/>
                <a:tab pos="8099425" algn="l"/>
                <a:tab pos="8556625" algn="l"/>
                <a:tab pos="9013825" algn="l"/>
              </a:tabLst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ts val="748"/>
              </a:spcBef>
              <a:buSzPct val="45000"/>
              <a:buNone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748"/>
              </a:spcBef>
              <a:buSzPct val="4500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works with n=0, too.</a:t>
            </a:r>
          </a:p>
          <a:p>
            <a:pPr marL="0" lvl="2" eaLnBrk="1" hangingPunct="1">
              <a:spcBef>
                <a:spcPts val="748"/>
              </a:spcBef>
              <a:buSzPct val="45000"/>
              <a:buNone/>
            </a:pPr>
            <a:endParaRPr lang="en-US" altLang="en-US" sz="1633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B3365397-4141-47C5-9469-AD87B3070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33661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EE4F37-8391-4876-9C15-A0B4EE82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27" y="1769990"/>
            <a:ext cx="7310016" cy="3266177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79" indent="-311079">
              <a:defRPr/>
            </a:pPr>
            <a:r>
              <a:rPr lang="en-US" altLang="en-US" sz="2177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Derivation tree 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Abstract Syntax Tree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Top-down, 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Bottom-up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For </a:t>
            </a: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original</a:t>
            </a:r>
            <a:r>
              <a:rPr lang="en-US" altLang="en-US" sz="1905" b="1" dirty="0">
                <a:latin typeface="Verdana" pitchFamily="34" charset="0"/>
              </a:rPr>
              <a:t> </a:t>
            </a:r>
            <a:r>
              <a:rPr lang="en-US" altLang="en-US" sz="1905" dirty="0">
                <a:latin typeface="Verdana" pitchFamily="34" charset="0"/>
              </a:rPr>
              <a:t>or modified grammar !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OUR FINAL GOAL ! (“the one”)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Build the AST, for the original grammar, bottom-up.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r>
              <a:rPr lang="en-US" altLang="en-US" sz="2177" dirty="0"/>
              <a:t>This is THE way to build a parser by hand.</a:t>
            </a:r>
            <a:endParaRPr lang="en-US" altLang="en-US" sz="1837" dirty="0"/>
          </a:p>
          <a:p>
            <a:pPr marL="654562" lvl="1" indent="-311079">
              <a:defRPr/>
            </a:pPr>
            <a:endParaRPr lang="en-US" altLang="en-US" sz="1905" dirty="0">
              <a:latin typeface="Verdana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5A9AF71-BE6E-4A94-8877-C7ECC9F50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588535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b="1" dirty="0">
                <a:solidFill>
                  <a:srgbClr val="FF0000"/>
                </a:solidFill>
                <a:latin typeface="Verdana" pitchFamily="34" charset="0"/>
              </a:rPr>
              <a:t>Red: done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  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2424-FD4D-4AD5-A374-07AF5C70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295401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Acknowledgements</a:t>
            </a:r>
            <a:br>
              <a:rPr lang="en-US" sz="3200" dirty="0"/>
            </a:br>
            <a:r>
              <a:rPr lang="en-US" sz="3200" dirty="0"/>
              <a:t>		</a:t>
            </a:r>
          </a:p>
        </p:txBody>
      </p:sp>
      <p:sp>
        <p:nvSpPr>
          <p:cNvPr id="167939" name="Content Placeholder 2">
            <a:extLst>
              <a:ext uri="{FF2B5EF4-FFF2-40B4-BE49-F238E27FC236}">
                <a16:creationId xmlns:a16="http://schemas.microsoft.com/office/drawing/2014/main" id="{17678B0D-0E8B-4F85-A436-DDBCEA4A0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8001000" cy="2715334"/>
          </a:xfrm>
        </p:spPr>
        <p:txBody>
          <a:bodyPr/>
          <a:lstStyle/>
          <a:p>
            <a:r>
              <a:rPr lang="en-US" altLang="en-US" sz="2400" dirty="0"/>
              <a:t>Programming Language Pragmatics by Michael L. Scott. 3rd edition. Morgan Kaufmann Publishers. (April 2009).</a:t>
            </a:r>
          </a:p>
          <a:p>
            <a:r>
              <a:rPr lang="en-US" altLang="en-US" sz="2400" dirty="0"/>
              <a:t>Lecture Slides of </a:t>
            </a:r>
            <a:r>
              <a:rPr lang="en-US" altLang="en-US" sz="2400" dirty="0" err="1"/>
              <a:t>Dr.Malaka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Walpola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Dr.Bermudez</a:t>
            </a:r>
            <a:endParaRPr lang="en-US" altLang="en-US" sz="24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527FF782-7C50-4FEF-AC3C-51E46C38E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220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Grammars (So FAR)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7141F54-C9AE-427F-9B90-90A88E54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83" y="2340272"/>
            <a:ext cx="4395245" cy="2993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9105" rIns="0" bIns="0"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begin SL end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{begin}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E;	   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SL S	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		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E+T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	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P*T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Arial" panose="020B0604020202020204" pitchFamily="34" charset="0"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		   {(,id}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   {(}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altLang="en-US" sz="1633" b="1" dirty="0"/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   {id}</a:t>
            </a:r>
            <a:r>
              <a:rPr lang="en-US" altLang="en-US" sz="1497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endParaRPr lang="en-US" altLang="en-US" sz="1837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A1D6884-1DC3-42FC-9EC2-ECD7127E9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227" y="1718146"/>
            <a:ext cx="4821500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 “model” PL grammar.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4F28D7C-E808-4D01-8B89-6F487B40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845" y="2359579"/>
            <a:ext cx="4103756" cy="29551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361" dirty="0">
                <a:latin typeface="Courier New" panose="02070309020205020404" pitchFamily="49" charset="0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S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 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{begin}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 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    </a:t>
            </a:r>
            <a:r>
              <a:rPr lang="en-US" altLang="en-US" sz="544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{id}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SL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 Z	  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altLang="en-US" sz="1633" b="1" dirty="0">
                <a:latin typeface="Courier New" panose="02070309020205020404" pitchFamily="49" charset="0"/>
              </a:rPr>
              <a:t>Z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Z	     {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begin,id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	{end}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E 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T Y 	 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Y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+ T Y 	{+}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 	{;,)}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T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P X		{(,id}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X 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* T  		{*}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	 	{;,+,)}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P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(E) 		{(}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dirty="0">
                <a:sym typeface="Wingdings" panose="05000000000000000000" pitchFamily="2" charset="2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		{id}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361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en-US" sz="1225" dirty="0">
                <a:latin typeface="Courier New" panose="02070309020205020404" pitchFamily="49" charset="0"/>
                <a:sym typeface="Wingdings" panose="05000000000000000000" pitchFamily="2" charset="2"/>
              </a:rPr>
              <a:t>	</a:t>
            </a: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 lvl="2"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Tx/>
              <a:buNone/>
            </a:pPr>
            <a:endParaRPr lang="en-US" altLang="en-US" sz="1225" dirty="0">
              <a:latin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883043-FB72-4420-9C8A-648322290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676400"/>
            <a:ext cx="4821500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Modified, LL(1)) grammar.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ADA196C-C929-4CBB-9305-3855406B4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50" y="5867400"/>
            <a:ext cx="7310016" cy="51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633" dirty="0">
                <a:latin typeface="Verdana" panose="020B0604030504040204" pitchFamily="34" charset="0"/>
              </a:rPr>
              <a:t>Procedures SL, X, Y and Z can all be eliminated.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46C9E9D-874C-4276-86A6-BA5BA9DEF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8525" y="188076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Replacing 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0FD26F-B33A-4903-BAF2-DB5E230F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69990"/>
            <a:ext cx="8000999" cy="3888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S; 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	 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case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633" b="1" dirty="0">
                <a:latin typeface="Courier New" panose="02070309020205020404" pitchFamily="49" charset="0"/>
              </a:rPr>
              <a:t> :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repeat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    S();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until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</a:rPr>
              <a:t> </a:t>
            </a:r>
            <a:r>
              <a:rPr lang="en-US" altLang="en-US" sz="1633" b="1" dirty="0">
                <a:latin typeface="Courier New" panose="02070309020205020404" pitchFamily="49" charset="0"/>
                <a:sym typeface="Symbol" panose="05050102010706020507" pitchFamily="18" charset="2"/>
              </a:rPr>
              <a:t> </a:t>
            </a:r>
            <a:r>
              <a:rPr lang="en-US" altLang="en-US" sz="1633" b="1" dirty="0">
                <a:latin typeface="Courier New" panose="02070309020205020404" pitchFamily="49" charset="0"/>
              </a:rPr>
              <a:t>{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T_begin,T_id</a:t>
            </a:r>
            <a:r>
              <a:rPr lang="en-US" altLang="en-US" sz="1633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T_end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   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 : 	Read(</a:t>
            </a:r>
            <a:r>
              <a:rPr lang="en-US" altLang="en-US" sz="1633" b="1" dirty="0" err="1">
                <a:latin typeface="Courier New" panose="02070309020205020404" pitchFamily="49" charset="0"/>
              </a:rPr>
              <a:t>T_id</a:t>
            </a:r>
            <a:r>
              <a:rPr lang="en-US" altLang="en-US" sz="1633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 (T_:=);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E();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		Read (T_;);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otherwise</a:t>
            </a:r>
            <a:r>
              <a:rPr lang="en-US" altLang="en-US" sz="1633" b="1" dirty="0">
                <a:latin typeface="Courier New" panose="02070309020205020404" pitchFamily="49" charset="0"/>
              </a:rPr>
              <a:t>	Error;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</a:t>
            </a: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E1C6CBA-7E26-4C8B-8345-C035506D5639}"/>
              </a:ext>
            </a:extLst>
          </p:cNvPr>
          <p:cNvSpPr>
            <a:spLocks/>
          </p:cNvSpPr>
          <p:nvPr/>
        </p:nvSpPr>
        <p:spPr bwMode="auto">
          <a:xfrm>
            <a:off x="3327743" y="2547651"/>
            <a:ext cx="51844" cy="622129"/>
          </a:xfrm>
          <a:prstGeom prst="leftBracket">
            <a:avLst>
              <a:gd name="adj" fmla="val 91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001407F-4802-49BF-ACD4-589CF9ABB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496897"/>
            <a:ext cx="2678611" cy="134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begin SL end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id := E ;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SL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 Z</a:t>
            </a:r>
          </a:p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Z </a:t>
            </a:r>
            <a:r>
              <a:rPr lang="en-US" altLang="en-US" sz="1633" b="1" dirty="0">
                <a:latin typeface="Century Gothic" panose="020B0502020202020204" pitchFamily="34" charset="0"/>
              </a:rPr>
              <a:t>→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S Z</a:t>
            </a:r>
          </a:p>
          <a:p>
            <a:r>
              <a:rPr lang="en-US" altLang="en-US" sz="1633" b="1" dirty="0">
                <a:latin typeface="Courier New" panose="02070309020205020404" pitchFamily="49" charset="0"/>
              </a:rPr>
              <a:t>   </a:t>
            </a:r>
            <a:r>
              <a:rPr lang="en-US" altLang="en-US" sz="1633" b="1" dirty="0"/>
              <a:t>→</a:t>
            </a:r>
            <a:endParaRPr lang="en-US" altLang="en-US" sz="1361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791643A-AA23-45DB-8DDA-1B2D490BD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930" y="2651339"/>
            <a:ext cx="1417179" cy="134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33" dirty="0">
                <a:latin typeface="Verdana" panose="020B0604030504040204" pitchFamily="34" charset="0"/>
              </a:rPr>
              <a:t>Replaces call </a:t>
            </a:r>
          </a:p>
          <a:p>
            <a:pPr algn="ctr"/>
            <a:r>
              <a:rPr lang="en-US" altLang="en-US" sz="1633" dirty="0">
                <a:latin typeface="Verdana" panose="020B0604030504040204" pitchFamily="34" charset="0"/>
              </a:rPr>
              <a:t>to SL, and recursion on Z.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1F5580-5487-4B8B-9511-5A4787EFB5A8}"/>
              </a:ext>
            </a:extLst>
          </p:cNvPr>
          <p:cNvCxnSpPr/>
          <p:nvPr/>
        </p:nvCxnSpPr>
        <p:spPr>
          <a:xfrm flipV="1">
            <a:off x="1876108" y="2838194"/>
            <a:ext cx="1244258" cy="538963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0">
            <a:extLst>
              <a:ext uri="{FF2B5EF4-FFF2-40B4-BE49-F238E27FC236}">
                <a16:creationId xmlns:a16="http://schemas.microsoft.com/office/drawing/2014/main" id="{68140928-790B-4691-9F18-0F70A87ED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0916" y="5257800"/>
            <a:ext cx="2678611" cy="5949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>
                <a:latin typeface="Century Gothic" panose="020B0502020202020204" pitchFamily="34" charset="0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begin S+ end</a:t>
            </a:r>
          </a:p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>
                <a:latin typeface="Century Gothic" panose="020B0502020202020204" pitchFamily="34" charset="0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id := E ;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AD96A7DD-E0CA-42DB-B6E8-9621570D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874834"/>
            <a:ext cx="3577242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Regular Right-Part Grammar: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F8699B1-3A3D-45D8-AAFB-AE0622AE6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48242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Replacing 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76907-6142-4D0C-B254-E915C3A82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646" y="1718146"/>
            <a:ext cx="5026754" cy="370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E;</a:t>
            </a:r>
            <a:endParaRPr lang="en-US" altLang="en-US" sz="1633" b="1" dirty="0">
              <a:latin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while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T_+ 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Read (T_+);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T();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od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;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proc</a:t>
            </a:r>
            <a:r>
              <a:rPr lang="en-US" altLang="en-US" sz="1633" b="1" dirty="0">
                <a:latin typeface="Courier New" panose="02070309020205020404" pitchFamily="49" charset="0"/>
              </a:rPr>
              <a:t> T; 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P();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</a:rPr>
              <a:t>		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1633" b="1" dirty="0" err="1">
                <a:latin typeface="Courier New" panose="02070309020205020404" pitchFamily="49" charset="0"/>
                <a:sym typeface="Wingdings" panose="05000000000000000000" pitchFamily="2" charset="2"/>
              </a:rPr>
              <a:t>Next_Token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 = T_*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	  </a:t>
            </a:r>
            <a:r>
              <a:rPr lang="en-US" altLang="en-US" sz="1633" b="1" u="sng" dirty="0">
                <a:latin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	Read (T_*); T();	</a:t>
            </a: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r>
              <a:rPr lang="en-US" altLang="en-US" sz="1633" b="1" u="sng" dirty="0">
                <a:latin typeface="Courier New" panose="02070309020205020404" pitchFamily="49" charset="0"/>
              </a:rPr>
              <a:t>end</a:t>
            </a:r>
            <a:r>
              <a:rPr lang="en-US" altLang="en-US" sz="1633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633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en-US" sz="1497" b="1" dirty="0">
              <a:latin typeface="Courier New" panose="02070309020205020404" pitchFamily="49" charset="0"/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B0D8EBDD-CB98-4051-9774-1505598B2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63" y="2199654"/>
            <a:ext cx="1398441" cy="179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905" b="1" dirty="0">
                <a:latin typeface="Courier New" panose="02070309020205020404" pitchFamily="49" charset="0"/>
              </a:rPr>
              <a:t>E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Y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+TY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/>
              <a:t>    →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</a:rPr>
              <a:t>T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PX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X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*T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905" b="1" dirty="0"/>
              <a:t>→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BBF521A7-4A32-4843-A7A8-BA2A651FF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413" y="2248589"/>
            <a:ext cx="1316624" cy="1348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1633" dirty="0">
                <a:latin typeface="Verdana" panose="020B0604030504040204" pitchFamily="34" charset="0"/>
              </a:rPr>
              <a:t>Replaces call </a:t>
            </a:r>
          </a:p>
          <a:p>
            <a:pPr algn="ctr"/>
            <a:r>
              <a:rPr lang="en-US" altLang="en-US" sz="1633" dirty="0">
                <a:latin typeface="Verdana" panose="020B0604030504040204" pitchFamily="34" charset="0"/>
              </a:rPr>
              <a:t>to Y, and recursion on Y.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59E281D-8A3C-48BF-9827-1D7C8AB90A4F}"/>
              </a:ext>
            </a:extLst>
          </p:cNvPr>
          <p:cNvSpPr>
            <a:spLocks/>
          </p:cNvSpPr>
          <p:nvPr/>
        </p:nvSpPr>
        <p:spPr bwMode="auto">
          <a:xfrm>
            <a:off x="4419600" y="2236587"/>
            <a:ext cx="51844" cy="881349"/>
          </a:xfrm>
          <a:prstGeom prst="leftBracket">
            <a:avLst>
              <a:gd name="adj" fmla="val 9169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A61F1-56A3-4BC7-9E54-2F2130C49207}"/>
              </a:ext>
            </a:extLst>
          </p:cNvPr>
          <p:cNvCxnSpPr/>
          <p:nvPr/>
        </p:nvCxnSpPr>
        <p:spPr>
          <a:xfrm flipV="1">
            <a:off x="3525737" y="2677261"/>
            <a:ext cx="725817" cy="233298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8">
            <a:extLst>
              <a:ext uri="{FF2B5EF4-FFF2-40B4-BE49-F238E27FC236}">
                <a16:creationId xmlns:a16="http://schemas.microsoft.com/office/drawing/2014/main" id="{4EA52E02-8C1E-45B6-99F1-17923DBEA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939" y="3429001"/>
            <a:ext cx="2277900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dirty="0">
                <a:latin typeface="Verdana" panose="020B0604030504040204" pitchFamily="34" charset="0"/>
              </a:rPr>
              <a:t>Replaces call to X.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6F2F97-EF98-4699-BA92-F4541605D3D3}"/>
              </a:ext>
            </a:extLst>
          </p:cNvPr>
          <p:cNvCxnSpPr/>
          <p:nvPr/>
        </p:nvCxnSpPr>
        <p:spPr>
          <a:xfrm flipH="1">
            <a:off x="5962070" y="3999286"/>
            <a:ext cx="365069" cy="450395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0">
            <a:extLst>
              <a:ext uri="{FF2B5EF4-FFF2-40B4-BE49-F238E27FC236}">
                <a16:creationId xmlns:a16="http://schemas.microsoft.com/office/drawing/2014/main" id="{D1C83A5F-3AEE-444F-ADA4-CD04D88BF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63" y="4667225"/>
            <a:ext cx="3577242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 dirty="0">
                <a:latin typeface="Courier New" panose="02070309020205020404" pitchFamily="49" charset="0"/>
                <a:sym typeface="Wingdings" panose="05000000000000000000" pitchFamily="2" charset="2"/>
              </a:rPr>
              <a:t>Regular Right-Part Grammar: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74B8ED73-4DF4-46EF-A36B-C99B80F63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1814543" cy="677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905" b="1" dirty="0">
                <a:latin typeface="Courier New" panose="02070309020205020404" pitchFamily="49" charset="0"/>
              </a:rPr>
              <a:t>E </a:t>
            </a:r>
            <a:r>
              <a:rPr lang="en-US" altLang="en-US" sz="1905" b="1" dirty="0"/>
              <a:t>→ 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T(+T)*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905" b="1" dirty="0">
                <a:latin typeface="Courier New" panose="02070309020205020404" pitchFamily="49" charset="0"/>
              </a:rPr>
              <a:t>T </a:t>
            </a:r>
            <a:r>
              <a:rPr lang="en-US" altLang="en-US" sz="1905" b="1" dirty="0"/>
              <a:t>→</a:t>
            </a:r>
            <a:r>
              <a:rPr lang="en-US" altLang="en-US" sz="1905" b="1" dirty="0">
                <a:latin typeface="Courier New" panose="02070309020205020404" pitchFamily="49" charset="0"/>
                <a:sym typeface="Wingdings" panose="05000000000000000000" pitchFamily="2" charset="2"/>
              </a:rPr>
              <a:t> P(*T)?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E270F4B-E9FD-4E6D-8DDF-1D9AB74D9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Replacing recursion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0DF8AC-38BD-40E8-B074-A23E1EF3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2898"/>
            <a:ext cx="4249109" cy="2903269"/>
          </a:xfrm>
          <a:prstGeom prst="rect">
            <a:avLst/>
          </a:prstGeom>
          <a:noFill/>
          <a:ln>
            <a:noFill/>
          </a:ln>
        </p:spPr>
        <p:txBody>
          <a:bodyPr tIns="19105" rIns="0" bIns="0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	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case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  Next Token </a:t>
            </a: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  <a:sym typeface="Wingdings" pitchFamily="2" charset="2"/>
              </a:rPr>
              <a:t>of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T_(: Read(T_();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E();</a:t>
            </a:r>
          </a:p>
          <a:p>
            <a:pPr lvl="4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Read(T_));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: Read(</a:t>
            </a:r>
            <a:r>
              <a:rPr lang="en-US" altLang="en-US" sz="1905" b="1" dirty="0" err="1">
                <a:latin typeface="Courier New" pitchFamily="49" charset="0"/>
                <a:cs typeface="Courier New" panose="02070309020205020404" pitchFamily="49" charset="0"/>
              </a:rPr>
              <a:t>T_id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otherwise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 Error;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  <a:defRPr/>
            </a:pPr>
            <a:r>
              <a:rPr lang="en-US" altLang="en-US" sz="1905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 sz="1905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A9938BF-50C5-4A8B-A2E5-ACBC2057F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369" y="4880635"/>
            <a:ext cx="2177451" cy="3436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33">
                <a:latin typeface="Verdana" panose="020B0604030504040204" pitchFamily="34" charset="0"/>
              </a:rPr>
              <a:t>No change!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0C478B-B065-4AB1-87EE-4FC08AD6F6E2}"/>
              </a:ext>
            </a:extLst>
          </p:cNvPr>
          <p:cNvCxnSpPr/>
          <p:nvPr/>
        </p:nvCxnSpPr>
        <p:spPr>
          <a:xfrm flipV="1">
            <a:off x="2712094" y="4258506"/>
            <a:ext cx="0" cy="594047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10">
            <a:extLst>
              <a:ext uri="{FF2B5EF4-FFF2-40B4-BE49-F238E27FC236}">
                <a16:creationId xmlns:a16="http://schemas.microsoft.com/office/drawing/2014/main" id="{DE47E74B-A098-4A6E-A2FD-0E7324631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07" y="2184743"/>
            <a:ext cx="3577242" cy="34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Regular Right-Part Grammar: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924FC66-92F4-4466-869D-6F98D0D1A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50" y="2547651"/>
            <a:ext cx="2678611" cy="15426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S </a:t>
            </a:r>
            <a:r>
              <a:rPr lang="en-US" altLang="en-US" sz="1633" b="1">
                <a:latin typeface="Century Gothic" panose="020B0502020202020204" pitchFamily="34" charset="0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begin S+ end</a:t>
            </a:r>
          </a:p>
          <a:p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>
                <a:latin typeface="Century Gothic" panose="020B0502020202020204" pitchFamily="34" charset="0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id := E ;</a:t>
            </a:r>
          </a:p>
          <a:p>
            <a:r>
              <a:rPr lang="en-US" altLang="en-US" sz="1633" b="1">
                <a:latin typeface="Courier New" panose="02070309020205020404" pitchFamily="49" charset="0"/>
              </a:rPr>
              <a:t>E </a:t>
            </a:r>
            <a:r>
              <a:rPr lang="en-US" altLang="en-US" sz="1633" b="1"/>
              <a:t>→ 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T(+T)*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en-US" sz="1633" b="1">
                <a:latin typeface="Courier New" panose="02070309020205020404" pitchFamily="49" charset="0"/>
              </a:rPr>
              <a:t>T </a:t>
            </a:r>
            <a:r>
              <a:rPr lang="en-US" altLang="en-US" sz="1633" b="1"/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P(*T)?</a:t>
            </a:r>
          </a:p>
          <a:p>
            <a:pPr>
              <a:lnSpc>
                <a:spcPct val="90000"/>
              </a:lnSpc>
            </a:pP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P </a:t>
            </a:r>
            <a:r>
              <a:rPr lang="en-US" altLang="en-US" sz="1633" b="1">
                <a:sym typeface="Wingdings" panose="05000000000000000000" pitchFamily="2" charset="2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(E)</a:t>
            </a:r>
          </a:p>
          <a:p>
            <a:pPr>
              <a:lnSpc>
                <a:spcPct val="90000"/>
              </a:lnSpc>
            </a:pP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 </a:t>
            </a:r>
            <a:r>
              <a:rPr lang="en-US" altLang="en-US" sz="1633" b="1">
                <a:sym typeface="Wingdings" panose="05000000000000000000" pitchFamily="2" charset="2"/>
              </a:rPr>
              <a:t>→</a:t>
            </a:r>
            <a:r>
              <a:rPr lang="en-US" altLang="en-US" sz="1633" b="1">
                <a:latin typeface="Courier New" panose="02070309020205020404" pitchFamily="49" charset="0"/>
                <a:sym typeface="Wingdings" panose="05000000000000000000" pitchFamily="2" charset="2"/>
              </a:rPr>
              <a:t> id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2530C1D1-212A-4A74-8851-1B889E79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979" y="-9262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F844CF8-A430-4E4E-8FBB-A7AC96BEF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603" y="1925522"/>
            <a:ext cx="5506597" cy="3498395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To make our grammar LL(1), we introduced </a:t>
            </a:r>
            <a:r>
              <a:rPr lang="en-US" altLang="en-US" sz="2177" dirty="0" err="1"/>
              <a:t>nonterminals</a:t>
            </a:r>
            <a:r>
              <a:rPr lang="en-US" altLang="en-US" sz="2177" dirty="0"/>
              <a:t> X,Y,Z.  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We just got rid of them.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Got rid of SL, too.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Resulting code is remarkably simple.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74C7012F-E546-4F59-9F9B-112DFC5BBC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291" y="2392119"/>
            <a:ext cx="6843419" cy="858667"/>
          </a:xfrm>
        </p:spPr>
        <p:txBody>
          <a:bodyPr vert="horz" wrap="square" lIns="0" tIns="36005" rIns="0" bIns="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ctr"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4082" dirty="0"/>
              <a:t>Bottom-up derivation tree, original grammar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DE204150-A56B-478C-ACCF-2A3F14441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9423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Topics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4D45C5-5F4E-43F9-B522-FD423A73B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93562"/>
            <a:ext cx="7983989" cy="3574001"/>
          </a:xfrm>
          <a:prstGeom prst="rect">
            <a:avLst/>
          </a:prstGeom>
          <a:noFill/>
          <a:ln>
            <a:noFill/>
          </a:ln>
        </p:spPr>
        <p:txBody>
          <a:bodyPr tIns="19105" rIns="0" bIns="0" anchor="ctr"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1079" indent="-311079">
              <a:defRPr/>
            </a:pPr>
            <a:r>
              <a:rPr lang="en-US" altLang="en-US" sz="2177" dirty="0">
                <a:latin typeface="Verdana" pitchFamily="34" charset="0"/>
              </a:rPr>
              <a:t>Possibilities:</a:t>
            </a:r>
          </a:p>
          <a:p>
            <a:pPr marL="654562" lvl="1" indent="-311079"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Derivation tree </a:t>
            </a:r>
            <a:r>
              <a:rPr lang="en-US" altLang="en-US" sz="1905" dirty="0">
                <a:latin typeface="Verdana" pitchFamily="34" charset="0"/>
              </a:rPr>
              <a:t>or Abstract Syntax Tree.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Top-down, or </a:t>
            </a: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Bottom-up</a:t>
            </a:r>
            <a:r>
              <a:rPr lang="en-US" altLang="en-US" sz="1905" dirty="0">
                <a:latin typeface="Verdana" pitchFamily="34" charset="0"/>
              </a:rPr>
              <a:t>.</a:t>
            </a:r>
          </a:p>
          <a:p>
            <a:pPr marL="654562" lvl="1" indent="-311079">
              <a:defRPr/>
            </a:pPr>
            <a:r>
              <a:rPr lang="en-US" altLang="en-US" sz="1905" dirty="0">
                <a:latin typeface="Verdana" pitchFamily="34" charset="0"/>
              </a:rPr>
              <a:t>For </a:t>
            </a: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original</a:t>
            </a:r>
            <a:r>
              <a:rPr lang="en-US" altLang="en-US" sz="1905" dirty="0">
                <a:latin typeface="Verdana" pitchFamily="34" charset="0"/>
              </a:rPr>
              <a:t> or modified grammar !</a:t>
            </a:r>
          </a:p>
          <a:p>
            <a:pPr marL="311079" indent="-311079">
              <a:defRPr/>
            </a:pPr>
            <a:r>
              <a:rPr lang="en-US" altLang="en-US" sz="2177" dirty="0">
                <a:latin typeface="Verdana" pitchFamily="34" charset="0"/>
              </a:rPr>
              <a:t>Leading up to:</a:t>
            </a:r>
          </a:p>
          <a:p>
            <a:pPr marL="311079" lvl="1" indent="0">
              <a:buNone/>
              <a:defRPr/>
            </a:pPr>
            <a:r>
              <a:rPr lang="en-US" altLang="en-US" sz="2177" dirty="0">
                <a:latin typeface="Verdana" pitchFamily="34" charset="0"/>
              </a:rPr>
              <a:t>AST, bottom-up, for the original grammar (“the one”).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38DF3D-FD7F-4979-9B0A-5B91084AB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12107"/>
            <a:ext cx="2395629" cy="36290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50825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22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7556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9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2pPr>
            <a:lvl3pPr marL="1258888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7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3pPr>
            <a:lvl4pPr marL="1763713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Gill Sans MT" pitchFamily="34" charset="0"/>
              <a:buChar char="–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4pPr>
            <a:lvl5pPr marL="2266950" indent="-250825" algn="l" defTabSz="1006475" rtl="0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15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5pPr>
            <a:lvl6pPr marL="2771844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275815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779787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83758" indent="-251986" algn="l" defTabSz="1007943" rtl="0" eaLnBrk="1" latinLnBrk="0" hangingPunct="1">
              <a:lnSpc>
                <a:spcPct val="110000"/>
              </a:lnSpc>
              <a:spcBef>
                <a:spcPts val="772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43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en-US" sz="1905" dirty="0">
                <a:solidFill>
                  <a:srgbClr val="FF0000"/>
                </a:solidFill>
                <a:latin typeface="Verdana" pitchFamily="34" charset="0"/>
              </a:rPr>
              <a:t>Red: now</a:t>
            </a:r>
          </a:p>
          <a:p>
            <a:pPr>
              <a:lnSpc>
                <a:spcPct val="90000"/>
              </a:lnSpc>
              <a:defRPr/>
            </a:pPr>
            <a:endParaRPr lang="en-US" altLang="en-US" sz="1497" dirty="0">
              <a:latin typeface="Verdana" pitchFamily="34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altLang="en-US" sz="1497" dirty="0"/>
              <a:t>	</a:t>
            </a:r>
            <a:endParaRPr lang="en-US" altLang="en-US" sz="1497" dirty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US" altLang="en-US" sz="1497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3731</TotalTime>
  <Words>2249</Words>
  <Application>Microsoft Office PowerPoint</Application>
  <PresentationFormat>On-screen Show (4:3)</PresentationFormat>
  <Paragraphs>409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MS UI Gothic</vt:lpstr>
      <vt:lpstr>Arial</vt:lpstr>
      <vt:lpstr>Calibri</vt:lpstr>
      <vt:lpstr>Century Gothic</vt:lpstr>
      <vt:lpstr>Courier New</vt:lpstr>
      <vt:lpstr>Gill Sans MT</vt:lpstr>
      <vt:lpstr>Times New Roman</vt:lpstr>
      <vt:lpstr>Verdana</vt:lpstr>
      <vt:lpstr>Wingdings</vt:lpstr>
      <vt:lpstr>Dilum</vt:lpstr>
      <vt:lpstr>Replacing recursion with iteration</vt:lpstr>
      <vt:lpstr>Replacing recursion with iteration</vt:lpstr>
      <vt:lpstr>Grammars (So FAR)</vt:lpstr>
      <vt:lpstr>Replacing recursion</vt:lpstr>
      <vt:lpstr>Replacing recursion</vt:lpstr>
      <vt:lpstr>Replacing recursion</vt:lpstr>
      <vt:lpstr>summary</vt:lpstr>
      <vt:lpstr>Bottom-up derivation tree, original grammar</vt:lpstr>
      <vt:lpstr>Topics</vt:lpstr>
      <vt:lpstr>BU DT, original grammar</vt:lpstr>
      <vt:lpstr>BU DT, original grammar</vt:lpstr>
      <vt:lpstr>BU DT, original grammar</vt:lpstr>
      <vt:lpstr>Parser output</vt:lpstr>
      <vt:lpstr>summary</vt:lpstr>
      <vt:lpstr>Bottom-up AST, original grammar</vt:lpstr>
      <vt:lpstr>Topics</vt:lpstr>
      <vt:lpstr>Building Derivation Trees  </vt:lpstr>
      <vt:lpstr>Abstract Syntax Trees</vt:lpstr>
      <vt:lpstr>Example</vt:lpstr>
      <vt:lpstr>AST, Bottom-UP, original grammar</vt:lpstr>
      <vt:lpstr>AST, Bottom-UP, original grammar</vt:lpstr>
      <vt:lpstr>AST, Bottom-UP, original grammar</vt:lpstr>
      <vt:lpstr>Parser output</vt:lpstr>
      <vt:lpstr>How to write a parser</vt:lpstr>
      <vt:lpstr>First-child, next-sibling trees</vt:lpstr>
      <vt:lpstr>Advantage of first-child, next-sibling trees</vt:lpstr>
      <vt:lpstr>The build_tree procedure</vt:lpstr>
      <vt:lpstr>summary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294</cp:revision>
  <dcterms:created xsi:type="dcterms:W3CDTF">2011-03-22T18:45:54Z</dcterms:created>
  <dcterms:modified xsi:type="dcterms:W3CDTF">2021-01-11T08:36:28Z</dcterms:modified>
</cp:coreProperties>
</file>