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51" r:id="rId1"/>
  </p:sldMasterIdLst>
  <p:notesMasterIdLst>
    <p:notesMasterId r:id="rId52"/>
  </p:notesMasterIdLst>
  <p:handoutMasterIdLst>
    <p:handoutMasterId r:id="rId53"/>
  </p:handoutMasterIdLst>
  <p:sldIdLst>
    <p:sldId id="292" r:id="rId2"/>
    <p:sldId id="295" r:id="rId3"/>
    <p:sldId id="358" r:id="rId4"/>
    <p:sldId id="296" r:id="rId5"/>
    <p:sldId id="297" r:id="rId6"/>
    <p:sldId id="341" r:id="rId7"/>
    <p:sldId id="299" r:id="rId8"/>
    <p:sldId id="359" r:id="rId9"/>
    <p:sldId id="301" r:id="rId10"/>
    <p:sldId id="303" r:id="rId11"/>
    <p:sldId id="304" r:id="rId12"/>
    <p:sldId id="305" r:id="rId13"/>
    <p:sldId id="306" r:id="rId14"/>
    <p:sldId id="307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42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30" r:id="rId37"/>
    <p:sldId id="332" r:id="rId38"/>
    <p:sldId id="334" r:id="rId39"/>
    <p:sldId id="339" r:id="rId40"/>
    <p:sldId id="335" r:id="rId41"/>
    <p:sldId id="336" r:id="rId42"/>
    <p:sldId id="337" r:id="rId43"/>
    <p:sldId id="338" r:id="rId44"/>
    <p:sldId id="340" r:id="rId45"/>
    <p:sldId id="343" r:id="rId46"/>
    <p:sldId id="344" r:id="rId47"/>
    <p:sldId id="345" r:id="rId48"/>
    <p:sldId id="346" r:id="rId49"/>
    <p:sldId id="356" r:id="rId50"/>
    <p:sldId id="357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AD23"/>
    <a:srgbClr val="336699"/>
    <a:srgbClr val="FF9966"/>
    <a:srgbClr val="003399"/>
    <a:srgbClr val="00808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24" autoAdjust="0"/>
  </p:normalViewPr>
  <p:slideViewPr>
    <p:cSldViewPr>
      <p:cViewPr varScale="1">
        <p:scale>
          <a:sx n="63" d="100"/>
          <a:sy n="63" d="100"/>
        </p:scale>
        <p:origin x="1374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4"/>
    </p:cViewPr>
  </p:sorterViewPr>
  <p:notesViewPr>
    <p:cSldViewPr>
      <p:cViewPr varScale="1">
        <p:scale>
          <a:sx n="51" d="100"/>
          <a:sy n="51" d="100"/>
        </p:scale>
        <p:origin x="269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>
            <a:extLst>
              <a:ext uri="{FF2B5EF4-FFF2-40B4-BE49-F238E27FC236}">
                <a16:creationId xmlns:a16="http://schemas.microsoft.com/office/drawing/2014/main" id="{98F7055A-1A12-4B3B-BE50-9EE044EF62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CR" altLang="en-US"/>
          </a:p>
        </p:txBody>
      </p:sp>
      <p:sp>
        <p:nvSpPr>
          <p:cNvPr id="2051" name="Rectangle 9">
            <a:extLst>
              <a:ext uri="{FF2B5EF4-FFF2-40B4-BE49-F238E27FC236}">
                <a16:creationId xmlns:a16="http://schemas.microsoft.com/office/drawing/2014/main" id="{A65C0A78-A087-422E-BCF4-DF978D3090FE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9346D4C4-E13E-44AE-9C79-D4FB4DB462C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id="{7E0919C0-81E6-43FD-9002-5B13B6E7E8C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5A752C5-40E1-4002-8BDB-4F401E720477}" type="datetime1">
              <a:rPr lang="es-CR" altLang="en-US" smtClean="0"/>
              <a:t>20/4/2020</a:t>
            </a:fld>
            <a:endParaRPr lang="es-CR" altLang="en-US"/>
          </a:p>
        </p:txBody>
      </p:sp>
      <p:sp>
        <p:nvSpPr>
          <p:cNvPr id="2060" name="Rectangle 12">
            <a:extLst>
              <a:ext uri="{FF2B5EF4-FFF2-40B4-BE49-F238E27FC236}">
                <a16:creationId xmlns:a16="http://schemas.microsoft.com/office/drawing/2014/main" id="{F5B4EDC1-803A-47B9-A95A-EDEDA83A177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CR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336451-55EA-48A4-B456-28A88EE2CA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AE98C-47ED-42F8-A1EF-B90302A192A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8A32D-FF86-49DD-90EE-C5BE816A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F8B65-C9C6-462A-90DD-29D026A70ABD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31280-084E-4A23-9D1E-C8C29B4F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83EDD-CBB4-4D70-81AE-C4974B2D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BD1A6-6B86-46D8-AC6B-4AD7355F5B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8" descr="Gold bar">
            <a:extLst>
              <a:ext uri="{FF2B5EF4-FFF2-40B4-BE49-F238E27FC236}">
                <a16:creationId xmlns:a16="http://schemas.microsoft.com/office/drawing/2014/main" id="{D5B77836-F9F3-43E1-A09D-E49C094164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9" descr="Orange bar">
            <a:extLst>
              <a:ext uri="{FF2B5EF4-FFF2-40B4-BE49-F238E27FC236}">
                <a16:creationId xmlns:a16="http://schemas.microsoft.com/office/drawing/2014/main" id="{ACA9092C-BBE3-46FB-8C3E-5C790EDC863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FDAD2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 descr="Slate bar">
            <a:extLst>
              <a:ext uri="{FF2B5EF4-FFF2-40B4-BE49-F238E27FC236}">
                <a16:creationId xmlns:a16="http://schemas.microsoft.com/office/drawing/2014/main" id="{191B44B8-DCE8-4D04-8575-F8A48F2E05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4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981C3-A15B-4343-AB5A-F9563600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34DBD-A463-495F-8A7A-74D5947B40F9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D5B1A-101A-42F4-B2B7-2E2EBC98F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B4CF5-8EBA-4251-851F-41B70CF5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68D82-DC97-437A-889A-E46F386397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7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55E47-4025-4EA5-B24E-81A1411D0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AC589-D72C-4EC8-A0D2-E61F1574453F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B5FB4-9229-4A34-8601-D56DDADAB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33BB3-62EC-4236-B475-ECEC69B55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684A1-E591-4BB3-906B-44224549F7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1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C2B72-0545-4E79-8DBE-40CC1CCFF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EC734-CDA2-46B8-AE9A-8E0B3E99141A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D4ACA-998B-40E1-B053-A2CB920E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EC720-5EA3-4587-B28B-2B9E11F2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149FF-09C4-4F22-A106-220F98258A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8FAE2-8777-4383-A780-84DFF1DE0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4A0FC-4C5B-45A3-BE08-2881A7216293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84DF3-3D3A-47E6-A9B7-AE90B9C7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BF9AE-1CE4-40A8-ABF3-60C7E5AF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7AAAA-2322-4635-9B08-A6E5428EF9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218D2E3-4F3E-4B6D-B1C0-C41CABAE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06A6D-5C19-45CD-BDEE-82CE1704638A}" type="datetime1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1B4D3AF-2EC5-40D9-867B-4913E2347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A55CC50-B898-4C4B-B8C4-09AED85F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09096-C570-4313-A8E3-81096BD7B6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9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74AA305-59D6-47DA-A277-9C206D83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CECD9-1D0B-4C77-A4A6-FF55D6CBC072}" type="datetime1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D228D8-87A2-49D9-BA2B-32C2F50A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007D0EF-B3E2-4709-BD9D-37A7F091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197FC-F12A-45E8-BC59-9B91CC142B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753CBD2-0784-4F25-81A1-5D28307E0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29B20-681E-4ECB-9874-F0EAF67BC195}" type="datetime1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36CC724-1513-4271-B84F-FF3D22010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A894254-737B-48E6-AB34-C0F59011B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31B49-F280-4AE0-A1CB-27520A696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7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885CEB8-DBC0-4561-9E6B-A2DB68B5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86A3C-4F01-4C6B-B90B-1EC391211F8C}" type="datetime1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5483B86-4C8E-42E4-8FAC-FB25C71C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269DFDE-720D-4073-8E5A-C207C471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45258-3B51-4267-A639-9779F99ED9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4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14D5494-B0B3-4F89-A990-DB54007E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3147E-12EB-4827-9F7B-401E2A004EE2}" type="datetime1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F32D01-1D1C-411E-BE42-B1229016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43401A-0921-4BF5-9AE8-2243C3AC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663C0-8458-4C0E-919B-FB3C5B729D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7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7665490-B7DD-4447-AD3E-DE696239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1D2BE-22B3-4DCF-BA1E-577209E02CE6}" type="datetime1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AB2663E-4006-422A-BBC0-499C22AE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84B8D85-9156-4F9B-A067-78D10199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DFB32-D519-4536-B428-2A0712F502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9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B4ED1BC-1597-4D6F-9841-E88450046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1640B-62F9-4FF4-A823-5FE75AE74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2057399"/>
            <a:ext cx="7886700" cy="411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0B9F6-D102-4DF7-8540-7F17B1FB1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31F0830-106C-42A3-9CD9-B20E0E6CFEFE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08709-B7C1-4A1D-BA24-5E18D1AB3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F8CA1-2DA8-43CB-AFC4-D52EB09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D7D130D-EE83-4BDB-8BEF-2E66047570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3B648E-760B-4123-9C10-13652E243C1B}"/>
              </a:ext>
            </a:extLst>
          </p:cNvPr>
          <p:cNvCxnSpPr>
            <a:cxnSpLocks/>
          </p:cNvCxnSpPr>
          <p:nvPr userDrawn="1"/>
        </p:nvCxnSpPr>
        <p:spPr>
          <a:xfrm>
            <a:off x="628650" y="1752600"/>
            <a:ext cx="78867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7" descr="Gold bar">
            <a:extLst>
              <a:ext uri="{FF2B5EF4-FFF2-40B4-BE49-F238E27FC236}">
                <a16:creationId xmlns:a16="http://schemas.microsoft.com/office/drawing/2014/main" id="{3FA77504-CAB4-4E09-94B0-5CED39CD56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" name="Rectangle 9" descr="Orange bar">
            <a:extLst>
              <a:ext uri="{FF2B5EF4-FFF2-40B4-BE49-F238E27FC236}">
                <a16:creationId xmlns:a16="http://schemas.microsoft.com/office/drawing/2014/main" id="{F034EB6F-C6F7-4197-88FD-5389851FA5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FDAD2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2" name="Rectangle 10" descr="Slate bar">
            <a:extLst>
              <a:ext uri="{FF2B5EF4-FFF2-40B4-BE49-F238E27FC236}">
                <a16:creationId xmlns:a16="http://schemas.microsoft.com/office/drawing/2014/main" id="{64A183E6-2057-4E60-AEB8-E3B585F06B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hf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597151F-AA4E-499E-B29C-DE7D74334FB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1519" y="1089534"/>
            <a:ext cx="7772400" cy="1143000"/>
          </a:xfrm>
        </p:spPr>
        <p:txBody>
          <a:bodyPr/>
          <a:lstStyle/>
          <a:p>
            <a:r>
              <a:rPr lang="en-US" altLang="en-US" dirty="0"/>
              <a:t>The RPAL Functional Language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A57D716-3DE3-4D12-A9F7-8A227A5D95E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95400" y="4612235"/>
            <a:ext cx="6400800" cy="16002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Adeesha Wijayasiri</a:t>
            </a:r>
            <a:endParaRPr lang="es-CR" altLang="en-US" sz="2400" dirty="0"/>
          </a:p>
          <a:p>
            <a:endParaRPr lang="en-US" altLang="en-US" dirty="0"/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6ADE924E-AC7A-4160-8FA4-5A2052EA0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429000"/>
            <a:ext cx="4033838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Verdana" panose="020B0604030504040204" pitchFamily="34" charset="0"/>
              </a:rPr>
              <a:t>Programming Languages</a:t>
            </a:r>
          </a:p>
          <a:p>
            <a:pPr algn="ctr" eaLnBrk="1" hangingPunct="1"/>
            <a:r>
              <a:rPr lang="en-US" altLang="en-US" sz="2400" dirty="0">
                <a:latin typeface="Verdana" panose="020B0604030504040204" pitchFamily="34" charset="0"/>
              </a:rPr>
              <a:t>Lecture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EFC2B25E-9315-422C-8C24-E2734AEA0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RPAL constructs</a:t>
            </a:r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id="{52ED052C-E2F7-4997-B4FA-A60130363C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8962" y="2187574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Verdana" panose="020B0604030504040204" pitchFamily="34" charset="0"/>
              </a:rPr>
              <a:t>Operators</a:t>
            </a:r>
          </a:p>
          <a:p>
            <a:r>
              <a:rPr lang="en-US" altLang="en-US" dirty="0">
                <a:latin typeface="Verdana" panose="020B0604030504040204" pitchFamily="34" charset="0"/>
              </a:rPr>
              <a:t>Function definitions</a:t>
            </a:r>
          </a:p>
          <a:p>
            <a:r>
              <a:rPr lang="en-US" altLang="en-US" dirty="0">
                <a:latin typeface="Verdana" panose="020B0604030504040204" pitchFamily="34" charset="0"/>
              </a:rPr>
              <a:t>Constant definitions</a:t>
            </a:r>
          </a:p>
          <a:p>
            <a:r>
              <a:rPr lang="en-US" altLang="en-US" dirty="0">
                <a:latin typeface="Verdana" panose="020B0604030504040204" pitchFamily="34" charset="0"/>
              </a:rPr>
              <a:t>Conditional expressions</a:t>
            </a:r>
          </a:p>
          <a:p>
            <a:r>
              <a:rPr lang="en-US" altLang="en-US" dirty="0">
                <a:latin typeface="Verdana" panose="020B0604030504040204" pitchFamily="34" charset="0"/>
              </a:rPr>
              <a:t>Function application</a:t>
            </a:r>
          </a:p>
          <a:p>
            <a:r>
              <a:rPr lang="en-US" altLang="en-US" dirty="0">
                <a:latin typeface="Verdana" panose="020B0604030504040204" pitchFamily="34" charset="0"/>
              </a:rPr>
              <a:t>Recursion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878080-DC29-4604-98BD-47236DB7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149FF-09C4-4F22-A106-220F98258A6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FE7E841-8EDB-4389-B292-C3F57A15B1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RPAL Is Dynamically Typed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5AC0251-B1C3-4731-8810-3C55B3E68B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2240287"/>
            <a:ext cx="71628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Verdana" panose="020B0604030504040204" pitchFamily="34" charset="0"/>
              </a:rPr>
              <a:t>The type of an expression  is determined at run - time.</a:t>
            </a:r>
          </a:p>
          <a:p>
            <a:endParaRPr lang="en-US" altLang="en-US" dirty="0">
              <a:latin typeface="Verdana" panose="020B0604030504040204" pitchFamily="34" charset="0"/>
            </a:endParaRPr>
          </a:p>
          <a:p>
            <a:r>
              <a:rPr lang="en-US" altLang="en-US" dirty="0">
                <a:latin typeface="Verdana" panose="020B0604030504040204" pitchFamily="34" charset="0"/>
              </a:rPr>
              <a:t>Example: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</a:rPr>
              <a:t>let Funny = (B -&gt; 1 | 'January')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CAC347-4395-4369-A531-2B3E5ACE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149FF-09C4-4F22-A106-220F98258A6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D8AC3CD-090C-4934-9EC3-DB9D40D462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RPAL Has Six Data Types: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847ECE8-99EE-410B-BB28-450EB4472B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2136064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Verdana" panose="020B0604030504040204" pitchFamily="34" charset="0"/>
              </a:rPr>
              <a:t>Integer</a:t>
            </a:r>
          </a:p>
          <a:p>
            <a:r>
              <a:rPr lang="en-US" altLang="en-US" dirty="0" err="1">
                <a:latin typeface="Verdana" panose="020B0604030504040204" pitchFamily="34" charset="0"/>
              </a:rPr>
              <a:t>Truthvalue</a:t>
            </a:r>
            <a:r>
              <a:rPr lang="en-US" altLang="en-US" dirty="0">
                <a:latin typeface="Verdana" panose="020B0604030504040204" pitchFamily="34" charset="0"/>
              </a:rPr>
              <a:t> (</a:t>
            </a:r>
            <a:r>
              <a:rPr lang="en-US" altLang="en-US" dirty="0" err="1">
                <a:latin typeface="Verdana" panose="020B0604030504040204" pitchFamily="34" charset="0"/>
              </a:rPr>
              <a:t>boolean</a:t>
            </a:r>
            <a:r>
              <a:rPr lang="en-US" altLang="en-US" dirty="0">
                <a:latin typeface="Verdana" panose="020B0604030504040204" pitchFamily="34" charset="0"/>
              </a:rPr>
              <a:t>)</a:t>
            </a:r>
          </a:p>
          <a:p>
            <a:r>
              <a:rPr lang="en-US" altLang="en-US" dirty="0">
                <a:latin typeface="Verdana" panose="020B0604030504040204" pitchFamily="34" charset="0"/>
              </a:rPr>
              <a:t>String</a:t>
            </a:r>
          </a:p>
          <a:p>
            <a:r>
              <a:rPr lang="en-US" altLang="en-US" dirty="0">
                <a:latin typeface="Verdana" panose="020B0604030504040204" pitchFamily="34" charset="0"/>
              </a:rPr>
              <a:t>Tuple</a:t>
            </a:r>
          </a:p>
          <a:p>
            <a:r>
              <a:rPr lang="en-US" altLang="en-US" dirty="0">
                <a:latin typeface="Verdana" panose="020B0604030504040204" pitchFamily="34" charset="0"/>
              </a:rPr>
              <a:t>Function</a:t>
            </a:r>
          </a:p>
          <a:p>
            <a:r>
              <a:rPr lang="en-US" altLang="en-US" dirty="0">
                <a:latin typeface="Verdana" panose="020B0604030504040204" pitchFamily="34" charset="0"/>
              </a:rPr>
              <a:t>Dummy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ED9F1D-E90F-4405-84C3-D4BF4AAE3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149FF-09C4-4F22-A106-220F98258A6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C226D6C-1610-4552-8C97-D6508FD739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Identification Functions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B689110-68E3-4D07-86FE-F6074DD68C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5807" y="2209800"/>
            <a:ext cx="70866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Verdana" panose="020B0604030504040204" pitchFamily="34" charset="0"/>
              </a:rPr>
              <a:t>All are intrinsic functions.</a:t>
            </a:r>
          </a:p>
          <a:p>
            <a:r>
              <a:rPr lang="en-US" altLang="en-US" dirty="0">
                <a:latin typeface="Verdana" panose="020B0604030504040204" pitchFamily="34" charset="0"/>
              </a:rPr>
              <a:t>Applied to a value, return true or false:</a:t>
            </a:r>
          </a:p>
          <a:p>
            <a:endParaRPr lang="en-US" altLang="en-US" dirty="0">
              <a:latin typeface="Verdana" panose="020B0604030504040204" pitchFamily="34" charset="0"/>
            </a:endParaRPr>
          </a:p>
          <a:p>
            <a:pPr lvl="1"/>
            <a:r>
              <a:rPr lang="en-US" altLang="en-US" b="1" dirty="0" err="1">
                <a:latin typeface="Courier New" panose="02070309020205020404" pitchFamily="49" charset="0"/>
              </a:rPr>
              <a:t>Isinteger</a:t>
            </a:r>
            <a:r>
              <a:rPr lang="en-US" altLang="en-US" b="1" dirty="0">
                <a:latin typeface="Courier New" panose="02070309020205020404" pitchFamily="49" charset="0"/>
              </a:rPr>
              <a:t> x</a:t>
            </a:r>
          </a:p>
          <a:p>
            <a:pPr lvl="1"/>
            <a:r>
              <a:rPr lang="en-US" altLang="en-US" b="1" dirty="0" err="1">
                <a:latin typeface="Courier New" panose="02070309020205020404" pitchFamily="49" charset="0"/>
              </a:rPr>
              <a:t>Istruthvalue</a:t>
            </a:r>
            <a:r>
              <a:rPr lang="en-US" altLang="en-US" b="1" dirty="0">
                <a:latin typeface="Courier New" panose="02070309020205020404" pitchFamily="49" charset="0"/>
              </a:rPr>
              <a:t> x</a:t>
            </a:r>
          </a:p>
          <a:p>
            <a:pPr lvl="1"/>
            <a:r>
              <a:rPr lang="en-US" altLang="en-US" b="1" dirty="0" err="1">
                <a:latin typeface="Courier New" panose="02070309020205020404" pitchFamily="49" charset="0"/>
              </a:rPr>
              <a:t>Isstring</a:t>
            </a:r>
            <a:r>
              <a:rPr lang="en-US" altLang="en-US" b="1" dirty="0">
                <a:latin typeface="Courier New" panose="02070309020205020404" pitchFamily="49" charset="0"/>
              </a:rPr>
              <a:t> x</a:t>
            </a:r>
          </a:p>
          <a:p>
            <a:pPr lvl="1"/>
            <a:r>
              <a:rPr lang="en-US" altLang="en-US" b="1" dirty="0" err="1">
                <a:latin typeface="Courier New" panose="02070309020205020404" pitchFamily="49" charset="0"/>
              </a:rPr>
              <a:t>Istuple</a:t>
            </a:r>
            <a:r>
              <a:rPr lang="en-US" altLang="en-US" b="1" dirty="0">
                <a:latin typeface="Courier New" panose="02070309020205020404" pitchFamily="49" charset="0"/>
              </a:rPr>
              <a:t> x</a:t>
            </a:r>
          </a:p>
          <a:p>
            <a:pPr lvl="1"/>
            <a:r>
              <a:rPr lang="en-US" altLang="en-US" b="1" dirty="0" err="1">
                <a:latin typeface="Courier New" panose="02070309020205020404" pitchFamily="49" charset="0"/>
              </a:rPr>
              <a:t>Isfunction</a:t>
            </a:r>
            <a:r>
              <a:rPr lang="en-US" altLang="en-US" b="1" dirty="0">
                <a:latin typeface="Courier New" panose="02070309020205020404" pitchFamily="49" charset="0"/>
              </a:rPr>
              <a:t> x</a:t>
            </a:r>
          </a:p>
          <a:p>
            <a:pPr lvl="1"/>
            <a:r>
              <a:rPr lang="en-US" altLang="en-US" b="1" dirty="0" err="1">
                <a:latin typeface="Courier New" panose="02070309020205020404" pitchFamily="49" charset="0"/>
              </a:rPr>
              <a:t>Isdummy</a:t>
            </a:r>
            <a:r>
              <a:rPr lang="en-US" altLang="en-US" b="1" dirty="0">
                <a:latin typeface="Courier New" panose="02070309020205020404" pitchFamily="49" charset="0"/>
              </a:rPr>
              <a:t> x</a:t>
            </a:r>
          </a:p>
          <a:p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EB88ED-84E0-47B6-82DD-90F2E944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149FF-09C4-4F22-A106-220F98258A6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B2069ED-F578-412B-9430-66E59C4354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Operations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F8C6CF7-42F8-41D5-8E08-DB8D74B6B7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9910" y="2265547"/>
            <a:ext cx="78486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err="1">
                <a:latin typeface="Verdana" panose="020B0604030504040204" pitchFamily="34" charset="0"/>
              </a:rPr>
              <a:t>Truthvalue</a:t>
            </a:r>
            <a:r>
              <a:rPr lang="en-US" altLang="en-US" dirty="0">
                <a:latin typeface="Verdana" panose="020B0604030504040204" pitchFamily="34" charset="0"/>
              </a:rPr>
              <a:t> operations:</a:t>
            </a:r>
            <a:r>
              <a:rPr lang="en-US" altLang="en-US" dirty="0"/>
              <a:t>  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</a:rPr>
              <a:t>or, &amp;, not, eq, ne</a:t>
            </a:r>
          </a:p>
          <a:p>
            <a:r>
              <a:rPr lang="en-US" altLang="en-US" dirty="0">
                <a:latin typeface="Verdana" panose="020B0604030504040204" pitchFamily="34" charset="0"/>
              </a:rPr>
              <a:t>Integer  operations:</a:t>
            </a:r>
            <a:r>
              <a:rPr lang="en-US" altLang="en-US" dirty="0"/>
              <a:t>  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</a:rPr>
              <a:t>+, -, *, /, **, eq, ne, ls, &lt;, gr, &gt;, le, &lt;=, </a:t>
            </a:r>
            <a:r>
              <a:rPr lang="en-US" altLang="en-US" b="1" dirty="0" err="1">
                <a:latin typeface="Courier New" panose="02070309020205020404" pitchFamily="49" charset="0"/>
              </a:rPr>
              <a:t>ge</a:t>
            </a:r>
            <a:r>
              <a:rPr lang="en-US" altLang="en-US" b="1" dirty="0">
                <a:latin typeface="Courier New" panose="02070309020205020404" pitchFamily="49" charset="0"/>
              </a:rPr>
              <a:t>, &gt;=</a:t>
            </a:r>
          </a:p>
          <a:p>
            <a:r>
              <a:rPr lang="en-US" altLang="en-US" dirty="0">
                <a:latin typeface="Verdana" panose="020B0604030504040204" pitchFamily="34" charset="0"/>
              </a:rPr>
              <a:t>String operations: 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</a:rPr>
              <a:t>eq, ne, Stem S, Stern S, Conc S 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0452E4-70AA-4BD8-BB3A-80CBA5D4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149FF-09C4-4F22-A106-220F98258A6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84E90C3-C1DF-4F2C-8733-FE607C2EF1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14C17B1-F0B3-4C3C-8257-A1C66F1048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2250391"/>
            <a:ext cx="72390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dirty="0">
                <a:latin typeface="Courier New" panose="02070309020205020404" pitchFamily="49" charset="0"/>
              </a:rPr>
              <a:t>let Name = 'Dolly'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in Print ('Hello', Name)</a:t>
            </a:r>
          </a:p>
          <a:p>
            <a:pP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r>
              <a:rPr lang="en-US" altLang="en-US" b="1" dirty="0">
                <a:latin typeface="Courier New" panose="02070309020205020404" pitchFamily="49" charset="0"/>
              </a:rPr>
              <a:t>let Inc x = x + 1 in Print (Inc x)</a:t>
            </a:r>
          </a:p>
          <a:p>
            <a:pP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r>
              <a:rPr lang="en-US" altLang="en-US" b="1" dirty="0">
                <a:latin typeface="Courier New" panose="02070309020205020404" pitchFamily="49" charset="0"/>
              </a:rPr>
              <a:t>let Inc = </a:t>
            </a:r>
            <a:r>
              <a:rPr lang="en-US" altLang="en-US" b="1" dirty="0" err="1">
                <a:latin typeface="Courier New" panose="02070309020205020404" pitchFamily="49" charset="0"/>
              </a:rPr>
              <a:t>fn</a:t>
            </a:r>
            <a:r>
              <a:rPr lang="en-US" altLang="en-US" b="1" dirty="0">
                <a:latin typeface="Courier New" panose="02070309020205020404" pitchFamily="49" charset="0"/>
              </a:rPr>
              <a:t> x. x + 1 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in Print (Inc x)</a:t>
            </a:r>
          </a:p>
          <a:p>
            <a:pP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r>
              <a:rPr lang="en-US" altLang="en-US" b="1" dirty="0">
                <a:latin typeface="Courier New" panose="02070309020205020404" pitchFamily="49" charset="0"/>
              </a:rPr>
              <a:t>Print (Inc 7) where Inc x = x + 1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DC609C-52CA-4A7E-9C2C-52393647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149FF-09C4-4F22-A106-220F98258A6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CCFF3B1-5CF2-4ABB-9F9C-464E8965C8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Nesting Definitions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EF8695B-D160-4B8B-A878-1EC97AF105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2133600"/>
            <a:ext cx="70866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Verdana" panose="020B0604030504040204" pitchFamily="34" charset="0"/>
              </a:rPr>
              <a:t>Nested scopes are as expected.</a:t>
            </a:r>
          </a:p>
          <a:p>
            <a:endParaRPr lang="en-US" altLang="en-US" dirty="0">
              <a:latin typeface="Verdana" panose="020B0604030504040204" pitchFamily="34" charset="0"/>
            </a:endParaRP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let X = 3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in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let </a:t>
            </a:r>
            <a:r>
              <a:rPr lang="en-US" altLang="en-US" b="1" dirty="0" err="1">
                <a:latin typeface="Courier New" panose="02070309020205020404" pitchFamily="49" charset="0"/>
              </a:rPr>
              <a:t>Sqr</a:t>
            </a:r>
            <a:r>
              <a:rPr lang="en-US" altLang="en-US" b="1" dirty="0">
                <a:latin typeface="Courier New" panose="02070309020205020404" pitchFamily="49" charset="0"/>
              </a:rPr>
              <a:t> X = X**2 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in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Print (X, </a:t>
            </a:r>
            <a:r>
              <a:rPr lang="en-US" altLang="en-US" b="1" dirty="0" err="1">
                <a:latin typeface="Courier New" panose="02070309020205020404" pitchFamily="49" charset="0"/>
              </a:rPr>
              <a:t>Sqr</a:t>
            </a:r>
            <a:r>
              <a:rPr lang="en-US" altLang="en-US" b="1" dirty="0">
                <a:latin typeface="Courier New" panose="02070309020205020404" pitchFamily="49" charset="0"/>
              </a:rPr>
              <a:t> X,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X * </a:t>
            </a:r>
            <a:r>
              <a:rPr lang="en-US" altLang="en-US" b="1" dirty="0" err="1">
                <a:latin typeface="Courier New" panose="02070309020205020404" pitchFamily="49" charset="0"/>
              </a:rPr>
              <a:t>Sqr</a:t>
            </a:r>
            <a:r>
              <a:rPr lang="en-US" altLang="en-US" b="1" dirty="0">
                <a:latin typeface="Courier New" panose="02070309020205020404" pitchFamily="49" charset="0"/>
              </a:rPr>
              <a:t> X,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</a:t>
            </a:r>
            <a:r>
              <a:rPr lang="en-US" altLang="en-US" b="1" dirty="0" err="1">
                <a:latin typeface="Courier New" panose="02070309020205020404" pitchFamily="49" charset="0"/>
              </a:rPr>
              <a:t>Sqr</a:t>
            </a:r>
            <a:r>
              <a:rPr lang="en-US" altLang="en-US" b="1" dirty="0">
                <a:latin typeface="Courier New" panose="02070309020205020404" pitchFamily="49" charset="0"/>
              </a:rPr>
              <a:t> X ** 2)</a:t>
            </a:r>
          </a:p>
          <a:p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929FEB28-F3CA-4131-8E39-E4FBB0544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35280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4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5F1A8E98-C03B-4450-AFD5-0C98B69BE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2672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4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CE2C6D-2C02-4C0E-A49B-E76A424A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149FF-09C4-4F22-A106-220F98258A6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075B011-A258-466A-A419-3EEAEB0D5A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Nesting Definitions (cont’d)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17F7A06-97D3-4D38-8089-487488BB05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220273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( Print (X, </a:t>
            </a:r>
            <a:r>
              <a:rPr lang="en-US" altLang="en-US" b="1" dirty="0" err="1">
                <a:latin typeface="Courier New" panose="02070309020205020404" pitchFamily="49" charset="0"/>
              </a:rPr>
              <a:t>Sqr</a:t>
            </a:r>
            <a:r>
              <a:rPr lang="en-US" altLang="en-US" b="1" dirty="0">
                <a:latin typeface="Courier New" panose="02070309020205020404" pitchFamily="49" charset="0"/>
              </a:rPr>
              <a:t> X,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X * </a:t>
            </a:r>
            <a:r>
              <a:rPr lang="en-US" altLang="en-US" b="1" dirty="0" err="1">
                <a:latin typeface="Courier New" panose="02070309020205020404" pitchFamily="49" charset="0"/>
              </a:rPr>
              <a:t>Sqr</a:t>
            </a:r>
            <a:r>
              <a:rPr lang="en-US" altLang="en-US" b="1" dirty="0">
                <a:latin typeface="Courier New" panose="02070309020205020404" pitchFamily="49" charset="0"/>
              </a:rPr>
              <a:t> X, </a:t>
            </a:r>
            <a:r>
              <a:rPr lang="en-US" altLang="en-US" b="1" dirty="0" err="1">
                <a:latin typeface="Courier New" panose="02070309020205020404" pitchFamily="49" charset="0"/>
              </a:rPr>
              <a:t>Sqr</a:t>
            </a:r>
            <a:r>
              <a:rPr lang="en-US" altLang="en-US" b="1" dirty="0">
                <a:latin typeface="Courier New" panose="02070309020205020404" pitchFamily="49" charset="0"/>
              </a:rPr>
              <a:t> X ** 2)  where </a:t>
            </a:r>
            <a:r>
              <a:rPr lang="en-US" altLang="en-US" b="1" dirty="0" err="1">
                <a:latin typeface="Courier New" panose="02070309020205020404" pitchFamily="49" charset="0"/>
              </a:rPr>
              <a:t>Sqr</a:t>
            </a:r>
            <a:r>
              <a:rPr lang="en-US" altLang="en-US" b="1" dirty="0">
                <a:latin typeface="Courier New" panose="02070309020205020404" pitchFamily="49" charset="0"/>
              </a:rPr>
              <a:t> X = X**2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where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X = 3</a:t>
            </a:r>
          </a:p>
          <a:p>
            <a:pPr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Verdana" panose="020B0604030504040204" pitchFamily="34" charset="0"/>
              </a:rPr>
              <a:t>Parentheses required ! Otherwise</a:t>
            </a:r>
          </a:p>
          <a:p>
            <a:pPr>
              <a:buFontTx/>
              <a:buNone/>
            </a:pPr>
            <a:endParaRPr lang="en-US" altLang="en-US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Sqr</a:t>
            </a:r>
            <a:r>
              <a:rPr lang="en-US" altLang="en-US" b="1" dirty="0">
                <a:latin typeface="Courier New" panose="02070309020205020404" pitchFamily="49" charset="0"/>
              </a:rPr>
              <a:t> X = X**2 where X=3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5243AB-ED8D-45F2-AF39-750F620C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149FF-09C4-4F22-A106-220F98258A6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2B2D181-CF38-4FD7-A15E-3CCD2484A1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Simultaneous Definitions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F81D8FB-F743-4F5B-9E61-BA6EEF7092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2187574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b="1" dirty="0">
                <a:latin typeface="Courier New" panose="02070309020205020404" pitchFamily="49" charset="0"/>
              </a:rPr>
              <a:t>let X=3 and Y=5 in Print(X+Y)</a:t>
            </a:r>
          </a:p>
          <a:p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>
                <a:latin typeface="Verdana" panose="020B0604030504040204" pitchFamily="34" charset="0"/>
              </a:rPr>
              <a:t>Note the</a:t>
            </a:r>
            <a:r>
              <a:rPr lang="en-US" altLang="en-US" dirty="0"/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and</a:t>
            </a:r>
            <a:r>
              <a:rPr lang="en-US" altLang="en-US" dirty="0"/>
              <a:t> </a:t>
            </a:r>
            <a:r>
              <a:rPr lang="en-US" altLang="en-US" dirty="0">
                <a:latin typeface="Verdana" panose="020B0604030504040204" pitchFamily="34" charset="0"/>
              </a:rPr>
              <a:t>keyword: not a </a:t>
            </a:r>
            <a:r>
              <a:rPr lang="en-US" altLang="en-US" dirty="0" err="1">
                <a:latin typeface="Verdana" panose="020B0604030504040204" pitchFamily="34" charset="0"/>
              </a:rPr>
              <a:t>boolean</a:t>
            </a:r>
            <a:r>
              <a:rPr lang="en-US" altLang="en-US" dirty="0"/>
              <a:t> </a:t>
            </a:r>
            <a:r>
              <a:rPr lang="en-US" altLang="en-US" dirty="0">
                <a:latin typeface="Verdana" panose="020B0604030504040204" pitchFamily="34" charset="0"/>
              </a:rPr>
              <a:t>operator</a:t>
            </a:r>
            <a:r>
              <a:rPr lang="en-US" altLang="en-US" dirty="0"/>
              <a:t> </a:t>
            </a:r>
            <a:r>
              <a:rPr lang="en-US" altLang="en-US" dirty="0">
                <a:latin typeface="Verdana" panose="020B0604030504040204" pitchFamily="34" charset="0"/>
              </a:rPr>
              <a:t>(for that we have</a:t>
            </a:r>
            <a:r>
              <a:rPr lang="en-US" altLang="en-US" dirty="0"/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&amp;</a:t>
            </a:r>
            <a:r>
              <a:rPr lang="en-US" altLang="en-US" dirty="0">
                <a:latin typeface="Verdana" panose="020B0604030504040204" pitchFamily="34" charset="0"/>
              </a:rPr>
              <a:t>).</a:t>
            </a:r>
          </a:p>
          <a:p>
            <a:r>
              <a:rPr lang="en-US" altLang="en-US" dirty="0">
                <a:latin typeface="Verdana" panose="020B0604030504040204" pitchFamily="34" charset="0"/>
              </a:rPr>
              <a:t>Both definitions come into scope in the Expression</a:t>
            </a:r>
            <a:r>
              <a:rPr lang="en-US" altLang="en-US" dirty="0"/>
              <a:t>  </a:t>
            </a:r>
            <a:r>
              <a:rPr lang="en-US" altLang="en-US" b="1" dirty="0">
                <a:latin typeface="Courier New" panose="02070309020205020404" pitchFamily="49" charset="0"/>
              </a:rPr>
              <a:t>Print(X+Y).</a:t>
            </a:r>
          </a:p>
          <a:p>
            <a:r>
              <a:rPr lang="en-US" altLang="en-US" dirty="0">
                <a:latin typeface="Verdana" panose="020B0604030504040204" pitchFamily="34" charset="0"/>
              </a:rPr>
              <a:t>Different from</a:t>
            </a:r>
          </a:p>
          <a:p>
            <a:pP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b="1" dirty="0">
                <a:latin typeface="Courier New" panose="02070309020205020404" pitchFamily="49" charset="0"/>
              </a:rPr>
              <a:t>let X=3 in let Y=5 in Print(X+Y)</a:t>
            </a:r>
            <a:endParaRPr lang="en-US" altLang="en-US" b="1" dirty="0"/>
          </a:p>
          <a:p>
            <a:pPr>
              <a:buFontTx/>
              <a:buNone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D81493-2F61-4DF4-99FA-379E715E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149FF-09C4-4F22-A106-220F98258A6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CE62A37-8CCC-4512-A1A9-8DCE04393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762000"/>
          </a:xfrm>
        </p:spPr>
        <p:txBody>
          <a:bodyPr/>
          <a:lstStyle/>
          <a:p>
            <a:r>
              <a:rPr lang="en-US" altLang="en-US"/>
              <a:t>Function Definitions Within One Another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671007F-7B92-4084-9E05-A983E4DD19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2286000"/>
            <a:ext cx="65532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Verdana" panose="020B0604030504040204" pitchFamily="34" charset="0"/>
              </a:rPr>
              <a:t>The  scope of a 'within' definition is another definition, not an  expression.   </a:t>
            </a:r>
          </a:p>
          <a:p>
            <a:r>
              <a:rPr lang="en-US" altLang="en-US" dirty="0">
                <a:latin typeface="Verdana" panose="020B0604030504040204" pitchFamily="34" charset="0"/>
              </a:rPr>
              <a:t>Example:</a:t>
            </a:r>
          </a:p>
          <a:p>
            <a:endParaRPr lang="en-US" altLang="en-US" dirty="0">
              <a:latin typeface="Verdana" panose="020B0604030504040204" pitchFamily="34" charset="0"/>
            </a:endParaRP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let c=3 within f x = x + c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in Print(f 3)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F0F13-0C5C-4B45-A343-359D1136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149FF-09C4-4F22-A106-220F98258A6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AD4D5A5-9F03-48B1-91A6-8C01356FBC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RPAL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FBF4D74-AA3C-40DC-8599-391B03641E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9804" y="2057400"/>
            <a:ext cx="70866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Verdana" panose="020B0604030504040204" pitchFamily="34" charset="0"/>
              </a:rPr>
              <a:t>RPAL is a subset of PAL</a:t>
            </a:r>
          </a:p>
          <a:p>
            <a:r>
              <a:rPr lang="en-US" altLang="en-US" dirty="0">
                <a:latin typeface="Verdana" panose="020B0604030504040204" pitchFamily="34" charset="0"/>
              </a:rPr>
              <a:t>PAL: Pedagogic Algorithmic Language.</a:t>
            </a:r>
          </a:p>
          <a:p>
            <a:r>
              <a:rPr lang="en-US" altLang="en-US" dirty="0">
                <a:latin typeface="Verdana" panose="020B0604030504040204" pitchFamily="34" charset="0"/>
              </a:rPr>
              <a:t>Developed by J. </a:t>
            </a:r>
            <a:r>
              <a:rPr lang="en-US" altLang="en-US" dirty="0" err="1">
                <a:latin typeface="Verdana" panose="020B0604030504040204" pitchFamily="34" charset="0"/>
              </a:rPr>
              <a:t>Wozencraft</a:t>
            </a:r>
            <a:r>
              <a:rPr lang="en-US" altLang="en-US" dirty="0">
                <a:latin typeface="Verdana" panose="020B0604030504040204" pitchFamily="34" charset="0"/>
              </a:rPr>
              <a:t> and A. Evans at MIT, early 70's.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52C43-C1E3-4787-B144-B6CE8ABB5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149FF-09C4-4F22-A106-220F98258A6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2B6FB47-A066-4CE3-AD57-910BDC13E5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3BE4EFC-3979-4C53-AA4A-70600E487A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2226" y="2241550"/>
            <a:ext cx="66294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Verdana" panose="020B0604030504040204" pitchFamily="34" charset="0"/>
              </a:rPr>
              <a:t>In  RPAL, functions are first-class objects.</a:t>
            </a:r>
          </a:p>
          <a:p>
            <a:endParaRPr lang="en-US" altLang="en-US" dirty="0">
              <a:latin typeface="Verdana" panose="020B0604030504040204" pitchFamily="34" charset="0"/>
            </a:endParaRPr>
          </a:p>
          <a:p>
            <a:r>
              <a:rPr lang="en-US" altLang="en-US" dirty="0">
                <a:latin typeface="Verdana" panose="020B0604030504040204" pitchFamily="34" charset="0"/>
              </a:rPr>
              <a:t>Functions can be named, passed as parameters, returned from functions, selected using conditional, stored in tuples, etc.</a:t>
            </a:r>
          </a:p>
          <a:p>
            <a:endParaRPr lang="en-US" altLang="en-US" dirty="0">
              <a:latin typeface="Verdana" panose="020B0604030504040204" pitchFamily="34" charset="0"/>
            </a:endParaRPr>
          </a:p>
          <a:p>
            <a:r>
              <a:rPr lang="en-US" altLang="en-US" dirty="0">
                <a:latin typeface="Verdana" panose="020B0604030504040204" pitchFamily="34" charset="0"/>
              </a:rPr>
              <a:t>Treated like 'values’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72DAFE-C7C7-4F06-BEF0-45DCEE38B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149FF-09C4-4F22-A106-220F98258A6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24EAC54-ED11-43F4-A475-7B59E791F5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Every function in RPAL has: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436A453-8CC7-41BE-993B-F0755EAFF6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22860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Verdana" panose="020B0604030504040204" pitchFamily="34" charset="0"/>
              </a:rPr>
              <a:t>A bound variable (its parameter)</a:t>
            </a:r>
          </a:p>
          <a:p>
            <a:r>
              <a:rPr lang="en-US" altLang="en-US" dirty="0">
                <a:latin typeface="Verdana" panose="020B0604030504040204" pitchFamily="34" charset="0"/>
              </a:rPr>
              <a:t>A body (an expression)</a:t>
            </a:r>
          </a:p>
          <a:p>
            <a:r>
              <a:rPr lang="en-US" altLang="en-US" dirty="0">
                <a:latin typeface="Verdana" panose="020B0604030504040204" pitchFamily="34" charset="0"/>
              </a:rPr>
              <a:t>An environment (later)</a:t>
            </a:r>
          </a:p>
          <a:p>
            <a:endParaRPr lang="en-US" altLang="en-US" dirty="0">
              <a:latin typeface="Verdana" panose="020B0604030504040204" pitchFamily="34" charset="0"/>
            </a:endParaRPr>
          </a:p>
          <a:p>
            <a:r>
              <a:rPr lang="en-US" altLang="en-US" dirty="0">
                <a:latin typeface="Verdana" panose="020B0604030504040204" pitchFamily="34" charset="0"/>
              </a:rPr>
              <a:t>For example:</a:t>
            </a:r>
          </a:p>
          <a:p>
            <a:endParaRPr lang="en-US" altLang="en-US" dirty="0">
              <a:latin typeface="Verdana" panose="020B0604030504040204" pitchFamily="34" charset="0"/>
            </a:endParaRPr>
          </a:p>
          <a:p>
            <a:pPr lvl="1"/>
            <a:r>
              <a:rPr lang="en-US" altLang="en-US" b="1" dirty="0" err="1">
                <a:latin typeface="Courier New" panose="02070309020205020404" pitchFamily="49" charset="0"/>
              </a:rPr>
              <a:t>fn</a:t>
            </a:r>
            <a:r>
              <a:rPr lang="en-US" altLang="en-US" b="1" dirty="0">
                <a:latin typeface="Courier New" panose="02070309020205020404" pitchFamily="49" charset="0"/>
              </a:rPr>
              <a:t> X. X &lt; 0 -&gt; -X | 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EF4C4A-E80E-4A0B-BBE0-79A54923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149FF-09C4-4F22-A106-220F98258A6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91F226A-2BEC-43B2-88CE-BC83CFED65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Functions (cont’d)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0A868B6-34F2-4251-AE3B-6187C06FF9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2121329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latin typeface="Verdana" panose="020B0604030504040204" pitchFamily="34" charset="0"/>
              </a:rPr>
              <a:t>Naming a Function</a:t>
            </a:r>
          </a:p>
          <a:p>
            <a:pPr lvl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let Abs = fn X. X ls 0 -&gt; -X | X in Print (Abs(3))</a:t>
            </a:r>
          </a:p>
          <a:p>
            <a:endParaRPr lang="en-US" altLang="en-US">
              <a:latin typeface="Courier New" panose="02070309020205020404" pitchFamily="49" charset="0"/>
            </a:endParaRPr>
          </a:p>
          <a:p>
            <a:r>
              <a:rPr lang="en-US" altLang="en-US">
                <a:latin typeface="Verdana" panose="020B0604030504040204" pitchFamily="34" charset="0"/>
              </a:rPr>
              <a:t>Passing a function as a parameter:</a:t>
            </a:r>
          </a:p>
          <a:p>
            <a:pPr lvl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let f g = g 3 in let h x = x + 1 in Print(f h)</a:t>
            </a:r>
          </a:p>
          <a:p>
            <a:endParaRPr lang="en-US" altLang="en-US">
              <a:latin typeface="Courier New" panose="02070309020205020404" pitchFamily="49" charset="0"/>
            </a:endParaRPr>
          </a:p>
          <a:p>
            <a:r>
              <a:rPr lang="en-US" altLang="en-US">
                <a:latin typeface="Verdana" panose="020B0604030504040204" pitchFamily="34" charset="0"/>
              </a:rPr>
              <a:t>Returning a function from a function:</a:t>
            </a:r>
          </a:p>
          <a:p>
            <a:pPr lvl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let f x = fn y. x+y</a:t>
            </a:r>
          </a:p>
          <a:p>
            <a:pPr lvl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in Print (f 3 2)</a:t>
            </a:r>
          </a:p>
          <a:p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8C4209-0407-4D95-A922-B583A404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149FF-09C4-4F22-A106-220F98258A6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D2B52FA-F2E6-4003-81D4-E6A395E541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Functions (cont’d)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ED08B37-072D-43FA-B929-B1C09D9BEC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2073275"/>
            <a:ext cx="7467600" cy="441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Verdana" panose="020B0604030504040204" pitchFamily="34" charset="0"/>
              </a:rPr>
              <a:t>Selecting a function using conditional:</a:t>
            </a:r>
          </a:p>
          <a:p>
            <a:pPr lvl="1">
              <a:buFontTx/>
              <a:buNone/>
            </a:pPr>
            <a:endParaRPr lang="en-US" altLang="en-US" sz="1200" b="1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let B=true in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let f = B -&gt; (</a:t>
            </a:r>
            <a:r>
              <a:rPr lang="en-US" altLang="en-US" b="1" dirty="0" err="1">
                <a:latin typeface="Courier New" panose="02070309020205020404" pitchFamily="49" charset="0"/>
              </a:rPr>
              <a:t>fn</a:t>
            </a:r>
            <a:r>
              <a:rPr lang="en-US" altLang="en-US" b="1" dirty="0">
                <a:latin typeface="Courier New" panose="02070309020205020404" pitchFamily="49" charset="0"/>
              </a:rPr>
              <a:t> y.y+1) | (</a:t>
            </a:r>
            <a:r>
              <a:rPr lang="en-US" altLang="en-US" b="1" dirty="0" err="1">
                <a:latin typeface="Courier New" panose="02070309020205020404" pitchFamily="49" charset="0"/>
              </a:rPr>
              <a:t>fn</a:t>
            </a:r>
            <a:r>
              <a:rPr lang="en-US" altLang="en-US" b="1" dirty="0">
                <a:latin typeface="Courier New" panose="02070309020205020404" pitchFamily="49" charset="0"/>
              </a:rPr>
              <a:t> y.y+2)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in Print (f 3)</a:t>
            </a:r>
          </a:p>
          <a:p>
            <a:pPr lvl="1"/>
            <a:endParaRPr lang="en-US" altLang="en-US" b="1" dirty="0">
              <a:latin typeface="Courier New" panose="02070309020205020404" pitchFamily="49" charset="0"/>
            </a:endParaRPr>
          </a:p>
          <a:p>
            <a:r>
              <a:rPr lang="en-US" altLang="en-US" dirty="0">
                <a:latin typeface="Verdana" panose="020B0604030504040204" pitchFamily="34" charset="0"/>
              </a:rPr>
              <a:t>Storing a function in a tuple:</a:t>
            </a:r>
          </a:p>
          <a:p>
            <a:pPr lvl="1">
              <a:buFontTx/>
              <a:buNone/>
            </a:pPr>
            <a:endParaRPr lang="en-US" altLang="en-US" sz="1200" b="1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let T=((</a:t>
            </a:r>
            <a:r>
              <a:rPr lang="en-US" altLang="en-US" b="1" dirty="0" err="1">
                <a:latin typeface="Courier New" panose="02070309020205020404" pitchFamily="49" charset="0"/>
              </a:rPr>
              <a:t>fn</a:t>
            </a:r>
            <a:r>
              <a:rPr lang="en-US" altLang="en-US" b="1" dirty="0">
                <a:latin typeface="Courier New" panose="02070309020205020404" pitchFamily="49" charset="0"/>
              </a:rPr>
              <a:t> x.x+1),(</a:t>
            </a:r>
            <a:r>
              <a:rPr lang="en-US" altLang="en-US" b="1" dirty="0" err="1">
                <a:latin typeface="Courier New" panose="02070309020205020404" pitchFamily="49" charset="0"/>
              </a:rPr>
              <a:t>fn</a:t>
            </a:r>
            <a:r>
              <a:rPr lang="en-US" altLang="en-US" b="1" dirty="0">
                <a:latin typeface="Courier New" panose="02070309020205020404" pitchFamily="49" charset="0"/>
              </a:rPr>
              <a:t> x.x+2))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in Print (T 1 3, T 2 3)</a:t>
            </a:r>
          </a:p>
          <a:p>
            <a:endParaRPr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471EC6-0461-48E3-8C74-A7BFE3B57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149FF-09C4-4F22-A106-220F98258A6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E7C8F8E0-D76D-4836-B730-00FBDBD0D1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Functions (cont’d)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62D6D7C-CE8A-4C59-AC49-1171741A53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2000" y="2057400"/>
            <a:ext cx="6553200" cy="2590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Verdana" panose="020B0604030504040204" pitchFamily="34" charset="0"/>
              </a:rPr>
              <a:t>N-</a:t>
            </a:r>
            <a:r>
              <a:rPr lang="en-US" altLang="en-US" dirty="0" err="1">
                <a:latin typeface="Verdana" panose="020B0604030504040204" pitchFamily="34" charset="0"/>
              </a:rPr>
              <a:t>ary</a:t>
            </a:r>
            <a:r>
              <a:rPr lang="en-US" altLang="en-US" dirty="0">
                <a:latin typeface="Verdana" panose="020B0604030504040204" pitchFamily="34" charset="0"/>
              </a:rPr>
              <a:t> functions are legal, using tuples:</a:t>
            </a:r>
          </a:p>
          <a:p>
            <a:pPr lvl="1">
              <a:buFontTx/>
              <a:buNone/>
            </a:pPr>
            <a:endParaRPr lang="en-US" altLang="en-US" sz="1200" b="1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let Add (</a:t>
            </a:r>
            <a:r>
              <a:rPr lang="en-US" altLang="en-US" b="1" dirty="0" err="1">
                <a:latin typeface="Courier New" panose="02070309020205020404" pitchFamily="49" charset="0"/>
              </a:rPr>
              <a:t>x,y</a:t>
            </a:r>
            <a:r>
              <a:rPr lang="en-US" altLang="en-US" b="1" dirty="0">
                <a:latin typeface="Courier New" panose="02070309020205020404" pitchFamily="49" charset="0"/>
              </a:rPr>
              <a:t>) = </a:t>
            </a:r>
            <a:r>
              <a:rPr lang="en-US" altLang="en-US" b="1" dirty="0" err="1">
                <a:latin typeface="Courier New" panose="02070309020205020404" pitchFamily="49" charset="0"/>
              </a:rPr>
              <a:t>x+y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in Print (Add (3,4) 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73D50B-7824-45CA-A816-39236458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149FF-09C4-4F22-A106-220F98258A6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B9062DD-068B-4035-BEF7-BDCFF21918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Application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392B7431-7810-42FD-B1D7-C705502C04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6228" y="2133600"/>
            <a:ext cx="6553200" cy="441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81000" indent="-381000"/>
            <a:r>
              <a:rPr lang="en-US" altLang="en-US" b="1" dirty="0">
                <a:latin typeface="Courier New" panose="02070309020205020404" pitchFamily="49" charset="0"/>
              </a:rPr>
              <a:t>(</a:t>
            </a:r>
            <a:r>
              <a:rPr lang="en-US" altLang="en-US" b="1" dirty="0" err="1">
                <a:latin typeface="Courier New" panose="02070309020205020404" pitchFamily="49" charset="0"/>
              </a:rPr>
              <a:t>fn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x.B</a:t>
            </a:r>
            <a:r>
              <a:rPr lang="en-US" altLang="en-US" b="1" dirty="0">
                <a:latin typeface="Courier New" panose="02070309020205020404" pitchFamily="49" charset="0"/>
              </a:rPr>
              <a:t>) A</a:t>
            </a:r>
            <a:r>
              <a:rPr lang="en-US" altLang="en-US" dirty="0"/>
              <a:t>.</a:t>
            </a:r>
          </a:p>
          <a:p>
            <a:pPr marL="381000" indent="-381000"/>
            <a:endParaRPr lang="en-US" altLang="en-US" dirty="0"/>
          </a:p>
          <a:p>
            <a:pPr marL="381000" indent="-381000"/>
            <a:r>
              <a:rPr lang="en-US" altLang="en-US" dirty="0">
                <a:latin typeface="Verdana" panose="020B0604030504040204" pitchFamily="34" charset="0"/>
              </a:rPr>
              <a:t>Two orders of evaluation:</a:t>
            </a:r>
          </a:p>
          <a:p>
            <a:pPr marL="838200" lvl="1" indent="-381000">
              <a:buFontTx/>
              <a:buAutoNum type="arabicPeriod"/>
            </a:pPr>
            <a:r>
              <a:rPr lang="en-US" altLang="en-US" dirty="0">
                <a:latin typeface="Verdana" panose="020B0604030504040204" pitchFamily="34" charset="0"/>
              </a:rPr>
              <a:t>PL order: evaluate A first, then B with</a:t>
            </a:r>
            <a:r>
              <a:rPr lang="en-US" altLang="en-US" dirty="0"/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x</a:t>
            </a:r>
            <a:r>
              <a:rPr lang="en-US" altLang="en-US" dirty="0"/>
              <a:t> </a:t>
            </a:r>
            <a:r>
              <a:rPr lang="en-US" altLang="en-US" dirty="0">
                <a:latin typeface="Verdana" panose="020B0604030504040204" pitchFamily="34" charset="0"/>
              </a:rPr>
              <a:t>replaced with the value of A.</a:t>
            </a:r>
            <a:r>
              <a:rPr lang="en-US" altLang="en-US" dirty="0"/>
              <a:t>  </a:t>
            </a:r>
          </a:p>
          <a:p>
            <a:pPr marL="838200" lvl="1" indent="-381000">
              <a:buFontTx/>
              <a:buAutoNum type="arabicPeriod" startAt="2"/>
            </a:pPr>
            <a:r>
              <a:rPr lang="en-US" altLang="en-US" dirty="0">
                <a:latin typeface="Verdana" panose="020B0604030504040204" pitchFamily="34" charset="0"/>
              </a:rPr>
              <a:t>Normal order, postpone evaluating A.  Evaluate B with</a:t>
            </a:r>
            <a:r>
              <a:rPr lang="en-US" altLang="en-US" dirty="0"/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x</a:t>
            </a:r>
            <a:r>
              <a:rPr lang="en-US" altLang="en-US" dirty="0"/>
              <a:t> </a:t>
            </a:r>
            <a:r>
              <a:rPr lang="en-US" altLang="en-US" dirty="0">
                <a:latin typeface="Verdana" panose="020B0604030504040204" pitchFamily="34" charset="0"/>
              </a:rPr>
              <a:t>literally replaced with A.</a:t>
            </a:r>
          </a:p>
          <a:p>
            <a:pPr marL="381000" indent="-381000">
              <a:buFontTx/>
              <a:buNone/>
            </a:pPr>
            <a:endParaRPr lang="en-US" altLang="en-US" dirty="0">
              <a:latin typeface="Verdana" panose="020B0604030504040204" pitchFamily="34" charset="0"/>
            </a:endParaRPr>
          </a:p>
          <a:p>
            <a:pPr marL="381000" indent="-381000">
              <a:buFontTx/>
              <a:buNone/>
            </a:pPr>
            <a:r>
              <a:rPr lang="en-US" altLang="en-US" dirty="0">
                <a:latin typeface="Verdana" panose="020B0604030504040204" pitchFamily="34" charset="0"/>
              </a:rPr>
              <a:t>	RPAL uses PL order.</a:t>
            </a:r>
          </a:p>
          <a:p>
            <a:pPr marL="381000" indent="-381000">
              <a:buFontTx/>
              <a:buNone/>
            </a:pPr>
            <a:endParaRPr lang="en-US" altLang="en-US" dirty="0">
              <a:latin typeface="Verdan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660189-6577-4B96-840C-E3B6A32C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149FF-09C4-4F22-A106-220F98258A6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0B5A9B6-407F-4E16-8633-4D65173B02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Normal order vs. PL order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899BFC5-AD7A-4A26-96C5-9A6546472E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let f x y = x</a:t>
            </a:r>
          </a:p>
          <a:p>
            <a:pPr lvl="1"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in Print(f 3 (1/0))</a:t>
            </a:r>
          </a:p>
          <a:p>
            <a:endParaRPr lang="en-US" altLang="en-US" sz="2800" dirty="0">
              <a:latin typeface="Courier New" panose="02070309020205020404" pitchFamily="49" charset="0"/>
            </a:endParaRPr>
          </a:p>
          <a:p>
            <a:r>
              <a:rPr lang="en-US" altLang="en-US" dirty="0">
                <a:latin typeface="Verdana" panose="020B0604030504040204" pitchFamily="34" charset="0"/>
              </a:rPr>
              <a:t>Normal Order: output is 3.</a:t>
            </a:r>
          </a:p>
          <a:p>
            <a:endParaRPr lang="en-US" altLang="en-US" dirty="0">
              <a:latin typeface="Verdana" panose="020B0604030504040204" pitchFamily="34" charset="0"/>
            </a:endParaRPr>
          </a:p>
          <a:p>
            <a:r>
              <a:rPr lang="en-US" altLang="en-US" dirty="0">
                <a:latin typeface="Verdana" panose="020B0604030504040204" pitchFamily="34" charset="0"/>
              </a:rPr>
              <a:t>PL Order:  division by zero error.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4744BA-87F1-4D92-8CF9-5927ACF0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149FF-09C4-4F22-A106-220F98258A6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CE6F8EB-0135-484C-939F-3A4FDC4AE4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BD2C199-1D32-4D99-84E7-8D15E73E2A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latin typeface="Verdana" panose="020B0604030504040204" pitchFamily="34" charset="0"/>
              </a:rPr>
              <a:t>Only way to achieve repetition. </a:t>
            </a:r>
          </a:p>
          <a:p>
            <a:r>
              <a:rPr lang="en-US" altLang="en-US">
                <a:latin typeface="Verdana" panose="020B0604030504040204" pitchFamily="34" charset="0"/>
              </a:rPr>
              <a:t>No loops in RPAL.</a:t>
            </a:r>
          </a:p>
          <a:p>
            <a:r>
              <a:rPr lang="en-US" altLang="en-US">
                <a:latin typeface="Verdana" panose="020B0604030504040204" pitchFamily="34" charset="0"/>
              </a:rPr>
              <a:t>Use the</a:t>
            </a:r>
            <a:r>
              <a:rPr lang="en-US" altLang="en-US"/>
              <a:t> </a:t>
            </a:r>
            <a:r>
              <a:rPr lang="en-US" altLang="en-US" b="1">
                <a:latin typeface="Courier New" panose="02070309020205020404" pitchFamily="49" charset="0"/>
              </a:rPr>
              <a:t>rec</a:t>
            </a:r>
            <a:r>
              <a:rPr lang="en-US" altLang="en-US"/>
              <a:t> </a:t>
            </a:r>
            <a:r>
              <a:rPr lang="en-US" altLang="en-US">
                <a:latin typeface="Verdana" panose="020B0604030504040204" pitchFamily="34" charset="0"/>
              </a:rPr>
              <a:t>keyword.</a:t>
            </a:r>
          </a:p>
          <a:p>
            <a:r>
              <a:rPr lang="en-US" altLang="en-US">
                <a:latin typeface="Verdana" panose="020B0604030504040204" pitchFamily="34" charset="0"/>
              </a:rPr>
              <a:t>Without</a:t>
            </a:r>
            <a:r>
              <a:rPr lang="en-US" altLang="en-US"/>
              <a:t> </a:t>
            </a:r>
            <a:r>
              <a:rPr lang="en-US" altLang="en-US" b="1">
                <a:latin typeface="Courier New" panose="02070309020205020404" pitchFamily="49" charset="0"/>
              </a:rPr>
              <a:t>rec</a:t>
            </a:r>
            <a:r>
              <a:rPr lang="en-US" altLang="en-US"/>
              <a:t>, </a:t>
            </a:r>
            <a:r>
              <a:rPr lang="en-US" altLang="en-US">
                <a:latin typeface="Verdana" panose="020B0604030504040204" pitchFamily="34" charset="0"/>
              </a:rPr>
              <a:t>the function is not recursive.</a:t>
            </a:r>
          </a:p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367FED-38C7-4975-A3B2-0CFE546F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149FF-09C4-4F22-A106-220F98258A6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B6801B86-9D00-484D-A830-4BACADEA03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Factorial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764016DB-DAA6-41EA-863E-53FE10FB20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en-US"/>
              <a:t>	</a:t>
            </a:r>
            <a:r>
              <a:rPr lang="en-US" altLang="en-US" b="1">
                <a:latin typeface="Courier New" panose="02070309020205020404" pitchFamily="49" charset="0"/>
              </a:rPr>
              <a:t>let rec Fact n =</a:t>
            </a:r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     	n eq 1 -&gt; 1</a:t>
            </a:r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          | n * Fact (n-1)</a:t>
            </a:r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in</a:t>
            </a:r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Print (Fact 3)</a:t>
            </a:r>
          </a:p>
          <a:p>
            <a:endParaRPr lang="en-US" altLang="en-US" b="1">
              <a:latin typeface="Courier New" panose="02070309020205020404" pitchFamily="49" charset="0"/>
            </a:endParaRPr>
          </a:p>
          <a:p>
            <a:r>
              <a:rPr lang="en-US" altLang="en-US">
                <a:latin typeface="Verdana" panose="020B0604030504040204" pitchFamily="34" charset="0"/>
              </a:rPr>
              <a:t>Without</a:t>
            </a:r>
            <a:r>
              <a:rPr lang="en-US" altLang="en-US"/>
              <a:t> </a:t>
            </a:r>
            <a:r>
              <a:rPr lang="en-US" altLang="en-US" b="1">
                <a:latin typeface="Courier New" panose="02070309020205020404" pitchFamily="49" charset="0"/>
              </a:rPr>
              <a:t>rec</a:t>
            </a:r>
            <a:r>
              <a:rPr lang="en-US" altLang="en-US" b="1">
                <a:latin typeface="Verdana" panose="020B0604030504040204" pitchFamily="34" charset="0"/>
              </a:rPr>
              <a:t>,</a:t>
            </a:r>
            <a:r>
              <a:rPr lang="en-US" altLang="en-US">
                <a:latin typeface="Verdana" panose="020B0604030504040204" pitchFamily="34" charset="0"/>
              </a:rPr>
              <a:t> the scope of</a:t>
            </a:r>
            <a:r>
              <a:rPr lang="en-US" altLang="en-US"/>
              <a:t> </a:t>
            </a:r>
            <a:r>
              <a:rPr lang="en-US" altLang="en-US" b="1">
                <a:latin typeface="Courier New" panose="02070309020205020404" pitchFamily="49" charset="0"/>
              </a:rPr>
              <a:t>Fact</a:t>
            </a:r>
            <a:r>
              <a:rPr lang="en-US" altLang="en-US"/>
              <a:t> </a:t>
            </a:r>
            <a:r>
              <a:rPr lang="en-US" altLang="en-US">
                <a:latin typeface="Verdana" panose="020B0604030504040204" pitchFamily="34" charset="0"/>
              </a:rPr>
              <a:t>would be the last line </a:t>
            </a:r>
            <a:r>
              <a:rPr lang="en-US" altLang="en-US">
                <a:solidFill>
                  <a:srgbClr val="FDAD23"/>
                </a:solidFill>
                <a:latin typeface="Verdana" panose="020B0604030504040204" pitchFamily="34" charset="0"/>
              </a:rPr>
              <a:t>ONLY</a:t>
            </a:r>
            <a:r>
              <a:rPr lang="en-US" altLang="en-US">
                <a:latin typeface="Verdana" panose="020B0604030504040204" pitchFamily="34" charset="0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BEA572-0EEB-441B-8DA0-29E32936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149FF-09C4-4F22-A106-220F98258A6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85C6D9A-0C40-47C9-B5F4-A83B86916A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6E3C79D-E9BD-4046-8220-FD1E00EA02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en-US"/>
              <a:t>	</a:t>
            </a:r>
            <a:r>
              <a:rPr lang="en-US" altLang="en-US" b="1">
                <a:latin typeface="Courier New" panose="02070309020205020404" pitchFamily="49" charset="0"/>
              </a:rPr>
              <a:t>let rec length S =</a:t>
            </a:r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S eq '' -&gt; 0</a:t>
            </a:r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       | 1 + length (Stern S)</a:t>
            </a:r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in Print ( length('1,2,3'),</a:t>
            </a:r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        length (''),</a:t>
            </a:r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        length('abc')</a:t>
            </a:r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       )</a:t>
            </a:r>
          </a:p>
          <a:p>
            <a:pPr>
              <a:buFontTx/>
              <a:buNone/>
            </a:pPr>
            <a:endParaRPr lang="en-US" altLang="en-US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Verdana" panose="020B0604030504040204" pitchFamily="34" charset="0"/>
              </a:rPr>
              <a:t>Typical layout: define functions, and</a:t>
            </a:r>
          </a:p>
          <a:p>
            <a:pPr>
              <a:buFontTx/>
              <a:buNone/>
            </a:pPr>
            <a:r>
              <a:rPr lang="en-US" altLang="en-US">
                <a:latin typeface="Verdana" panose="020B0604030504040204" pitchFamily="34" charset="0"/>
              </a:rPr>
              <a:t>print test cases.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C04372-319E-4E08-8C0B-0AC7F165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149FF-09C4-4F22-A106-220F98258A6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AD4D5A5-9F03-48B1-91A6-8C01356FBC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study RPAL?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FBF4D74-AA3C-40DC-8599-391B03641E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9804" y="2057400"/>
            <a:ext cx="70866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Verdana" panose="020B0604030504040204" pitchFamily="34" charset="0"/>
              </a:rPr>
              <a:t>Not familiar</a:t>
            </a:r>
            <a:endParaRPr lang="en-US" altLang="en-US" dirty="0">
              <a:latin typeface="Verdana" panose="020B0604030504040204" pitchFamily="34" charset="0"/>
              <a:sym typeface="Wingdings" panose="05000000000000000000" pitchFamily="2" charset="2"/>
            </a:endParaRPr>
          </a:p>
          <a:p>
            <a:r>
              <a:rPr lang="en-US" altLang="en-US" dirty="0">
                <a:latin typeface="Verdana" panose="020B0604030504040204" pitchFamily="34" charset="0"/>
              </a:rPr>
              <a:t>Easy to study the (operational) specs.</a:t>
            </a:r>
          </a:p>
          <a:p>
            <a:r>
              <a:rPr lang="en-US" altLang="en-US" dirty="0">
                <a:latin typeface="Verdana" panose="020B0604030504040204" pitchFamily="34" charset="0"/>
              </a:rPr>
              <a:t>Good example of the operational </a:t>
            </a:r>
            <a:r>
              <a:rPr lang="en-US" altLang="en-US">
                <a:latin typeface="Verdana" panose="020B0604030504040204" pitchFamily="34" charset="0"/>
              </a:rPr>
              <a:t>approach for </a:t>
            </a:r>
            <a:r>
              <a:rPr lang="en-US" altLang="en-US" dirty="0">
                <a:latin typeface="Verdana" panose="020B0604030504040204" pitchFamily="34" charset="0"/>
              </a:rPr>
              <a:t>describing semantics.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86DA7F-DD5F-43E7-95C4-16E41B9C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149FF-09C4-4F22-A106-220F98258A6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87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8420E2B8-FA19-4BA1-8645-EC5C9D540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6ECB3E39-7FE9-4093-8795-7937F3F4FD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2362200"/>
            <a:ext cx="7696200" cy="5334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en-US" dirty="0"/>
              <a:t> 	</a:t>
            </a:r>
            <a:r>
              <a:rPr lang="en-US" altLang="en-US" b="1" dirty="0">
                <a:latin typeface="Courier New" panose="02070309020205020404" pitchFamily="49" charset="0"/>
              </a:rPr>
              <a:t>let </a:t>
            </a:r>
            <a:r>
              <a:rPr lang="en-US" altLang="en-US" b="1" dirty="0" err="1">
                <a:latin typeface="Courier New" panose="02070309020205020404" pitchFamily="49" charset="0"/>
              </a:rPr>
              <a:t>Is_perfect_Square</a:t>
            </a:r>
            <a:r>
              <a:rPr lang="en-US" altLang="en-US" b="1" dirty="0">
                <a:latin typeface="Courier New" panose="02070309020205020404" pitchFamily="49" charset="0"/>
              </a:rPr>
              <a:t> N =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</a:t>
            </a:r>
            <a:r>
              <a:rPr lang="en-US" altLang="en-US" b="1" dirty="0" err="1">
                <a:latin typeface="Courier New" panose="02070309020205020404" pitchFamily="49" charset="0"/>
              </a:rPr>
              <a:t>Has_sqrt_ge</a:t>
            </a:r>
            <a:r>
              <a:rPr lang="en-US" altLang="en-US" b="1" dirty="0">
                <a:latin typeface="Courier New" panose="02070309020205020404" pitchFamily="49" charset="0"/>
              </a:rPr>
              <a:t> (N,1)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where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rec </a:t>
            </a:r>
            <a:r>
              <a:rPr lang="en-US" altLang="en-US" b="1" dirty="0" err="1">
                <a:latin typeface="Courier New" panose="02070309020205020404" pitchFamily="49" charset="0"/>
              </a:rPr>
              <a:t>Has_sqrt_ge</a:t>
            </a:r>
            <a:r>
              <a:rPr lang="en-US" altLang="en-US" b="1" dirty="0">
                <a:latin typeface="Courier New" panose="02070309020205020404" pitchFamily="49" charset="0"/>
              </a:rPr>
              <a:t> (N,R) =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R**2 gr N -&gt; false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| R**2 eq N -&gt; true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| </a:t>
            </a:r>
            <a:r>
              <a:rPr lang="en-US" altLang="en-US" b="1" dirty="0" err="1">
                <a:latin typeface="Courier New" panose="02070309020205020404" pitchFamily="49" charset="0"/>
              </a:rPr>
              <a:t>Has_sqrt_ge</a:t>
            </a:r>
            <a:r>
              <a:rPr lang="en-US" altLang="en-US" b="1" dirty="0">
                <a:latin typeface="Courier New" panose="02070309020205020404" pitchFamily="49" charset="0"/>
              </a:rPr>
              <a:t> (N,R+1)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in Print (</a:t>
            </a:r>
            <a:r>
              <a:rPr lang="en-US" altLang="en-US" b="1" dirty="0" err="1">
                <a:latin typeface="Courier New" panose="02070309020205020404" pitchFamily="49" charset="0"/>
              </a:rPr>
              <a:t>Is_perfect_Square</a:t>
            </a:r>
            <a:r>
              <a:rPr lang="en-US" altLang="en-US" b="1" dirty="0">
                <a:latin typeface="Courier New" panose="02070309020205020404" pitchFamily="49" charset="0"/>
              </a:rPr>
              <a:t> 4,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</a:t>
            </a:r>
            <a:r>
              <a:rPr lang="en-US" altLang="en-US" b="1" dirty="0" err="1">
                <a:latin typeface="Courier New" panose="02070309020205020404" pitchFamily="49" charset="0"/>
              </a:rPr>
              <a:t>Is_perfect_Square</a:t>
            </a:r>
            <a:r>
              <a:rPr lang="en-US" altLang="en-US" b="1" dirty="0">
                <a:latin typeface="Courier New" panose="02070309020205020404" pitchFamily="49" charset="0"/>
              </a:rPr>
              <a:t> 64,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</a:t>
            </a:r>
            <a:r>
              <a:rPr lang="en-US" altLang="en-US" b="1" dirty="0" err="1">
                <a:latin typeface="Courier New" panose="02070309020205020404" pitchFamily="49" charset="0"/>
              </a:rPr>
              <a:t>Is_perfect_Square</a:t>
            </a:r>
            <a:r>
              <a:rPr lang="en-US" altLang="en-US" b="1" dirty="0">
                <a:latin typeface="Courier New" panose="02070309020205020404" pitchFamily="49" charset="0"/>
              </a:rPr>
              <a:t> 3)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E4C44-3B6F-43F2-A757-EF9538F3A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149FF-09C4-4F22-A106-220F98258A6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8190505-8E8E-440C-9C56-42DBBDB0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Tuples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A5E9745-B3BB-44C4-A577-985A408E8A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2133600"/>
            <a:ext cx="80010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Verdana" panose="020B0604030504040204" pitchFamily="34" charset="0"/>
              </a:rPr>
              <a:t>The only data structure in RPAL.</a:t>
            </a:r>
          </a:p>
          <a:p>
            <a:r>
              <a:rPr lang="en-US" altLang="en-US" dirty="0">
                <a:latin typeface="Verdana" panose="020B0604030504040204" pitchFamily="34" charset="0"/>
              </a:rPr>
              <a:t>Any length, any nesting depth.</a:t>
            </a:r>
          </a:p>
          <a:p>
            <a:r>
              <a:rPr lang="en-US" altLang="en-US" dirty="0">
                <a:latin typeface="Verdana" panose="020B0604030504040204" pitchFamily="34" charset="0"/>
              </a:rPr>
              <a:t>Empty tuple (length zero) is</a:t>
            </a:r>
            <a:r>
              <a:rPr lang="en-US" altLang="en-US" dirty="0"/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nil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r>
              <a:rPr lang="en-US" altLang="en-US" dirty="0">
                <a:latin typeface="Verdana" panose="020B0604030504040204" pitchFamily="34" charset="0"/>
              </a:rPr>
              <a:t>Example:</a:t>
            </a:r>
          </a:p>
          <a:p>
            <a:pPr>
              <a:buFontTx/>
              <a:buNone/>
            </a:pPr>
            <a:r>
              <a:rPr lang="en-US" altLang="en-US" dirty="0"/>
              <a:t>		</a:t>
            </a:r>
            <a:r>
              <a:rPr lang="en-US" altLang="en-US" b="1" dirty="0">
                <a:latin typeface="Courier New" panose="02070309020205020404" pitchFamily="49" charset="0"/>
              </a:rPr>
              <a:t>let </a:t>
            </a:r>
            <a:r>
              <a:rPr lang="en-US" altLang="en-US" b="1" dirty="0" err="1">
                <a:latin typeface="Courier New" panose="02070309020205020404" pitchFamily="49" charset="0"/>
              </a:rPr>
              <a:t>Bdate</a:t>
            </a:r>
            <a:r>
              <a:rPr lang="en-US" altLang="en-US" b="1" dirty="0">
                <a:latin typeface="Courier New" panose="02070309020205020404" pitchFamily="49" charset="0"/>
              </a:rPr>
              <a:t> = (‘Jan’, 01, ‘2000')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	in let Student = 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(‘</a:t>
            </a:r>
            <a:r>
              <a:rPr lang="en-US" altLang="en-US" b="1" dirty="0" err="1">
                <a:latin typeface="Courier New" panose="02070309020205020404" pitchFamily="49" charset="0"/>
              </a:rPr>
              <a:t>John’,’Doe</a:t>
            </a:r>
            <a:r>
              <a:rPr lang="en-US" altLang="en-US" b="1" dirty="0">
                <a:latin typeface="Courier New" panose="02070309020205020404" pitchFamily="49" charset="0"/>
              </a:rPr>
              <a:t>', </a:t>
            </a:r>
            <a:r>
              <a:rPr lang="en-US" altLang="en-US" b="1" dirty="0" err="1">
                <a:latin typeface="Courier New" panose="02070309020205020404" pitchFamily="49" charset="0"/>
              </a:rPr>
              <a:t>Bdate</a:t>
            </a:r>
            <a:r>
              <a:rPr lang="en-US" altLang="en-US" b="1" dirty="0">
                <a:latin typeface="Courier New" panose="02070309020205020404" pitchFamily="49" charset="0"/>
              </a:rPr>
              <a:t>, 19)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	in Print (Student)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DB928E-DA27-4E45-8174-741B9F45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149FF-09C4-4F22-A106-220F98258A6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6A00E8A8-FDC8-4E84-A6F1-F732E414C6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B477F9E0-93F5-4476-9E80-2C2FE58342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2133600"/>
            <a:ext cx="74676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Verdana" panose="020B0604030504040204" pitchFamily="34" charset="0"/>
              </a:rPr>
              <a:t>Tuples in general are heterogeneous.</a:t>
            </a:r>
          </a:p>
          <a:p>
            <a:r>
              <a:rPr lang="en-US" altLang="en-US" dirty="0">
                <a:latin typeface="Verdana" panose="020B0604030504040204" pitchFamily="34" charset="0"/>
              </a:rPr>
              <a:t>Array is special case of tuple: a homogeneous tuple  (all elements of the same type).</a:t>
            </a:r>
          </a:p>
          <a:p>
            <a:endParaRPr lang="en-US" altLang="en-US" dirty="0">
              <a:latin typeface="Verdana" panose="020B0604030504040204" pitchFamily="34" charset="0"/>
            </a:endParaRPr>
          </a:p>
          <a:p>
            <a:r>
              <a:rPr lang="en-US" altLang="en-US" dirty="0">
                <a:latin typeface="Verdana" panose="020B0604030504040204" pitchFamily="34" charset="0"/>
              </a:rPr>
              <a:t>Example:</a:t>
            </a:r>
          </a:p>
          <a:p>
            <a:endParaRPr lang="en-US" altLang="en-US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dirty="0"/>
              <a:t>   		</a:t>
            </a:r>
            <a:r>
              <a:rPr lang="en-US" altLang="en-US" b="1" dirty="0">
                <a:latin typeface="Courier New" panose="02070309020205020404" pitchFamily="49" charset="0"/>
              </a:rPr>
              <a:t>let I=2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	in let A=(1,I,I**2,I**3,I**4,I**5)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	in Print (A)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760C51-DAD7-4204-B0F4-60E3BEE9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149FF-09C4-4F22-A106-220F98258A6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4D2C9DA0-7303-4A62-A685-9BDC72789E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altLang="en-US"/>
              <a:t>Multi-Dimensional Arrays: Tuples of Tuples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9AFCF98A-F62A-4EC9-82B0-B0FE83CDFC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2098236"/>
            <a:ext cx="73152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en-US" dirty="0"/>
              <a:t>	</a:t>
            </a:r>
            <a:r>
              <a:rPr lang="en-US" altLang="en-US" b="1" dirty="0">
                <a:latin typeface="Courier New" panose="02070309020205020404" pitchFamily="49" charset="0"/>
              </a:rPr>
              <a:t>let A=(1,2) and B=(3,4) and C=(5,6)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in let T=(A,B,C)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in Print(T)</a:t>
            </a:r>
          </a:p>
          <a:p>
            <a:pPr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>
                <a:latin typeface="Verdana" panose="020B0604030504040204" pitchFamily="34" charset="0"/>
              </a:rPr>
              <a:t>Triangular Array:</a:t>
            </a:r>
          </a:p>
          <a:p>
            <a:pPr>
              <a:buFontTx/>
              <a:buNone/>
            </a:pPr>
            <a:r>
              <a:rPr lang="en-US" altLang="en-US" sz="1200" dirty="0"/>
              <a:t>	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let A = nil </a:t>
            </a:r>
            <a:r>
              <a:rPr lang="en-US" altLang="en-US" b="1" dirty="0" err="1">
                <a:latin typeface="Courier New" panose="02070309020205020404" pitchFamily="49" charset="0"/>
              </a:rPr>
              <a:t>aug</a:t>
            </a:r>
            <a:r>
              <a:rPr lang="en-US" altLang="en-US" b="1" dirty="0">
                <a:latin typeface="Courier New" panose="02070309020205020404" pitchFamily="49" charset="0"/>
              </a:rPr>
              <a:t> 1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and B=(2,3) and C=(4,5,6)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in let T=(A,B,C)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in Print(T)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40C16E-AD75-4BF1-8FCD-70BB3D4B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149FF-09C4-4F22-A106-220F98258A6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1501A31-0B0C-476E-8707-7110425F88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Notes on Tuples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ED4B4A01-2665-4F2F-A6FD-7F8EF159A6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 </a:t>
            </a:r>
            <a:r>
              <a:rPr lang="en-US" altLang="en-US" dirty="0">
                <a:latin typeface="Verdana" panose="020B0604030504040204" pitchFamily="34" charset="0"/>
              </a:rPr>
              <a:t>is NOT the empty tuple.</a:t>
            </a:r>
          </a:p>
          <a:p>
            <a:r>
              <a:rPr lang="en-US" altLang="en-US" dirty="0"/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(3)</a:t>
            </a:r>
            <a:r>
              <a:rPr lang="en-US" altLang="en-US" dirty="0"/>
              <a:t> </a:t>
            </a:r>
            <a:r>
              <a:rPr lang="en-US" altLang="en-US" dirty="0">
                <a:latin typeface="Verdana" panose="020B0604030504040204" pitchFamily="34" charset="0"/>
              </a:rPr>
              <a:t>is NOT a singleton tuple.</a:t>
            </a:r>
          </a:p>
          <a:p>
            <a:r>
              <a:rPr lang="en-US" altLang="en-US" dirty="0"/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nil</a:t>
            </a:r>
            <a:r>
              <a:rPr lang="en-US" altLang="en-US" dirty="0"/>
              <a:t> </a:t>
            </a:r>
            <a:r>
              <a:rPr lang="en-US" altLang="en-US" dirty="0">
                <a:latin typeface="Verdana" panose="020B0604030504040204" pitchFamily="34" charset="0"/>
              </a:rPr>
              <a:t>is the empty tuple.</a:t>
            </a:r>
          </a:p>
          <a:p>
            <a:r>
              <a:rPr lang="en-US" altLang="en-US" dirty="0"/>
              <a:t> </a:t>
            </a:r>
            <a:r>
              <a:rPr lang="en-US" altLang="en-US" dirty="0">
                <a:latin typeface="Verdana" panose="020B0604030504040204" pitchFamily="34" charset="0"/>
              </a:rPr>
              <a:t>The singleton tuple is built using</a:t>
            </a:r>
            <a:r>
              <a:rPr lang="en-US" altLang="en-US" dirty="0"/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aug</a:t>
            </a:r>
            <a:r>
              <a:rPr lang="en-US" altLang="en-US" dirty="0"/>
              <a:t>: </a:t>
            </a:r>
          </a:p>
          <a:p>
            <a:pPr>
              <a:buFontTx/>
              <a:buNone/>
            </a:pPr>
            <a:r>
              <a:rPr lang="en-US" altLang="en-US" dirty="0"/>
              <a:t>    </a:t>
            </a:r>
            <a:r>
              <a:rPr lang="en-US" altLang="en-US" b="1" dirty="0">
                <a:latin typeface="Courier New" panose="02070309020205020404" pitchFamily="49" charset="0"/>
              </a:rPr>
              <a:t>nil </a:t>
            </a:r>
            <a:r>
              <a:rPr lang="en-US" altLang="en-US" b="1" dirty="0" err="1">
                <a:latin typeface="Courier New" panose="02070309020205020404" pitchFamily="49" charset="0"/>
              </a:rPr>
              <a:t>aug</a:t>
            </a:r>
            <a:r>
              <a:rPr lang="en-US" altLang="en-US" b="1" dirty="0">
                <a:latin typeface="Courier New" panose="02070309020205020404" pitchFamily="49" charset="0"/>
              </a:rPr>
              <a:t> 3</a:t>
            </a:r>
            <a:r>
              <a:rPr lang="en-US" altLang="en-US" dirty="0">
                <a:latin typeface="Courier New" panose="02070309020205020404" pitchFamily="49" charset="0"/>
              </a:rPr>
              <a:t>.</a:t>
            </a:r>
            <a:endParaRPr lang="en-US" altLang="en-US" dirty="0"/>
          </a:p>
          <a:p>
            <a:r>
              <a:rPr lang="en-US" altLang="en-US" dirty="0">
                <a:latin typeface="Verdana" panose="020B0604030504040204" pitchFamily="34" charset="0"/>
              </a:rPr>
              <a:t>Build tuples using the comma, e.g.</a:t>
            </a:r>
            <a:r>
              <a:rPr lang="en-US" altLang="en-US" dirty="0"/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(1,2,3)</a:t>
            </a:r>
          </a:p>
          <a:p>
            <a:pP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0E2358-33F9-4466-876D-6CB0E312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149FF-09C4-4F22-A106-220F98258A6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A2D864AC-71A9-4D74-999D-6764E28940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Selecting an Element From a Tuple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E30DAEC8-08F9-48E4-A439-A26682200F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2133600"/>
            <a:ext cx="7239000" cy="4495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Verdana" panose="020B0604030504040204" pitchFamily="34" charset="0"/>
              </a:rPr>
              <a:t>Apply the tuple to an integer, as if it were a function.</a:t>
            </a:r>
          </a:p>
          <a:p>
            <a:endParaRPr lang="en-US" altLang="en-US" sz="1200" dirty="0">
              <a:latin typeface="Verdana" panose="020B0604030504040204" pitchFamily="34" charset="0"/>
            </a:endParaRPr>
          </a:p>
          <a:p>
            <a:r>
              <a:rPr lang="en-US" altLang="en-US" dirty="0">
                <a:latin typeface="Verdana" panose="020B0604030504040204" pitchFamily="34" charset="0"/>
              </a:rPr>
              <a:t>Example:</a:t>
            </a:r>
            <a:r>
              <a:rPr lang="en-US" altLang="en-US" dirty="0"/>
              <a:t> </a:t>
            </a:r>
          </a:p>
          <a:p>
            <a:pPr lvl="1">
              <a:buFontTx/>
              <a:buNone/>
            </a:pPr>
            <a:r>
              <a:rPr lang="en-US" altLang="en-US" dirty="0"/>
              <a:t>      </a:t>
            </a:r>
            <a:r>
              <a:rPr lang="en-US" altLang="en-US" b="1" dirty="0">
                <a:latin typeface="Courier New" panose="02070309020205020404" pitchFamily="49" charset="0"/>
              </a:rPr>
              <a:t>let T = ( 1, (2,3), ('a', 4)) 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	in Print (T 2)</a:t>
            </a:r>
          </a:p>
          <a:p>
            <a:pPr>
              <a:buFontTx/>
              <a:buNone/>
            </a:pPr>
            <a:r>
              <a:rPr lang="en-US" altLang="en-US" dirty="0"/>
              <a:t>    	</a:t>
            </a:r>
            <a:r>
              <a:rPr lang="en-US" altLang="en-US" dirty="0">
                <a:latin typeface="Verdana" panose="020B0604030504040204" pitchFamily="34" charset="0"/>
              </a:rPr>
              <a:t>Output:</a:t>
            </a:r>
            <a:r>
              <a:rPr lang="en-US" altLang="en-US" dirty="0"/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(2,3)</a:t>
            </a:r>
          </a:p>
          <a:p>
            <a:endParaRPr lang="en-US" altLang="en-US" sz="1200" dirty="0"/>
          </a:p>
          <a:p>
            <a:r>
              <a:rPr lang="en-US" altLang="en-US" dirty="0">
                <a:latin typeface="Verdana" panose="020B0604030504040204" pitchFamily="34" charset="0"/>
              </a:rPr>
              <a:t>Example:</a:t>
            </a:r>
          </a:p>
          <a:p>
            <a:pPr>
              <a:buFontTx/>
              <a:buNone/>
            </a:pPr>
            <a:r>
              <a:rPr lang="en-US" altLang="en-US" dirty="0"/>
              <a:t>    		</a:t>
            </a:r>
            <a:r>
              <a:rPr lang="en-US" altLang="en-US" b="1" dirty="0">
                <a:latin typeface="Courier New" panose="02070309020205020404" pitchFamily="49" charset="0"/>
              </a:rPr>
              <a:t>let T=('a','b',true,3)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in Print(T 3,T 2)</a:t>
            </a:r>
          </a:p>
          <a:p>
            <a:pPr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Verdana" panose="020B0604030504040204" pitchFamily="34" charset="0"/>
              </a:rPr>
              <a:t>Output:</a:t>
            </a:r>
            <a:r>
              <a:rPr lang="en-US" altLang="en-US" dirty="0"/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(true, b)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31F6A7-845A-4D20-87CB-A772D377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149FF-09C4-4F22-A106-220F98258A6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B498F271-8C93-420E-9A56-4447996FB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Extending Tuples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51A668C-A17D-4CFC-AED9-9C17A9F93E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2362200"/>
            <a:ext cx="6553200" cy="5181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Verdana" panose="020B0604030504040204" pitchFamily="34" charset="0"/>
              </a:rPr>
              <a:t>Use</a:t>
            </a:r>
            <a:r>
              <a:rPr lang="en-US" altLang="en-US" dirty="0"/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aug</a:t>
            </a:r>
            <a:r>
              <a:rPr lang="en-US" altLang="en-US" dirty="0"/>
              <a:t> </a:t>
            </a:r>
            <a:r>
              <a:rPr lang="en-US" altLang="en-US" dirty="0">
                <a:latin typeface="Verdana" panose="020B0604030504040204" pitchFamily="34" charset="0"/>
              </a:rPr>
              <a:t>(augment) operation.</a:t>
            </a:r>
          </a:p>
          <a:p>
            <a:r>
              <a:rPr lang="en-US" altLang="en-US" dirty="0">
                <a:latin typeface="Verdana" panose="020B0604030504040204" pitchFamily="34" charset="0"/>
              </a:rPr>
              <a:t>Additional element added to RIGHT side of tuple.</a:t>
            </a:r>
          </a:p>
          <a:p>
            <a:r>
              <a:rPr lang="en-US" altLang="en-US" dirty="0">
                <a:solidFill>
                  <a:srgbClr val="FDAD23"/>
                </a:solidFill>
                <a:latin typeface="Verdana" panose="020B0604030504040204" pitchFamily="34" charset="0"/>
              </a:rPr>
              <a:t>NEW</a:t>
            </a:r>
            <a:r>
              <a:rPr lang="en-US" altLang="en-US" dirty="0">
                <a:latin typeface="Verdana" panose="020B0604030504040204" pitchFamily="34" charset="0"/>
              </a:rPr>
              <a:t> tuple is built.</a:t>
            </a:r>
          </a:p>
          <a:p>
            <a:r>
              <a:rPr lang="en-US" altLang="en-US" dirty="0">
                <a:solidFill>
                  <a:srgbClr val="FDAD23"/>
                </a:solidFill>
                <a:latin typeface="Verdana" panose="020B0604030504040204" pitchFamily="34" charset="0"/>
              </a:rPr>
              <a:t>NOT</a:t>
            </a:r>
            <a:r>
              <a:rPr lang="en-US" altLang="en-US" dirty="0">
                <a:latin typeface="Verdana" panose="020B0604030504040204" pitchFamily="34" charset="0"/>
              </a:rPr>
              <a:t> an assignment to a tuple.</a:t>
            </a:r>
          </a:p>
          <a:p>
            <a:r>
              <a:rPr lang="en-US" altLang="en-US" dirty="0">
                <a:latin typeface="Verdana" panose="020B0604030504040204" pitchFamily="34" charset="0"/>
              </a:rPr>
              <a:t>In general, </a:t>
            </a:r>
            <a:r>
              <a:rPr lang="en-US" altLang="en-US" dirty="0">
                <a:solidFill>
                  <a:srgbClr val="FDAD23"/>
                </a:solidFill>
                <a:latin typeface="Verdana" panose="020B0604030504040204" pitchFamily="34" charset="0"/>
              </a:rPr>
              <a:t>ALL</a:t>
            </a:r>
            <a:r>
              <a:rPr lang="en-US" altLang="en-US" dirty="0">
                <a:latin typeface="Verdana" panose="020B0604030504040204" pitchFamily="34" charset="0"/>
              </a:rPr>
              <a:t> objects in RPAL are </a:t>
            </a:r>
            <a:r>
              <a:rPr lang="en-US" altLang="en-US" dirty="0">
                <a:solidFill>
                  <a:srgbClr val="FDAD23"/>
                </a:solidFill>
                <a:latin typeface="Verdana" panose="020B0604030504040204" pitchFamily="34" charset="0"/>
              </a:rPr>
              <a:t>IMMUTABLE</a:t>
            </a:r>
            <a:r>
              <a:rPr lang="en-US" altLang="en-US" dirty="0">
                <a:latin typeface="Verdana" panose="020B0604030504040204" pitchFamily="34" charset="0"/>
              </a:rPr>
              <a:t>.</a:t>
            </a:r>
          </a:p>
          <a:p>
            <a:r>
              <a:rPr lang="en-US" altLang="en-US" dirty="0">
                <a:latin typeface="Verdana" panose="020B0604030504040204" pitchFamily="34" charset="0"/>
              </a:rPr>
              <a:t>Example:</a:t>
            </a:r>
          </a:p>
          <a:p>
            <a:pPr>
              <a:buFontTx/>
              <a:buNone/>
            </a:pPr>
            <a:r>
              <a:rPr lang="en-US" altLang="en-US" dirty="0"/>
              <a:t>	</a:t>
            </a:r>
            <a:r>
              <a:rPr lang="en-US" altLang="en-US" b="1" dirty="0">
                <a:latin typeface="Courier New" panose="02070309020205020404" pitchFamily="49" charset="0"/>
              </a:rPr>
              <a:t>let T = (2,3) in let A = T </a:t>
            </a:r>
            <a:r>
              <a:rPr lang="en-US" altLang="en-US" b="1" dirty="0" err="1">
                <a:latin typeface="Courier New" panose="02070309020205020404" pitchFamily="49" charset="0"/>
              </a:rPr>
              <a:t>aug</a:t>
            </a:r>
            <a:r>
              <a:rPr lang="en-US" altLang="en-US" b="1" dirty="0">
                <a:latin typeface="Courier New" panose="02070309020205020404" pitchFamily="49" charset="0"/>
              </a:rPr>
              <a:t> 4 in Print (A) // Output: (2,3,4)</a:t>
            </a:r>
          </a:p>
          <a:p>
            <a:endParaRPr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7E4769-6B9E-4A96-AE72-540480A2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149FF-09C4-4F22-A106-220F98258A6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C8ED2B11-75FA-4B83-8F20-C977ED2914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of Tuple Operations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8C197C8-60D1-4CCC-A174-26A749AB98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2438400"/>
            <a:ext cx="79248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>
                <a:latin typeface="Courier New" panose="02070309020205020404" pitchFamily="49" charset="0"/>
              </a:rPr>
              <a:t>E1,E2,...,En</a:t>
            </a:r>
            <a:r>
              <a:rPr lang="en-US" altLang="en-US"/>
              <a:t>   </a:t>
            </a:r>
            <a:r>
              <a:rPr lang="en-US" altLang="en-US">
                <a:latin typeface="Verdana" panose="020B0604030504040204" pitchFamily="34" charset="0"/>
              </a:rPr>
              <a:t>tuple construction (tau)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T aug E</a:t>
            </a:r>
            <a:r>
              <a:rPr lang="en-US" altLang="en-US"/>
              <a:t>         	 </a:t>
            </a:r>
            <a:r>
              <a:rPr lang="en-US" altLang="en-US">
                <a:latin typeface="Verdana" panose="020B0604030504040204" pitchFamily="34" charset="0"/>
              </a:rPr>
              <a:t>tuple extension (augmentation)</a:t>
            </a:r>
          </a:p>
          <a:p>
            <a:r>
              <a:rPr lang="en-US" altLang="en-US"/>
              <a:t> </a:t>
            </a:r>
            <a:r>
              <a:rPr lang="en-US" altLang="en-US" b="1">
                <a:latin typeface="Courier New" panose="02070309020205020404" pitchFamily="49" charset="0"/>
              </a:rPr>
              <a:t>Order T</a:t>
            </a:r>
            <a:r>
              <a:rPr lang="en-US" altLang="en-US"/>
              <a:t>          	 </a:t>
            </a:r>
            <a:r>
              <a:rPr lang="en-US" altLang="en-US">
                <a:latin typeface="Verdana" panose="020B0604030504040204" pitchFamily="34" charset="0"/>
              </a:rPr>
              <a:t>number of elements in</a:t>
            </a:r>
            <a:r>
              <a:rPr lang="en-US" altLang="en-US"/>
              <a:t> </a:t>
            </a:r>
            <a:r>
              <a:rPr lang="en-US" altLang="en-US" b="1">
                <a:latin typeface="Courier New" panose="02070309020205020404" pitchFamily="49" charset="0"/>
              </a:rPr>
              <a:t>T</a:t>
            </a:r>
          </a:p>
          <a:p>
            <a:r>
              <a:rPr lang="en-US" altLang="en-US"/>
              <a:t> </a:t>
            </a:r>
            <a:r>
              <a:rPr lang="en-US" altLang="en-US" b="1">
                <a:latin typeface="Courier New" panose="02070309020205020404" pitchFamily="49" charset="0"/>
              </a:rPr>
              <a:t>Null T</a:t>
            </a:r>
            <a:r>
              <a:rPr lang="en-US" altLang="en-US"/>
              <a:t>          	 </a:t>
            </a:r>
            <a:r>
              <a:rPr lang="en-US" altLang="en-US">
                <a:latin typeface="Verdana" panose="020B0604030504040204" pitchFamily="34" charset="0"/>
              </a:rPr>
              <a:t>true if</a:t>
            </a:r>
            <a:r>
              <a:rPr lang="en-US" altLang="en-US"/>
              <a:t> </a:t>
            </a:r>
            <a:r>
              <a:rPr lang="en-US" altLang="en-US" b="1">
                <a:latin typeface="Courier New" panose="02070309020205020404" pitchFamily="49" charset="0"/>
              </a:rPr>
              <a:t>T</a:t>
            </a:r>
            <a:r>
              <a:rPr lang="en-US" altLang="en-US"/>
              <a:t> </a:t>
            </a:r>
            <a:r>
              <a:rPr lang="en-US" altLang="en-US">
                <a:latin typeface="Verdana" panose="020B0604030504040204" pitchFamily="34" charset="0"/>
              </a:rPr>
              <a:t>is</a:t>
            </a:r>
            <a:r>
              <a:rPr lang="en-US" altLang="en-US"/>
              <a:t> </a:t>
            </a:r>
            <a:r>
              <a:rPr lang="en-US" altLang="en-US" b="1">
                <a:latin typeface="Courier New" panose="02070309020205020404" pitchFamily="49" charset="0"/>
              </a:rPr>
              <a:t>nil</a:t>
            </a:r>
            <a:r>
              <a:rPr lang="en-US" altLang="en-US"/>
              <a:t>, </a:t>
            </a:r>
            <a:r>
              <a:rPr lang="en-US" altLang="en-US">
                <a:latin typeface="Verdana" panose="020B0604030504040204" pitchFamily="34" charset="0"/>
              </a:rPr>
              <a:t>false otherwise</a:t>
            </a:r>
          </a:p>
          <a:p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A4E534-7A3D-4419-9AA4-C59A14AA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149FF-09C4-4F22-A106-220F98258A6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65F75DC-64C3-4C81-8F9B-7F6629EC5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@ Operator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30A89D3-4A83-48F9-8B16-7B4EF79828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latin typeface="Verdana" panose="020B0604030504040204" pitchFamily="34" charset="0"/>
              </a:rPr>
              <a:t>Allows infix use of a function.</a:t>
            </a:r>
          </a:p>
          <a:p>
            <a:endParaRPr lang="en-US" altLang="en-US">
              <a:latin typeface="Verdana" panose="020B0604030504040204" pitchFamily="34" charset="0"/>
            </a:endParaRPr>
          </a:p>
          <a:p>
            <a:r>
              <a:rPr lang="en-US" altLang="en-US">
                <a:latin typeface="Verdana" panose="020B0604030504040204" pitchFamily="34" charset="0"/>
              </a:rPr>
              <a:t>Example:</a:t>
            </a:r>
          </a:p>
          <a:p>
            <a:pPr>
              <a:buFontTx/>
              <a:buNone/>
            </a:pPr>
            <a:r>
              <a:rPr lang="en-US" altLang="en-US"/>
              <a:t>		</a:t>
            </a:r>
            <a:r>
              <a:rPr lang="en-US" altLang="en-US" b="1">
                <a:latin typeface="Courier New" panose="02070309020205020404" pitchFamily="49" charset="0"/>
              </a:rPr>
              <a:t>let Add x y = x + y </a:t>
            </a:r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	in Print (2 @Add 3 @Add 4)</a:t>
            </a:r>
          </a:p>
          <a:p>
            <a:endParaRPr lang="en-US" altLang="en-US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Verdana" panose="020B0604030504040204" pitchFamily="34" charset="0"/>
              </a:rPr>
              <a:t>	Equivalent to:</a:t>
            </a:r>
          </a:p>
          <a:p>
            <a:pPr lvl="1">
              <a:buFontTx/>
              <a:buNone/>
            </a:pPr>
            <a:r>
              <a:rPr lang="en-US" altLang="en-US"/>
              <a:t>	</a:t>
            </a:r>
            <a:r>
              <a:rPr lang="en-US" altLang="en-US" b="1">
                <a:latin typeface="Courier New" panose="02070309020205020404" pitchFamily="49" charset="0"/>
              </a:rPr>
              <a:t>let Add x y = x + y </a:t>
            </a:r>
          </a:p>
          <a:p>
            <a:pPr lvl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in Print (Add (Add 2 3) 4)</a:t>
            </a:r>
          </a:p>
          <a:p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EF1CCB-2388-427E-A5F6-1C9E7618A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149FF-09C4-4F22-A106-220F98258A6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DC13D32-01D9-4C7E-96BB-800E660B23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Operator Precedence in RPAL, from lowest to highest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310B6EC-B091-4929-B1C5-9CEDD76EDA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109629"/>
            <a:ext cx="65532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>
              <a:buFontTx/>
              <a:buNone/>
            </a:pPr>
            <a:r>
              <a:rPr lang="en-US" altLang="en-US" sz="2600" dirty="0"/>
              <a:t>		</a:t>
            </a:r>
            <a:r>
              <a:rPr lang="en-US" altLang="en-US" sz="2600" b="1" dirty="0">
                <a:latin typeface="Courier New" panose="02070309020205020404" pitchFamily="49" charset="0"/>
              </a:rPr>
              <a:t>let </a:t>
            </a:r>
            <a:r>
              <a:rPr lang="en-US" altLang="en-US" sz="2600" b="1" dirty="0" err="1">
                <a:latin typeface="Courier New" panose="02070309020205020404" pitchFamily="49" charset="0"/>
              </a:rPr>
              <a:t>fn</a:t>
            </a:r>
            <a:r>
              <a:rPr lang="en-US" altLang="en-US" sz="2600" b="1" dirty="0">
                <a:latin typeface="Courier New" panose="02070309020205020404" pitchFamily="49" charset="0"/>
              </a:rPr>
              <a:t> </a:t>
            </a:r>
          </a:p>
          <a:p>
            <a:pPr lvl="2">
              <a:buFontTx/>
              <a:buNone/>
            </a:pPr>
            <a:r>
              <a:rPr lang="en-US" altLang="en-US" sz="2600" b="1" dirty="0">
                <a:latin typeface="Courier New" panose="02070309020205020404" pitchFamily="49" charset="0"/>
              </a:rPr>
              <a:t>where </a:t>
            </a:r>
          </a:p>
          <a:p>
            <a:pPr lvl="2">
              <a:buFontTx/>
              <a:buNone/>
            </a:pPr>
            <a:r>
              <a:rPr lang="en-US" altLang="en-US" sz="2600" b="1" dirty="0">
                <a:latin typeface="Courier New" panose="02070309020205020404" pitchFamily="49" charset="0"/>
              </a:rPr>
              <a:t>tau </a:t>
            </a:r>
          </a:p>
          <a:p>
            <a:pPr lvl="2">
              <a:buFontTx/>
              <a:buNone/>
            </a:pPr>
            <a:r>
              <a:rPr lang="en-US" altLang="en-US" sz="2600" b="1" dirty="0" err="1">
                <a:latin typeface="Courier New" panose="02070309020205020404" pitchFamily="49" charset="0"/>
              </a:rPr>
              <a:t>aug</a:t>
            </a:r>
            <a:r>
              <a:rPr lang="en-US" altLang="en-US" sz="2600" b="1" dirty="0">
                <a:latin typeface="Courier New" panose="02070309020205020404" pitchFamily="49" charset="0"/>
              </a:rPr>
              <a:t> </a:t>
            </a:r>
          </a:p>
          <a:p>
            <a:pPr lvl="2">
              <a:buFontTx/>
              <a:buNone/>
            </a:pPr>
            <a:r>
              <a:rPr lang="en-US" altLang="en-US" sz="2600" b="1" dirty="0">
                <a:latin typeface="Courier New" panose="02070309020205020404" pitchFamily="49" charset="0"/>
              </a:rPr>
              <a:t>-&gt; </a:t>
            </a:r>
          </a:p>
          <a:p>
            <a:pPr lvl="2">
              <a:buFontTx/>
              <a:buNone/>
            </a:pPr>
            <a:r>
              <a:rPr lang="en-US" altLang="en-US" sz="2600" b="1" dirty="0">
                <a:latin typeface="Courier New" panose="02070309020205020404" pitchFamily="49" charset="0"/>
              </a:rPr>
              <a:t>or </a:t>
            </a:r>
          </a:p>
          <a:p>
            <a:pPr lvl="2">
              <a:buFontTx/>
              <a:buNone/>
            </a:pPr>
            <a:r>
              <a:rPr lang="en-US" altLang="en-US" sz="2600" b="1" dirty="0">
                <a:latin typeface="Courier New" panose="02070309020205020404" pitchFamily="49" charset="0"/>
              </a:rPr>
              <a:t>&amp; 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70A621E4-0C29-4953-8415-8AFD6E378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905000"/>
            <a:ext cx="655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FDAD23"/>
              </a:buClr>
              <a:buSzPct val="75000"/>
            </a:pPr>
            <a:r>
              <a:rPr lang="en-US" altLang="en-US" sz="2600" b="1">
                <a:solidFill>
                  <a:schemeClr val="bg1"/>
                </a:solidFill>
                <a:latin typeface="Courier New" panose="02070309020205020404" pitchFamily="49" charset="0"/>
              </a:rPr>
              <a:t>not 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FDAD23"/>
              </a:buClr>
              <a:buSzPct val="75000"/>
            </a:pPr>
            <a:r>
              <a:rPr lang="en-US" altLang="en-US" sz="2600" b="1">
                <a:solidFill>
                  <a:schemeClr val="bg1"/>
                </a:solidFill>
                <a:latin typeface="Courier New" panose="02070309020205020404" pitchFamily="49" charset="0"/>
              </a:rPr>
              <a:t>gr ge  le  ls eq ne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FDAD23"/>
              </a:buClr>
              <a:buSzPct val="75000"/>
            </a:pPr>
            <a:r>
              <a:rPr lang="en-US" altLang="en-US" sz="2600" b="1">
                <a:solidFill>
                  <a:schemeClr val="bg1"/>
                </a:solidFill>
                <a:latin typeface="Courier New" panose="02070309020205020404" pitchFamily="49" charset="0"/>
              </a:rPr>
              <a:t>+ -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FDAD23"/>
              </a:buClr>
              <a:buSzPct val="75000"/>
            </a:pPr>
            <a:r>
              <a:rPr lang="en-US" altLang="en-US" sz="2600" b="1">
                <a:solidFill>
                  <a:schemeClr val="bg1"/>
                </a:solidFill>
                <a:latin typeface="Courier New" panose="02070309020205020404" pitchFamily="49" charset="0"/>
              </a:rPr>
              <a:t>* /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FDAD23"/>
              </a:buClr>
              <a:buSzPct val="75000"/>
            </a:pPr>
            <a:r>
              <a:rPr lang="en-US" altLang="en-US" sz="2600" b="1">
                <a:solidFill>
                  <a:schemeClr val="bg1"/>
                </a:solidFill>
                <a:latin typeface="Courier New" panose="02070309020205020404" pitchFamily="49" charset="0"/>
              </a:rPr>
              <a:t>**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FDAD23"/>
              </a:buClr>
              <a:buSzPct val="75000"/>
            </a:pPr>
            <a:r>
              <a:rPr lang="en-US" altLang="en-US" sz="2600" b="1">
                <a:solidFill>
                  <a:schemeClr val="bg1"/>
                </a:solidFill>
                <a:latin typeface="Courier New" panose="02070309020205020404" pitchFamily="49" charset="0"/>
              </a:rPr>
              <a:t>@ &lt;IDENTIFIER&gt;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FDAD23"/>
              </a:buClr>
              <a:buSzPct val="75000"/>
            </a:pPr>
            <a:r>
              <a:rPr lang="en-US" altLang="en-US" sz="2600" b="1">
                <a:solidFill>
                  <a:schemeClr val="bg1"/>
                </a:solidFill>
                <a:latin typeface="Courier New" panose="02070309020205020404" pitchFamily="49" charset="0"/>
              </a:rPr>
              <a:t>function application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FDAD23"/>
              </a:buClr>
              <a:buSzPct val="75000"/>
            </a:pPr>
            <a:r>
              <a:rPr lang="en-US" altLang="en-US" sz="2600" b="1">
                <a:solidFill>
                  <a:schemeClr val="bg1"/>
                </a:solidFill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0631EA-75F0-4E0D-BCCD-37792449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149FF-09C4-4F22-A106-220F98258A6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6E471EF-70B6-4D0B-9570-8D2DD9C66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Three Versions of  PAL:  RPAL,  LPAL, and  JPAL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918A116-CCD6-4259-87D2-67C3BF6C3F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828800"/>
            <a:ext cx="6629400" cy="3276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Verdana" panose="020B0604030504040204" pitchFamily="34" charset="0"/>
              </a:rPr>
              <a:t>We will only cover RPAL.</a:t>
            </a:r>
          </a:p>
          <a:p>
            <a:r>
              <a:rPr lang="en-US" altLang="en-US" dirty="0">
                <a:latin typeface="Verdana" panose="020B0604030504040204" pitchFamily="34" charset="0"/>
              </a:rPr>
              <a:t>R in RPAL stands for right-reference (as in C).</a:t>
            </a:r>
          </a:p>
          <a:p>
            <a:r>
              <a:rPr lang="en-US" altLang="en-US" dirty="0">
                <a:latin typeface="Verdana" panose="020B0604030504040204" pitchFamily="34" charset="0"/>
              </a:rPr>
              <a:t>An RPAL program is simply an expression.</a:t>
            </a:r>
          </a:p>
          <a:p>
            <a:r>
              <a:rPr lang="en-US" altLang="en-US" dirty="0">
                <a:latin typeface="Verdana" panose="020B0604030504040204" pitchFamily="34" charset="0"/>
              </a:rPr>
              <a:t>No notion of assignment, or even memory.</a:t>
            </a:r>
          </a:p>
          <a:p>
            <a:r>
              <a:rPr lang="en-US" altLang="en-US" dirty="0">
                <a:latin typeface="Verdana" panose="020B0604030504040204" pitchFamily="34" charset="0"/>
              </a:rPr>
              <a:t>No loops, only recursion.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C60682-9E51-4BE4-BD4B-0583ED26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149FF-09C4-4F22-A106-220F98258A6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DFB9413-252B-43CC-B790-A39D48A34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Sample RPAL Programs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8EB4B0F7-D6F2-483C-852A-369A3194E0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latin typeface="Verdana" panose="020B0604030504040204" pitchFamily="34" charset="0"/>
              </a:rPr>
              <a:t>Example 1:</a:t>
            </a:r>
          </a:p>
          <a:p>
            <a:endParaRPr lang="en-US" altLang="en-US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/>
              <a:t>     </a:t>
            </a:r>
            <a:r>
              <a:rPr lang="en-US" altLang="en-US" b="1">
                <a:latin typeface="Courier New" panose="02070309020205020404" pitchFamily="49" charset="0"/>
              </a:rPr>
              <a:t>let Sum_list L =</a:t>
            </a:r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Partial_sum (L, Order L)</a:t>
            </a:r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where rec Partial_sum (L,N) =</a:t>
            </a:r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  N eq 0 -&gt; 0</a:t>
            </a:r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  | L N + Partial_sum(L,N-1)</a:t>
            </a:r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in Print ( Sum_list (2,3,4,5) 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B35CDB-8BFE-45BD-8376-5BD74ED4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149FF-09C4-4F22-A106-220F98258A6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B9FBCB1-7CB7-4FCC-93F5-DEAD03F40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Sample RPAL Programs (cont’d)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A31E7C2-3672-44CD-93C2-DEF6D84659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2209800"/>
            <a:ext cx="7772400" cy="4953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Verdana" panose="020B0604030504040204" pitchFamily="34" charset="0"/>
              </a:rPr>
              <a:t>Example 2:</a:t>
            </a:r>
          </a:p>
          <a:p>
            <a:endParaRPr lang="en-US" altLang="en-US" sz="1200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dirty="0"/>
              <a:t>     </a:t>
            </a:r>
            <a:r>
              <a:rPr lang="en-US" altLang="en-US" b="1" dirty="0">
                <a:latin typeface="Courier New" panose="02070309020205020404" pitchFamily="49" charset="0"/>
              </a:rPr>
              <a:t>let </a:t>
            </a:r>
            <a:r>
              <a:rPr lang="en-US" altLang="en-US" b="1" dirty="0" err="1">
                <a:latin typeface="Courier New" panose="02070309020205020404" pitchFamily="49" charset="0"/>
              </a:rPr>
              <a:t>Vector_sum</a:t>
            </a:r>
            <a:r>
              <a:rPr lang="en-US" altLang="en-US" b="1" dirty="0">
                <a:latin typeface="Courier New" panose="02070309020205020404" pitchFamily="49" charset="0"/>
              </a:rPr>
              <a:t>(A,B) =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</a:t>
            </a:r>
            <a:r>
              <a:rPr lang="en-US" altLang="en-US" b="1" dirty="0" err="1">
                <a:latin typeface="Courier New" panose="02070309020205020404" pitchFamily="49" charset="0"/>
              </a:rPr>
              <a:t>Partial_sum</a:t>
            </a:r>
            <a:r>
              <a:rPr lang="en-US" altLang="en-US" b="1" dirty="0">
                <a:latin typeface="Courier New" panose="02070309020205020404" pitchFamily="49" charset="0"/>
              </a:rPr>
              <a:t> (</a:t>
            </a:r>
            <a:r>
              <a:rPr lang="en-US" altLang="en-US" b="1" dirty="0" err="1">
                <a:latin typeface="Courier New" panose="02070309020205020404" pitchFamily="49" charset="0"/>
              </a:rPr>
              <a:t>A,B,Order</a:t>
            </a:r>
            <a:r>
              <a:rPr lang="en-US" altLang="en-US" b="1" dirty="0">
                <a:latin typeface="Courier New" panose="02070309020205020404" pitchFamily="49" charset="0"/>
              </a:rPr>
              <a:t> A)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where rec </a:t>
            </a:r>
            <a:r>
              <a:rPr lang="en-US" altLang="en-US" b="1" dirty="0" err="1">
                <a:latin typeface="Courier New" panose="02070309020205020404" pitchFamily="49" charset="0"/>
              </a:rPr>
              <a:t>Partial_sum</a:t>
            </a:r>
            <a:r>
              <a:rPr lang="en-US" altLang="en-US" b="1" dirty="0">
                <a:latin typeface="Courier New" panose="02070309020205020404" pitchFamily="49" charset="0"/>
              </a:rPr>
              <a:t> (A,B,N) =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N eq 0 -&gt; nil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| ( </a:t>
            </a:r>
            <a:r>
              <a:rPr lang="en-US" altLang="en-US" b="1" dirty="0" err="1">
                <a:latin typeface="Courier New" panose="02070309020205020404" pitchFamily="49" charset="0"/>
              </a:rPr>
              <a:t>Partial_sum</a:t>
            </a:r>
            <a:r>
              <a:rPr lang="en-US" altLang="en-US" b="1" dirty="0">
                <a:latin typeface="Courier New" panose="02070309020205020404" pitchFamily="49" charset="0"/>
              </a:rPr>
              <a:t>(A,B,N-1)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</a:t>
            </a:r>
            <a:r>
              <a:rPr lang="en-US" altLang="en-US" b="1" dirty="0" err="1">
                <a:latin typeface="Courier New" panose="02070309020205020404" pitchFamily="49" charset="0"/>
              </a:rPr>
              <a:t>aug</a:t>
            </a:r>
            <a:r>
              <a:rPr lang="en-US" altLang="en-US" b="1" dirty="0">
                <a:latin typeface="Courier New" panose="02070309020205020404" pitchFamily="49" charset="0"/>
              </a:rPr>
              <a:t> (A N + B N)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) // </a:t>
            </a:r>
            <a:r>
              <a:rPr lang="en-US" altLang="en-US" b="1" dirty="0">
                <a:solidFill>
                  <a:srgbClr val="FDAD23"/>
                </a:solidFill>
                <a:latin typeface="Courier New" panose="02070309020205020404" pitchFamily="49" charset="0"/>
              </a:rPr>
              <a:t>parentheses required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in Print (</a:t>
            </a:r>
            <a:r>
              <a:rPr lang="en-US" altLang="en-US" b="1" dirty="0" err="1">
                <a:latin typeface="Courier New" panose="02070309020205020404" pitchFamily="49" charset="0"/>
              </a:rPr>
              <a:t>Vector_sum</a:t>
            </a:r>
            <a:r>
              <a:rPr lang="en-US" altLang="en-US" b="1" dirty="0">
                <a:latin typeface="Courier New" panose="02070309020205020404" pitchFamily="49" charset="0"/>
              </a:rPr>
              <a:t>((1,2,3),(4,5,6)))</a:t>
            </a:r>
          </a:p>
          <a:p>
            <a:pPr>
              <a:buFontTx/>
              <a:buNone/>
            </a:pPr>
            <a:endParaRPr lang="en-US" altLang="en-US" sz="2500" dirty="0">
              <a:solidFill>
                <a:srgbClr val="FDAD23"/>
              </a:solidFill>
              <a:latin typeface="Verdan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FE7FB9-8300-4589-8B2F-6F418A47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149FF-09C4-4F22-A106-220F98258A6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71F4B42E-50A9-4BC4-9AA8-5FA863CFE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Error Conditions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DFB3AD89-AFF5-4B39-BD1F-25BCDC07A0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0" y="2241550"/>
            <a:ext cx="76962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en-US" u="sng" dirty="0">
                <a:latin typeface="Verdana" panose="020B0604030504040204" pitchFamily="34" charset="0"/>
              </a:rPr>
              <a:t>Error</a:t>
            </a:r>
            <a:r>
              <a:rPr lang="en-US" altLang="en-US" dirty="0">
                <a:latin typeface="Verdana" panose="020B0604030504040204" pitchFamily="34" charset="0"/>
              </a:rPr>
              <a:t>                              </a:t>
            </a:r>
            <a:r>
              <a:rPr lang="en-US" altLang="en-US" u="sng" dirty="0">
                <a:latin typeface="Verdana" panose="020B0604030504040204" pitchFamily="34" charset="0"/>
              </a:rPr>
              <a:t>Location of error</a:t>
            </a:r>
          </a:p>
          <a:p>
            <a:pPr>
              <a:buFontTx/>
              <a:buNone/>
            </a:pPr>
            <a:endParaRPr lang="en-US" altLang="en-US" u="sng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sz="2200" dirty="0">
                <a:latin typeface="Verdana" panose="020B0604030504040204" pitchFamily="34" charset="0"/>
              </a:rPr>
              <a:t>A is not a tuple      		   Evaluation of Order A</a:t>
            </a:r>
          </a:p>
          <a:p>
            <a:pPr>
              <a:buFontTx/>
              <a:buNone/>
            </a:pPr>
            <a:r>
              <a:rPr lang="en-US" altLang="en-US" sz="2200" dirty="0">
                <a:latin typeface="Verdana" panose="020B0604030504040204" pitchFamily="34" charset="0"/>
              </a:rPr>
              <a:t>B is not a tuple      		   Indexing of B N</a:t>
            </a:r>
          </a:p>
          <a:p>
            <a:pPr>
              <a:buFontTx/>
              <a:buNone/>
            </a:pPr>
            <a:r>
              <a:rPr lang="en-US" altLang="en-US" sz="2200" dirty="0">
                <a:latin typeface="Verdana" panose="020B0604030504040204" pitchFamily="34" charset="0"/>
              </a:rPr>
              <a:t>A shorter than B    		   Last part of B is ignored</a:t>
            </a:r>
          </a:p>
          <a:p>
            <a:pPr>
              <a:buFontTx/>
              <a:buNone/>
            </a:pPr>
            <a:r>
              <a:rPr lang="en-US" altLang="en-US" sz="2200" dirty="0">
                <a:latin typeface="Verdana" panose="020B0604030504040204" pitchFamily="34" charset="0"/>
              </a:rPr>
              <a:t>B shorter than A     	   Indexing B N</a:t>
            </a:r>
          </a:p>
          <a:p>
            <a:pPr>
              <a:buFontTx/>
              <a:buNone/>
            </a:pPr>
            <a:r>
              <a:rPr lang="en-US" altLang="en-US" sz="2200" dirty="0">
                <a:latin typeface="Verdana" panose="020B0604030504040204" pitchFamily="34" charset="0"/>
              </a:rPr>
              <a:t>Elements not integers	   Addition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159673-D726-4104-8EDE-C572239A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149FF-09C4-4F22-A106-220F98258A6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DE16A06A-F8C7-4C8F-BDFB-AC360EF15C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Verification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F54D8444-297A-448F-9368-38CC880126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2209800"/>
            <a:ext cx="7391400" cy="4953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en-US" dirty="0"/>
              <a:t> 	</a:t>
            </a:r>
            <a:r>
              <a:rPr lang="en-US" altLang="en-US" b="1" dirty="0">
                <a:latin typeface="Courier New" panose="02070309020205020404" pitchFamily="49" charset="0"/>
              </a:rPr>
              <a:t>let </a:t>
            </a:r>
            <a:r>
              <a:rPr lang="en-US" altLang="en-US" b="1" dirty="0" err="1">
                <a:latin typeface="Courier New" panose="02070309020205020404" pitchFamily="49" charset="0"/>
              </a:rPr>
              <a:t>Vector_sum</a:t>
            </a:r>
            <a:r>
              <a:rPr lang="en-US" altLang="en-US" b="1" dirty="0">
                <a:latin typeface="Courier New" panose="02070309020205020404" pitchFamily="49" charset="0"/>
              </a:rPr>
              <a:t>(A,B) =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not (</a:t>
            </a:r>
            <a:r>
              <a:rPr lang="en-US" altLang="en-US" b="1" dirty="0" err="1">
                <a:latin typeface="Courier New" panose="02070309020205020404" pitchFamily="49" charset="0"/>
              </a:rPr>
              <a:t>Istuple</a:t>
            </a:r>
            <a:r>
              <a:rPr lang="en-US" altLang="en-US" b="1" dirty="0">
                <a:latin typeface="Courier New" panose="02070309020205020404" pitchFamily="49" charset="0"/>
              </a:rPr>
              <a:t> A) -&gt; 'Error'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| not (</a:t>
            </a:r>
            <a:r>
              <a:rPr lang="en-US" altLang="en-US" b="1" dirty="0" err="1">
                <a:latin typeface="Courier New" panose="02070309020205020404" pitchFamily="49" charset="0"/>
              </a:rPr>
              <a:t>Istuple</a:t>
            </a:r>
            <a:r>
              <a:rPr lang="en-US" altLang="en-US" b="1" dirty="0">
                <a:latin typeface="Courier New" panose="02070309020205020404" pitchFamily="49" charset="0"/>
              </a:rPr>
              <a:t> B) -&gt; 'Error'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| Order A ne Order B -&gt; 'Error'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| </a:t>
            </a:r>
            <a:r>
              <a:rPr lang="en-US" altLang="en-US" b="1" dirty="0" err="1">
                <a:latin typeface="Courier New" panose="02070309020205020404" pitchFamily="49" charset="0"/>
              </a:rPr>
              <a:t>Partial_sum</a:t>
            </a:r>
            <a:r>
              <a:rPr lang="en-US" altLang="en-US" b="1" dirty="0">
                <a:latin typeface="Courier New" panose="02070309020205020404" pitchFamily="49" charset="0"/>
              </a:rPr>
              <a:t> (</a:t>
            </a:r>
            <a:r>
              <a:rPr lang="en-US" altLang="en-US" b="1" dirty="0" err="1">
                <a:latin typeface="Courier New" panose="02070309020205020404" pitchFamily="49" charset="0"/>
              </a:rPr>
              <a:t>A,B,Order</a:t>
            </a:r>
            <a:r>
              <a:rPr lang="en-US" altLang="en-US" b="1" dirty="0">
                <a:latin typeface="Courier New" panose="02070309020205020404" pitchFamily="49" charset="0"/>
              </a:rPr>
              <a:t> A)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where ...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in Print(</a:t>
            </a:r>
            <a:r>
              <a:rPr lang="en-US" altLang="en-US" b="1" dirty="0" err="1">
                <a:latin typeface="Courier New" panose="02070309020205020404" pitchFamily="49" charset="0"/>
              </a:rPr>
              <a:t>Vector_sum</a:t>
            </a:r>
            <a:r>
              <a:rPr lang="en-US" altLang="en-US" b="1" dirty="0">
                <a:latin typeface="Courier New" panose="02070309020205020404" pitchFamily="49" charset="0"/>
              </a:rPr>
              <a:t>((1,2),(4,5,6)))</a:t>
            </a:r>
          </a:p>
          <a:p>
            <a:pPr>
              <a:buFontTx/>
              <a:buNone/>
            </a:pPr>
            <a:endParaRPr lang="en-US" altLang="en-US" sz="12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dirty="0">
              <a:latin typeface="Verdan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596909-4006-493A-B0D5-0417779D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149FF-09C4-4F22-A106-220F98258A6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475B671A-EC01-4219-8642-4F0C232FBC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RPAL’s SYNTAX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2491B47-D795-45EE-9F82-B34523355E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2202265"/>
            <a:ext cx="7886700" cy="4119563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Verdana" panose="020B0604030504040204" pitchFamily="34" charset="0"/>
              </a:rPr>
              <a:t>RPAL’s lexical grammar.</a:t>
            </a:r>
          </a:p>
          <a:p>
            <a:endParaRPr lang="en-US" altLang="en-US" dirty="0">
              <a:latin typeface="Verdana" panose="020B0604030504040204" pitchFamily="34" charset="0"/>
            </a:endParaRPr>
          </a:p>
          <a:p>
            <a:r>
              <a:rPr lang="en-US" altLang="en-US" dirty="0">
                <a:latin typeface="Verdana" panose="020B0604030504040204" pitchFamily="34" charset="0"/>
              </a:rPr>
              <a:t>RPAL’s phrase-structure grammar.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38B732-E0F4-4A29-8F19-4D4CDDC17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149FF-09C4-4F22-A106-220F98258A6E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">
            <a:extLst>
              <a:ext uri="{FF2B5EF4-FFF2-40B4-BE49-F238E27FC236}">
                <a16:creationId xmlns:a16="http://schemas.microsoft.com/office/drawing/2014/main" id="{5D6E2B7B-11B4-44E4-8663-710A182DB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71463"/>
            <a:ext cx="5853113" cy="643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4E5244-E788-4D58-A8A1-3338E2F7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149FF-09C4-4F22-A106-220F98258A6E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3">
            <a:extLst>
              <a:ext uri="{FF2B5EF4-FFF2-40B4-BE49-F238E27FC236}">
                <a16:creationId xmlns:a16="http://schemas.microsoft.com/office/drawing/2014/main" id="{2B604435-F707-4862-82E6-5A79F00F7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1000"/>
            <a:ext cx="6621463" cy="621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DC8D77-0C83-40FC-9189-8242D203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149FF-09C4-4F22-A106-220F98258A6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3">
            <a:extLst>
              <a:ext uri="{FF2B5EF4-FFF2-40B4-BE49-F238E27FC236}">
                <a16:creationId xmlns:a16="http://schemas.microsoft.com/office/drawing/2014/main" id="{B77BEF2C-8F13-415D-83BE-D926C97E6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685800"/>
            <a:ext cx="7300912" cy="546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7EEB6-BA46-4D0C-8289-813FE8AA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149FF-09C4-4F22-A106-220F98258A6E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3">
            <a:extLst>
              <a:ext uri="{FF2B5EF4-FFF2-40B4-BE49-F238E27FC236}">
                <a16:creationId xmlns:a16="http://schemas.microsoft.com/office/drawing/2014/main" id="{B017EEAF-7247-4234-B603-91F48161E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467600" cy="372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12AAC4-DE39-4C4E-85ED-FAC8B056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149FF-09C4-4F22-A106-220F98258A6E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3AC7A965-1DA1-4DE0-B024-0CD71B8738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819400"/>
            <a:ext cx="7772400" cy="762000"/>
          </a:xfrm>
        </p:spPr>
        <p:txBody>
          <a:bodyPr/>
          <a:lstStyle/>
          <a:p>
            <a:pPr algn="ctr"/>
            <a:r>
              <a:rPr lang="en-US" altLang="en-US"/>
              <a:t>Thank You!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4A9CFA-6A28-4997-A038-A5CD48D1F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149FF-09C4-4F22-A106-220F98258A6E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A165FAC-C875-4CE4-856E-8E352A5D00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Two Notions: Function Definition and Function Application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C2D0882-AEA5-4F0D-8E09-152FEBC16A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969079"/>
            <a:ext cx="6629400" cy="3810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Verdana" panose="020B0604030504040204" pitchFamily="34" charset="0"/>
              </a:rPr>
              <a:t>RPAL is a functional language.</a:t>
            </a:r>
          </a:p>
          <a:p>
            <a:r>
              <a:rPr lang="en-US" altLang="en-US" dirty="0">
                <a:latin typeface="Verdana" panose="020B0604030504040204" pitchFamily="34" charset="0"/>
              </a:rPr>
              <a:t>Every RPAL program is an expression.</a:t>
            </a:r>
          </a:p>
          <a:p>
            <a:r>
              <a:rPr lang="en-US" altLang="en-US" dirty="0">
                <a:latin typeface="Verdana" panose="020B0604030504040204" pitchFamily="34" charset="0"/>
              </a:rPr>
              <a:t>Running an RPAL program consists of evaluating the expression.  </a:t>
            </a:r>
          </a:p>
          <a:p>
            <a:r>
              <a:rPr lang="en-US" altLang="en-US" dirty="0">
                <a:latin typeface="Verdana" panose="020B0604030504040204" pitchFamily="34" charset="0"/>
              </a:rPr>
              <a:t>The most important construct in RPAL is the function.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91AFAC-F9A8-4633-8D79-4646C4AD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149FF-09C4-4F22-A106-220F98258A6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0471EEB9-A1A3-4CFD-BF1F-69ED118944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REFERENCES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21FFCADA-06DB-4376-986A-19DCEBDB7C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Programming Language Pragmatics by Michael L. Scott. 3rd edition. Morgan Kaufmann Publishers. (April 2009).</a:t>
            </a:r>
          </a:p>
          <a:p>
            <a:r>
              <a:rPr lang="en-US" altLang="en-US" dirty="0"/>
              <a:t>Slides are adopted from Lecture Slides of </a:t>
            </a:r>
            <a:r>
              <a:rPr lang="en-US" altLang="en-US" dirty="0" err="1"/>
              <a:t>Dr.Malaka</a:t>
            </a:r>
            <a:r>
              <a:rPr lang="en-US" altLang="en-US" dirty="0"/>
              <a:t> </a:t>
            </a:r>
            <a:r>
              <a:rPr lang="en-US" altLang="en-US" dirty="0" err="1"/>
              <a:t>Walpola</a:t>
            </a:r>
            <a:r>
              <a:rPr lang="en-US" altLang="en-US" dirty="0"/>
              <a:t> and </a:t>
            </a:r>
            <a:r>
              <a:rPr lang="en-US" altLang="en-US" dirty="0" err="1"/>
              <a:t>Dr.Bermudez</a:t>
            </a: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5F182C-C459-4A3D-BCBE-EE0BA7EB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149FF-09C4-4F22-A106-220F98258A6E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7A41605-D4FC-4963-A4E2-FFD0177E00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Two Notions: Function Definition and Function Application (cont’d)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BF52DFD-D5BF-45C3-B38D-5932D81B4C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2133600"/>
            <a:ext cx="6629400" cy="3810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Verdana" panose="020B0604030504040204" pitchFamily="34" charset="0"/>
              </a:rPr>
              <a:t>Functions in RPAL are first-class objects. Programmer can do anything with a function:</a:t>
            </a:r>
          </a:p>
          <a:p>
            <a:pPr lvl="1"/>
            <a:r>
              <a:rPr lang="en-US" altLang="en-US" dirty="0">
                <a:latin typeface="Verdana" panose="020B0604030504040204" pitchFamily="34" charset="0"/>
              </a:rPr>
              <a:t>Send a function as a parameter to a function</a:t>
            </a:r>
          </a:p>
          <a:p>
            <a:pPr lvl="1"/>
            <a:r>
              <a:rPr lang="en-US" altLang="en-US" dirty="0">
                <a:latin typeface="Verdana" panose="020B0604030504040204" pitchFamily="34" charset="0"/>
              </a:rPr>
              <a:t>Return a function from a function.</a:t>
            </a:r>
          </a:p>
          <a:p>
            <a:pPr lvl="1"/>
            <a:endParaRPr lang="en-US" altLang="en-US" dirty="0">
              <a:latin typeface="Verdan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421BAD-06DA-40EF-8734-E356FEDF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149FF-09C4-4F22-A106-220F98258A6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FED2164-7766-4CBE-8B9E-BE5C7AF1C7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Sample RPAL Programs: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09CE49C-F69A-4D74-BBF2-3A65B5A6DD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6407" y="22860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Tx/>
              <a:buAutoNum type="arabicParenR"/>
            </a:pPr>
            <a:r>
              <a:rPr lang="en-US" altLang="en-US" b="1" dirty="0">
                <a:latin typeface="Courier New" panose="02070309020205020404" pitchFamily="49" charset="0"/>
              </a:rPr>
              <a:t>let X=3</a:t>
            </a:r>
          </a:p>
          <a:p>
            <a:pPr marL="457200" indent="-457200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in</a:t>
            </a:r>
          </a:p>
          <a:p>
            <a:pPr marL="457200" indent="-457200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Print(X,X**2)</a:t>
            </a:r>
          </a:p>
          <a:p>
            <a:pPr marL="457200" indent="-457200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//  Prints (3,9)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56D065-D02C-4157-91D4-178B17A9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149FF-09C4-4F22-A106-220F98258A6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FED2164-7766-4CBE-8B9E-BE5C7AF1C7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Sample RPAL Programs: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09CE49C-F69A-4D74-BBF2-3A65B5A6DD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2005012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457200" indent="-457200">
              <a:buFontTx/>
              <a:buAutoNum type="arabicParenR" startAt="2"/>
            </a:pPr>
            <a:r>
              <a:rPr lang="en-US" altLang="en-US" b="1" dirty="0">
                <a:latin typeface="Courier New" panose="02070309020205020404" pitchFamily="49" charset="0"/>
              </a:rPr>
              <a:t>let Abs N =</a:t>
            </a:r>
          </a:p>
          <a:p>
            <a:pPr marL="457200" indent="-457200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N ls 0 -&gt; -N | N</a:t>
            </a:r>
          </a:p>
          <a:p>
            <a:pPr marL="457200" indent="-457200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in</a:t>
            </a:r>
          </a:p>
          <a:p>
            <a:pPr marL="457200" indent="-457200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Print(Abs -3)</a:t>
            </a:r>
          </a:p>
          <a:p>
            <a:pPr marL="457200" indent="-457200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// Prints 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56D065-D02C-4157-91D4-178B17A9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149FF-09C4-4F22-A106-220F98258A6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6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7B2BD4C-C81F-4027-9EB3-1434212EA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Preview of Lambda Calculus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FA4AF36-A8F3-4B76-8A0E-BC970FE86A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2209800"/>
            <a:ext cx="71628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Verdana" panose="020B0604030504040204" pitchFamily="34" charset="0"/>
              </a:rPr>
              <a:t>Program 1 is equivalent to: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(</a:t>
            </a:r>
            <a:r>
              <a:rPr lang="en-US" altLang="en-US" b="1" dirty="0" err="1">
                <a:latin typeface="Courier New" panose="02070309020205020404" pitchFamily="49" charset="0"/>
              </a:rPr>
              <a:t>fn</a:t>
            </a:r>
            <a:r>
              <a:rPr lang="en-US" altLang="en-US" b="1" dirty="0">
                <a:latin typeface="Courier New" panose="02070309020205020404" pitchFamily="49" charset="0"/>
              </a:rPr>
              <a:t> X. Print(X,X**2)) 3</a:t>
            </a:r>
          </a:p>
          <a:p>
            <a:pPr lvl="1"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r>
              <a:rPr lang="en-US" altLang="en-US" dirty="0">
                <a:latin typeface="Verdana" panose="020B0604030504040204" pitchFamily="34" charset="0"/>
              </a:rPr>
              <a:t>Program 2 is equivalent to: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let Abs = </a:t>
            </a:r>
            <a:r>
              <a:rPr lang="en-US" altLang="en-US" b="1" dirty="0" err="1">
                <a:latin typeface="Courier New" panose="02070309020205020404" pitchFamily="49" charset="0"/>
              </a:rPr>
              <a:t>fn</a:t>
            </a:r>
            <a:r>
              <a:rPr lang="en-US" altLang="en-US" b="1" dirty="0">
                <a:latin typeface="Courier New" panose="02070309020205020404" pitchFamily="49" charset="0"/>
              </a:rPr>
              <a:t> N. N ls 0 -&gt; -N | N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in Print(Abs -3)</a:t>
            </a:r>
          </a:p>
          <a:p>
            <a:endParaRPr lang="en-US" altLang="en-US" b="1" dirty="0"/>
          </a:p>
          <a:p>
            <a:pPr>
              <a:buFontTx/>
              <a:buNone/>
            </a:pPr>
            <a:r>
              <a:rPr lang="en-US" altLang="en-US" dirty="0">
                <a:latin typeface="Verdana" panose="020B0604030504040204" pitchFamily="34" charset="0"/>
              </a:rPr>
              <a:t>	which is equivalent to: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(</a:t>
            </a:r>
            <a:r>
              <a:rPr lang="en-US" altLang="en-US" b="1" dirty="0" err="1">
                <a:latin typeface="Courier New" panose="02070309020205020404" pitchFamily="49" charset="0"/>
              </a:rPr>
              <a:t>fn</a:t>
            </a:r>
            <a:r>
              <a:rPr lang="en-US" altLang="en-US" b="1" dirty="0">
                <a:latin typeface="Courier New" panose="02070309020205020404" pitchFamily="49" charset="0"/>
              </a:rPr>
              <a:t> Abs. Print(Abs -3)) 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(</a:t>
            </a:r>
            <a:r>
              <a:rPr lang="en-US" altLang="en-US" b="1" dirty="0" err="1">
                <a:latin typeface="Courier New" panose="02070309020205020404" pitchFamily="49" charset="0"/>
              </a:rPr>
              <a:t>fn</a:t>
            </a:r>
            <a:r>
              <a:rPr lang="en-US" altLang="en-US" b="1" dirty="0">
                <a:latin typeface="Courier New" panose="02070309020205020404" pitchFamily="49" charset="0"/>
              </a:rPr>
              <a:t> N. N ls 0 -&gt; -N | N)</a:t>
            </a:r>
          </a:p>
          <a:p>
            <a:endParaRPr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FB16FF-447C-417B-B0BE-0AD00A448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149FF-09C4-4F22-A106-220F98258A6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7270</TotalTime>
  <Words>2245</Words>
  <Application>Microsoft Office PowerPoint</Application>
  <PresentationFormat>On-screen Show (4:3)</PresentationFormat>
  <Paragraphs>402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Calibri Light</vt:lpstr>
      <vt:lpstr>Courier New</vt:lpstr>
      <vt:lpstr>Times New Roman</vt:lpstr>
      <vt:lpstr>Verdana</vt:lpstr>
      <vt:lpstr>Office Theme</vt:lpstr>
      <vt:lpstr>The RPAL Functional Language</vt:lpstr>
      <vt:lpstr>Introduction to RPAL</vt:lpstr>
      <vt:lpstr>Why study RPAL?</vt:lpstr>
      <vt:lpstr>Three Versions of  PAL:  RPAL,  LPAL, and  JPAL</vt:lpstr>
      <vt:lpstr>Two Notions: Function Definition and Function Application</vt:lpstr>
      <vt:lpstr>Two Notions: Function Definition and Function Application (cont’d)</vt:lpstr>
      <vt:lpstr>Sample RPAL Programs:</vt:lpstr>
      <vt:lpstr>Sample RPAL Programs:</vt:lpstr>
      <vt:lpstr>Preview of Lambda Calculus</vt:lpstr>
      <vt:lpstr>RPAL constructs</vt:lpstr>
      <vt:lpstr>RPAL Is Dynamically Typed</vt:lpstr>
      <vt:lpstr>RPAL Has Six Data Types:</vt:lpstr>
      <vt:lpstr>Type Identification Functions</vt:lpstr>
      <vt:lpstr>Other Operations</vt:lpstr>
      <vt:lpstr>Examples</vt:lpstr>
      <vt:lpstr>Nesting Definitions</vt:lpstr>
      <vt:lpstr>Nesting Definitions (cont’d)</vt:lpstr>
      <vt:lpstr>Simultaneous Definitions</vt:lpstr>
      <vt:lpstr>Function Definitions Within One Another</vt:lpstr>
      <vt:lpstr>Functions</vt:lpstr>
      <vt:lpstr>Every function in RPAL has:</vt:lpstr>
      <vt:lpstr>Functions (cont’d)</vt:lpstr>
      <vt:lpstr>Functions (cont’d)</vt:lpstr>
      <vt:lpstr>Functions (cont’d)</vt:lpstr>
      <vt:lpstr>Function Application</vt:lpstr>
      <vt:lpstr>Example: Normal order vs. PL order</vt:lpstr>
      <vt:lpstr>Recursion</vt:lpstr>
      <vt:lpstr>Factorial</vt:lpstr>
      <vt:lpstr>Example:</vt:lpstr>
      <vt:lpstr>Example:</vt:lpstr>
      <vt:lpstr>Tuples</vt:lpstr>
      <vt:lpstr>Arrays</vt:lpstr>
      <vt:lpstr>Multi-Dimensional Arrays: Tuples of Tuples</vt:lpstr>
      <vt:lpstr>Notes on Tuples</vt:lpstr>
      <vt:lpstr>Selecting an Element From a Tuple</vt:lpstr>
      <vt:lpstr>Extending Tuples</vt:lpstr>
      <vt:lpstr>Summary of Tuple Operations</vt:lpstr>
      <vt:lpstr>The @ Operator</vt:lpstr>
      <vt:lpstr>Operator Precedence in RPAL, from lowest to highest</vt:lpstr>
      <vt:lpstr>Sample RPAL Programs</vt:lpstr>
      <vt:lpstr>Sample RPAL Programs (cont’d)</vt:lpstr>
      <vt:lpstr>Error Conditions</vt:lpstr>
      <vt:lpstr>Data Verification</vt:lpstr>
      <vt:lpstr>RPAL’s SYNTAX</vt:lpstr>
      <vt:lpstr>PowerPoint Presentation</vt:lpstr>
      <vt:lpstr>PowerPoint Presentation</vt:lpstr>
      <vt:lpstr>PowerPoint Presentation</vt:lpstr>
      <vt:lpstr>PowerPoint Presentation</vt:lpstr>
      <vt:lpstr>Thank You!</vt:lpstr>
      <vt:lpstr>REFERENCES</vt:lpstr>
    </vt:vector>
  </TitlesOfParts>
  <Company>None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Paradigmas y Perspectivas Futuras en Computación</dc:title>
  <dc:creator>Manuel Bermudez</dc:creator>
  <cp:lastModifiedBy>Adeesha Wijayasiri</cp:lastModifiedBy>
  <cp:revision>110</cp:revision>
  <dcterms:created xsi:type="dcterms:W3CDTF">2000-03-29T16:40:24Z</dcterms:created>
  <dcterms:modified xsi:type="dcterms:W3CDTF">2020-04-20T18:28:36Z</dcterms:modified>
</cp:coreProperties>
</file>