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</p:sldMasterIdLst>
  <p:notesMasterIdLst>
    <p:notesMasterId r:id="rId47"/>
  </p:notesMasterIdLst>
  <p:handoutMasterIdLst>
    <p:handoutMasterId r:id="rId48"/>
  </p:handoutMasterIdLst>
  <p:sldIdLst>
    <p:sldId id="375" r:id="rId2"/>
    <p:sldId id="394" r:id="rId3"/>
    <p:sldId id="3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96" r:id="rId39"/>
    <p:sldId id="397" r:id="rId40"/>
    <p:sldId id="398" r:id="rId41"/>
    <p:sldId id="297" r:id="rId42"/>
    <p:sldId id="399" r:id="rId43"/>
    <p:sldId id="400" r:id="rId44"/>
    <p:sldId id="401" r:id="rId45"/>
    <p:sldId id="402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D23"/>
    <a:srgbClr val="336699"/>
    <a:srgbClr val="FF9966"/>
    <a:srgbClr val="0033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4" autoAdjust="0"/>
    <p:restoredTop sz="94624" autoAdjust="0"/>
  </p:normalViewPr>
  <p:slideViewPr>
    <p:cSldViewPr>
      <p:cViewPr varScale="1">
        <p:scale>
          <a:sx n="61" d="100"/>
          <a:sy n="61" d="100"/>
        </p:scale>
        <p:origin x="136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1" d="100"/>
          <a:sy n="51" d="100"/>
        </p:scale>
        <p:origin x="269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F7055A-1A12-4B3B-BE50-9EE044EF6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A65C0A78-A087-422E-BCF4-DF978D3090F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346D4C4-E13E-44AE-9C79-D4FB4DB46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E0919C0-81E6-43FD-9002-5B13B6E7E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A752C5-40E1-4002-8BDB-4F401E720477}" type="datetime1">
              <a:rPr lang="es-CR" altLang="en-US" smtClean="0"/>
              <a:t>2/11/2021</a:t>
            </a:fld>
            <a:endParaRPr lang="es-C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5B4EDC1-803A-47B9-A95A-EDEDA83A17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6451-55EA-48A4-B456-28A88EE2C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AE98C-47ED-42F8-A1EF-B90302A19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Verdana"/>
                <a:cs typeface="Verdana"/>
              </a:rPr>
              <a:t>Output is </a:t>
            </a:r>
            <a:r>
              <a:rPr lang="en-US" spc="-10" dirty="0">
                <a:latin typeface="Verdana"/>
                <a:cs typeface="Verdana"/>
              </a:rPr>
              <a:t>:(5,6,5)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CAC1B-2DBD-4816-B9C1-07797515F2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0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Verdana"/>
                <a:cs typeface="Verdana"/>
              </a:rPr>
              <a:t>Output is </a:t>
            </a:r>
            <a:r>
              <a:rPr lang="en-US" spc="-10" dirty="0">
                <a:latin typeface="Verdana"/>
                <a:cs typeface="Verdana"/>
              </a:rPr>
              <a:t>:(5,2,1)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CAC1B-2DBD-4816-B9C1-07797515F2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Verdana"/>
                <a:cs typeface="Verdana"/>
              </a:rPr>
              <a:t>Output is</a:t>
            </a:r>
            <a:r>
              <a:rPr lang="en-US" spc="-10" dirty="0">
                <a:latin typeface="Verdana"/>
                <a:cs typeface="Verdana"/>
              </a:rPr>
              <a:t>:(??,6,1)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CAC1B-2DBD-4816-B9C1-07797515F2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Verdana"/>
                <a:cs typeface="Verdana"/>
              </a:rPr>
              <a:t>Output is </a:t>
            </a:r>
            <a:r>
              <a:rPr lang="en-US" spc="-10" dirty="0">
                <a:latin typeface="Verdana"/>
                <a:cs typeface="Verdana"/>
              </a:rPr>
              <a:t>:(5,6,1)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CAC1B-2DBD-4816-B9C1-07797515F2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0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Verdana"/>
                <a:cs typeface="Verdana"/>
              </a:rPr>
              <a:t>Output is </a:t>
            </a:r>
            <a:r>
              <a:rPr lang="en-US" spc="-10" dirty="0">
                <a:latin typeface="Verdana"/>
                <a:cs typeface="Verdana"/>
              </a:rPr>
              <a:t>:(5,2,1)</a:t>
            </a: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CAC1B-2DBD-4816-B9C1-07797515F2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32D-FF86-49DD-90EE-C5BE816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8B65-C9C6-462A-90DD-29D026A70AB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280-084E-4A23-9D1E-C8C29B4F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3EDD-CBB4-4D70-81AE-C4974B2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D1A6-6B86-46D8-AC6B-4AD7355F5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D5B77836-F9F3-43E1-A09D-E49C094164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ACA9092C-BBE3-46FB-8C3E-5C790EDC8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191B44B8-DCE8-4D04-8575-F8A48F2E05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81C3-A15B-4343-AB5A-F956360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DBD-A463-495F-8A7A-74D5947B40F9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1A-101A-42F4-B2B7-2E2EBC9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CF5-8EBA-4251-851F-41B70CF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8D82-DC97-437A-889A-E46F3863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E47-4025-4EA5-B24E-81A141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C589-D72C-4EC8-A0D2-E61F1574453F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FB4-9229-4A34-8601-D56DDAD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3BB3-62EC-4236-B475-ECEC69B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84A1-E591-4BB3-906B-44224549F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77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02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B72-0545-4E79-8DBE-40CC1CC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C734-CDA2-46B8-AE9A-8E0B3E99141A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CA-998B-40E1-B053-A2CB920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720-5EA3-4587-B28B-2B9E11F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49FF-09C4-4F22-A106-220F9825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FAE2-8777-4383-A780-84DFF1D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A0FC-4C5B-45A3-BE08-2881A7216293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4DF3-3D3A-47E6-A9B7-AE90B9C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F9AE-1CE4-40A8-ABF3-60C7E5A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AAAA-2322-4635-9B08-A6E5428E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8D2E3-4F3E-4B6D-B1C0-C41CABA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6A6D-5C19-45CD-BDEE-82CE1704638A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B4D3AF-2EC5-40D9-867B-4913E23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5CC50-B898-4C4B-B8C4-09AED85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9096-C570-4313-A8E3-81096BD7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4AA305-59D6-47DA-A277-9C206D8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ECD9-1D0B-4C77-A4A6-FF55D6CBC072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228D8-87A2-49D9-BA2B-32C2F5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07D0EF-B3E2-4709-BD9D-37A7F09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97FC-F12A-45E8-BC59-9B91CC14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3CBD2-0784-4F25-81A1-5D28307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9B20-681E-4ECB-9874-F0EAF67BC195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6CC724-1513-4271-B84F-FF3D220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894254-737B-48E6-AB34-C0F5901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1B49-F280-4AE0-A1CB-27520A696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85CEB8-DBC0-4561-9E6B-A2DB68B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6A3C-4F01-4C6B-B90B-1EC391211F8C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83B86-4C8E-42E4-8FAC-FB25C71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9DFDE-720D-4073-8E5A-C207C47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258-3B51-4267-A639-9779F99E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4D5494-B0B3-4F89-A990-DB54007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147E-12EB-4827-9F7B-401E2A004EE2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F32D01-1D1C-411E-BE42-B122901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43401A-0921-4BF5-9AE8-2243C3A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63C0-8458-4C0E-919B-FB3C5B729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665490-B7DD-4447-AD3E-DE69623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2BE-22B3-4DCF-BA1E-577209E02CE6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663E-4006-422A-BBC0-499C22A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B8D85-9156-4F9B-A067-78D1019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DFB32-D519-4536-B428-2A0712F5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4ED1BC-1597-4D6F-9841-E8845004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640B-62F9-4FF4-A823-5FE75AE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57399"/>
            <a:ext cx="78867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B9F6-D102-4DF7-8540-7F17B1F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F0830-106C-42A3-9CD9-B20E0E6CFEFE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8709-B7C1-4A1D-BA24-5E18D1A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8CA1-2DA8-43CB-AFC4-D52EB09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D130D-EE83-4BDB-8BEF-2E660475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B648E-760B-4123-9C10-13652E243C1B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52600"/>
            <a:ext cx="7886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7" descr="Gold bar">
            <a:extLst>
              <a:ext uri="{FF2B5EF4-FFF2-40B4-BE49-F238E27FC236}">
                <a16:creationId xmlns:a16="http://schemas.microsoft.com/office/drawing/2014/main" id="{3FA77504-CAB4-4E09-94B0-5CED39CD5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F034EB6F-C6F7-4197-88FD-5389851FA5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64A183E6-2057-4E60-AEB8-E3B585F06B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C8CCE7F-9698-4223-A3D0-7FCBDE2B59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spc="106" dirty="0"/>
              <a:t>NAME </a:t>
            </a:r>
            <a:r>
              <a:rPr lang="en-US" sz="4800" spc="115" dirty="0"/>
              <a:t>BINDING </a:t>
            </a:r>
            <a:r>
              <a:rPr lang="en-US" sz="4800" spc="137" dirty="0"/>
              <a:t>AND  </a:t>
            </a:r>
            <a:r>
              <a:rPr lang="en-US" sz="4800" spc="115" dirty="0"/>
              <a:t>OBJECT</a:t>
            </a:r>
            <a:r>
              <a:rPr lang="en-US" sz="4800" spc="260" dirty="0"/>
              <a:t> </a:t>
            </a:r>
            <a:r>
              <a:rPr lang="en-US" sz="4800" spc="132" dirty="0"/>
              <a:t>LIFETIMES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2BDA30-3DD2-41E9-8A7A-9B28DE8E4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Adeesha Wijayasiri</a:t>
            </a:r>
            <a:endParaRPr lang="es-CR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0EEAF57A-EA22-43BA-8FF2-1F21E116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550" y="3124200"/>
            <a:ext cx="4032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Programming Languages</a:t>
            </a:r>
          </a:p>
          <a:p>
            <a:pPr algn="ctr" eaLnBrk="1" hangingPunct="1"/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Lecture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1480"/>
            <a:ext cx="4913780" cy="522542"/>
          </a:xfrm>
          <a:prstGeom prst="rect">
            <a:avLst/>
          </a:prstGeom>
        </p:spPr>
        <p:txBody>
          <a:bodyPr vert="horz" wrap="square" lIns="0" tIns="1456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pc="79" dirty="0"/>
              <a:t>EARLY </a:t>
            </a:r>
            <a:r>
              <a:rPr spc="101" dirty="0"/>
              <a:t>VS. </a:t>
            </a:r>
            <a:r>
              <a:rPr spc="93" dirty="0"/>
              <a:t>LATE</a:t>
            </a:r>
            <a:r>
              <a:rPr spc="44" dirty="0"/>
              <a:t> </a:t>
            </a:r>
            <a:r>
              <a:rPr spc="15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882" y="1893443"/>
            <a:ext cx="6534150" cy="3728532"/>
          </a:xfrm>
          <a:prstGeom prst="rect">
            <a:avLst/>
          </a:prstGeom>
        </p:spPr>
        <p:txBody>
          <a:bodyPr vert="horz" wrap="square" lIns="0" tIns="104215" rIns="0" bIns="0" rtlCol="0">
            <a:spAutoFit/>
          </a:bodyPr>
          <a:lstStyle/>
          <a:p>
            <a:pPr marL="176502" indent="-165296">
              <a:spcBef>
                <a:spcPts val="821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Early</a:t>
            </a:r>
            <a:r>
              <a:rPr sz="1721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binding:</a:t>
            </a:r>
            <a:endParaRPr sz="1721">
              <a:latin typeface="Verdana"/>
              <a:cs typeface="Verdana"/>
            </a:endParaRPr>
          </a:p>
          <a:p>
            <a:pPr marL="509895" lvl="1" indent="-165296">
              <a:spcBef>
                <a:spcPts val="728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Most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compiled implementations: C, C++,</a:t>
            </a:r>
            <a:r>
              <a:rPr sz="1721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Java.</a:t>
            </a:r>
            <a:endParaRPr sz="1721">
              <a:latin typeface="Verdana"/>
              <a:cs typeface="Verdana"/>
            </a:endParaRPr>
          </a:p>
          <a:p>
            <a:pPr marL="509895" marR="588340" lvl="1" indent="-165296">
              <a:lnSpc>
                <a:spcPct val="109700"/>
              </a:lnSpc>
              <a:spcBef>
                <a:spcPts val="529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Compilers analyze semantics,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allocate memory in 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advance, generate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smarter</a:t>
            </a:r>
            <a:r>
              <a:rPr sz="1721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endParaRPr sz="1721">
              <a:latin typeface="Verdana"/>
              <a:cs typeface="Verdana"/>
            </a:endParaRPr>
          </a:p>
          <a:p>
            <a:pPr marL="509895" lvl="1" indent="-165296">
              <a:spcBef>
                <a:spcPts val="732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Can't predict location of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local variable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at run</a:t>
            </a:r>
            <a:r>
              <a:rPr sz="1721" spc="7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endParaRPr sz="1721">
              <a:latin typeface="Verdana"/>
              <a:cs typeface="Verdana"/>
            </a:endParaRPr>
          </a:p>
          <a:p>
            <a:pPr marL="509895" marR="4483" lvl="1" indent="-165296">
              <a:lnSpc>
                <a:spcPct val="109700"/>
              </a:lnSpc>
              <a:spcBef>
                <a:spcPts val="525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Can arrange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for a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variable to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live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at a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fixed offset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from  a run-time</a:t>
            </a:r>
            <a:r>
              <a:rPr sz="1721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31" dirty="0">
                <a:solidFill>
                  <a:srgbClr val="585858"/>
                </a:solidFill>
                <a:latin typeface="Verdana"/>
                <a:cs typeface="Verdana"/>
              </a:rPr>
              <a:t>register.</a:t>
            </a:r>
            <a:endParaRPr sz="1721">
              <a:latin typeface="Verdana"/>
              <a:cs typeface="Verdana"/>
            </a:endParaRPr>
          </a:p>
          <a:p>
            <a:pPr marL="176502" indent="-165296">
              <a:spcBef>
                <a:spcPts val="728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Late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Binding:</a:t>
            </a:r>
            <a:endParaRPr sz="1721">
              <a:latin typeface="Verdana"/>
              <a:cs typeface="Verdana"/>
            </a:endParaRPr>
          </a:p>
          <a:p>
            <a:pPr marL="509895" marR="202837" lvl="1" indent="-165296">
              <a:lnSpc>
                <a:spcPct val="109700"/>
              </a:lnSpc>
              <a:spcBef>
                <a:spcPts val="534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  <a:tab pos="4272471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most interpreted</a:t>
            </a:r>
            <a:r>
              <a:rPr sz="1721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languages,</a:t>
            </a:r>
            <a:r>
              <a:rPr sz="1721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e.g.	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RPAL,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BASIC,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perl, 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shell script languages,</a:t>
            </a:r>
            <a:r>
              <a:rPr sz="1721" spc="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Smalltalk.</a:t>
            </a:r>
            <a:endParaRPr sz="1721">
              <a:latin typeface="Verdana"/>
              <a:cs typeface="Verdana"/>
            </a:endParaRPr>
          </a:p>
          <a:p>
            <a:pPr marL="509895" lvl="1" indent="-165296">
              <a:spcBef>
                <a:spcPts val="728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More analysis done at run time, less</a:t>
            </a:r>
            <a:r>
              <a:rPr sz="1721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efficient.</a:t>
            </a:r>
            <a:endParaRPr sz="172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1480"/>
            <a:ext cx="5599580" cy="522542"/>
          </a:xfrm>
          <a:prstGeom prst="rect">
            <a:avLst/>
          </a:prstGeom>
        </p:spPr>
        <p:txBody>
          <a:bodyPr vert="horz" wrap="square" lIns="0" tIns="1456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pc="132" dirty="0"/>
              <a:t>BINDINGS </a:t>
            </a:r>
            <a:r>
              <a:rPr spc="79" dirty="0"/>
              <a:t>IN</a:t>
            </a:r>
            <a:r>
              <a:rPr spc="415" dirty="0"/>
              <a:t> </a:t>
            </a:r>
            <a:r>
              <a:rPr spc="146" dirty="0"/>
              <a:t>DECLARATIONS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057400"/>
            <a:ext cx="7040655" cy="4008885"/>
          </a:xfrm>
          <a:prstGeom prst="rect">
            <a:avLst/>
          </a:prstGeom>
        </p:spPr>
        <p:txBody>
          <a:bodyPr vert="horz" wrap="square" lIns="0" tIns="58831" rIns="0" bIns="0" rtlCol="0">
            <a:spAutoFit/>
          </a:bodyPr>
          <a:lstStyle/>
          <a:p>
            <a:pPr marL="176502" marR="4483" indent="-165856">
              <a:lnSpc>
                <a:spcPct val="80000"/>
              </a:lnSpc>
              <a:spcBef>
                <a:spcPts val="463"/>
              </a:spcBef>
              <a:tabLst>
                <a:tab pos="2385860" algn="l"/>
              </a:tabLst>
            </a:pP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Declaration: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Binds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name with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a “descriptor”: information about type, 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value,</a:t>
            </a:r>
            <a:r>
              <a:rPr sz="1588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address,</a:t>
            </a:r>
            <a:r>
              <a:rPr sz="1588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etc.	</a:t>
            </a:r>
            <a:r>
              <a:rPr sz="1588" spc="-18" dirty="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sz="1588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example:</a:t>
            </a:r>
            <a:endParaRPr sz="1588" dirty="0">
              <a:latin typeface="Verdana"/>
              <a:cs typeface="Verdana"/>
            </a:endParaRPr>
          </a:p>
          <a:p>
            <a:pPr marL="176502">
              <a:spcBef>
                <a:spcPts val="1174"/>
              </a:spcBef>
            </a:pPr>
            <a:r>
              <a:rPr sz="1588" b="1" spc="-9" dirty="0">
                <a:solidFill>
                  <a:srgbClr val="585858"/>
                </a:solidFill>
                <a:latin typeface="Verdana"/>
                <a:cs typeface="Verdana"/>
              </a:rPr>
              <a:t>const</a:t>
            </a:r>
            <a:r>
              <a:rPr sz="1588" b="1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Verdana"/>
                <a:cs typeface="Verdana"/>
              </a:rPr>
              <a:t>x=7;</a:t>
            </a:r>
            <a:endParaRPr sz="1588" dirty="0">
              <a:latin typeface="Verdana"/>
              <a:cs typeface="Verdana"/>
            </a:endParaRPr>
          </a:p>
          <a:p>
            <a:pPr marL="723378">
              <a:spcBef>
                <a:spcPts val="150"/>
              </a:spcBef>
            </a:pP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Binds x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to (7,type</a:t>
            </a:r>
            <a:r>
              <a:rPr sz="1588" spc="6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integer).</a:t>
            </a:r>
            <a:endParaRPr sz="1588" dirty="0">
              <a:latin typeface="Verdana"/>
              <a:cs typeface="Verdana"/>
            </a:endParaRPr>
          </a:p>
          <a:p>
            <a:pPr marL="176502">
              <a:spcBef>
                <a:spcPts val="1174"/>
              </a:spcBef>
            </a:pP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var</a:t>
            </a:r>
            <a:r>
              <a:rPr sz="1588" b="1" spc="-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x:integer;</a:t>
            </a:r>
            <a:endParaRPr sz="1588" dirty="0">
              <a:latin typeface="Verdana"/>
              <a:cs typeface="Verdana"/>
            </a:endParaRPr>
          </a:p>
          <a:p>
            <a:pPr marL="723378" marR="1694980">
              <a:lnSpc>
                <a:spcPct val="107500"/>
              </a:lnSpc>
            </a:pP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Binds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x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to (address, type integer),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if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global 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Binds x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to (stack offset, type integer),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sz="1588" spc="1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local</a:t>
            </a:r>
            <a:endParaRPr sz="1588" dirty="0">
              <a:latin typeface="Verdana"/>
              <a:cs typeface="Verdana"/>
            </a:endParaRPr>
          </a:p>
          <a:p>
            <a:pPr marL="176502">
              <a:spcBef>
                <a:spcPts val="1182"/>
              </a:spcBef>
            </a:pP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type T </a:t>
            </a:r>
            <a:r>
              <a:rPr sz="1588" b="1" spc="-9" dirty="0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sz="1588" b="1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record</a:t>
            </a:r>
            <a:endParaRPr sz="1588" dirty="0">
              <a:latin typeface="Verdana"/>
              <a:cs typeface="Verdana"/>
            </a:endParaRPr>
          </a:p>
          <a:p>
            <a:pPr marL="702646" marR="5156662">
              <a:lnSpc>
                <a:spcPct val="107500"/>
              </a:lnSpc>
            </a:pP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y:</a:t>
            </a:r>
            <a:r>
              <a:rPr sz="1588" b="1" spc="-7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integer;  x:</a:t>
            </a:r>
            <a:r>
              <a:rPr sz="1588" b="1" spc="-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real;</a:t>
            </a:r>
            <a:endParaRPr sz="1588" dirty="0">
              <a:latin typeface="Verdana"/>
              <a:cs typeface="Verdana"/>
            </a:endParaRPr>
          </a:p>
          <a:p>
            <a:pPr marL="176502">
              <a:spcBef>
                <a:spcPts val="150"/>
              </a:spcBef>
            </a:pPr>
            <a:r>
              <a:rPr sz="1588" b="1" spc="-4" dirty="0">
                <a:solidFill>
                  <a:srgbClr val="585858"/>
                </a:solidFill>
                <a:latin typeface="Verdana"/>
                <a:cs typeface="Verdana"/>
              </a:rPr>
              <a:t>end;</a:t>
            </a:r>
            <a:endParaRPr sz="1588" dirty="0">
              <a:latin typeface="Verdana"/>
              <a:cs typeface="Verdana"/>
            </a:endParaRPr>
          </a:p>
          <a:p>
            <a:pPr marL="723378" marR="2200953">
              <a:lnSpc>
                <a:spcPct val="107500"/>
              </a:lnSpc>
            </a:pP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Binds y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to (record offset, type integer). 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Binds x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to (record offset, type real)  Binds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T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to (is_record_type, list of</a:t>
            </a:r>
            <a:r>
              <a:rPr sz="1588" spc="13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fields)</a:t>
            </a:r>
            <a:endParaRPr sz="158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156" y="1186534"/>
            <a:ext cx="7901043" cy="458319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912" spc="115" dirty="0"/>
              <a:t>OBJECT LIFETIME </a:t>
            </a:r>
            <a:r>
              <a:rPr sz="2912" spc="88" dirty="0"/>
              <a:t>AND </a:t>
            </a:r>
            <a:r>
              <a:rPr sz="2912" spc="115" dirty="0"/>
              <a:t>STORAGE</a:t>
            </a:r>
            <a:r>
              <a:rPr sz="2912" spc="221" dirty="0"/>
              <a:t> </a:t>
            </a:r>
            <a:r>
              <a:rPr sz="2912" spc="137" dirty="0"/>
              <a:t>MANAGEMENT</a:t>
            </a:r>
            <a:endParaRPr sz="2912" dirty="0"/>
          </a:p>
        </p:txBody>
      </p:sp>
      <p:sp>
        <p:nvSpPr>
          <p:cNvPr id="3" name="object 3"/>
          <p:cNvSpPr txBox="1"/>
          <p:nvPr/>
        </p:nvSpPr>
        <p:spPr>
          <a:xfrm>
            <a:off x="1149275" y="1935928"/>
            <a:ext cx="6298265" cy="314564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6502" indent="-165296">
              <a:spcBef>
                <a:spcPts val="8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Issues:</a:t>
            </a:r>
            <a:endParaRPr sz="2118">
              <a:latin typeface="Verdana"/>
              <a:cs typeface="Verdana"/>
            </a:endParaRPr>
          </a:p>
          <a:p>
            <a:pPr>
              <a:spcBef>
                <a:spcPts val="40"/>
              </a:spcBef>
              <a:buClr>
                <a:srgbClr val="2A1A00"/>
              </a:buClr>
              <a:buFont typeface="Arial"/>
              <a:buChar char="•"/>
            </a:pPr>
            <a:endParaRPr sz="2162">
              <a:latin typeface="Times New Roman"/>
              <a:cs typeface="Times New Roman"/>
            </a:endParaRPr>
          </a:p>
          <a:p>
            <a:pPr marL="509895" lvl="1" indent="-165296">
              <a:spcBef>
                <a:spcPts val="4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Object creation.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Binding</a:t>
            </a:r>
            <a:r>
              <a:rPr sz="1853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creation.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5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Name references (binding</a:t>
            </a:r>
            <a:r>
              <a:rPr sz="1853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usages).</a:t>
            </a:r>
            <a:endParaRPr sz="1853">
              <a:latin typeface="Verdana"/>
              <a:cs typeface="Verdana"/>
            </a:endParaRPr>
          </a:p>
          <a:p>
            <a:pPr marL="509895" marR="4483" lvl="1" indent="-165296">
              <a:lnSpc>
                <a:spcPct val="109800"/>
              </a:lnSpc>
              <a:spcBef>
                <a:spcPts val="529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Activation, deactivation, reactivation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of bindings.  (mostly due to scope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rules).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5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Binding</a:t>
            </a:r>
            <a:r>
              <a:rPr sz="1853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destruction.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Object destruction.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30087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37" dirty="0"/>
              <a:t>DEFINITIONS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299883" y="2121354"/>
            <a:ext cx="6887135" cy="2832024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176502" indent="-165296">
              <a:spcBef>
                <a:spcPts val="388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Binding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Lifetime:</a:t>
            </a:r>
            <a:endParaRPr sz="1853">
              <a:latin typeface="Verdana"/>
              <a:cs typeface="Verdana"/>
            </a:endParaRPr>
          </a:p>
          <a:p>
            <a:pPr marL="509895" marR="152408" lvl="1" indent="-165296">
              <a:lnSpc>
                <a:spcPts val="1994"/>
              </a:lnSpc>
              <a:spcBef>
                <a:spcPts val="560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Period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of time between creation and destruction of a 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binding.</a:t>
            </a:r>
            <a:endParaRPr sz="1853">
              <a:latin typeface="Verdana"/>
              <a:cs typeface="Verdana"/>
            </a:endParaRPr>
          </a:p>
          <a:p>
            <a:pPr lvl="1">
              <a:spcBef>
                <a:spcPts val="9"/>
              </a:spcBef>
              <a:buClr>
                <a:srgbClr val="2A1A00"/>
              </a:buClr>
              <a:buFont typeface="Gill Sans MT"/>
              <a:buChar char="–"/>
            </a:pPr>
            <a:endParaRPr sz="2427">
              <a:latin typeface="Times New Roman"/>
              <a:cs typeface="Times New Roman"/>
            </a:endParaRPr>
          </a:p>
          <a:p>
            <a:pPr marL="176502" indent="-165296">
              <a:spcBef>
                <a:spcPts val="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Object lifetime:</a:t>
            </a:r>
            <a:endParaRPr sz="1853">
              <a:latin typeface="Verdana"/>
              <a:cs typeface="Verdana"/>
            </a:endParaRPr>
          </a:p>
          <a:p>
            <a:pPr marL="509895" marR="4483" lvl="1" indent="-165296">
              <a:lnSpc>
                <a:spcPts val="1994"/>
              </a:lnSpc>
              <a:spcBef>
                <a:spcPts val="556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Period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of time between creation and destruction of an  object.</a:t>
            </a:r>
            <a:endParaRPr sz="1853">
              <a:latin typeface="Verdana"/>
              <a:cs typeface="Verdana"/>
            </a:endParaRPr>
          </a:p>
          <a:p>
            <a:pPr lvl="1">
              <a:spcBef>
                <a:spcPts val="9"/>
              </a:spcBef>
              <a:buClr>
                <a:srgbClr val="2A1A00"/>
              </a:buClr>
              <a:buFont typeface="Gill Sans MT"/>
              <a:buChar char="–"/>
            </a:pPr>
            <a:endParaRPr sz="2427">
              <a:latin typeface="Times New Roman"/>
              <a:cs typeface="Times New Roman"/>
            </a:endParaRPr>
          </a:p>
          <a:p>
            <a:pPr marL="176502" indent="-165296">
              <a:spcBef>
                <a:spcPts val="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Binding lifetime usually shorter than object</a:t>
            </a:r>
            <a:r>
              <a:rPr sz="1853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lifetime.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55606"/>
            <a:ext cx="7809380" cy="458319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912" spc="128" dirty="0"/>
              <a:t>EXAMPLE: </a:t>
            </a:r>
            <a:r>
              <a:rPr sz="2912" spc="106" dirty="0"/>
              <a:t>PASSING </a:t>
            </a:r>
            <a:r>
              <a:rPr sz="2912" spc="-4" dirty="0"/>
              <a:t>A </a:t>
            </a:r>
            <a:r>
              <a:rPr sz="2912" spc="115" dirty="0"/>
              <a:t>VARIABLE </a:t>
            </a:r>
            <a:r>
              <a:rPr sz="2912" spc="66" dirty="0"/>
              <a:t>BY</a:t>
            </a:r>
            <a:r>
              <a:rPr sz="2912" spc="582" dirty="0"/>
              <a:t> </a:t>
            </a:r>
            <a:r>
              <a:rPr sz="2912" spc="137" dirty="0"/>
              <a:t>REFERENCE</a:t>
            </a:r>
            <a:endParaRPr sz="2912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546666"/>
              </p:ext>
            </p:extLst>
          </p:nvPr>
        </p:nvGraphicFramePr>
        <p:xfrm>
          <a:off x="1484780" y="1982399"/>
          <a:ext cx="6897220" cy="1346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96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r>
                        <a:rPr sz="1900" b="1" spc="-5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900" b="1" spc="-5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n=3;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object </a:t>
                      </a:r>
                      <a:r>
                        <a:rPr sz="1900" b="1" spc="-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900" b="1" spc="-3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exists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f(&amp;n);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throughout, but</a:t>
                      </a:r>
                      <a:r>
                        <a:rPr sz="1900" b="1" spc="-75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01588" y="3733123"/>
            <a:ext cx="2411506" cy="2958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void f(int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*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p)</a:t>
            </a:r>
            <a:r>
              <a:rPr sz="1853" b="1" spc="-7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{</a:t>
            </a:r>
            <a:endParaRPr sz="1853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9979"/>
              </p:ext>
            </p:extLst>
          </p:nvPr>
        </p:nvGraphicFramePr>
        <p:xfrm>
          <a:off x="1765821" y="4144006"/>
          <a:ext cx="5244578" cy="626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3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096">
                <a:tc>
                  <a:txBody>
                    <a:bodyPr/>
                    <a:lstStyle/>
                    <a:p>
                      <a:pPr marL="31750">
                        <a:lnSpc>
                          <a:spcPts val="2165"/>
                        </a:lnSpc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*p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65"/>
                        </a:lnSpc>
                      </a:pPr>
                      <a:r>
                        <a:rPr sz="1900" b="1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165"/>
                        </a:lnSpc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4;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binding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10" dirty="0">
                          <a:solidFill>
                            <a:srgbClr val="585858"/>
                          </a:solidFill>
                          <a:latin typeface="Courier New"/>
                          <a:cs typeface="Courier New"/>
                        </a:rPr>
                        <a:t>temporary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solidFill>
                      <a:srgbClr val="F3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01588" y="4814256"/>
            <a:ext cx="163606" cy="2958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85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18" y="1149991"/>
            <a:ext cx="8037981" cy="508660"/>
          </a:xfrm>
          <a:prstGeom prst="rect">
            <a:avLst/>
          </a:prstGeom>
        </p:spPr>
        <p:txBody>
          <a:bodyPr vert="horz" wrap="square" lIns="0" tIns="1288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  <a:tabLst>
                <a:tab pos="4115019" algn="l"/>
              </a:tabLst>
            </a:pPr>
            <a:r>
              <a:rPr sz="3221" spc="124" dirty="0"/>
              <a:t>BINDING</a:t>
            </a:r>
            <a:r>
              <a:rPr sz="3221" spc="318" dirty="0"/>
              <a:t> </a:t>
            </a:r>
            <a:r>
              <a:rPr sz="3221" spc="132" dirty="0"/>
              <a:t>DESTRUCTION</a:t>
            </a:r>
            <a:r>
              <a:rPr lang="en-US" sz="3221" spc="132" dirty="0"/>
              <a:t> </a:t>
            </a:r>
            <a:r>
              <a:rPr sz="3221" spc="101" dirty="0"/>
              <a:t>CAN </a:t>
            </a:r>
            <a:r>
              <a:rPr sz="3221" spc="75" dirty="0"/>
              <a:t>BE</a:t>
            </a:r>
            <a:r>
              <a:rPr sz="3221" spc="424" dirty="0"/>
              <a:t> </a:t>
            </a:r>
            <a:r>
              <a:rPr sz="3221" spc="146" dirty="0"/>
              <a:t>TROUBLE</a:t>
            </a:r>
            <a:endParaRPr sz="3221" dirty="0"/>
          </a:p>
        </p:txBody>
      </p:sp>
      <p:sp>
        <p:nvSpPr>
          <p:cNvPr id="3" name="object 3"/>
          <p:cNvSpPr txBox="1"/>
          <p:nvPr/>
        </p:nvSpPr>
        <p:spPr>
          <a:xfrm>
            <a:off x="1451162" y="2007197"/>
            <a:ext cx="6205257" cy="296675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Example: (classic no-no in</a:t>
            </a:r>
            <a:r>
              <a:rPr sz="1853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C)</a:t>
            </a:r>
            <a:endParaRPr sz="1853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sz="2515">
              <a:latin typeface="Times New Roman"/>
              <a:cs typeface="Times New Roman"/>
            </a:endParaRPr>
          </a:p>
          <a:p>
            <a:pPr marL="432570" marR="4219800" indent="-421924">
              <a:lnSpc>
                <a:spcPct val="133500"/>
              </a:lnSpc>
              <a:tabLst>
                <a:tab pos="1135216" algn="l"/>
              </a:tabLst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int *f()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{ 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int	p;  return(&amp;p);</a:t>
            </a:r>
            <a:endParaRPr sz="1853">
              <a:latin typeface="Courier New"/>
              <a:cs typeface="Courier New"/>
            </a:endParaRPr>
          </a:p>
          <a:p>
            <a:pPr marL="432570">
              <a:spcBef>
                <a:spcPts val="745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// binding of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p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is</a:t>
            </a:r>
            <a:r>
              <a:rPr sz="1853" b="1" spc="-26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destroyed,</a:t>
            </a:r>
            <a:endParaRPr sz="1853">
              <a:latin typeface="Courier New"/>
              <a:cs typeface="Courier New"/>
            </a:endParaRPr>
          </a:p>
          <a:p>
            <a:pPr marL="432570">
              <a:spcBef>
                <a:spcPts val="750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// but the object (address) still</a:t>
            </a:r>
            <a:r>
              <a:rPr sz="1853" b="1" spc="-3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exists.</a:t>
            </a:r>
            <a:endParaRPr sz="1853">
              <a:latin typeface="Courier New"/>
              <a:cs typeface="Courier New"/>
            </a:endParaRPr>
          </a:p>
          <a:p>
            <a:pPr marL="11206">
              <a:spcBef>
                <a:spcPts val="745"/>
              </a:spcBef>
            </a:pP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85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12597"/>
            <a:ext cx="78093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15" dirty="0"/>
              <a:t>BINDING LIFETIME </a:t>
            </a:r>
            <a:r>
              <a:rPr sz="3574" spc="-4" dirty="0"/>
              <a:t>&gt; </a:t>
            </a:r>
            <a:r>
              <a:rPr sz="3574" spc="115" dirty="0"/>
              <a:t>OBJECT</a:t>
            </a:r>
            <a:r>
              <a:rPr sz="3574" spc="256" dirty="0"/>
              <a:t> </a:t>
            </a:r>
            <a:r>
              <a:rPr sz="3574" spc="132" dirty="0"/>
              <a:t>LIFETIME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350309" y="2313791"/>
            <a:ext cx="7336491" cy="325150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Example (in</a:t>
            </a:r>
            <a:r>
              <a:rPr sz="1721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C):</a:t>
            </a:r>
            <a:endParaRPr sz="1721" dirty="0">
              <a:latin typeface="Verdana"/>
              <a:cs typeface="Verdana"/>
            </a:endParaRPr>
          </a:p>
          <a:p>
            <a:pPr marL="272878" marR="3694776" indent="-19051">
              <a:lnSpc>
                <a:spcPct val="113799"/>
              </a:lnSpc>
              <a:spcBef>
                <a:spcPts val="1019"/>
              </a:spcBef>
            </a:pPr>
            <a:r>
              <a:rPr sz="1721" b="1" spc="-9" dirty="0">
                <a:solidFill>
                  <a:srgbClr val="585858"/>
                </a:solidFill>
                <a:latin typeface="Courier New"/>
                <a:cs typeface="Courier New"/>
              </a:rPr>
              <a:t>char *p </a:t>
            </a: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= </a:t>
            </a:r>
            <a:r>
              <a:rPr sz="1721" b="1" spc="-9" dirty="0">
                <a:solidFill>
                  <a:srgbClr val="585858"/>
                </a:solidFill>
                <a:latin typeface="Courier New"/>
                <a:cs typeface="Courier New"/>
              </a:rPr>
              <a:t>malloc(4);  </a:t>
            </a: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strcpy(p,</a:t>
            </a:r>
            <a:r>
              <a:rPr sz="1721" b="1" spc="-22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"abc");</a:t>
            </a:r>
            <a:endParaRPr sz="1721" dirty="0">
              <a:latin typeface="Courier New"/>
              <a:cs typeface="Courier New"/>
            </a:endParaRPr>
          </a:p>
          <a:p>
            <a:pPr marL="272878">
              <a:spcBef>
                <a:spcPts val="318"/>
              </a:spcBef>
            </a:pP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free(p); // object gone,</a:t>
            </a:r>
            <a:r>
              <a:rPr sz="1721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but</a:t>
            </a:r>
            <a:endParaRPr sz="1721" dirty="0">
              <a:latin typeface="Courier New"/>
              <a:cs typeface="Courier New"/>
            </a:endParaRPr>
          </a:p>
          <a:p>
            <a:pPr marL="1451799">
              <a:spcBef>
                <a:spcPts val="318"/>
              </a:spcBef>
            </a:pP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// binding of p, to</a:t>
            </a:r>
            <a:r>
              <a:rPr sz="1721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a</a:t>
            </a:r>
            <a:endParaRPr sz="1721" dirty="0">
              <a:latin typeface="Courier New"/>
              <a:cs typeface="Courier New"/>
            </a:endParaRPr>
          </a:p>
          <a:p>
            <a:pPr marL="272878" marR="1315080" indent="1178361">
              <a:lnSpc>
                <a:spcPct val="115399"/>
              </a:lnSpc>
            </a:pP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// useless address, lives on.  strcpy(p, "abc");</a:t>
            </a:r>
            <a:endParaRPr sz="1721" dirty="0">
              <a:latin typeface="Courier New"/>
              <a:cs typeface="Courier New"/>
            </a:endParaRPr>
          </a:p>
          <a:p>
            <a:pPr marL="1451799">
              <a:spcBef>
                <a:spcPts val="318"/>
              </a:spcBef>
              <a:tabLst>
                <a:tab pos="1975142" algn="l"/>
              </a:tabLst>
            </a:pP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//	Bad things can</a:t>
            </a:r>
            <a:r>
              <a:rPr sz="1721" b="1" spc="-18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21" b="1" spc="-4" dirty="0">
                <a:solidFill>
                  <a:srgbClr val="585858"/>
                </a:solidFill>
                <a:latin typeface="Courier New"/>
                <a:cs typeface="Courier New"/>
              </a:rPr>
              <a:t>happen.</a:t>
            </a:r>
            <a:endParaRPr sz="1721" dirty="0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44" dirty="0">
              <a:latin typeface="Times New Roman"/>
              <a:cs typeface="Times New Roman"/>
            </a:endParaRPr>
          </a:p>
          <a:p>
            <a:pPr marL="176502" marR="4483" indent="-165856">
              <a:lnSpc>
                <a:spcPts val="1853"/>
              </a:lnSpc>
              <a:spcBef>
                <a:spcPts val="4"/>
              </a:spcBef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Called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721" spc="-9" dirty="0">
                <a:solidFill>
                  <a:srgbClr val="FF0000"/>
                </a:solidFill>
                <a:latin typeface="Verdana"/>
                <a:cs typeface="Verdana"/>
              </a:rPr>
              <a:t>dangling reference: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binding of a name to an object  that no longer</a:t>
            </a:r>
            <a:r>
              <a:rPr sz="1721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exists.</a:t>
            </a:r>
            <a:endParaRPr sz="172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09800"/>
            <a:ext cx="6172200" cy="1048742"/>
          </a:xfrm>
          <a:prstGeom prst="rect">
            <a:avLst/>
          </a:prstGeom>
        </p:spPr>
        <p:txBody>
          <a:bodyPr vert="horz" wrap="square" lIns="0" tIns="7339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69325" marR="4483" indent="-758679">
              <a:lnSpc>
                <a:spcPts val="3847"/>
              </a:lnSpc>
              <a:spcBef>
                <a:spcPts val="578"/>
              </a:spcBef>
            </a:pPr>
            <a:r>
              <a:rPr sz="3574" spc="115" dirty="0"/>
              <a:t>STORAGE </a:t>
            </a:r>
            <a:r>
              <a:rPr sz="3574" spc="110" dirty="0"/>
              <a:t>ALLOCATION  </a:t>
            </a:r>
            <a:r>
              <a:rPr sz="3574" spc="137" dirty="0"/>
              <a:t>MECHANISMS</a:t>
            </a:r>
            <a:endParaRPr sz="3574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9991"/>
            <a:ext cx="6894980" cy="508660"/>
          </a:xfrm>
          <a:prstGeom prst="rect">
            <a:avLst/>
          </a:prstGeom>
        </p:spPr>
        <p:txBody>
          <a:bodyPr vert="horz" wrap="square" lIns="0" tIns="1288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01"/>
              </a:spcBef>
            </a:pPr>
            <a:r>
              <a:rPr sz="3221" spc="124" dirty="0"/>
              <a:t>STORAGE </a:t>
            </a:r>
            <a:r>
              <a:rPr sz="3221" spc="110" dirty="0"/>
              <a:t>ALLOCATION</a:t>
            </a:r>
            <a:r>
              <a:rPr sz="3221" spc="463" dirty="0"/>
              <a:t> </a:t>
            </a:r>
            <a:r>
              <a:rPr sz="3221" spc="146" dirty="0"/>
              <a:t>MECHANISMS</a:t>
            </a:r>
            <a:endParaRPr sz="3221" dirty="0"/>
          </a:p>
        </p:txBody>
      </p:sp>
      <p:sp>
        <p:nvSpPr>
          <p:cNvPr id="3" name="object 3"/>
          <p:cNvSpPr txBox="1"/>
          <p:nvPr/>
        </p:nvSpPr>
        <p:spPr>
          <a:xfrm>
            <a:off x="1048422" y="1843016"/>
            <a:ext cx="7191934" cy="36064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2661" marR="2379136" indent="-302015">
              <a:lnSpc>
                <a:spcPct val="135400"/>
              </a:lnSpc>
              <a:spcBef>
                <a:spcPts val="88"/>
              </a:spcBef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Three main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storage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allocation mechanisms:  </a:t>
            </a:r>
            <a:r>
              <a:rPr sz="1721" spc="4" dirty="0">
                <a:solidFill>
                  <a:srgbClr val="2A1A00"/>
                </a:solidFill>
                <a:latin typeface="Verdana"/>
                <a:cs typeface="Verdana"/>
              </a:rPr>
              <a:t>1.</a:t>
            </a:r>
            <a:r>
              <a:rPr sz="1721" spc="4" dirty="0">
                <a:solidFill>
                  <a:srgbClr val="585858"/>
                </a:solidFill>
                <a:latin typeface="Verdana"/>
                <a:cs typeface="Verdana"/>
              </a:rPr>
              <a:t>Static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allocation.</a:t>
            </a:r>
            <a:endParaRPr sz="1721" dirty="0">
              <a:latin typeface="Verdana"/>
              <a:cs typeface="Verdana"/>
            </a:endParaRPr>
          </a:p>
          <a:p>
            <a:pPr marL="871864" indent="-226371">
              <a:spcBef>
                <a:spcPts val="728"/>
              </a:spcBef>
              <a:buClr>
                <a:srgbClr val="2A1A00"/>
              </a:buClr>
              <a:buFont typeface="Arial"/>
              <a:buChar char="•"/>
              <a:tabLst>
                <a:tab pos="871304" algn="l"/>
                <a:tab pos="871864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Objects retain absolute address</a:t>
            </a:r>
            <a:r>
              <a:rPr sz="1721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throughout.</a:t>
            </a:r>
            <a:endParaRPr sz="1721" dirty="0">
              <a:latin typeface="Verdana"/>
              <a:cs typeface="Verdana"/>
            </a:endParaRPr>
          </a:p>
          <a:p>
            <a:pPr marL="841046" indent="-226371">
              <a:spcBef>
                <a:spcPts val="732"/>
              </a:spcBef>
              <a:buClr>
                <a:srgbClr val="2A1A00"/>
              </a:buClr>
              <a:buFont typeface="Arial"/>
              <a:buChar char="•"/>
              <a:tabLst>
                <a:tab pos="841046" algn="l"/>
                <a:tab pos="841606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Examples: global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variables</a:t>
            </a:r>
            <a:r>
              <a:rPr lang="en-US" sz="1721" spc="-9" dirty="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endParaRPr sz="1721" dirty="0">
              <a:latin typeface="Gill Sans MT"/>
              <a:cs typeface="Gill Sans MT"/>
            </a:endParaRPr>
          </a:p>
          <a:p>
            <a:pPr marL="539592" indent="-226931">
              <a:spcBef>
                <a:spcPts val="723"/>
              </a:spcBef>
              <a:buClr>
                <a:srgbClr val="2A1A00"/>
              </a:buClr>
              <a:buSzPct val="94871"/>
              <a:buAutoNum type="arabicPeriod" startAt="2"/>
              <a:tabLst>
                <a:tab pos="540152" algn="l"/>
              </a:tabLst>
            </a:pP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Stack-based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allocation:</a:t>
            </a:r>
            <a:endParaRPr sz="1721" dirty="0">
              <a:latin typeface="Verdana"/>
              <a:cs typeface="Verdana"/>
            </a:endParaRPr>
          </a:p>
          <a:p>
            <a:pPr marL="841046" marR="526705" lvl="1" indent="-226371">
              <a:lnSpc>
                <a:spcPct val="109700"/>
              </a:lnSpc>
              <a:spcBef>
                <a:spcPts val="534"/>
              </a:spcBef>
              <a:buClr>
                <a:srgbClr val="2A1A00"/>
              </a:buClr>
              <a:buFont typeface="Arial"/>
              <a:buChar char="•"/>
              <a:tabLst>
                <a:tab pos="841046" algn="l"/>
                <a:tab pos="841606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Object addresses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relative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to a stack (segment) base,  usually in conjunction with fcn/proc</a:t>
            </a:r>
            <a:r>
              <a:rPr sz="1721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calls.</a:t>
            </a:r>
            <a:endParaRPr sz="1721" dirty="0">
              <a:latin typeface="Verdana"/>
              <a:cs typeface="Verdana"/>
            </a:endParaRPr>
          </a:p>
          <a:p>
            <a:pPr marL="539592" marR="4483" indent="-226931">
              <a:lnSpc>
                <a:spcPct val="109700"/>
              </a:lnSpc>
              <a:spcBef>
                <a:spcPts val="529"/>
              </a:spcBef>
              <a:buClr>
                <a:srgbClr val="2A1A00"/>
              </a:buClr>
              <a:buSzPct val="94871"/>
              <a:buAutoNum type="arabicPeriod" startAt="2"/>
              <a:tabLst>
                <a:tab pos="540152" algn="l"/>
                <a:tab pos="3200010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Heap-based</a:t>
            </a:r>
            <a:r>
              <a:rPr sz="1721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allocation.	Objects allocated and deallocated at 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programmer's</a:t>
            </a:r>
            <a:r>
              <a:rPr sz="1721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discretion.</a:t>
            </a:r>
            <a:endParaRPr sz="1721" dirty="0">
              <a:latin typeface="Verdana"/>
              <a:cs typeface="Verdana"/>
            </a:endParaRPr>
          </a:p>
          <a:p>
            <a:pPr>
              <a:spcBef>
                <a:spcPts val="22"/>
              </a:spcBef>
            </a:pPr>
            <a:endParaRPr sz="1677" dirty="0">
              <a:latin typeface="Times New Roman"/>
              <a:cs typeface="Times New Roman"/>
            </a:endParaRPr>
          </a:p>
          <a:p>
            <a:pPr marL="11206">
              <a:spcBef>
                <a:spcPts val="4"/>
              </a:spcBef>
            </a:pPr>
            <a:r>
              <a:rPr sz="1721" spc="-26" dirty="0">
                <a:solidFill>
                  <a:srgbClr val="585858"/>
                </a:solidFill>
                <a:latin typeface="Verdana"/>
                <a:cs typeface="Verdana"/>
              </a:rPr>
              <a:t>We’ll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discuss each in</a:t>
            </a:r>
            <a:r>
              <a:rPr sz="1721" spc="5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turn.</a:t>
            </a:r>
            <a:endParaRPr sz="172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50661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57" dirty="0"/>
              <a:t>STATIC</a:t>
            </a:r>
            <a:r>
              <a:rPr sz="3574" spc="224" dirty="0"/>
              <a:t> </a:t>
            </a:r>
            <a:r>
              <a:rPr sz="3574" spc="110" dirty="0"/>
              <a:t>ALLOCATION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299882" y="2006524"/>
            <a:ext cx="6247839" cy="287852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6502" indent="-165296">
              <a:spcBef>
                <a:spcPts val="8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Special case: No</a:t>
            </a:r>
            <a:r>
              <a:rPr sz="21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recursion.</a:t>
            </a:r>
            <a:endParaRPr sz="2118">
              <a:latin typeface="Verdana"/>
              <a:cs typeface="Verdana"/>
            </a:endParaRPr>
          </a:p>
          <a:p>
            <a:pPr>
              <a:spcBef>
                <a:spcPts val="35"/>
              </a:spcBef>
              <a:buClr>
                <a:srgbClr val="2A1A00"/>
              </a:buClr>
              <a:buFont typeface="Arial"/>
              <a:buChar char="•"/>
            </a:pPr>
            <a:endParaRPr sz="3530">
              <a:latin typeface="Times New Roman"/>
              <a:cs typeface="Times New Roman"/>
            </a:endParaRPr>
          </a:p>
          <a:p>
            <a:pPr marL="509895" lvl="1" indent="-165296"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Original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Fortran,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BASICs.</a:t>
            </a:r>
            <a:endParaRPr sz="1853">
              <a:latin typeface="Verdana"/>
              <a:cs typeface="Verdana"/>
            </a:endParaRPr>
          </a:p>
          <a:p>
            <a:pPr marL="509895" marR="4483" lvl="1" indent="-165296">
              <a:lnSpc>
                <a:spcPct val="109800"/>
              </a:lnSpc>
              <a:spcBef>
                <a:spcPts val="1752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Variables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local to procedures allocated </a:t>
            </a:r>
            <a:r>
              <a:rPr sz="1853" spc="-22" dirty="0">
                <a:solidFill>
                  <a:srgbClr val="585858"/>
                </a:solidFill>
                <a:latin typeface="Verdana"/>
                <a:cs typeface="Verdana"/>
              </a:rPr>
              <a:t>statically, 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not on a stack. Procedures can share their local 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variables</a:t>
            </a:r>
            <a:r>
              <a:rPr sz="1853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!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1972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No more since </a:t>
            </a: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Fortran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90.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09D5-E018-4866-91D3-2CEC7057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20" y="1147257"/>
            <a:ext cx="7236759" cy="488822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0DBF-1AED-4116-95F6-FA0A1AFE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097" y="1906890"/>
            <a:ext cx="7281806" cy="1629405"/>
          </a:xfrm>
        </p:spPr>
        <p:txBody>
          <a:bodyPr/>
          <a:lstStyle/>
          <a:p>
            <a:pPr marL="302575" indent="-302575"/>
            <a:r>
              <a:rPr lang="en-US" dirty="0"/>
              <a:t>Concept of Names </a:t>
            </a:r>
          </a:p>
          <a:p>
            <a:pPr marL="302575" indent="-302575"/>
            <a:r>
              <a:rPr lang="en-US" dirty="0"/>
              <a:t>The Notion of Binding Time</a:t>
            </a:r>
          </a:p>
          <a:p>
            <a:pPr marL="302575" indent="-302575"/>
            <a:r>
              <a:rPr lang="en-US" dirty="0"/>
              <a:t>Storage Management Mechanisms</a:t>
            </a:r>
          </a:p>
          <a:p>
            <a:pPr marL="302575" indent="-302575"/>
            <a:r>
              <a:rPr lang="en-US" spc="-4" dirty="0"/>
              <a:t>Parameter </a:t>
            </a:r>
            <a:r>
              <a:rPr lang="en-US" spc="4" dirty="0"/>
              <a:t>Passing 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5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59805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10" dirty="0"/>
              <a:t>STACK-BASED</a:t>
            </a:r>
            <a:r>
              <a:rPr sz="3574" spc="247" dirty="0"/>
              <a:t> </a:t>
            </a:r>
            <a:r>
              <a:rPr sz="3574" spc="110" dirty="0"/>
              <a:t>ALLOCATION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149275" y="1912257"/>
            <a:ext cx="6549278" cy="3424451"/>
          </a:xfrm>
          <a:prstGeom prst="rect">
            <a:avLst/>
          </a:prstGeom>
        </p:spPr>
        <p:txBody>
          <a:bodyPr vert="horz" wrap="square" lIns="0" tIns="105335" rIns="0" bIns="0" rtlCol="0">
            <a:spAutoFit/>
          </a:bodyPr>
          <a:lstStyle/>
          <a:p>
            <a:pPr marL="176502" indent="-165296">
              <a:spcBef>
                <a:spcPts val="82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Necessary to implement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recursion.</a:t>
            </a:r>
            <a:endParaRPr sz="1853" dirty="0">
              <a:latin typeface="Verdana"/>
              <a:cs typeface="Verdana"/>
            </a:endParaRPr>
          </a:p>
          <a:p>
            <a:pPr marL="176502" indent="-165296">
              <a:spcBef>
                <a:spcPts val="741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Storage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is allocated/deallocated/managed on a</a:t>
            </a:r>
            <a:r>
              <a:rPr sz="1853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stack.</a:t>
            </a:r>
            <a:endParaRPr sz="1853" dirty="0">
              <a:latin typeface="Verdana"/>
              <a:cs typeface="Verdana"/>
            </a:endParaRPr>
          </a:p>
          <a:p>
            <a:pPr marL="176502" marR="1191809" indent="-165296">
              <a:lnSpc>
                <a:spcPct val="109800"/>
              </a:lnSpc>
              <a:spcBef>
                <a:spcPts val="52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Each subroutine that is called gets a stack 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frame/activation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record on top of the</a:t>
            </a:r>
            <a:r>
              <a:rPr sz="1853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stack.</a:t>
            </a:r>
            <a:endParaRPr sz="1853" dirty="0">
              <a:latin typeface="Verdana"/>
              <a:cs typeface="Verdana"/>
            </a:endParaRPr>
          </a:p>
          <a:p>
            <a:pPr marL="176502" indent="-165296">
              <a:spcBef>
                <a:spcPts val="52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frame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contains:</a:t>
            </a:r>
            <a:endParaRPr sz="1853" dirty="0">
              <a:latin typeface="Verdana"/>
              <a:cs typeface="Verdana"/>
            </a:endParaRPr>
          </a:p>
          <a:p>
            <a:pPr marL="509895" lvl="1" indent="-165296">
              <a:spcBef>
                <a:spcPts val="300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Arguments that are passed into the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subroutine.</a:t>
            </a:r>
            <a:endParaRPr sz="1853" dirty="0">
              <a:latin typeface="Verdana"/>
              <a:cs typeface="Verdana"/>
            </a:endParaRPr>
          </a:p>
          <a:p>
            <a:pPr marL="509895" marR="511015" lvl="1" indent="-165296">
              <a:lnSpc>
                <a:spcPts val="1994"/>
              </a:lnSpc>
              <a:spcBef>
                <a:spcPts val="560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Bookkeeping info (caller return address).</a:t>
            </a:r>
            <a:endParaRPr sz="1853" dirty="0">
              <a:latin typeface="Verdana"/>
              <a:cs typeface="Verdana"/>
            </a:endParaRPr>
          </a:p>
          <a:p>
            <a:pPr marL="509895" lvl="1" indent="-165296">
              <a:spcBef>
                <a:spcPts val="274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Local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variables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/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temporaries.</a:t>
            </a:r>
            <a:endParaRPr sz="1853" dirty="0">
              <a:latin typeface="Verdana"/>
              <a:cs typeface="Verdana"/>
            </a:endParaRPr>
          </a:p>
          <a:p>
            <a:pPr marL="176502" marR="1250643" indent="-165296">
              <a:lnSpc>
                <a:spcPct val="109800"/>
              </a:lnSpc>
              <a:spcBef>
                <a:spcPts val="30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Frame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organization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varies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by language and  implementation.</a:t>
            </a:r>
            <a:endParaRPr sz="1853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630" y="1143208"/>
            <a:ext cx="4712970" cy="51942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309" spc="106" dirty="0"/>
              <a:t>FRAME</a:t>
            </a:r>
            <a:r>
              <a:rPr sz="3309" spc="243" dirty="0"/>
              <a:t> </a:t>
            </a:r>
            <a:r>
              <a:rPr sz="3309" spc="137" dirty="0"/>
              <a:t>MANAGEMENT</a:t>
            </a:r>
            <a:endParaRPr sz="3309" dirty="0"/>
          </a:p>
        </p:txBody>
      </p:sp>
      <p:sp>
        <p:nvSpPr>
          <p:cNvPr id="3" name="object 3"/>
          <p:cNvSpPr txBox="1"/>
          <p:nvPr/>
        </p:nvSpPr>
        <p:spPr>
          <a:xfrm>
            <a:off x="1048422" y="1985010"/>
            <a:ext cx="7276540" cy="354344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6502" indent="-165296">
              <a:spcBef>
                <a:spcPts val="8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Responsibility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shared between caller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1721" spc="8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callee:</a:t>
            </a:r>
            <a:endParaRPr sz="1721">
              <a:latin typeface="Verdana"/>
              <a:cs typeface="Verdana"/>
            </a:endParaRPr>
          </a:p>
          <a:p>
            <a:pPr marL="176502" marR="4483" indent="-165296">
              <a:lnSpc>
                <a:spcPct val="109700"/>
              </a:lnSpc>
              <a:spcBef>
                <a:spcPts val="1752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721" spc="-9" dirty="0">
                <a:latin typeface="Verdana"/>
                <a:cs typeface="Verdana"/>
              </a:rPr>
              <a:t>Prologue (caller):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Push arguments and return address onto  stack,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save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return address, change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program </a:t>
            </a:r>
            <a:r>
              <a:rPr sz="1721" spc="-35" dirty="0">
                <a:solidFill>
                  <a:srgbClr val="585858"/>
                </a:solidFill>
                <a:latin typeface="Verdana"/>
                <a:cs typeface="Verdana"/>
              </a:rPr>
              <a:t>counter,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change </a:t>
            </a:r>
            <a:r>
              <a:rPr sz="1721" spc="-88" dirty="0">
                <a:solidFill>
                  <a:srgbClr val="585858"/>
                </a:solidFill>
                <a:latin typeface="Verdana"/>
                <a:cs typeface="Verdana"/>
              </a:rPr>
              <a:t>SP, 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save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registers, jump to</a:t>
            </a:r>
            <a:r>
              <a:rPr sz="1721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target.</a:t>
            </a:r>
            <a:endParaRPr sz="1721">
              <a:latin typeface="Verdana"/>
              <a:cs typeface="Verdana"/>
            </a:endParaRPr>
          </a:p>
          <a:p>
            <a:pPr marL="176502" marR="166416" indent="-165296">
              <a:lnSpc>
                <a:spcPct val="109700"/>
              </a:lnSpc>
              <a:spcBef>
                <a:spcPts val="1760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721" spc="-4" dirty="0">
                <a:latin typeface="Verdana"/>
                <a:cs typeface="Verdana"/>
              </a:rPr>
              <a:t>During function </a:t>
            </a:r>
            <a:r>
              <a:rPr sz="1721" spc="-9" dirty="0">
                <a:latin typeface="Verdana"/>
                <a:cs typeface="Verdana"/>
              </a:rPr>
              <a:t>(callee)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: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make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space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local variables, do the 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work, jump to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saved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sz="1721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address.</a:t>
            </a:r>
            <a:endParaRPr sz="1721">
              <a:latin typeface="Verdana"/>
              <a:cs typeface="Verdana"/>
            </a:endParaRPr>
          </a:p>
          <a:p>
            <a:pPr marL="176502" marR="84609" indent="-165296">
              <a:lnSpc>
                <a:spcPct val="109700"/>
              </a:lnSpc>
              <a:spcBef>
                <a:spcPts val="1752"/>
              </a:spcBef>
              <a:buClr>
                <a:srgbClr val="2A1A00"/>
              </a:buClr>
              <a:buFont typeface="Arial"/>
              <a:buChar char="•"/>
              <a:tabLst>
                <a:tab pos="252706" algn="l"/>
                <a:tab pos="253266" algn="l"/>
              </a:tabLst>
            </a:pPr>
            <a:r>
              <a:rPr dirty="0"/>
              <a:t>	</a:t>
            </a:r>
            <a:r>
              <a:rPr sz="1721" spc="-9" dirty="0">
                <a:latin typeface="Verdana"/>
                <a:cs typeface="Verdana"/>
              </a:rPr>
              <a:t>Epilogue (caller): </a:t>
            </a:r>
            <a:r>
              <a:rPr sz="1721" spc="-18" dirty="0">
                <a:solidFill>
                  <a:srgbClr val="585858"/>
                </a:solidFill>
                <a:latin typeface="Verdana"/>
                <a:cs typeface="Verdana"/>
              </a:rPr>
              <a:t>Remove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return address and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parameters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from  the stack, store </a:t>
            </a:r>
            <a:r>
              <a:rPr sz="1721" spc="-88" dirty="0">
                <a:solidFill>
                  <a:srgbClr val="585858"/>
                </a:solidFill>
                <a:latin typeface="Verdana"/>
                <a:cs typeface="Verdana"/>
              </a:rPr>
              <a:t>SP,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restore registers, and</a:t>
            </a:r>
            <a:r>
              <a:rPr sz="1721" spc="10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continue.)</a:t>
            </a:r>
            <a:endParaRPr sz="1721">
              <a:latin typeface="Verdana"/>
              <a:cs typeface="Verdana"/>
            </a:endParaRPr>
          </a:p>
          <a:p>
            <a:pPr>
              <a:spcBef>
                <a:spcPts val="26"/>
              </a:spcBef>
              <a:buClr>
                <a:srgbClr val="2A1A00"/>
              </a:buClr>
              <a:buFont typeface="Arial"/>
              <a:buChar char="•"/>
            </a:pPr>
            <a:endParaRPr sz="1677">
              <a:latin typeface="Times New Roman"/>
              <a:cs typeface="Times New Roman"/>
            </a:endParaRPr>
          </a:p>
          <a:p>
            <a:pPr marL="176502" indent="-165296"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Calling sequence varies by </a:t>
            </a:r>
            <a:r>
              <a:rPr sz="1721" spc="-35" dirty="0">
                <a:solidFill>
                  <a:srgbClr val="585858"/>
                </a:solidFill>
                <a:latin typeface="Verdana"/>
                <a:cs typeface="Verdana"/>
              </a:rPr>
              <a:t>processor,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sz="1721" spc="10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35" dirty="0">
                <a:solidFill>
                  <a:srgbClr val="585858"/>
                </a:solidFill>
                <a:latin typeface="Verdana"/>
                <a:cs typeface="Verdana"/>
              </a:rPr>
              <a:t>compiler.</a:t>
            </a:r>
            <a:endParaRPr sz="172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8114180" cy="522542"/>
          </a:xfrm>
          <a:prstGeom prst="rect">
            <a:avLst/>
          </a:prstGeom>
        </p:spPr>
        <p:txBody>
          <a:bodyPr vert="horz" wrap="square" lIns="0" tIns="1456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pc="124" dirty="0"/>
              <a:t>FRAME </a:t>
            </a:r>
            <a:r>
              <a:rPr spc="141" dirty="0"/>
              <a:t>MANAGEMENT </a:t>
            </a:r>
            <a:r>
              <a:rPr spc="13" dirty="0"/>
              <a:t>– </a:t>
            </a:r>
            <a:r>
              <a:rPr spc="132" dirty="0"/>
              <a:t>GENERAL</a:t>
            </a:r>
            <a:r>
              <a:rPr spc="274" dirty="0"/>
              <a:t> </a:t>
            </a:r>
            <a:r>
              <a:rPr spc="154" dirty="0"/>
              <a:t>SCHEME</a:t>
            </a:r>
          </a:p>
        </p:txBody>
      </p:sp>
      <p:sp>
        <p:nvSpPr>
          <p:cNvPr id="3" name="object 3"/>
          <p:cNvSpPr/>
          <p:nvPr/>
        </p:nvSpPr>
        <p:spPr>
          <a:xfrm>
            <a:off x="2408368" y="1969995"/>
            <a:ext cx="4289611" cy="3623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8488" y="2144898"/>
            <a:ext cx="1217519" cy="2487785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206">
              <a:spcBef>
                <a:spcPts val="229"/>
              </a:spcBef>
            </a:pP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1456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g;</a:t>
            </a:r>
            <a:endParaRPr sz="1456">
              <a:latin typeface="Courier New"/>
              <a:cs typeface="Courier New"/>
            </a:endParaRPr>
          </a:p>
          <a:p>
            <a:pPr marL="292489">
              <a:spcBef>
                <a:spcPts val="146"/>
              </a:spcBef>
            </a:pPr>
            <a:r>
              <a:rPr sz="1456" b="1" dirty="0">
                <a:solidFill>
                  <a:srgbClr val="585858"/>
                </a:solidFill>
                <a:latin typeface="Courier New"/>
                <a:cs typeface="Courier New"/>
              </a:rPr>
              <a:t>main()</a:t>
            </a:r>
            <a:endParaRPr sz="1456">
              <a:latin typeface="Courier New"/>
              <a:cs typeface="Courier New"/>
            </a:endParaRPr>
          </a:p>
          <a:p>
            <a:pPr marL="514938">
              <a:spcBef>
                <a:spcPts val="168"/>
              </a:spcBef>
            </a:pPr>
            <a:r>
              <a:rPr sz="1456" b="1" spc="-4" dirty="0">
                <a:solidFill>
                  <a:srgbClr val="585858"/>
                </a:solidFill>
                <a:latin typeface="Courier New"/>
                <a:cs typeface="Courier New"/>
              </a:rPr>
              <a:t>{A();}</a:t>
            </a:r>
            <a:endParaRPr sz="1456">
              <a:latin typeface="Courier New"/>
              <a:cs typeface="Courier New"/>
            </a:endParaRPr>
          </a:p>
          <a:p>
            <a:pPr marL="292489">
              <a:spcBef>
                <a:spcPts val="199"/>
              </a:spcBef>
            </a:pPr>
            <a:r>
              <a:rPr sz="1456" b="1" spc="-4" dirty="0">
                <a:solidFill>
                  <a:srgbClr val="585858"/>
                </a:solidFill>
                <a:latin typeface="Courier New"/>
                <a:cs typeface="Courier New"/>
              </a:rPr>
              <a:t>fcn</a:t>
            </a:r>
            <a:r>
              <a:rPr sz="1456" b="1" spc="-3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456" b="1" dirty="0">
                <a:solidFill>
                  <a:srgbClr val="585858"/>
                </a:solidFill>
                <a:latin typeface="Courier New"/>
                <a:cs typeface="Courier New"/>
              </a:rPr>
              <a:t>A()</a:t>
            </a:r>
            <a:endParaRPr sz="1456">
              <a:latin typeface="Courier New"/>
              <a:cs typeface="Courier New"/>
            </a:endParaRPr>
          </a:p>
          <a:p>
            <a:pPr marL="282403" algn="ctr">
              <a:spcBef>
                <a:spcPts val="168"/>
              </a:spcBef>
            </a:pP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{A();</a:t>
            </a:r>
            <a:endParaRPr sz="1456">
              <a:latin typeface="Courier New"/>
              <a:cs typeface="Courier New"/>
            </a:endParaRPr>
          </a:p>
          <a:p>
            <a:pPr marL="477396" algn="ctr">
              <a:spcBef>
                <a:spcPts val="176"/>
              </a:spcBef>
            </a:pPr>
            <a:r>
              <a:rPr sz="1456" b="1" dirty="0">
                <a:solidFill>
                  <a:srgbClr val="585858"/>
                </a:solidFill>
                <a:latin typeface="Courier New"/>
                <a:cs typeface="Courier New"/>
              </a:rPr>
              <a:t>B();}</a:t>
            </a:r>
            <a:endParaRPr sz="1456">
              <a:latin typeface="Courier New"/>
              <a:cs typeface="Courier New"/>
            </a:endParaRPr>
          </a:p>
          <a:p>
            <a:pPr marL="279041">
              <a:spcBef>
                <a:spcPts val="168"/>
              </a:spcBef>
            </a:pP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proc</a:t>
            </a:r>
            <a:r>
              <a:rPr sz="1456" b="1" spc="-5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B()</a:t>
            </a:r>
            <a:endParaRPr sz="1456">
              <a:latin typeface="Courier New"/>
              <a:cs typeface="Courier New"/>
            </a:endParaRPr>
          </a:p>
          <a:p>
            <a:pPr marL="416881" algn="ctr">
              <a:spcBef>
                <a:spcPts val="168"/>
              </a:spcBef>
            </a:pPr>
            <a:r>
              <a:rPr sz="1456" b="1" spc="-4" dirty="0">
                <a:solidFill>
                  <a:srgbClr val="585858"/>
                </a:solidFill>
                <a:latin typeface="Courier New"/>
                <a:cs typeface="Courier New"/>
              </a:rPr>
              <a:t>{C();}</a:t>
            </a:r>
            <a:endParaRPr sz="1456">
              <a:latin typeface="Courier New"/>
              <a:cs typeface="Courier New"/>
            </a:endParaRPr>
          </a:p>
          <a:p>
            <a:pPr marL="308178" algn="ctr">
              <a:spcBef>
                <a:spcPts val="172"/>
              </a:spcBef>
            </a:pP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proc</a:t>
            </a:r>
            <a:r>
              <a:rPr sz="1456" b="1" spc="-5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C()</a:t>
            </a:r>
            <a:endParaRPr sz="1456">
              <a:latin typeface="Courier New"/>
              <a:cs typeface="Courier New"/>
            </a:endParaRPr>
          </a:p>
          <a:p>
            <a:pPr marL="354125" algn="ctr">
              <a:spcBef>
                <a:spcPts val="168"/>
              </a:spcBef>
            </a:pPr>
            <a:r>
              <a:rPr sz="1456" b="1" spc="-9" dirty="0">
                <a:solidFill>
                  <a:srgbClr val="585858"/>
                </a:solidFill>
                <a:latin typeface="Courier New"/>
                <a:cs typeface="Courier New"/>
              </a:rPr>
              <a:t>{}</a:t>
            </a:r>
            <a:endParaRPr sz="145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5808" y="2711722"/>
            <a:ext cx="1736351" cy="18536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9900"/>
              </a:lnSpc>
              <a:spcBef>
                <a:spcPts val="88"/>
              </a:spcBef>
            </a:pPr>
            <a:r>
              <a:rPr sz="1456" spc="-4" dirty="0">
                <a:solidFill>
                  <a:srgbClr val="585858"/>
                </a:solidFill>
                <a:latin typeface="Verdana"/>
                <a:cs typeface="Verdana"/>
              </a:rPr>
              <a:t>bp: Base pointer:  </a:t>
            </a:r>
            <a:r>
              <a:rPr sz="1456" spc="-9" dirty="0">
                <a:solidFill>
                  <a:srgbClr val="585858"/>
                </a:solidFill>
                <a:latin typeface="Verdana"/>
                <a:cs typeface="Verdana"/>
              </a:rPr>
              <a:t>global references.  </a:t>
            </a:r>
            <a:r>
              <a:rPr sz="1456" spc="-4" dirty="0">
                <a:solidFill>
                  <a:srgbClr val="585858"/>
                </a:solidFill>
                <a:latin typeface="Verdana"/>
                <a:cs typeface="Verdana"/>
              </a:rPr>
              <a:t>fp: </a:t>
            </a:r>
            <a:r>
              <a:rPr sz="1456" spc="-13" dirty="0">
                <a:solidFill>
                  <a:srgbClr val="585858"/>
                </a:solidFill>
                <a:latin typeface="Verdana"/>
                <a:cs typeface="Verdana"/>
              </a:rPr>
              <a:t>Frame </a:t>
            </a:r>
            <a:r>
              <a:rPr sz="1456" spc="-9" dirty="0">
                <a:solidFill>
                  <a:srgbClr val="585858"/>
                </a:solidFill>
                <a:latin typeface="Verdana"/>
                <a:cs typeface="Verdana"/>
              </a:rPr>
              <a:t>pointer:  local references.  sp: </a:t>
            </a:r>
            <a:r>
              <a:rPr sz="1456" spc="-4" dirty="0">
                <a:solidFill>
                  <a:srgbClr val="585858"/>
                </a:solidFill>
                <a:latin typeface="Verdana"/>
                <a:cs typeface="Verdana"/>
              </a:rPr>
              <a:t>Stack </a:t>
            </a:r>
            <a:r>
              <a:rPr sz="1456" spc="-9" dirty="0">
                <a:solidFill>
                  <a:srgbClr val="585858"/>
                </a:solidFill>
                <a:latin typeface="Verdana"/>
                <a:cs typeface="Verdana"/>
              </a:rPr>
              <a:t>pointer:  </a:t>
            </a:r>
            <a:r>
              <a:rPr sz="1456" spc="-57" dirty="0">
                <a:solidFill>
                  <a:srgbClr val="585858"/>
                </a:solidFill>
                <a:latin typeface="Verdana"/>
                <a:cs typeface="Verdana"/>
              </a:rPr>
              <a:t>Top </a:t>
            </a:r>
            <a:r>
              <a:rPr sz="1456" spc="-9" dirty="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sz="1456" spc="4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456" spc="-4" dirty="0">
                <a:solidFill>
                  <a:srgbClr val="585858"/>
                </a:solidFill>
                <a:latin typeface="Verdana"/>
                <a:cs typeface="Verdana"/>
              </a:rPr>
              <a:t>stack.</a:t>
            </a:r>
            <a:endParaRPr sz="145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40543"/>
            <a:ext cx="4631951" cy="458319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912" spc="115" dirty="0"/>
              <a:t>SAMPLE </a:t>
            </a:r>
            <a:r>
              <a:rPr sz="2912" spc="106" dirty="0"/>
              <a:t>FRAME</a:t>
            </a:r>
            <a:r>
              <a:rPr sz="2912" spc="415" dirty="0"/>
              <a:t> </a:t>
            </a:r>
            <a:r>
              <a:rPr sz="2912" spc="137" dirty="0"/>
              <a:t>MANAGEMENT</a:t>
            </a:r>
            <a:endParaRPr sz="2912" dirty="0"/>
          </a:p>
        </p:txBody>
      </p:sp>
      <p:sp>
        <p:nvSpPr>
          <p:cNvPr id="3" name="object 3"/>
          <p:cNvSpPr txBox="1"/>
          <p:nvPr/>
        </p:nvSpPr>
        <p:spPr>
          <a:xfrm>
            <a:off x="3703913" y="1883272"/>
            <a:ext cx="1154766" cy="26473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//g:</a:t>
            </a:r>
            <a:r>
              <a:rPr sz="1632" b="1" spc="-44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bp+0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1097" y="2653493"/>
            <a:ext cx="1405778" cy="50275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5215">
              <a:lnSpc>
                <a:spcPts val="1871"/>
              </a:lnSpc>
              <a:spcBef>
                <a:spcPts val="106"/>
              </a:spcBef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//m:</a:t>
            </a:r>
            <a:r>
              <a:rPr sz="1632" b="1" spc="-1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fp+0</a:t>
            </a:r>
            <a:endParaRPr sz="1632" dirty="0">
              <a:latin typeface="Courier New"/>
              <a:cs typeface="Courier New"/>
            </a:endParaRPr>
          </a:p>
          <a:p>
            <a:pPr marL="11206">
              <a:lnSpc>
                <a:spcPts val="1871"/>
              </a:lnSpc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//ret add</a:t>
            </a:r>
            <a:r>
              <a:rPr sz="1632" b="1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9" dirty="0">
                <a:solidFill>
                  <a:srgbClr val="585858"/>
                </a:solidFill>
                <a:latin typeface="Courier New"/>
                <a:cs typeface="Courier New"/>
              </a:rPr>
              <a:t>1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4867" y="3515207"/>
            <a:ext cx="1162610" cy="502751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lnSpc>
                <a:spcPts val="1871"/>
              </a:lnSpc>
              <a:spcBef>
                <a:spcPts val="106"/>
              </a:spcBef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//p:</a:t>
            </a:r>
            <a:r>
              <a:rPr sz="1632" b="1" spc="-5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fp+1</a:t>
            </a:r>
            <a:endParaRPr sz="1632" dirty="0">
              <a:latin typeface="Courier New"/>
              <a:cs typeface="Courier New"/>
            </a:endParaRPr>
          </a:p>
          <a:p>
            <a:pPr marL="19051">
              <a:lnSpc>
                <a:spcPts val="1871"/>
              </a:lnSpc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//a:</a:t>
            </a:r>
            <a:r>
              <a:rPr sz="1632" b="1" spc="-5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fp+3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600" y="4225079"/>
            <a:ext cx="1406338" cy="26473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//ret add</a:t>
            </a:r>
            <a:r>
              <a:rPr sz="1632" b="1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9" dirty="0">
                <a:solidFill>
                  <a:srgbClr val="585858"/>
                </a:solidFill>
                <a:latin typeface="Courier New"/>
                <a:cs typeface="Courier New"/>
              </a:rPr>
              <a:t>2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3600" y="4786405"/>
            <a:ext cx="1406338" cy="26473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//ret add</a:t>
            </a:r>
            <a:r>
              <a:rPr sz="1632" b="1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9" dirty="0">
                <a:solidFill>
                  <a:srgbClr val="585858"/>
                </a:solidFill>
                <a:latin typeface="Courier New"/>
                <a:cs typeface="Courier New"/>
              </a:rPr>
              <a:t>3</a:t>
            </a:r>
            <a:endParaRPr sz="1632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3913" y="5571268"/>
            <a:ext cx="1171015" cy="73358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9051">
              <a:lnSpc>
                <a:spcPts val="1871"/>
              </a:lnSpc>
              <a:spcBef>
                <a:spcPts val="106"/>
              </a:spcBef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//q:</a:t>
            </a:r>
            <a:r>
              <a:rPr sz="1632" b="1" spc="-5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fp+1</a:t>
            </a:r>
            <a:endParaRPr sz="1632" dirty="0">
              <a:latin typeface="Courier New"/>
              <a:cs typeface="Courier New"/>
            </a:endParaRPr>
          </a:p>
          <a:p>
            <a:pPr marL="27456">
              <a:lnSpc>
                <a:spcPts val="1782"/>
              </a:lnSpc>
            </a:pPr>
            <a:r>
              <a:rPr sz="1632" b="1" spc="4" dirty="0">
                <a:solidFill>
                  <a:srgbClr val="585858"/>
                </a:solidFill>
                <a:latin typeface="Courier New"/>
                <a:cs typeface="Courier New"/>
              </a:rPr>
              <a:t>//b: </a:t>
            </a:r>
            <a:r>
              <a:rPr sz="1632" b="1" spc="9" dirty="0">
                <a:solidFill>
                  <a:srgbClr val="585858"/>
                </a:solidFill>
                <a:latin typeface="Courier New"/>
                <a:cs typeface="Courier New"/>
              </a:rPr>
              <a:t>fp</a:t>
            </a:r>
            <a:r>
              <a:rPr lang="en-US" sz="1632" b="1" spc="-57" dirty="0">
                <a:solidFill>
                  <a:srgbClr val="585858"/>
                </a:solidFill>
                <a:latin typeface="Courier New"/>
                <a:cs typeface="Courier New"/>
              </a:rPr>
              <a:t>+</a:t>
            </a:r>
            <a:r>
              <a:rPr sz="1632" b="1" spc="9" dirty="0">
                <a:solidFill>
                  <a:srgbClr val="585858"/>
                </a:solidFill>
                <a:latin typeface="Courier New"/>
                <a:cs typeface="Courier New"/>
              </a:rPr>
              <a:t>3</a:t>
            </a:r>
            <a:endParaRPr sz="1632" dirty="0">
              <a:latin typeface="Courier New"/>
              <a:cs typeface="Courier New"/>
            </a:endParaRPr>
          </a:p>
          <a:p>
            <a:pPr marL="11206">
              <a:lnSpc>
                <a:spcPts val="1871"/>
              </a:lnSpc>
              <a:tabLst>
                <a:tab pos="513817" algn="l"/>
              </a:tabLst>
            </a:pPr>
            <a:endParaRPr sz="1632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954293" y="1804346"/>
            <a:ext cx="3860651" cy="4828151"/>
          </a:xfrm>
          <a:prstGeom prst="rect">
            <a:avLst/>
          </a:prstGeom>
        </p:spPr>
        <p:txBody>
          <a:bodyPr vert="horz" wrap="square" lIns="0" tIns="36419" rIns="0" bIns="0" rtlCol="0">
            <a:spAutoFit/>
          </a:bodyPr>
          <a:lstStyle/>
          <a:p>
            <a:pPr marL="0" marR="970481" indent="0" algn="just">
              <a:lnSpc>
                <a:spcPct val="90900"/>
              </a:lnSpc>
              <a:spcBef>
                <a:spcPts val="287"/>
              </a:spcBef>
              <a:buNone/>
            </a:pPr>
            <a:r>
              <a:rPr spc="4" dirty="0"/>
              <a:t>int g=2; </a:t>
            </a:r>
            <a:endParaRPr lang="en-US" spc="4" dirty="0"/>
          </a:p>
          <a:p>
            <a:pPr marL="0" marR="970481" indent="0" algn="just">
              <a:lnSpc>
                <a:spcPct val="90900"/>
              </a:lnSpc>
              <a:spcBef>
                <a:spcPts val="287"/>
              </a:spcBef>
              <a:buNone/>
            </a:pPr>
            <a:r>
              <a:rPr spc="4" dirty="0"/>
              <a:t>main() </a:t>
            </a:r>
            <a:r>
              <a:rPr spc="9" dirty="0"/>
              <a:t>{  </a:t>
            </a:r>
            <a:endParaRPr lang="en-US" spc="9" dirty="0"/>
          </a:p>
          <a:p>
            <a:pPr marL="0" marR="970481" indent="0" algn="just">
              <a:lnSpc>
                <a:spcPct val="90900"/>
              </a:lnSpc>
              <a:spcBef>
                <a:spcPts val="287"/>
              </a:spcBef>
              <a:buNone/>
            </a:pPr>
            <a:r>
              <a:rPr lang="en-US" spc="4" dirty="0"/>
              <a:t>    </a:t>
            </a:r>
            <a:r>
              <a:rPr spc="4" dirty="0"/>
              <a:t>int</a:t>
            </a:r>
            <a:r>
              <a:rPr spc="-26" dirty="0"/>
              <a:t> </a:t>
            </a:r>
            <a:r>
              <a:rPr spc="4" dirty="0"/>
              <a:t>m=1;</a:t>
            </a:r>
          </a:p>
          <a:p>
            <a:pPr marL="250474" indent="0">
              <a:lnSpc>
                <a:spcPts val="1681"/>
              </a:lnSpc>
              <a:buNone/>
            </a:pPr>
            <a:r>
              <a:rPr spc="4" dirty="0"/>
              <a:t>print(A(m));</a:t>
            </a:r>
          </a:p>
          <a:p>
            <a:pPr marL="0" indent="0">
              <a:lnSpc>
                <a:spcPts val="1782"/>
              </a:lnSpc>
              <a:buNone/>
            </a:pPr>
            <a:r>
              <a:rPr spc="9" dirty="0"/>
              <a:t>}</a:t>
            </a:r>
          </a:p>
          <a:p>
            <a:pPr marL="10647" marR="380460" indent="0">
              <a:lnSpc>
                <a:spcPts val="1782"/>
              </a:lnSpc>
              <a:spcBef>
                <a:spcPts val="132"/>
              </a:spcBef>
              <a:buNone/>
            </a:pPr>
            <a:r>
              <a:rPr spc="4" dirty="0"/>
              <a:t>int A(int </a:t>
            </a:r>
            <a:r>
              <a:rPr spc="9" dirty="0"/>
              <a:t>p)</a:t>
            </a:r>
            <a:r>
              <a:rPr spc="-40" dirty="0"/>
              <a:t> </a:t>
            </a:r>
            <a:r>
              <a:rPr spc="9" dirty="0"/>
              <a:t>{</a:t>
            </a:r>
            <a:endParaRPr lang="en-US" spc="9" dirty="0"/>
          </a:p>
          <a:p>
            <a:pPr marL="10647" marR="380460" indent="0">
              <a:lnSpc>
                <a:spcPts val="1782"/>
              </a:lnSpc>
              <a:spcBef>
                <a:spcPts val="132"/>
              </a:spcBef>
              <a:buNone/>
            </a:pPr>
            <a:r>
              <a:rPr lang="en-US" spc="9" dirty="0"/>
              <a:t>     </a:t>
            </a:r>
            <a:r>
              <a:rPr spc="4" dirty="0"/>
              <a:t>int</a:t>
            </a:r>
            <a:r>
              <a:rPr spc="-4" dirty="0"/>
              <a:t> </a:t>
            </a:r>
            <a:r>
              <a:rPr spc="4" dirty="0"/>
              <a:t>a;</a:t>
            </a:r>
          </a:p>
          <a:p>
            <a:pPr marL="73972" indent="0">
              <a:lnSpc>
                <a:spcPts val="1667"/>
              </a:lnSpc>
              <a:buNone/>
            </a:pPr>
            <a:r>
              <a:rPr lang="en-US" spc="9" dirty="0"/>
              <a:t>    </a:t>
            </a:r>
            <a:r>
              <a:rPr spc="9" dirty="0"/>
              <a:t>if</a:t>
            </a:r>
            <a:r>
              <a:rPr spc="-71" dirty="0"/>
              <a:t> </a:t>
            </a:r>
            <a:r>
              <a:rPr spc="4" dirty="0"/>
              <a:t>p=1</a:t>
            </a:r>
          </a:p>
          <a:p>
            <a:pPr marL="245422" marR="4483" indent="0">
              <a:lnSpc>
                <a:spcPts val="1782"/>
              </a:lnSpc>
              <a:spcBef>
                <a:spcPts val="119"/>
              </a:spcBef>
              <a:buNone/>
            </a:pPr>
            <a:r>
              <a:rPr lang="en-US" spc="4" dirty="0"/>
              <a:t>     </a:t>
            </a:r>
            <a:r>
              <a:rPr spc="4" dirty="0"/>
              <a:t>return 1+A(2); </a:t>
            </a:r>
            <a:endParaRPr lang="en-US" spc="4" dirty="0"/>
          </a:p>
          <a:p>
            <a:pPr marL="245422" marR="4483" indent="0">
              <a:lnSpc>
                <a:spcPts val="1782"/>
              </a:lnSpc>
              <a:spcBef>
                <a:spcPts val="119"/>
              </a:spcBef>
              <a:buNone/>
            </a:pPr>
            <a:r>
              <a:rPr lang="en-US" spc="4" dirty="0"/>
              <a:t> </a:t>
            </a:r>
            <a:r>
              <a:rPr spc="4" dirty="0"/>
              <a:t>else</a:t>
            </a:r>
          </a:p>
          <a:p>
            <a:pPr marL="216855" indent="0">
              <a:lnSpc>
                <a:spcPts val="1645"/>
              </a:lnSpc>
              <a:buNone/>
            </a:pPr>
            <a:r>
              <a:rPr lang="en-US" spc="4" dirty="0"/>
              <a:t>     </a:t>
            </a:r>
            <a:r>
              <a:rPr spc="4" dirty="0"/>
              <a:t>return</a:t>
            </a:r>
            <a:r>
              <a:rPr spc="-35" dirty="0"/>
              <a:t> </a:t>
            </a:r>
            <a:r>
              <a:rPr spc="4" dirty="0"/>
              <a:t>B(p+1);</a:t>
            </a:r>
            <a:endParaRPr lang="en-US" spc="4" dirty="0"/>
          </a:p>
          <a:p>
            <a:pPr marL="0" indent="0">
              <a:lnSpc>
                <a:spcPts val="1645"/>
              </a:lnSpc>
              <a:buNone/>
            </a:pPr>
            <a:r>
              <a:rPr spc="9" dirty="0"/>
              <a:t>}</a:t>
            </a:r>
          </a:p>
          <a:p>
            <a:pPr marL="10646" marR="155210" indent="0">
              <a:lnSpc>
                <a:spcPct val="90900"/>
              </a:lnSpc>
              <a:spcBef>
                <a:spcPts val="106"/>
              </a:spcBef>
              <a:buNone/>
            </a:pPr>
            <a:r>
              <a:rPr spc="4" dirty="0"/>
              <a:t>int B(int </a:t>
            </a:r>
            <a:r>
              <a:rPr spc="9" dirty="0"/>
              <a:t>q) { </a:t>
            </a:r>
            <a:endParaRPr lang="en-US" spc="9" dirty="0"/>
          </a:p>
          <a:p>
            <a:pPr marL="10646" marR="155210" indent="0">
              <a:lnSpc>
                <a:spcPct val="90900"/>
              </a:lnSpc>
              <a:spcBef>
                <a:spcPts val="106"/>
              </a:spcBef>
              <a:buNone/>
            </a:pPr>
            <a:r>
              <a:rPr lang="en-US" spc="9" dirty="0"/>
              <a:t>  </a:t>
            </a:r>
            <a:r>
              <a:rPr spc="9" dirty="0"/>
              <a:t> </a:t>
            </a:r>
            <a:r>
              <a:rPr spc="4" dirty="0"/>
              <a:t>int b</a:t>
            </a:r>
            <a:r>
              <a:rPr lang="en-US" spc="4" dirty="0"/>
              <a:t>=4;</a:t>
            </a:r>
          </a:p>
          <a:p>
            <a:pPr marL="10646" marR="155210" indent="0">
              <a:lnSpc>
                <a:spcPct val="90900"/>
              </a:lnSpc>
              <a:spcBef>
                <a:spcPts val="106"/>
              </a:spcBef>
              <a:buNone/>
            </a:pPr>
            <a:r>
              <a:rPr lang="en-US" spc="4" dirty="0"/>
              <a:t>   </a:t>
            </a:r>
            <a:r>
              <a:rPr spc="4" dirty="0"/>
              <a:t>print(q+b+g);</a:t>
            </a:r>
          </a:p>
          <a:p>
            <a:pPr marL="0" indent="0">
              <a:lnSpc>
                <a:spcPts val="1752"/>
              </a:lnSpc>
              <a:buNone/>
            </a:pPr>
            <a:r>
              <a:rPr spc="9" dirty="0"/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5647765" y="1088719"/>
            <a:ext cx="3128457" cy="4680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027" y="995236"/>
            <a:ext cx="5744573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24" dirty="0"/>
              <a:t>HEAP-BASED</a:t>
            </a:r>
            <a:r>
              <a:rPr sz="3574" spc="251" dirty="0"/>
              <a:t> </a:t>
            </a:r>
            <a:r>
              <a:rPr sz="3574" spc="110" dirty="0"/>
              <a:t>ALLOCATION</a:t>
            </a:r>
            <a:endParaRPr sz="3574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631498"/>
            <a:ext cx="7281806" cy="2526925"/>
          </a:xfrm>
          <a:prstGeom prst="rect">
            <a:avLst/>
          </a:prstGeom>
        </p:spPr>
        <p:txBody>
          <a:bodyPr vert="horz" wrap="square" lIns="0" tIns="110378" rIns="0" bIns="0" rtlCol="0">
            <a:spAutoFit/>
          </a:bodyPr>
          <a:lstStyle/>
          <a:p>
            <a:pPr marL="209000" indent="-165296">
              <a:lnSpc>
                <a:spcPct val="100000"/>
              </a:lnSpc>
              <a:spcBef>
                <a:spcPts val="869"/>
              </a:spcBef>
              <a:buClr>
                <a:srgbClr val="2A1A00"/>
              </a:buClr>
              <a:buFont typeface="Arial"/>
              <a:buChar char="•"/>
              <a:tabLst>
                <a:tab pos="209561" algn="l"/>
                <a:tab pos="1021471" algn="l"/>
              </a:tabLst>
            </a:pPr>
            <a:r>
              <a:rPr spc="-4" dirty="0"/>
              <a:t>Heap:	Memory </a:t>
            </a:r>
            <a:r>
              <a:rPr spc="-9" dirty="0"/>
              <a:t>market. </a:t>
            </a:r>
            <a:r>
              <a:rPr sz="2978" spc="-13" baseline="-3703" dirty="0">
                <a:solidFill>
                  <a:srgbClr val="FF0000"/>
                </a:solidFill>
                <a:latin typeface="Wingdings"/>
                <a:cs typeface="Wingdings"/>
              </a:rPr>
              <a:t></a:t>
            </a:r>
            <a:endParaRPr sz="2978" baseline="-3703" dirty="0">
              <a:latin typeface="Wingdings"/>
              <a:cs typeface="Wingdings"/>
            </a:endParaRPr>
          </a:p>
          <a:p>
            <a:pPr marL="542394" marR="95815" lvl="1" indent="-165296">
              <a:lnSpc>
                <a:spcPct val="109700"/>
              </a:lnSpc>
              <a:spcBef>
                <a:spcPts val="481"/>
              </a:spcBef>
              <a:buClr>
                <a:srgbClr val="2A1A00"/>
              </a:buClr>
              <a:buFont typeface="Gill Sans MT"/>
              <a:buChar char="–"/>
              <a:tabLst>
                <a:tab pos="542954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Memory region where memory blocks can be bought and  sold (allocated and</a:t>
            </a:r>
            <a:r>
              <a:rPr sz="1721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deallocated).</a:t>
            </a:r>
            <a:endParaRPr sz="1721" dirty="0">
              <a:latin typeface="Verdana"/>
              <a:cs typeface="Verdana"/>
            </a:endParaRPr>
          </a:p>
          <a:p>
            <a:pPr marL="209000" indent="-165296">
              <a:lnSpc>
                <a:spcPct val="100000"/>
              </a:lnSpc>
              <a:spcBef>
                <a:spcPts val="728"/>
              </a:spcBef>
              <a:buClr>
                <a:srgbClr val="2A1A00"/>
              </a:buClr>
              <a:buFont typeface="Arial"/>
              <a:buChar char="•"/>
              <a:tabLst>
                <a:tab pos="209561" algn="l"/>
              </a:tabLst>
            </a:pPr>
            <a:r>
              <a:rPr spc="-9" dirty="0"/>
              <a:t>Many strategies </a:t>
            </a:r>
            <a:r>
              <a:rPr spc="-4" dirty="0"/>
              <a:t>for managing the</a:t>
            </a:r>
            <a:r>
              <a:rPr spc="35" dirty="0"/>
              <a:t> </a:t>
            </a:r>
            <a:r>
              <a:rPr spc="-9" dirty="0"/>
              <a:t>heap.</a:t>
            </a:r>
          </a:p>
          <a:p>
            <a:pPr marL="209000" indent="-165296">
              <a:lnSpc>
                <a:spcPct val="100000"/>
              </a:lnSpc>
              <a:spcBef>
                <a:spcPts val="732"/>
              </a:spcBef>
              <a:buClr>
                <a:srgbClr val="2A1A00"/>
              </a:buClr>
              <a:buFont typeface="Arial"/>
              <a:buChar char="•"/>
              <a:tabLst>
                <a:tab pos="209561" algn="l"/>
              </a:tabLst>
            </a:pPr>
            <a:r>
              <a:rPr spc="-4" dirty="0"/>
              <a:t>Main problem:</a:t>
            </a:r>
            <a:r>
              <a:rPr spc="9" dirty="0"/>
              <a:t> </a:t>
            </a:r>
            <a:r>
              <a:rPr spc="-9" dirty="0"/>
              <a:t>fragmentation.</a:t>
            </a:r>
          </a:p>
          <a:p>
            <a:pPr marL="542394" marR="4483" lvl="1" indent="-165296">
              <a:lnSpc>
                <a:spcPct val="109700"/>
              </a:lnSpc>
              <a:spcBef>
                <a:spcPts val="525"/>
              </a:spcBef>
              <a:buClr>
                <a:srgbClr val="2A1A00"/>
              </a:buClr>
              <a:buFont typeface="Gill Sans MT"/>
              <a:buChar char="–"/>
              <a:tabLst>
                <a:tab pos="542954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After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many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allocations and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deallocations, many small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free  blocks scattered and intermingled with used</a:t>
            </a:r>
            <a:r>
              <a:rPr sz="1721" spc="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blocks.</a:t>
            </a:r>
            <a:endParaRPr sz="172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839" y="4234479"/>
            <a:ext cx="5183841" cy="1510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8839" y="5329068"/>
            <a:ext cx="1266265" cy="181649"/>
          </a:xfrm>
          <a:prstGeom prst="rect">
            <a:avLst/>
          </a:prstGeom>
          <a:solidFill>
            <a:srgbClr val="FFEDD0"/>
          </a:solidFill>
        </p:spPr>
        <p:txBody>
          <a:bodyPr vert="horz" wrap="square" lIns="0" tIns="31937" rIns="0" bIns="0" rtlCol="0">
            <a:spAutoFit/>
          </a:bodyPr>
          <a:lstStyle/>
          <a:p>
            <a:pPr marL="59394">
              <a:spcBef>
                <a:spcPts val="251"/>
              </a:spcBef>
            </a:pPr>
            <a:r>
              <a:rPr sz="971" spc="4" dirty="0">
                <a:latin typeface="Verdana"/>
                <a:cs typeface="Verdana"/>
              </a:rPr>
              <a:t>Allocation</a:t>
            </a:r>
            <a:r>
              <a:rPr sz="971" spc="-9" dirty="0">
                <a:latin typeface="Verdana"/>
                <a:cs typeface="Verdana"/>
              </a:rPr>
              <a:t> </a:t>
            </a:r>
            <a:r>
              <a:rPr sz="971" spc="4" dirty="0">
                <a:latin typeface="Verdana"/>
                <a:cs typeface="Verdana"/>
              </a:rPr>
              <a:t>request</a:t>
            </a:r>
            <a:endParaRPr sz="971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7847" y="4252633"/>
            <a:ext cx="513790" cy="211544"/>
          </a:xfrm>
          <a:prstGeom prst="rect">
            <a:avLst/>
          </a:prstGeom>
          <a:solidFill>
            <a:srgbClr val="FFEDD0"/>
          </a:solidFill>
        </p:spPr>
        <p:txBody>
          <a:bodyPr vert="horz" wrap="square" lIns="0" tIns="28015" rIns="0" bIns="0" rtlCol="0">
            <a:spAutoFit/>
          </a:bodyPr>
          <a:lstStyle/>
          <a:p>
            <a:pPr marL="60515">
              <a:spcBef>
                <a:spcPts val="221"/>
              </a:spcBef>
            </a:pPr>
            <a:r>
              <a:rPr sz="1191" spc="-9" dirty="0">
                <a:latin typeface="Verdana"/>
                <a:cs typeface="Verdana"/>
              </a:rPr>
              <a:t>Heap</a:t>
            </a:r>
            <a:endParaRPr sz="119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1223"/>
            <a:ext cx="5066180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24" dirty="0"/>
              <a:t>HEAP-BASED</a:t>
            </a:r>
            <a:r>
              <a:rPr spc="238" dirty="0"/>
              <a:t> </a:t>
            </a:r>
            <a:r>
              <a:rPr spc="115"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62" y="1878106"/>
            <a:ext cx="4273363" cy="2958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1319563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Allocation	is usually explicit in</a:t>
            </a:r>
            <a:r>
              <a:rPr sz="1853" spc="-57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26" dirty="0">
                <a:solidFill>
                  <a:srgbClr val="585858"/>
                </a:solidFill>
                <a:latin typeface="Verdana"/>
                <a:cs typeface="Verdana"/>
              </a:rPr>
              <a:t>PL's:</a:t>
            </a:r>
            <a:endParaRPr sz="1853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5617" y="1878106"/>
            <a:ext cx="1708336" cy="2958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malloc,</a:t>
            </a:r>
            <a:r>
              <a:rPr sz="1853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new.</a:t>
            </a:r>
            <a:endParaRPr sz="185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262" y="2454996"/>
            <a:ext cx="7038415" cy="267353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Strategies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sz="1853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fragmentation:</a:t>
            </a:r>
            <a:endParaRPr sz="1853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1985" dirty="0">
              <a:latin typeface="Times New Roman"/>
              <a:cs typeface="Times New Roman"/>
            </a:endParaRPr>
          </a:p>
          <a:p>
            <a:pPr marL="176502" indent="-165296">
              <a:spcBef>
                <a:spcPts val="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  <a:tab pos="182049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Compaction.	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Expensive.</a:t>
            </a:r>
            <a:endParaRPr sz="1853" dirty="0">
              <a:latin typeface="Verdana"/>
              <a:cs typeface="Verdana"/>
            </a:endParaRPr>
          </a:p>
          <a:p>
            <a:pPr marL="176502" indent="-165296">
              <a:spcBef>
                <a:spcPts val="745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Internal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fragmentation:</a:t>
            </a:r>
            <a:endParaRPr sz="1853" dirty="0">
              <a:latin typeface="Verdana"/>
              <a:cs typeface="Verdana"/>
            </a:endParaRPr>
          </a:p>
          <a:p>
            <a:pPr marL="509895" lvl="1" indent="-165296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  <a:tab pos="4720730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Allocate larger block</a:t>
            </a:r>
            <a:r>
              <a:rPr sz="1853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than</a:t>
            </a:r>
            <a:r>
              <a:rPr sz="1853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needed.	Space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wasted.</a:t>
            </a:r>
            <a:endParaRPr sz="1853" dirty="0">
              <a:latin typeface="Verdana"/>
              <a:cs typeface="Verdana"/>
            </a:endParaRPr>
          </a:p>
          <a:p>
            <a:pPr marL="176502" indent="-165296">
              <a:spcBef>
                <a:spcPts val="745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External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fragmentation:</a:t>
            </a:r>
            <a:endParaRPr sz="1853" dirty="0">
              <a:latin typeface="Verdana"/>
              <a:cs typeface="Verdana"/>
            </a:endParaRPr>
          </a:p>
          <a:p>
            <a:pPr marL="509895" marR="4483" lvl="1" indent="-165296">
              <a:lnSpc>
                <a:spcPct val="109800"/>
              </a:lnSpc>
              <a:spcBef>
                <a:spcPts val="529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  <a:tab pos="5447470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Can't handle a request for a</a:t>
            </a:r>
            <a:r>
              <a:rPr sz="1853" spc="8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block.	Plenty of</a:t>
            </a:r>
            <a:r>
              <a:rPr sz="1853" spc="-6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free  space, but no large blocks</a:t>
            </a:r>
            <a:r>
              <a:rPr sz="1853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available.</a:t>
            </a:r>
            <a:endParaRPr sz="1853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1480"/>
            <a:ext cx="5447180" cy="522542"/>
          </a:xfrm>
          <a:prstGeom prst="rect">
            <a:avLst/>
          </a:prstGeom>
        </p:spPr>
        <p:txBody>
          <a:bodyPr vert="horz" wrap="square" lIns="0" tIns="1456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pc="132" dirty="0"/>
              <a:t>EXTERNAL</a:t>
            </a:r>
            <a:r>
              <a:rPr spc="282" dirty="0"/>
              <a:t> </a:t>
            </a:r>
            <a:r>
              <a:rPr spc="128" dirty="0"/>
              <a:t>FRAGMENTATION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569" y="1840998"/>
            <a:ext cx="7450231" cy="3575798"/>
          </a:xfrm>
          <a:prstGeom prst="rect">
            <a:avLst/>
          </a:prstGeom>
        </p:spPr>
        <p:txBody>
          <a:bodyPr vert="horz" wrap="square" lIns="0" tIns="104215" rIns="0" bIns="0" rtlCol="0">
            <a:spAutoFit/>
          </a:bodyPr>
          <a:lstStyle/>
          <a:p>
            <a:pPr marL="11206">
              <a:spcBef>
                <a:spcPts val="821"/>
              </a:spcBef>
            </a:pP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Use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linked list of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free</a:t>
            </a:r>
            <a:r>
              <a:rPr sz="1721" spc="4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blocks.</a:t>
            </a:r>
            <a:endParaRPr sz="1721">
              <a:latin typeface="Verdana"/>
              <a:cs typeface="Verdana"/>
            </a:endParaRPr>
          </a:p>
          <a:p>
            <a:pPr marL="509895" marR="819193" indent="-165296">
              <a:lnSpc>
                <a:spcPct val="109700"/>
              </a:lnSpc>
              <a:spcBef>
                <a:spcPts val="529"/>
              </a:spcBef>
              <a:buClr>
                <a:srgbClr val="2A1A00"/>
              </a:buClr>
              <a:buChar char="•"/>
              <a:tabLst>
                <a:tab pos="510455" algn="l"/>
                <a:tab pos="6084558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r>
              <a:rPr sz="1721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fit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st</a:t>
            </a:r>
            <a:r>
              <a:rPr sz="1721" spc="-40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ategy: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allocate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block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suffices.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More  efficient, but more</a:t>
            </a:r>
            <a:r>
              <a:rPr sz="1721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fragmentation.</a:t>
            </a:r>
            <a:endParaRPr sz="1721">
              <a:latin typeface="Verdana"/>
              <a:cs typeface="Verdana"/>
            </a:endParaRPr>
          </a:p>
          <a:p>
            <a:pPr marL="509895" marR="403993" indent="-165296">
              <a:lnSpc>
                <a:spcPct val="109700"/>
              </a:lnSpc>
              <a:spcBef>
                <a:spcPts val="529"/>
              </a:spcBef>
              <a:buClr>
                <a:srgbClr val="2A1A00"/>
              </a:buClr>
              <a:buChar char="•"/>
              <a:tabLst>
                <a:tab pos="510455" algn="l"/>
                <a:tab pos="6560273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Best fit st</a:t>
            </a:r>
            <a:r>
              <a:rPr sz="1721" spc="-40" dirty="0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ategy: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allocate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smallest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block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suffices.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Less  efficient, less</a:t>
            </a:r>
            <a:r>
              <a:rPr sz="1721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fragmentation.</a:t>
            </a:r>
            <a:endParaRPr sz="1721">
              <a:latin typeface="Verdana"/>
              <a:cs typeface="Verdana"/>
            </a:endParaRPr>
          </a:p>
          <a:p>
            <a:pPr marL="509895" indent="-165296">
              <a:spcBef>
                <a:spcPts val="732"/>
              </a:spcBef>
              <a:buClr>
                <a:srgbClr val="2A1A00"/>
              </a:buClr>
              <a:buChar char="•"/>
              <a:tabLst>
                <a:tab pos="510455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Maintain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"pools" of blocks, of various</a:t>
            </a:r>
            <a:r>
              <a:rPr sz="1721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sizes.</a:t>
            </a:r>
            <a:endParaRPr sz="1721">
              <a:latin typeface="Verdana"/>
              <a:cs typeface="Verdana"/>
            </a:endParaRPr>
          </a:p>
          <a:p>
            <a:pPr marL="842727" marR="4483" lvl="1" indent="-165856">
              <a:lnSpc>
                <a:spcPct val="109900"/>
              </a:lnSpc>
              <a:spcBef>
                <a:spcPts val="521"/>
              </a:spcBef>
              <a:buClr>
                <a:srgbClr val="2A1A00"/>
              </a:buClr>
              <a:buChar char="•"/>
              <a:tabLst>
                <a:tab pos="843288" algn="l"/>
                <a:tab pos="1511194" algn="l"/>
                <a:tab pos="3397805" algn="l"/>
                <a:tab pos="4760513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"Buddy system": blocks of</a:t>
            </a:r>
            <a:r>
              <a:rPr sz="1721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size</a:t>
            </a:r>
            <a:r>
              <a:rPr sz="1721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sz="1721" spc="-6" baseline="25641" dirty="0">
                <a:solidFill>
                  <a:srgbClr val="585858"/>
                </a:solidFill>
                <a:latin typeface="Verdana"/>
                <a:cs typeface="Verdana"/>
              </a:rPr>
              <a:t>k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.	Allocate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blocks of  nearest power</a:t>
            </a:r>
            <a:r>
              <a:rPr sz="1721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sz="1721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13" dirty="0">
                <a:solidFill>
                  <a:srgbClr val="585858"/>
                </a:solidFill>
                <a:latin typeface="Verdana"/>
                <a:cs typeface="Verdana"/>
              </a:rPr>
              <a:t>two.	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If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none available, split up one of size 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2</a:t>
            </a:r>
            <a:r>
              <a:rPr sz="1721" spc="-6" baseline="25641" dirty="0">
                <a:solidFill>
                  <a:srgbClr val="585858"/>
                </a:solidFill>
                <a:latin typeface="Verdana"/>
                <a:cs typeface="Verdana"/>
              </a:rPr>
              <a:t>k+1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.	When freed </a:t>
            </a:r>
            <a:r>
              <a:rPr sz="1721" spc="-44" dirty="0">
                <a:solidFill>
                  <a:srgbClr val="585858"/>
                </a:solidFill>
                <a:latin typeface="Verdana"/>
                <a:cs typeface="Verdana"/>
              </a:rPr>
              <a:t>later,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"buddy it" back, if</a:t>
            </a:r>
            <a:r>
              <a:rPr sz="1721" spc="6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possible.</a:t>
            </a:r>
            <a:endParaRPr sz="1721">
              <a:latin typeface="Verdana"/>
              <a:cs typeface="Verdana"/>
            </a:endParaRPr>
          </a:p>
          <a:p>
            <a:pPr marL="842727" marR="238698" lvl="1" indent="-165856">
              <a:lnSpc>
                <a:spcPct val="109700"/>
              </a:lnSpc>
              <a:spcBef>
                <a:spcPts val="525"/>
              </a:spcBef>
              <a:buClr>
                <a:srgbClr val="2A1A00"/>
              </a:buClr>
              <a:buChar char="•"/>
              <a:tabLst>
                <a:tab pos="843288" algn="l"/>
                <a:tab pos="2400428" algn="l"/>
                <a:tab pos="4664697" algn="l"/>
              </a:tabLst>
            </a:pP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Fibonacci heap: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Use block sizes 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that increase as Fibonacci  numbers</a:t>
            </a:r>
            <a:r>
              <a:rPr sz="1721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do:	</a:t>
            </a:r>
            <a:r>
              <a:rPr sz="1721" spc="-4" dirty="0">
                <a:solidFill>
                  <a:srgbClr val="585858"/>
                </a:solidFill>
                <a:latin typeface="Verdana"/>
                <a:cs typeface="Verdana"/>
              </a:rPr>
              <a:t>f(n)=f(n-1)+f(n-2),	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instead of</a:t>
            </a:r>
            <a:r>
              <a:rPr sz="172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21" spc="-9" dirty="0">
                <a:solidFill>
                  <a:srgbClr val="585858"/>
                </a:solidFill>
                <a:latin typeface="Verdana"/>
                <a:cs typeface="Verdana"/>
              </a:rPr>
              <a:t>doubling.</a:t>
            </a:r>
            <a:endParaRPr sz="172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46089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01" dirty="0"/>
              <a:t>HEAP</a:t>
            </a:r>
            <a:r>
              <a:rPr sz="3574" spc="247" dirty="0"/>
              <a:t> </a:t>
            </a:r>
            <a:r>
              <a:rPr sz="3574" spc="115" dirty="0"/>
              <a:t>DEALLOCATION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552015" y="2193973"/>
            <a:ext cx="6115050" cy="2297028"/>
          </a:xfrm>
          <a:prstGeom prst="rect">
            <a:avLst/>
          </a:prstGeom>
        </p:spPr>
        <p:txBody>
          <a:bodyPr vert="horz" wrap="square" lIns="0" tIns="105335" rIns="0" bIns="0" rtlCol="0">
            <a:spAutoFit/>
          </a:bodyPr>
          <a:lstStyle/>
          <a:p>
            <a:pPr marL="176502" indent="-165296">
              <a:spcBef>
                <a:spcPts val="82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Implicit: Garbage Collection</a:t>
            </a:r>
            <a:r>
              <a:rPr sz="1853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(Java).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  <a:tab pos="1952729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Automatic,	but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expensive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(getting</a:t>
            </a:r>
            <a:r>
              <a:rPr sz="1853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better).</a:t>
            </a:r>
            <a:endParaRPr sz="1853">
              <a:latin typeface="Verdana"/>
              <a:cs typeface="Verdana"/>
            </a:endParaRPr>
          </a:p>
          <a:p>
            <a:pPr lvl="1">
              <a:spcBef>
                <a:spcPts val="13"/>
              </a:spcBef>
              <a:buClr>
                <a:srgbClr val="2A1A00"/>
              </a:buClr>
              <a:buFont typeface="Gill Sans MT"/>
              <a:buChar char="–"/>
            </a:pPr>
            <a:endParaRPr sz="3221">
              <a:latin typeface="Times New Roman"/>
              <a:cs typeface="Times New Roman"/>
            </a:endParaRPr>
          </a:p>
          <a:p>
            <a:pPr marL="176502" indent="-165296"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Explicit:</a:t>
            </a:r>
            <a:r>
              <a:rPr sz="1853" spc="-14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free</a:t>
            </a:r>
            <a:r>
              <a:rPr sz="1853" b="1" spc="-60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(C, C++),</a:t>
            </a:r>
            <a:r>
              <a:rPr sz="1853" spc="-15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dispose</a:t>
            </a:r>
            <a:r>
              <a:rPr sz="1853" b="1" spc="-61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(Pascal).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5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31" dirty="0">
                <a:solidFill>
                  <a:srgbClr val="585858"/>
                </a:solidFill>
                <a:latin typeface="Verdana"/>
                <a:cs typeface="Verdana"/>
              </a:rPr>
              <a:t>Risky.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i="1" spc="-4" dirty="0">
                <a:solidFill>
                  <a:srgbClr val="585858"/>
                </a:solidFill>
                <a:latin typeface="Verdana"/>
                <a:cs typeface="Verdana"/>
              </a:rPr>
              <a:t>Very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costly errors, memory leaks, but</a:t>
            </a:r>
            <a:r>
              <a:rPr sz="1853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efficient.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301056"/>
            <a:ext cx="4191000" cy="561429"/>
          </a:xfrm>
          <a:prstGeom prst="rect">
            <a:avLst/>
          </a:prstGeom>
        </p:spPr>
        <p:txBody>
          <a:bodyPr vert="horz" wrap="square" lIns="0" tIns="7339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1798" marR="4483" indent="-331151">
              <a:lnSpc>
                <a:spcPts val="3847"/>
              </a:lnSpc>
              <a:spcBef>
                <a:spcPts val="578"/>
              </a:spcBef>
            </a:pPr>
            <a:r>
              <a:rPr spc="44" dirty="0"/>
              <a:t>P</a:t>
            </a:r>
            <a:r>
              <a:rPr spc="137" dirty="0"/>
              <a:t>ARAM</a:t>
            </a:r>
            <a:r>
              <a:rPr spc="88" dirty="0"/>
              <a:t>E</a:t>
            </a:r>
            <a:r>
              <a:rPr spc="137" dirty="0"/>
              <a:t>TE</a:t>
            </a:r>
            <a:r>
              <a:rPr spc="-4" dirty="0"/>
              <a:t>R  </a:t>
            </a:r>
            <a:r>
              <a:rPr spc="124" dirty="0"/>
              <a:t>PASSING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4023472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</a:t>
            </a:r>
            <a:r>
              <a:rPr spc="247" dirty="0"/>
              <a:t> </a:t>
            </a:r>
            <a:r>
              <a:rPr spc="124" dirty="0"/>
              <a:t>PASSING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848" y="1979632"/>
            <a:ext cx="7131424" cy="2008076"/>
          </a:xfrm>
          <a:prstGeom prst="rect">
            <a:avLst/>
          </a:prstGeom>
        </p:spPr>
        <p:txBody>
          <a:bodyPr vert="horz" wrap="square" lIns="0" tIns="43143" rIns="0" bIns="0" rtlCol="0">
            <a:spAutoFit/>
          </a:bodyPr>
          <a:lstStyle/>
          <a:p>
            <a:pPr>
              <a:spcBef>
                <a:spcPts val="9"/>
              </a:spcBef>
              <a:buClr>
                <a:srgbClr val="2A1A00"/>
              </a:buClr>
            </a:pPr>
            <a:endParaRPr sz="2427" dirty="0">
              <a:latin typeface="Times New Roman"/>
              <a:cs typeface="Times New Roman"/>
            </a:endParaRPr>
          </a:p>
          <a:p>
            <a:pPr marL="176502" indent="-165296"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Some languages allow only ONE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parameter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passing</a:t>
            </a:r>
            <a:r>
              <a:rPr sz="1853" spc="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mode:</a:t>
            </a:r>
            <a:endParaRPr sz="1853" dirty="0">
              <a:latin typeface="Verdana"/>
              <a:cs typeface="Verdana"/>
            </a:endParaRPr>
          </a:p>
          <a:p>
            <a:pPr marL="509895" lvl="1" indent="-165296">
              <a:spcBef>
                <a:spcPts val="304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C,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Fortran,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ML,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Lisp,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Java.</a:t>
            </a:r>
            <a:endParaRPr sz="1853" dirty="0">
              <a:latin typeface="Verdana"/>
              <a:cs typeface="Verdana"/>
            </a:endParaRPr>
          </a:p>
          <a:p>
            <a:pPr lvl="1">
              <a:spcBef>
                <a:spcPts val="35"/>
              </a:spcBef>
              <a:buClr>
                <a:srgbClr val="2A1A00"/>
              </a:buClr>
              <a:buFont typeface="Gill Sans MT"/>
              <a:buChar char="–"/>
            </a:pPr>
            <a:endParaRPr sz="2427" dirty="0">
              <a:latin typeface="Times New Roman"/>
              <a:cs typeface="Times New Roman"/>
            </a:endParaRPr>
          </a:p>
          <a:p>
            <a:pPr marL="176502" indent="-165296"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Other languages allow multiple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parameter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passing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modes:</a:t>
            </a:r>
            <a:endParaRPr sz="1853" dirty="0">
              <a:latin typeface="Verdana"/>
              <a:cs typeface="Verdana"/>
            </a:endParaRPr>
          </a:p>
          <a:p>
            <a:pPr marL="509895" lvl="1" indent="-165296">
              <a:spcBef>
                <a:spcPts val="304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Pascal,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Modula,</a:t>
            </a:r>
            <a:r>
              <a:rPr sz="1853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Ada.</a:t>
            </a:r>
            <a:endParaRPr sz="1853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34E-4529-4911-B1B3-98914A61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20" y="1147257"/>
            <a:ext cx="7236759" cy="488822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796F-CDF3-489D-A8E0-235621A3D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097" y="1906890"/>
            <a:ext cx="7281806" cy="3673639"/>
          </a:xfrm>
        </p:spPr>
        <p:txBody>
          <a:bodyPr/>
          <a:lstStyle/>
          <a:p>
            <a:pPr marL="302575" indent="-302575"/>
            <a:r>
              <a:rPr lang="en-US" dirty="0"/>
              <a:t>After completing this module, students should be able to </a:t>
            </a:r>
          </a:p>
          <a:p>
            <a:pPr marL="706008" lvl="1" indent="-302575"/>
            <a:r>
              <a:rPr lang="en-US" dirty="0"/>
              <a:t>explain the concepts of names and binding names to objects in programming languages</a:t>
            </a:r>
          </a:p>
          <a:p>
            <a:pPr marL="706008" lvl="1" indent="-302575"/>
            <a:r>
              <a:rPr lang="en-US" dirty="0"/>
              <a:t>explain the notion of binding time in programming languages</a:t>
            </a:r>
          </a:p>
          <a:p>
            <a:pPr marL="706008" lvl="1" indent="-302575"/>
            <a:r>
              <a:rPr lang="en-US" dirty="0"/>
              <a:t>explain the storage management mechanisms that can be used for objects which have different lifetimes</a:t>
            </a:r>
          </a:p>
          <a:p>
            <a:pPr marL="706008" lvl="1" indent="-3025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08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5456144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</a:t>
            </a:r>
            <a:r>
              <a:rPr spc="427" dirty="0"/>
              <a:t> </a:t>
            </a:r>
            <a:r>
              <a:rPr spc="137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9701" y="1845026"/>
            <a:ext cx="6573371" cy="2686241"/>
          </a:xfrm>
          <a:prstGeom prst="rect">
            <a:avLst/>
          </a:prstGeom>
        </p:spPr>
        <p:txBody>
          <a:bodyPr vert="horz" wrap="square" lIns="0" tIns="101974" rIns="0" bIns="0" rtlCol="0">
            <a:spAutoFit/>
          </a:bodyPr>
          <a:lstStyle/>
          <a:p>
            <a:pPr marL="301454" indent="-290248">
              <a:spcBef>
                <a:spcPts val="803"/>
              </a:spcBef>
              <a:buAutoNum type="arabicParenR"/>
              <a:tabLst>
                <a:tab pos="302015" algn="l"/>
              </a:tabLst>
            </a:pPr>
            <a:r>
              <a:rPr sz="1588" u="heavy" spc="-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Call by </a:t>
            </a:r>
            <a:r>
              <a:rPr sz="1588" u="heavy" spc="-13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value</a:t>
            </a:r>
            <a:r>
              <a:rPr sz="1588" spc="-13" dirty="0">
                <a:latin typeface="Verdana"/>
                <a:cs typeface="Verdana"/>
              </a:rPr>
              <a:t>: </a:t>
            </a: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the </a:t>
            </a:r>
            <a:r>
              <a:rPr sz="1588" spc="-13" dirty="0">
                <a:latin typeface="Verdana"/>
                <a:cs typeface="Verdana"/>
              </a:rPr>
              <a:t>value </a:t>
            </a:r>
            <a:r>
              <a:rPr sz="1588" spc="-9" dirty="0">
                <a:latin typeface="Verdana"/>
                <a:cs typeface="Verdana"/>
              </a:rPr>
              <a:t>of the</a:t>
            </a:r>
            <a:r>
              <a:rPr sz="1588" spc="168" dirty="0">
                <a:latin typeface="Verdana"/>
                <a:cs typeface="Verdana"/>
              </a:rPr>
              <a:t> </a:t>
            </a:r>
            <a:r>
              <a:rPr sz="1588" spc="-4" dirty="0">
                <a:latin typeface="Verdana"/>
                <a:cs typeface="Verdana"/>
              </a:rPr>
              <a:t>argument.</a:t>
            </a:r>
            <a:endParaRPr sz="1588" dirty="0">
              <a:latin typeface="Verdana"/>
              <a:cs typeface="Verdana"/>
            </a:endParaRPr>
          </a:p>
          <a:p>
            <a:pPr marL="614675" lvl="1" indent="-302015">
              <a:spcBef>
                <a:spcPts val="715"/>
              </a:spcBef>
              <a:buClr>
                <a:srgbClr val="2A1A00"/>
              </a:buClr>
              <a:buFont typeface="Gill Sans MT"/>
              <a:buChar char="–"/>
              <a:tabLst>
                <a:tab pos="614675" algn="l"/>
                <a:tab pos="615236" algn="l"/>
              </a:tabLst>
            </a:pPr>
            <a:r>
              <a:rPr sz="1588" spc="-4" dirty="0">
                <a:latin typeface="Verdana"/>
                <a:cs typeface="Verdana"/>
              </a:rPr>
              <a:t>C, C++, </a:t>
            </a:r>
            <a:r>
              <a:rPr sz="1588" spc="-9" dirty="0">
                <a:latin typeface="Verdana"/>
                <a:cs typeface="Verdana"/>
              </a:rPr>
              <a:t>Pascal, </a:t>
            </a:r>
            <a:r>
              <a:rPr sz="1588" spc="-13" dirty="0">
                <a:latin typeface="Verdana"/>
                <a:cs typeface="Verdana"/>
              </a:rPr>
              <a:t>Java,</a:t>
            </a:r>
            <a:r>
              <a:rPr sz="1588" spc="9" dirty="0">
                <a:latin typeface="Verdana"/>
                <a:cs typeface="Verdana"/>
              </a:rPr>
              <a:t> </a:t>
            </a:r>
            <a:r>
              <a:rPr sz="1588" spc="-13" dirty="0">
                <a:latin typeface="Verdana"/>
                <a:cs typeface="Verdana"/>
              </a:rPr>
              <a:t>RPAL.</a:t>
            </a:r>
            <a:endParaRPr sz="1588" dirty="0">
              <a:latin typeface="Verdana"/>
              <a:cs typeface="Verdana"/>
            </a:endParaRPr>
          </a:p>
          <a:p>
            <a:pPr marL="301454" indent="-290248">
              <a:spcBef>
                <a:spcPts val="715"/>
              </a:spcBef>
              <a:buAutoNum type="arabicParenR"/>
              <a:tabLst>
                <a:tab pos="302015" algn="l"/>
              </a:tabLst>
            </a:pPr>
            <a:r>
              <a:rPr sz="1588" u="heavy" spc="-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Call by </a:t>
            </a:r>
            <a:r>
              <a:rPr sz="1588" u="heavy" spc="-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reference</a:t>
            </a:r>
            <a:r>
              <a:rPr sz="1588" spc="-4" dirty="0">
                <a:latin typeface="Verdana"/>
                <a:cs typeface="Verdana"/>
              </a:rPr>
              <a:t>: </a:t>
            </a: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the </a:t>
            </a:r>
            <a:r>
              <a:rPr sz="1588" spc="-4" dirty="0">
                <a:latin typeface="Verdana"/>
                <a:cs typeface="Verdana"/>
              </a:rPr>
              <a:t>address </a:t>
            </a:r>
            <a:r>
              <a:rPr sz="1588" spc="-9" dirty="0">
                <a:latin typeface="Verdana"/>
                <a:cs typeface="Verdana"/>
              </a:rPr>
              <a:t>of the</a:t>
            </a:r>
            <a:r>
              <a:rPr sz="1588" spc="119" dirty="0">
                <a:latin typeface="Verdana"/>
                <a:cs typeface="Verdana"/>
              </a:rPr>
              <a:t> </a:t>
            </a:r>
            <a:r>
              <a:rPr sz="1588" spc="-4" dirty="0">
                <a:latin typeface="Verdana"/>
                <a:cs typeface="Verdana"/>
              </a:rPr>
              <a:t>argument.</a:t>
            </a:r>
            <a:endParaRPr sz="1588" dirty="0">
              <a:latin typeface="Verdana"/>
              <a:cs typeface="Verdana"/>
            </a:endParaRPr>
          </a:p>
          <a:p>
            <a:pPr marL="614675" lvl="1" indent="-302015">
              <a:spcBef>
                <a:spcPts val="715"/>
              </a:spcBef>
              <a:buClr>
                <a:srgbClr val="2A1A00"/>
              </a:buClr>
              <a:buFont typeface="Gill Sans MT"/>
              <a:buChar char="–"/>
              <a:tabLst>
                <a:tab pos="614675" algn="l"/>
                <a:tab pos="615236" algn="l"/>
              </a:tabLst>
            </a:pPr>
            <a:r>
              <a:rPr sz="1588" spc="-4" dirty="0">
                <a:latin typeface="Verdana"/>
                <a:cs typeface="Verdana"/>
              </a:rPr>
              <a:t>Smalltalk, </a:t>
            </a:r>
            <a:r>
              <a:rPr sz="1588" spc="-9" dirty="0">
                <a:latin typeface="Verdana"/>
                <a:cs typeface="Verdana"/>
              </a:rPr>
              <a:t>Lisp, </a:t>
            </a:r>
            <a:r>
              <a:rPr sz="1588" spc="-4" dirty="0">
                <a:latin typeface="Verdana"/>
                <a:cs typeface="Verdana"/>
              </a:rPr>
              <a:t>ML, </a:t>
            </a:r>
            <a:r>
              <a:rPr sz="1588" spc="-9" dirty="0">
                <a:latin typeface="Verdana"/>
                <a:cs typeface="Verdana"/>
              </a:rPr>
              <a:t>Clu, C++,</a:t>
            </a:r>
            <a:r>
              <a:rPr sz="1588" spc="88" dirty="0">
                <a:latin typeface="Verdana"/>
                <a:cs typeface="Verdana"/>
              </a:rPr>
              <a:t> </a:t>
            </a:r>
            <a:r>
              <a:rPr sz="1588" spc="-13" dirty="0">
                <a:latin typeface="Verdana"/>
                <a:cs typeface="Verdana"/>
              </a:rPr>
              <a:t>Pascal.</a:t>
            </a:r>
            <a:endParaRPr sz="1588" dirty="0">
              <a:latin typeface="Verdana"/>
              <a:cs typeface="Verdana"/>
            </a:endParaRPr>
          </a:p>
          <a:p>
            <a:pPr marL="301454" indent="-290248">
              <a:spcBef>
                <a:spcPts val="715"/>
              </a:spcBef>
              <a:buAutoNum type="arabicParenR"/>
              <a:tabLst>
                <a:tab pos="302015" algn="l"/>
              </a:tabLst>
            </a:pPr>
            <a:r>
              <a:rPr sz="1588" u="heavy" spc="-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Call by result</a:t>
            </a:r>
            <a:r>
              <a:rPr sz="1588" spc="-9" dirty="0">
                <a:latin typeface="Verdana"/>
                <a:cs typeface="Verdana"/>
              </a:rPr>
              <a:t>: </a:t>
            </a: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the </a:t>
            </a:r>
            <a:r>
              <a:rPr sz="1588" spc="-13" dirty="0">
                <a:latin typeface="Verdana"/>
                <a:cs typeface="Verdana"/>
              </a:rPr>
              <a:t>value, </a:t>
            </a:r>
            <a:r>
              <a:rPr sz="1588" spc="-9" dirty="0">
                <a:latin typeface="Verdana"/>
                <a:cs typeface="Verdana"/>
              </a:rPr>
              <a:t>on return</a:t>
            </a:r>
            <a:r>
              <a:rPr sz="1588" spc="168" dirty="0">
                <a:latin typeface="Verdana"/>
                <a:cs typeface="Verdana"/>
              </a:rPr>
              <a:t> </a:t>
            </a:r>
            <a:r>
              <a:rPr sz="1588" spc="-40" dirty="0">
                <a:latin typeface="Verdana"/>
                <a:cs typeface="Verdana"/>
              </a:rPr>
              <a:t>only.</a:t>
            </a:r>
            <a:endParaRPr sz="1588" dirty="0">
              <a:latin typeface="Verdana"/>
              <a:cs typeface="Verdana"/>
            </a:endParaRPr>
          </a:p>
          <a:p>
            <a:pPr marL="614675" lvl="1" indent="-302015">
              <a:spcBef>
                <a:spcPts val="715"/>
              </a:spcBef>
              <a:buClr>
                <a:srgbClr val="2A1A00"/>
              </a:buClr>
              <a:buFont typeface="Gill Sans MT"/>
              <a:buChar char="–"/>
              <a:tabLst>
                <a:tab pos="614675" algn="l"/>
                <a:tab pos="615236" algn="l"/>
              </a:tabLst>
            </a:pPr>
            <a:r>
              <a:rPr sz="1588" spc="-4" dirty="0">
                <a:latin typeface="Verdana"/>
                <a:cs typeface="Verdana"/>
              </a:rPr>
              <a:t>Ada.</a:t>
            </a:r>
            <a:endParaRPr sz="1588" dirty="0">
              <a:latin typeface="Verdana"/>
              <a:cs typeface="Verdana"/>
            </a:endParaRPr>
          </a:p>
          <a:p>
            <a:pPr marL="301454" indent="-290248">
              <a:spcBef>
                <a:spcPts val="715"/>
              </a:spcBef>
              <a:buAutoNum type="arabicParenR"/>
              <a:tabLst>
                <a:tab pos="302015" algn="l"/>
              </a:tabLst>
            </a:pPr>
            <a:r>
              <a:rPr sz="1588" u="heavy" spc="-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Call by value-result</a:t>
            </a:r>
            <a:r>
              <a:rPr sz="1588" spc="-9" dirty="0">
                <a:latin typeface="Verdana"/>
                <a:cs typeface="Verdana"/>
              </a:rPr>
              <a:t>: </a:t>
            </a: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the </a:t>
            </a:r>
            <a:r>
              <a:rPr sz="1588" spc="-13" dirty="0">
                <a:latin typeface="Verdana"/>
                <a:cs typeface="Verdana"/>
              </a:rPr>
              <a:t>value </a:t>
            </a:r>
            <a:r>
              <a:rPr sz="1588" spc="-9" dirty="0">
                <a:latin typeface="Verdana"/>
                <a:cs typeface="Verdana"/>
              </a:rPr>
              <a:t>(a.k.a. </a:t>
            </a:r>
            <a:r>
              <a:rPr sz="1588" spc="-13" dirty="0">
                <a:latin typeface="Verdana"/>
                <a:cs typeface="Verdana"/>
              </a:rPr>
              <a:t>copy-in,</a:t>
            </a:r>
            <a:r>
              <a:rPr sz="1588" spc="190" dirty="0">
                <a:latin typeface="Verdana"/>
                <a:cs typeface="Verdana"/>
              </a:rPr>
              <a:t> </a:t>
            </a:r>
            <a:r>
              <a:rPr sz="1588" spc="-13" dirty="0">
                <a:latin typeface="Verdana"/>
                <a:cs typeface="Verdana"/>
              </a:rPr>
              <a:t>copy-out)</a:t>
            </a:r>
            <a:endParaRPr sz="1588" dirty="0">
              <a:latin typeface="Verdana"/>
              <a:cs typeface="Verdana"/>
            </a:endParaRPr>
          </a:p>
          <a:p>
            <a:pPr marL="614675" lvl="1" indent="-302015">
              <a:spcBef>
                <a:spcPts val="715"/>
              </a:spcBef>
              <a:buClr>
                <a:srgbClr val="2A1A00"/>
              </a:buClr>
              <a:buFont typeface="Gill Sans MT"/>
              <a:buChar char="–"/>
              <a:tabLst>
                <a:tab pos="614675" algn="l"/>
                <a:tab pos="615236" algn="l"/>
              </a:tabLst>
            </a:pPr>
            <a:r>
              <a:rPr sz="1588" spc="-4" dirty="0">
                <a:latin typeface="Verdana"/>
                <a:cs typeface="Verdana"/>
              </a:rPr>
              <a:t>Ada.</a:t>
            </a:r>
            <a:endParaRPr sz="158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7305675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19" dirty="0"/>
              <a:t>CHOOSING </a:t>
            </a:r>
            <a:r>
              <a:rPr spc="106" dirty="0"/>
              <a:t>PARAMETER </a:t>
            </a:r>
            <a:r>
              <a:rPr spc="101" dirty="0"/>
              <a:t>PASSING</a:t>
            </a:r>
            <a:r>
              <a:rPr spc="600" dirty="0"/>
              <a:t> </a:t>
            </a:r>
            <a:r>
              <a:rPr spc="137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9701" y="1921670"/>
            <a:ext cx="6836148" cy="3632650"/>
          </a:xfrm>
          <a:prstGeom prst="rect">
            <a:avLst/>
          </a:prstGeom>
        </p:spPr>
        <p:txBody>
          <a:bodyPr vert="horz" wrap="square" lIns="0" tIns="105335" rIns="0" bIns="0" rtlCol="0">
            <a:spAutoFit/>
          </a:bodyPr>
          <a:lstStyle/>
          <a:p>
            <a:pPr marL="176502" indent="-165296">
              <a:spcBef>
                <a:spcPts val="82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Many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languages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provide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853" spc="57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choice:</a:t>
            </a:r>
            <a:endParaRPr sz="1853">
              <a:latin typeface="Verdana"/>
              <a:cs typeface="Verdana"/>
            </a:endParaRPr>
          </a:p>
          <a:p>
            <a:pPr marL="592823" lvl="1" indent="-248224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92262" algn="l"/>
                <a:tab pos="592823" algn="l"/>
              </a:tabLst>
            </a:pP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Pass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sz="1853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value:</a:t>
            </a:r>
            <a:endParaRPr sz="1853">
              <a:latin typeface="Verdana"/>
              <a:cs typeface="Verdana"/>
            </a:endParaRPr>
          </a:p>
          <a:p>
            <a:pPr marL="842727" lvl="2" indent="-165856">
              <a:spcBef>
                <a:spcPts val="745"/>
              </a:spcBef>
              <a:buClr>
                <a:srgbClr val="2A1A00"/>
              </a:buClr>
              <a:buFont typeface="Arial"/>
              <a:buChar char="•"/>
              <a:tabLst>
                <a:tab pos="843288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Intent is to </a:t>
            </a:r>
            <a:r>
              <a:rPr sz="1853" spc="-4" dirty="0">
                <a:latin typeface="Verdana"/>
                <a:cs typeface="Verdana"/>
              </a:rPr>
              <a:t>not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modify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argument.</a:t>
            </a:r>
            <a:endParaRPr sz="1853">
              <a:latin typeface="Verdana"/>
              <a:cs typeface="Verdana"/>
            </a:endParaRPr>
          </a:p>
          <a:p>
            <a:pPr marL="842727" lvl="2" indent="-166416">
              <a:spcBef>
                <a:spcPts val="745"/>
              </a:spcBef>
              <a:buClr>
                <a:srgbClr val="2A1A00"/>
              </a:buClr>
              <a:buFont typeface="Arial"/>
              <a:buChar char="•"/>
              <a:tabLst>
                <a:tab pos="843288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Copying large objects can get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expensive.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750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Pass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sz="1853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reference:</a:t>
            </a:r>
            <a:endParaRPr sz="1853">
              <a:latin typeface="Verdana"/>
              <a:cs typeface="Verdana"/>
            </a:endParaRPr>
          </a:p>
          <a:p>
            <a:pPr marL="842727" lvl="2" indent="-166416">
              <a:spcBef>
                <a:spcPts val="741"/>
              </a:spcBef>
              <a:buClr>
                <a:srgbClr val="2A1A00"/>
              </a:buClr>
              <a:buFont typeface="Arial"/>
              <a:buChar char="•"/>
              <a:tabLst>
                <a:tab pos="843288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Intent is to modify the argument.</a:t>
            </a:r>
            <a:endParaRPr sz="1853">
              <a:latin typeface="Verdana"/>
              <a:cs typeface="Verdana"/>
            </a:endParaRPr>
          </a:p>
          <a:p>
            <a:pPr marL="842727" marR="4483" lvl="2" indent="-166416">
              <a:lnSpc>
                <a:spcPct val="109800"/>
              </a:lnSpc>
              <a:spcBef>
                <a:spcPts val="525"/>
              </a:spcBef>
              <a:buClr>
                <a:srgbClr val="2A1A00"/>
              </a:buClr>
              <a:buFont typeface="Arial"/>
              <a:buChar char="•"/>
              <a:tabLst>
                <a:tab pos="843288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Often used to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avoid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copying a large object,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even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if 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there’s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no intent to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modify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it.</a:t>
            </a:r>
            <a:endParaRPr sz="1853">
              <a:latin typeface="Verdana"/>
              <a:cs typeface="Verdana"/>
            </a:endParaRPr>
          </a:p>
          <a:p>
            <a:pPr marL="842727" marR="646614" lvl="2" indent="-166416">
              <a:lnSpc>
                <a:spcPct val="109800"/>
              </a:lnSpc>
              <a:spcBef>
                <a:spcPts val="529"/>
              </a:spcBef>
              <a:buClr>
                <a:srgbClr val="2A1A00"/>
              </a:buClr>
              <a:buFont typeface="Arial"/>
              <a:buChar char="•"/>
              <a:tabLst>
                <a:tab pos="843288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 some languages (C, C++) modifying the  argument can be explicitly forbidden</a:t>
            </a:r>
            <a:r>
              <a:rPr sz="1853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sz="1853" b="1" spc="-9" dirty="0">
                <a:solidFill>
                  <a:srgbClr val="585858"/>
                </a:solidFill>
                <a:latin typeface="Verdana"/>
                <a:cs typeface="Verdana"/>
              </a:rPr>
              <a:t>const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)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647969"/>
            <a:ext cx="7845238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6633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115" dirty="0"/>
              <a:t>MODES:</a:t>
            </a:r>
            <a:r>
              <a:rPr spc="613" dirty="0"/>
              <a:t> </a:t>
            </a:r>
            <a:r>
              <a:rPr spc="1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015" y="1852416"/>
            <a:ext cx="1876985" cy="2551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9700"/>
              </a:lnSpc>
              <a:spcBef>
                <a:spcPts val="88"/>
              </a:spcBef>
            </a:pP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by </a:t>
            </a:r>
            <a:r>
              <a:rPr sz="1588" spc="-13" dirty="0">
                <a:latin typeface="Verdana"/>
                <a:cs typeface="Verdana"/>
              </a:rPr>
              <a:t>value:</a:t>
            </a:r>
            <a:endParaRPr sz="158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937" y="1817476"/>
            <a:ext cx="2012016" cy="36550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07618">
              <a:lnSpc>
                <a:spcPct val="117500"/>
              </a:lnSpc>
              <a:spcBef>
                <a:spcPts val="8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var</a:t>
            </a:r>
            <a:r>
              <a:rPr sz="158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y:integer;  procedure</a:t>
            </a:r>
            <a:endParaRPr sz="1588">
              <a:latin typeface="Courier New"/>
              <a:cs typeface="Courier New"/>
            </a:endParaRPr>
          </a:p>
          <a:p>
            <a:pPr marL="176502">
              <a:lnSpc>
                <a:spcPts val="1711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A(x:integer);</a:t>
            </a:r>
            <a:endParaRPr sz="1588">
              <a:latin typeface="Courier New"/>
              <a:cs typeface="Courier New"/>
            </a:endParaRPr>
          </a:p>
          <a:p>
            <a:pPr marL="176502">
              <a:spcBef>
                <a:spcPts val="335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675190" marR="245982">
              <a:lnSpc>
                <a:spcPts val="2241"/>
              </a:lnSpc>
              <a:spcBef>
                <a:spcPts val="12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write(x); 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x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5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1;</a:t>
            </a:r>
            <a:endParaRPr sz="1588">
              <a:latin typeface="Courier New"/>
              <a:cs typeface="Courier New"/>
            </a:endParaRPr>
          </a:p>
          <a:p>
            <a:pPr marL="675190">
              <a:spcBef>
                <a:spcPts val="206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write(y+x);</a:t>
            </a:r>
            <a:endParaRPr sz="1588">
              <a:latin typeface="Courier New"/>
              <a:cs typeface="Courier New"/>
            </a:endParaRPr>
          </a:p>
          <a:p>
            <a:pPr marL="11206" marR="1347019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end;  begin</a:t>
            </a:r>
            <a:endParaRPr sz="1588">
              <a:latin typeface="Courier New"/>
              <a:cs typeface="Courier New"/>
            </a:endParaRPr>
          </a:p>
          <a:p>
            <a:pPr marL="176502" marR="985610">
              <a:lnSpc>
                <a:spcPct val="117500"/>
              </a:lnSpc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5;  A(y);</a:t>
            </a:r>
            <a:endParaRPr sz="1588">
              <a:latin typeface="Courier New"/>
              <a:cs typeface="Courier New"/>
            </a:endParaRPr>
          </a:p>
          <a:p>
            <a:pPr marL="11206" marR="744671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write(y);  end;</a:t>
            </a:r>
            <a:endParaRPr sz="158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871156"/>
            <a:ext cx="7352740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115" dirty="0"/>
              <a:t>MODES:</a:t>
            </a:r>
            <a:r>
              <a:rPr spc="613" dirty="0"/>
              <a:t> </a:t>
            </a:r>
            <a:r>
              <a:rPr spc="1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015" y="1852416"/>
            <a:ext cx="2078691" cy="2551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9700"/>
              </a:lnSpc>
              <a:spcBef>
                <a:spcPts val="88"/>
              </a:spcBef>
            </a:pP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by </a:t>
            </a:r>
            <a:r>
              <a:rPr sz="1588" spc="-4" dirty="0">
                <a:latin typeface="Verdana"/>
                <a:cs typeface="Verdana"/>
              </a:rPr>
              <a:t>reference:</a:t>
            </a:r>
            <a:endParaRPr sz="158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937" y="1817476"/>
            <a:ext cx="2012016" cy="36550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07618">
              <a:lnSpc>
                <a:spcPct val="117500"/>
              </a:lnSpc>
              <a:spcBef>
                <a:spcPts val="8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var</a:t>
            </a:r>
            <a:r>
              <a:rPr sz="158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y:integer;  procedure</a:t>
            </a:r>
            <a:endParaRPr sz="1588">
              <a:latin typeface="Courier New"/>
              <a:cs typeface="Courier New"/>
            </a:endParaRPr>
          </a:p>
          <a:p>
            <a:pPr marL="176502">
              <a:lnSpc>
                <a:spcPts val="1711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A(x:integer);</a:t>
            </a:r>
            <a:endParaRPr sz="1588">
              <a:latin typeface="Courier New"/>
              <a:cs typeface="Courier New"/>
            </a:endParaRPr>
          </a:p>
          <a:p>
            <a:pPr marL="176502">
              <a:spcBef>
                <a:spcPts val="335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675190" marR="245982">
              <a:lnSpc>
                <a:spcPts val="2241"/>
              </a:lnSpc>
              <a:spcBef>
                <a:spcPts val="12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write(x); 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x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5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1;</a:t>
            </a:r>
            <a:endParaRPr sz="1588">
              <a:latin typeface="Courier New"/>
              <a:cs typeface="Courier New"/>
            </a:endParaRPr>
          </a:p>
          <a:p>
            <a:pPr marL="675190">
              <a:spcBef>
                <a:spcPts val="206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write(y+x);</a:t>
            </a:r>
            <a:endParaRPr sz="1588">
              <a:latin typeface="Courier New"/>
              <a:cs typeface="Courier New"/>
            </a:endParaRPr>
          </a:p>
          <a:p>
            <a:pPr marL="11206" marR="1347019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end;  begin</a:t>
            </a:r>
            <a:endParaRPr sz="1588">
              <a:latin typeface="Courier New"/>
              <a:cs typeface="Courier New"/>
            </a:endParaRPr>
          </a:p>
          <a:p>
            <a:pPr marL="176502" marR="985610">
              <a:lnSpc>
                <a:spcPct val="117500"/>
              </a:lnSpc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5;  A(y);</a:t>
            </a:r>
            <a:endParaRPr sz="1588">
              <a:latin typeface="Courier New"/>
              <a:cs typeface="Courier New"/>
            </a:endParaRPr>
          </a:p>
          <a:p>
            <a:pPr marL="11206" marR="744671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write(y);  end;</a:t>
            </a:r>
            <a:endParaRPr sz="158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394054"/>
            <a:ext cx="6958853" cy="102584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6633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115" dirty="0"/>
              <a:t>MODES:</a:t>
            </a:r>
            <a:r>
              <a:rPr spc="613" dirty="0"/>
              <a:t> </a:t>
            </a:r>
            <a:r>
              <a:rPr spc="1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015" y="1852416"/>
            <a:ext cx="2012015" cy="2551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9700"/>
              </a:lnSpc>
              <a:spcBef>
                <a:spcPts val="88"/>
              </a:spcBef>
            </a:pP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by result:</a:t>
            </a:r>
            <a:endParaRPr sz="158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937" y="1817476"/>
            <a:ext cx="2012016" cy="36550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07618">
              <a:lnSpc>
                <a:spcPct val="117500"/>
              </a:lnSpc>
              <a:spcBef>
                <a:spcPts val="8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var</a:t>
            </a:r>
            <a:r>
              <a:rPr sz="158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y:integer;  procedure</a:t>
            </a:r>
            <a:endParaRPr sz="1588">
              <a:latin typeface="Courier New"/>
              <a:cs typeface="Courier New"/>
            </a:endParaRPr>
          </a:p>
          <a:p>
            <a:pPr marL="176502">
              <a:lnSpc>
                <a:spcPts val="1711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A(x:integer);</a:t>
            </a:r>
            <a:endParaRPr sz="1588">
              <a:latin typeface="Courier New"/>
              <a:cs typeface="Courier New"/>
            </a:endParaRPr>
          </a:p>
          <a:p>
            <a:pPr marL="176502">
              <a:spcBef>
                <a:spcPts val="335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675190" marR="245982">
              <a:lnSpc>
                <a:spcPts val="2241"/>
              </a:lnSpc>
              <a:spcBef>
                <a:spcPts val="12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write(x); 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x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5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1;</a:t>
            </a:r>
            <a:endParaRPr sz="1588">
              <a:latin typeface="Courier New"/>
              <a:cs typeface="Courier New"/>
            </a:endParaRPr>
          </a:p>
          <a:p>
            <a:pPr marL="675190">
              <a:spcBef>
                <a:spcPts val="206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write(y+x);</a:t>
            </a:r>
            <a:endParaRPr sz="1588">
              <a:latin typeface="Courier New"/>
              <a:cs typeface="Courier New"/>
            </a:endParaRPr>
          </a:p>
          <a:p>
            <a:pPr marL="11206" marR="1347019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end;  begin</a:t>
            </a:r>
            <a:endParaRPr sz="1588">
              <a:latin typeface="Courier New"/>
              <a:cs typeface="Courier New"/>
            </a:endParaRPr>
          </a:p>
          <a:p>
            <a:pPr marL="176502" marR="985610">
              <a:lnSpc>
                <a:spcPct val="117500"/>
              </a:lnSpc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5;  A(y);</a:t>
            </a:r>
            <a:endParaRPr sz="1588">
              <a:latin typeface="Courier New"/>
              <a:cs typeface="Courier New"/>
            </a:endParaRPr>
          </a:p>
          <a:p>
            <a:pPr marL="11206" marR="744671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write(y);  end;</a:t>
            </a:r>
            <a:endParaRPr sz="158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394054"/>
            <a:ext cx="6958853" cy="102584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6633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115" dirty="0"/>
              <a:t>MODES:</a:t>
            </a:r>
            <a:r>
              <a:rPr spc="613" dirty="0"/>
              <a:t> </a:t>
            </a:r>
            <a:r>
              <a:rPr spc="1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015" y="1852416"/>
            <a:ext cx="2266050" cy="2551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09700"/>
              </a:lnSpc>
              <a:spcBef>
                <a:spcPts val="88"/>
              </a:spcBef>
            </a:pPr>
            <a:r>
              <a:rPr lang="en-US" sz="1588" spc="-18" dirty="0">
                <a:latin typeface="Verdana"/>
                <a:cs typeface="Verdana"/>
              </a:rPr>
              <a:t>Pass </a:t>
            </a:r>
            <a:r>
              <a:rPr lang="en-US" sz="1588" spc="-9" dirty="0">
                <a:latin typeface="Verdana"/>
                <a:cs typeface="Verdana"/>
              </a:rPr>
              <a:t>by </a:t>
            </a:r>
            <a:r>
              <a:rPr lang="en-US" sz="1588" spc="-13" dirty="0">
                <a:latin typeface="Verdana"/>
                <a:cs typeface="Verdana"/>
              </a:rPr>
              <a:t>value/result:</a:t>
            </a:r>
            <a:endParaRPr sz="158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937" y="1817476"/>
            <a:ext cx="2012016" cy="36550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07618">
              <a:lnSpc>
                <a:spcPct val="117500"/>
              </a:lnSpc>
              <a:spcBef>
                <a:spcPts val="8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var</a:t>
            </a:r>
            <a:r>
              <a:rPr sz="158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y:integer;  procedure</a:t>
            </a:r>
            <a:endParaRPr sz="1588">
              <a:latin typeface="Courier New"/>
              <a:cs typeface="Courier New"/>
            </a:endParaRPr>
          </a:p>
          <a:p>
            <a:pPr marL="176502">
              <a:lnSpc>
                <a:spcPts val="1711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A(x:integer);</a:t>
            </a:r>
            <a:endParaRPr sz="1588">
              <a:latin typeface="Courier New"/>
              <a:cs typeface="Courier New"/>
            </a:endParaRPr>
          </a:p>
          <a:p>
            <a:pPr marL="176502">
              <a:spcBef>
                <a:spcPts val="335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675190" marR="245982">
              <a:lnSpc>
                <a:spcPts val="2241"/>
              </a:lnSpc>
              <a:spcBef>
                <a:spcPts val="12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write(x); 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x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5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1;</a:t>
            </a:r>
            <a:endParaRPr sz="1588">
              <a:latin typeface="Courier New"/>
              <a:cs typeface="Courier New"/>
            </a:endParaRPr>
          </a:p>
          <a:p>
            <a:pPr marL="675190">
              <a:spcBef>
                <a:spcPts val="206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write(y+x);</a:t>
            </a:r>
            <a:endParaRPr sz="1588">
              <a:latin typeface="Courier New"/>
              <a:cs typeface="Courier New"/>
            </a:endParaRPr>
          </a:p>
          <a:p>
            <a:pPr marL="11206" marR="1347019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end;  begin</a:t>
            </a:r>
            <a:endParaRPr sz="1588">
              <a:latin typeface="Courier New"/>
              <a:cs typeface="Courier New"/>
            </a:endParaRPr>
          </a:p>
          <a:p>
            <a:pPr marL="176502" marR="985610">
              <a:lnSpc>
                <a:spcPct val="117500"/>
              </a:lnSpc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5;  A(y);</a:t>
            </a:r>
            <a:endParaRPr sz="1588">
              <a:latin typeface="Courier New"/>
              <a:cs typeface="Courier New"/>
            </a:endParaRPr>
          </a:p>
          <a:p>
            <a:pPr marL="11206" marR="744671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write(y);  end;</a:t>
            </a:r>
            <a:endParaRPr sz="158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394054"/>
            <a:ext cx="6958853" cy="102584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6633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115" dirty="0"/>
              <a:t>MODES:</a:t>
            </a:r>
            <a:r>
              <a:rPr spc="613" dirty="0"/>
              <a:t> </a:t>
            </a:r>
            <a:r>
              <a:rPr spc="15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015" y="1852415"/>
            <a:ext cx="2911288" cy="549449"/>
          </a:xfrm>
          <a:prstGeom prst="rect">
            <a:avLst/>
          </a:prstGeom>
        </p:spPr>
        <p:txBody>
          <a:bodyPr vert="horz" wrap="square" lIns="0" tIns="34738" rIns="0" bIns="0" rtlCol="0">
            <a:spAutoFit/>
          </a:bodyPr>
          <a:lstStyle/>
          <a:p>
            <a:pPr marL="11206">
              <a:spcBef>
                <a:spcPts val="274"/>
              </a:spcBef>
            </a:pPr>
            <a:r>
              <a:rPr sz="1588" spc="-18" dirty="0">
                <a:latin typeface="Verdana"/>
                <a:cs typeface="Verdana"/>
              </a:rPr>
              <a:t>Pass </a:t>
            </a:r>
            <a:r>
              <a:rPr sz="1588" spc="-9" dirty="0">
                <a:latin typeface="Verdana"/>
                <a:cs typeface="Verdana"/>
              </a:rPr>
              <a:t>by</a:t>
            </a:r>
            <a:r>
              <a:rPr sz="1588" spc="22" dirty="0">
                <a:latin typeface="Verdana"/>
                <a:cs typeface="Verdana"/>
              </a:rPr>
              <a:t> </a:t>
            </a:r>
            <a:r>
              <a:rPr sz="1588" spc="-4" dirty="0">
                <a:latin typeface="Verdana"/>
                <a:cs typeface="Verdana"/>
              </a:rPr>
              <a:t>name:</a:t>
            </a:r>
            <a:endParaRPr sz="1588" dirty="0">
              <a:latin typeface="Verdana"/>
              <a:cs typeface="Verdana"/>
            </a:endParaRPr>
          </a:p>
          <a:p>
            <a:pPr marL="11206">
              <a:spcBef>
                <a:spcPts val="185"/>
              </a:spcBef>
            </a:pPr>
            <a:endParaRPr sz="158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937" y="1817476"/>
            <a:ext cx="2012016" cy="36550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07618">
              <a:lnSpc>
                <a:spcPct val="117500"/>
              </a:lnSpc>
              <a:spcBef>
                <a:spcPts val="8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var</a:t>
            </a:r>
            <a:r>
              <a:rPr sz="158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y:integer;  procedure</a:t>
            </a:r>
            <a:endParaRPr sz="1588">
              <a:latin typeface="Courier New"/>
              <a:cs typeface="Courier New"/>
            </a:endParaRPr>
          </a:p>
          <a:p>
            <a:pPr marL="176502">
              <a:lnSpc>
                <a:spcPts val="1711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A(x:integer);</a:t>
            </a:r>
            <a:endParaRPr sz="1588">
              <a:latin typeface="Courier New"/>
              <a:cs typeface="Courier New"/>
            </a:endParaRPr>
          </a:p>
          <a:p>
            <a:pPr marL="176502">
              <a:spcBef>
                <a:spcPts val="335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begin</a:t>
            </a:r>
            <a:endParaRPr sz="1588">
              <a:latin typeface="Courier New"/>
              <a:cs typeface="Courier New"/>
            </a:endParaRPr>
          </a:p>
          <a:p>
            <a:pPr marL="675190" marR="245982">
              <a:lnSpc>
                <a:spcPts val="2241"/>
              </a:lnSpc>
              <a:spcBef>
                <a:spcPts val="128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write(x); 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x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5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1;</a:t>
            </a:r>
            <a:endParaRPr sz="1588">
              <a:latin typeface="Courier New"/>
              <a:cs typeface="Courier New"/>
            </a:endParaRPr>
          </a:p>
          <a:p>
            <a:pPr marL="675190">
              <a:spcBef>
                <a:spcPts val="206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write(y+x);</a:t>
            </a:r>
            <a:endParaRPr sz="1588">
              <a:latin typeface="Courier New"/>
              <a:cs typeface="Courier New"/>
            </a:endParaRPr>
          </a:p>
          <a:p>
            <a:pPr marL="11206" marR="1347019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end;  begin</a:t>
            </a:r>
            <a:endParaRPr sz="1588">
              <a:latin typeface="Courier New"/>
              <a:cs typeface="Courier New"/>
            </a:endParaRPr>
          </a:p>
          <a:p>
            <a:pPr marL="176502" marR="985610">
              <a:lnSpc>
                <a:spcPct val="117500"/>
              </a:lnSpc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588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5;  A(y);</a:t>
            </a:r>
            <a:endParaRPr sz="1588">
              <a:latin typeface="Courier New"/>
              <a:cs typeface="Courier New"/>
            </a:endParaRPr>
          </a:p>
          <a:p>
            <a:pPr marL="11206" marR="744671" indent="165296">
              <a:lnSpc>
                <a:spcPct val="117500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write(y);  end;</a:t>
            </a:r>
            <a:endParaRPr sz="158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848" y="1076378"/>
            <a:ext cx="2864784" cy="580468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706" spc="79" dirty="0"/>
              <a:t>PASS </a:t>
            </a:r>
            <a:r>
              <a:rPr sz="3706" spc="66" dirty="0"/>
              <a:t>BY</a:t>
            </a:r>
            <a:r>
              <a:rPr sz="3706" spc="427" dirty="0"/>
              <a:t> </a:t>
            </a:r>
            <a:r>
              <a:rPr sz="3706" spc="137" dirty="0"/>
              <a:t>NAME</a:t>
            </a:r>
            <a:endParaRPr sz="3706"/>
          </a:p>
        </p:txBody>
      </p:sp>
      <p:sp>
        <p:nvSpPr>
          <p:cNvPr id="3" name="object 3"/>
          <p:cNvSpPr txBox="1"/>
          <p:nvPr/>
        </p:nvSpPr>
        <p:spPr>
          <a:xfrm>
            <a:off x="1250127" y="2072416"/>
            <a:ext cx="2604247" cy="3405767"/>
          </a:xfrm>
          <a:prstGeom prst="rect">
            <a:avLst/>
          </a:prstGeom>
        </p:spPr>
        <p:txBody>
          <a:bodyPr vert="horz" wrap="square" lIns="0" tIns="43143" rIns="0" bIns="0" rtlCol="0">
            <a:spAutoFit/>
          </a:bodyPr>
          <a:lstStyle/>
          <a:p>
            <a:pPr marL="176502" marR="4483" indent="-165856">
              <a:lnSpc>
                <a:spcPts val="1994"/>
              </a:lnSpc>
              <a:spcBef>
                <a:spcPts val="340"/>
              </a:spcBef>
            </a:pP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Pass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by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name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literally 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substitutes n for a,  and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m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b.</a:t>
            </a:r>
            <a:endParaRPr sz="1853">
              <a:latin typeface="Verdana"/>
              <a:cs typeface="Verdana"/>
            </a:endParaRPr>
          </a:p>
          <a:p>
            <a:pPr marL="151287" marR="1461325" indent="-140641">
              <a:lnSpc>
                <a:spcPts val="5047"/>
              </a:lnSpc>
              <a:spcBef>
                <a:spcPts val="468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Result: 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t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853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n;</a:t>
            </a:r>
            <a:endParaRPr sz="1853">
              <a:latin typeface="Courier New"/>
              <a:cs typeface="Courier New"/>
            </a:endParaRPr>
          </a:p>
          <a:p>
            <a:pPr marL="176502">
              <a:lnSpc>
                <a:spcPts val="1888"/>
              </a:lnSpc>
            </a:pP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n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853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m;</a:t>
            </a:r>
            <a:endParaRPr sz="1853">
              <a:latin typeface="Courier New"/>
              <a:cs typeface="Courier New"/>
            </a:endParaRPr>
          </a:p>
          <a:p>
            <a:pPr marL="176502">
              <a:spcBef>
                <a:spcPts val="296"/>
              </a:spcBef>
            </a:pP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m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:=</a:t>
            </a:r>
            <a:r>
              <a:rPr sz="1853" b="1" spc="-9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t;</a:t>
            </a:r>
            <a:endParaRPr sz="1853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2559">
              <a:latin typeface="Times New Roman"/>
              <a:cs typeface="Times New Roman"/>
            </a:endParaRPr>
          </a:p>
          <a:p>
            <a:pPr marL="11206"/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Swap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achieved.</a:t>
            </a:r>
            <a:endParaRPr sz="1853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0" y="2048255"/>
            <a:ext cx="2417669" cy="369066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37577" marR="4483" indent="-226931">
              <a:spcBef>
                <a:spcPts val="84"/>
              </a:spcBef>
            </a:pPr>
            <a:r>
              <a:rPr sz="1588" b="1" spc="-9" dirty="0">
                <a:latin typeface="Courier New"/>
                <a:cs typeface="Courier New"/>
              </a:rPr>
              <a:t>procedure  swap(a,b:integer);  var</a:t>
            </a:r>
            <a:r>
              <a:rPr sz="1588" b="1" spc="-26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t:integer:</a:t>
            </a:r>
            <a:endParaRPr sz="1588" dirty="0">
              <a:latin typeface="Courier New"/>
              <a:cs typeface="Courier New"/>
            </a:endParaRPr>
          </a:p>
          <a:p>
            <a:pPr marL="237577">
              <a:spcBef>
                <a:spcPts val="361"/>
              </a:spcBef>
            </a:pPr>
            <a:r>
              <a:rPr sz="1588" b="1" spc="-9" dirty="0">
                <a:latin typeface="Courier New"/>
                <a:cs typeface="Courier New"/>
              </a:rPr>
              <a:t>begin</a:t>
            </a:r>
            <a:endParaRPr sz="1588" dirty="0">
              <a:latin typeface="Courier New"/>
              <a:cs typeface="Courier New"/>
            </a:endParaRPr>
          </a:p>
          <a:p>
            <a:pPr marL="598426">
              <a:spcBef>
                <a:spcPts val="379"/>
              </a:spcBef>
            </a:pPr>
            <a:r>
              <a:rPr sz="1588" b="1" spc="-4" dirty="0">
                <a:latin typeface="Courier New"/>
                <a:cs typeface="Courier New"/>
              </a:rPr>
              <a:t>t </a:t>
            </a: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31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a:</a:t>
            </a:r>
            <a:endParaRPr sz="1588" dirty="0">
              <a:latin typeface="Courier New"/>
              <a:cs typeface="Courier New"/>
            </a:endParaRPr>
          </a:p>
          <a:p>
            <a:pPr marL="839365" indent="-240939">
              <a:spcBef>
                <a:spcPts val="375"/>
              </a:spcBef>
              <a:buAutoNum type="alphaLcPeriod"/>
              <a:tabLst>
                <a:tab pos="839926" algn="l"/>
              </a:tabLst>
            </a:pP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18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b:</a:t>
            </a:r>
            <a:endParaRPr sz="1588" dirty="0">
              <a:latin typeface="Courier New"/>
              <a:cs typeface="Courier New"/>
            </a:endParaRPr>
          </a:p>
          <a:p>
            <a:pPr marL="251585" marR="968800" indent="346841">
              <a:lnSpc>
                <a:spcPct val="119700"/>
              </a:lnSpc>
              <a:spcBef>
                <a:spcPts val="4"/>
              </a:spcBef>
              <a:buAutoNum type="alphaLcPeriod"/>
              <a:tabLst>
                <a:tab pos="839926" algn="l"/>
              </a:tabLst>
            </a:pP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88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t;  end;</a:t>
            </a:r>
            <a:endParaRPr sz="1588" dirty="0">
              <a:latin typeface="Courier New"/>
              <a:cs typeface="Courier New"/>
            </a:endParaRPr>
          </a:p>
          <a:p>
            <a:pPr marL="237577">
              <a:spcBef>
                <a:spcPts val="375"/>
              </a:spcBef>
            </a:pPr>
            <a:r>
              <a:rPr sz="1588" b="1" spc="-9" dirty="0">
                <a:latin typeface="Courier New"/>
                <a:cs typeface="Courier New"/>
              </a:rPr>
              <a:t>...</a:t>
            </a:r>
            <a:endParaRPr sz="1588" dirty="0">
              <a:latin typeface="Courier New"/>
              <a:cs typeface="Courier New"/>
            </a:endParaRPr>
          </a:p>
          <a:p>
            <a:pPr marL="251585" marR="231414">
              <a:lnSpc>
                <a:spcPct val="119700"/>
              </a:lnSpc>
            </a:pPr>
            <a:r>
              <a:rPr sz="1588" b="1" spc="-9" dirty="0">
                <a:latin typeface="Courier New"/>
                <a:cs typeface="Courier New"/>
              </a:rPr>
              <a:t>var</a:t>
            </a:r>
            <a:r>
              <a:rPr sz="1588" b="1" spc="-75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n,m:integer;  </a:t>
            </a:r>
            <a:r>
              <a:rPr sz="1588" b="1" dirty="0">
                <a:latin typeface="Courier New"/>
                <a:cs typeface="Courier New"/>
              </a:rPr>
              <a:t> </a:t>
            </a:r>
            <a:r>
              <a:rPr sz="1588" b="1" spc="-4" dirty="0">
                <a:latin typeface="Courier New"/>
                <a:cs typeface="Courier New"/>
              </a:rPr>
              <a:t>n </a:t>
            </a: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31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3;</a:t>
            </a:r>
            <a:endParaRPr sz="1588" dirty="0">
              <a:latin typeface="Courier New"/>
              <a:cs typeface="Courier New"/>
            </a:endParaRPr>
          </a:p>
          <a:p>
            <a:pPr marL="251585">
              <a:spcBef>
                <a:spcPts val="379"/>
              </a:spcBef>
            </a:pPr>
            <a:r>
              <a:rPr sz="1588" b="1" spc="-4" dirty="0">
                <a:latin typeface="Courier New"/>
                <a:cs typeface="Courier New"/>
              </a:rPr>
              <a:t>m </a:t>
            </a: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93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4;</a:t>
            </a:r>
            <a:endParaRPr sz="1588" dirty="0">
              <a:latin typeface="Courier New"/>
              <a:cs typeface="Courier New"/>
            </a:endParaRPr>
          </a:p>
          <a:p>
            <a:pPr marL="251585">
              <a:spcBef>
                <a:spcPts val="415"/>
              </a:spcBef>
            </a:pPr>
            <a:r>
              <a:rPr sz="1588" b="1" spc="-9" dirty="0">
                <a:latin typeface="Courier New"/>
                <a:cs typeface="Courier New"/>
              </a:rPr>
              <a:t>swap(n,m);</a:t>
            </a:r>
            <a:endParaRPr sz="1588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995" y="1076378"/>
            <a:ext cx="2864784" cy="580468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706" spc="79" dirty="0"/>
              <a:t>PASS </a:t>
            </a:r>
            <a:r>
              <a:rPr sz="3706" spc="66" dirty="0"/>
              <a:t>BY</a:t>
            </a:r>
            <a:r>
              <a:rPr sz="3706" spc="427" dirty="0"/>
              <a:t> </a:t>
            </a:r>
            <a:r>
              <a:rPr sz="3706" spc="137" dirty="0"/>
              <a:t>NAME</a:t>
            </a:r>
            <a:endParaRPr sz="3706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4400" y="2133600"/>
            <a:ext cx="3860651" cy="4036927"/>
          </a:xfrm>
          <a:prstGeom prst="rect">
            <a:avLst/>
          </a:prstGeom>
        </p:spPr>
        <p:txBody>
          <a:bodyPr vert="horz" wrap="square" lIns="0" tIns="67235" rIns="0" bIns="0" rtlCol="0">
            <a:spAutoFit/>
          </a:bodyPr>
          <a:lstStyle/>
          <a:p>
            <a:pPr marL="176502" marR="4483" indent="-165856">
              <a:lnSpc>
                <a:spcPct val="79800"/>
              </a:lnSpc>
              <a:spcBef>
                <a:spcPts val="529"/>
              </a:spcBef>
              <a:tabLst>
                <a:tab pos="1255126" algn="l"/>
              </a:tabLst>
            </a:pPr>
            <a:r>
              <a:rPr spc="-40" dirty="0"/>
              <a:t>However,	</a:t>
            </a:r>
            <a:r>
              <a:rPr spc="-4" dirty="0"/>
              <a:t>attempting</a:t>
            </a:r>
            <a:r>
              <a:rPr spc="-66" dirty="0"/>
              <a:t> </a:t>
            </a:r>
            <a:r>
              <a:rPr spc="-4" dirty="0"/>
              <a:t>to  </a:t>
            </a:r>
            <a:r>
              <a:rPr spc="-9" dirty="0"/>
              <a:t>swap </a:t>
            </a:r>
            <a:r>
              <a:rPr b="1" spc="-4" dirty="0">
                <a:latin typeface="Courier New"/>
                <a:cs typeface="Courier New"/>
              </a:rPr>
              <a:t>i </a:t>
            </a:r>
            <a:r>
              <a:rPr spc="-4" dirty="0"/>
              <a:t>and </a:t>
            </a:r>
            <a:r>
              <a:rPr b="1" spc="-9" dirty="0">
                <a:latin typeface="Courier New"/>
                <a:cs typeface="Courier New"/>
              </a:rPr>
              <a:t>A[i]  </a:t>
            </a:r>
            <a:r>
              <a:rPr spc="-4" dirty="0"/>
              <a:t>results in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85" dirty="0">
              <a:latin typeface="Times New Roman"/>
              <a:cs typeface="Times New Roman"/>
            </a:endParaRPr>
          </a:p>
          <a:p>
            <a:pPr marL="206198">
              <a:lnSpc>
                <a:spcPct val="100000"/>
              </a:lnSpc>
              <a:spcBef>
                <a:spcPts val="4"/>
              </a:spcBef>
            </a:pPr>
            <a:r>
              <a:rPr b="1" spc="-4" dirty="0">
                <a:latin typeface="Courier New"/>
                <a:cs typeface="Courier New"/>
              </a:rPr>
              <a:t>t </a:t>
            </a:r>
            <a:r>
              <a:rPr b="1" spc="-9" dirty="0">
                <a:latin typeface="Courier New"/>
                <a:cs typeface="Courier New"/>
              </a:rPr>
              <a:t>:=</a:t>
            </a:r>
            <a:r>
              <a:rPr b="1" spc="-26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i;</a:t>
            </a:r>
          </a:p>
          <a:p>
            <a:pPr marL="176502">
              <a:lnSpc>
                <a:spcPct val="100000"/>
              </a:lnSpc>
              <a:spcBef>
                <a:spcPts val="44"/>
              </a:spcBef>
            </a:pPr>
            <a:r>
              <a:rPr b="1" spc="-4" dirty="0">
                <a:latin typeface="Courier New"/>
                <a:cs typeface="Courier New"/>
              </a:rPr>
              <a:t>i </a:t>
            </a:r>
            <a:r>
              <a:rPr b="1" spc="-9" dirty="0">
                <a:latin typeface="Courier New"/>
                <a:cs typeface="Courier New"/>
              </a:rPr>
              <a:t>:=</a:t>
            </a:r>
            <a:r>
              <a:rPr b="1" spc="-93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A[i];</a:t>
            </a:r>
          </a:p>
          <a:p>
            <a:pPr marL="176502">
              <a:lnSpc>
                <a:spcPct val="100000"/>
              </a:lnSpc>
              <a:spcBef>
                <a:spcPts val="79"/>
              </a:spcBef>
            </a:pPr>
            <a:r>
              <a:rPr b="1" spc="-9" dirty="0">
                <a:latin typeface="Courier New"/>
                <a:cs typeface="Courier New"/>
              </a:rPr>
              <a:t>A[i] :=</a:t>
            </a:r>
            <a:r>
              <a:rPr b="1" spc="-84" dirty="0">
                <a:latin typeface="Courier New"/>
                <a:cs typeface="Courier New"/>
              </a:rPr>
              <a:t> </a:t>
            </a:r>
            <a:r>
              <a:rPr b="1" spc="-9" dirty="0">
                <a:latin typeface="Courier New"/>
                <a:cs typeface="Courier New"/>
              </a:rPr>
              <a:t>t;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985" dirty="0">
              <a:latin typeface="Times New Roman"/>
              <a:cs typeface="Times New Roman"/>
            </a:endParaRPr>
          </a:p>
          <a:p>
            <a:pPr marL="93574" marR="350763" indent="-82928">
              <a:lnSpc>
                <a:spcPct val="105000"/>
              </a:lnSpc>
            </a:pPr>
            <a:r>
              <a:rPr spc="-4" dirty="0"/>
              <a:t>17 assigned to </a:t>
            </a:r>
            <a:r>
              <a:rPr b="1" spc="-9" dirty="0">
                <a:latin typeface="Courier New"/>
                <a:cs typeface="Courier New"/>
              </a:rPr>
              <a:t>i</a:t>
            </a:r>
            <a:r>
              <a:rPr spc="-9" dirty="0"/>
              <a:t>,</a:t>
            </a:r>
            <a:r>
              <a:rPr spc="-57" dirty="0"/>
              <a:t> </a:t>
            </a:r>
            <a:r>
              <a:rPr spc="-9" dirty="0"/>
              <a:t>but  </a:t>
            </a:r>
            <a:r>
              <a:rPr spc="-4" dirty="0"/>
              <a:t>3 assigned to A[17]  (out of</a:t>
            </a:r>
            <a:r>
              <a:rPr spc="-9" dirty="0"/>
              <a:t> range)</a:t>
            </a: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030" dirty="0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</a:pPr>
            <a:r>
              <a:rPr spc="-13" dirty="0"/>
              <a:t>Swap </a:t>
            </a:r>
            <a:r>
              <a:rPr spc="-4" dirty="0"/>
              <a:t>not</a:t>
            </a:r>
            <a:r>
              <a:rPr dirty="0"/>
              <a:t> </a:t>
            </a:r>
            <a:r>
              <a:rPr spc="-9" dirty="0"/>
              <a:t>achieved</a:t>
            </a:r>
            <a:r>
              <a:rPr sz="1456" spc="-9" dirty="0"/>
              <a:t>.</a:t>
            </a:r>
            <a:endParaRPr sz="1456" dirty="0"/>
          </a:p>
        </p:txBody>
      </p:sp>
      <p:sp>
        <p:nvSpPr>
          <p:cNvPr id="4" name="object 4"/>
          <p:cNvSpPr txBox="1"/>
          <p:nvPr/>
        </p:nvSpPr>
        <p:spPr>
          <a:xfrm>
            <a:off x="4953000" y="2152185"/>
            <a:ext cx="3756772" cy="384024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365331">
              <a:lnSpc>
                <a:spcPct val="119700"/>
              </a:lnSpc>
              <a:spcBef>
                <a:spcPts val="88"/>
              </a:spcBef>
            </a:pPr>
            <a:r>
              <a:rPr sz="1588" b="1" spc="-9" dirty="0">
                <a:latin typeface="Courier New"/>
                <a:cs typeface="Courier New"/>
              </a:rPr>
              <a:t>procedure swap(a,b:integer);  var</a:t>
            </a:r>
            <a:r>
              <a:rPr sz="1588" b="1" spc="-18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t:integer: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375"/>
              </a:spcBef>
            </a:pPr>
            <a:r>
              <a:rPr sz="1588" b="1" spc="-9" dirty="0">
                <a:latin typeface="Courier New"/>
                <a:cs typeface="Courier New"/>
              </a:rPr>
              <a:t>begin</a:t>
            </a:r>
            <a:endParaRPr sz="1588" dirty="0">
              <a:latin typeface="Courier New"/>
              <a:cs typeface="Courier New"/>
            </a:endParaRPr>
          </a:p>
          <a:p>
            <a:pPr marL="372055">
              <a:spcBef>
                <a:spcPts val="375"/>
              </a:spcBef>
            </a:pPr>
            <a:r>
              <a:rPr sz="1588" b="1" spc="-4" dirty="0">
                <a:latin typeface="Courier New"/>
                <a:cs typeface="Courier New"/>
              </a:rPr>
              <a:t>t </a:t>
            </a: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22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a:</a:t>
            </a:r>
            <a:endParaRPr sz="1588" dirty="0">
              <a:latin typeface="Courier New"/>
              <a:cs typeface="Courier New"/>
            </a:endParaRPr>
          </a:p>
          <a:p>
            <a:pPr marL="612994" indent="-240939">
              <a:spcBef>
                <a:spcPts val="379"/>
              </a:spcBef>
              <a:buAutoNum type="alphaLcPeriod"/>
              <a:tabLst>
                <a:tab pos="613555" algn="l"/>
              </a:tabLst>
            </a:pP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13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b:</a:t>
            </a:r>
            <a:endParaRPr sz="1588" dirty="0">
              <a:latin typeface="Courier New"/>
              <a:cs typeface="Courier New"/>
            </a:endParaRPr>
          </a:p>
          <a:p>
            <a:pPr marL="11206" marR="2534345" indent="360849">
              <a:lnSpc>
                <a:spcPct val="119700"/>
              </a:lnSpc>
              <a:buAutoNum type="alphaLcPeriod"/>
              <a:tabLst>
                <a:tab pos="613555" algn="l"/>
              </a:tabLst>
            </a:pP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88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t;  end;</a:t>
            </a:r>
            <a:endParaRPr sz="1588" dirty="0">
              <a:latin typeface="Courier New"/>
              <a:cs typeface="Courier New"/>
            </a:endParaRPr>
          </a:p>
          <a:p>
            <a:pPr marL="251585">
              <a:spcBef>
                <a:spcPts val="375"/>
              </a:spcBef>
            </a:pPr>
            <a:r>
              <a:rPr sz="1588" b="1" spc="-9" dirty="0">
                <a:latin typeface="Courier New"/>
                <a:cs typeface="Courier New"/>
              </a:rPr>
              <a:t>...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375"/>
              </a:spcBef>
            </a:pPr>
            <a:r>
              <a:rPr sz="1588" b="1" spc="-9" dirty="0">
                <a:latin typeface="Courier New"/>
                <a:cs typeface="Courier New"/>
              </a:rPr>
              <a:t>var</a:t>
            </a:r>
            <a:r>
              <a:rPr sz="1588" b="1" spc="-13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i:integer;</a:t>
            </a:r>
            <a:endParaRPr sz="1588" dirty="0">
              <a:latin typeface="Courier New"/>
              <a:cs typeface="Courier New"/>
            </a:endParaRPr>
          </a:p>
          <a:p>
            <a:pPr marL="11206" marR="4483">
              <a:lnSpc>
                <a:spcPct val="119700"/>
              </a:lnSpc>
            </a:pPr>
            <a:r>
              <a:rPr sz="1588" b="1" spc="-9" dirty="0">
                <a:latin typeface="Courier New"/>
                <a:cs typeface="Courier New"/>
              </a:rPr>
              <a:t>var A: array[1..10] of integer;  </a:t>
            </a:r>
            <a:r>
              <a:rPr sz="1588" b="1" spc="-4" dirty="0">
                <a:latin typeface="Courier New"/>
                <a:cs typeface="Courier New"/>
              </a:rPr>
              <a:t>i </a:t>
            </a:r>
            <a:r>
              <a:rPr sz="1588" b="1" spc="-9" dirty="0">
                <a:latin typeface="Courier New"/>
                <a:cs typeface="Courier New"/>
              </a:rPr>
              <a:t>:=</a:t>
            </a:r>
            <a:r>
              <a:rPr sz="1588" b="1" spc="-22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3;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379"/>
              </a:spcBef>
            </a:pPr>
            <a:r>
              <a:rPr sz="1588" b="1" spc="-9" dirty="0">
                <a:latin typeface="Courier New"/>
                <a:cs typeface="Courier New"/>
              </a:rPr>
              <a:t>A[3] :=</a:t>
            </a:r>
            <a:r>
              <a:rPr sz="1588" b="1" spc="-18" dirty="0">
                <a:latin typeface="Courier New"/>
                <a:cs typeface="Courier New"/>
              </a:rPr>
              <a:t> </a:t>
            </a:r>
            <a:r>
              <a:rPr sz="1588" b="1" spc="-9" dirty="0">
                <a:latin typeface="Courier New"/>
                <a:cs typeface="Courier New"/>
              </a:rPr>
              <a:t>17;</a:t>
            </a:r>
            <a:endParaRPr sz="1588" dirty="0">
              <a:latin typeface="Courier New"/>
              <a:cs typeface="Courier New"/>
            </a:endParaRPr>
          </a:p>
          <a:p>
            <a:pPr marL="11206">
              <a:spcBef>
                <a:spcPts val="375"/>
              </a:spcBef>
            </a:pPr>
            <a:r>
              <a:rPr sz="1588" b="1" spc="-9" dirty="0">
                <a:latin typeface="Courier New"/>
                <a:cs typeface="Courier New"/>
              </a:rPr>
              <a:t>swap(i,A[i]);</a:t>
            </a:r>
            <a:endParaRPr sz="1588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78240"/>
            <a:ext cx="6071907" cy="499100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66" dirty="0"/>
              <a:t>IN</a:t>
            </a:r>
            <a:r>
              <a:rPr spc="631" dirty="0"/>
              <a:t> </a:t>
            </a:r>
            <a:r>
              <a:rPr spc="119" dirty="0"/>
              <a:t>PASCAL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057400"/>
            <a:ext cx="3053603" cy="242737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37577" marR="4483" indent="-226371">
              <a:spcBef>
                <a:spcPts val="84"/>
              </a:spcBef>
              <a:buChar char="•"/>
              <a:tabLst>
                <a:tab pos="237577" algn="l"/>
                <a:tab pos="238138" algn="l"/>
                <a:tab pos="2252502" algn="l"/>
              </a:tabLst>
            </a:pPr>
            <a:r>
              <a:rPr sz="1588" spc="-4" dirty="0">
                <a:latin typeface="Verdana"/>
                <a:cs typeface="Verdana"/>
              </a:rPr>
              <a:t>Use </a:t>
            </a:r>
            <a:r>
              <a:rPr sz="1588" spc="-9" dirty="0">
                <a:latin typeface="Verdana"/>
                <a:cs typeface="Verdana"/>
              </a:rPr>
              <a:t>keyword </a:t>
            </a:r>
            <a:r>
              <a:rPr sz="1588" b="1" spc="-4" dirty="0">
                <a:latin typeface="Verdana"/>
                <a:cs typeface="Verdana"/>
              </a:rPr>
              <a:t>var </a:t>
            </a:r>
            <a:r>
              <a:rPr sz="1588" spc="-9" dirty="0">
                <a:latin typeface="Verdana"/>
                <a:cs typeface="Verdana"/>
              </a:rPr>
              <a:t>to </a:t>
            </a:r>
            <a:r>
              <a:rPr sz="1588" spc="-4" dirty="0">
                <a:latin typeface="Verdana"/>
                <a:cs typeface="Verdana"/>
              </a:rPr>
              <a:t>effect  pass</a:t>
            </a:r>
            <a:r>
              <a:rPr sz="1588" spc="4" dirty="0">
                <a:latin typeface="Verdana"/>
                <a:cs typeface="Verdana"/>
              </a:rPr>
              <a:t> </a:t>
            </a:r>
            <a:r>
              <a:rPr sz="1588" spc="-4" dirty="0">
                <a:latin typeface="Verdana"/>
                <a:cs typeface="Verdana"/>
              </a:rPr>
              <a:t>by</a:t>
            </a:r>
            <a:r>
              <a:rPr sz="1588" spc="13" dirty="0">
                <a:latin typeface="Verdana"/>
                <a:cs typeface="Verdana"/>
              </a:rPr>
              <a:t> </a:t>
            </a:r>
            <a:r>
              <a:rPr sz="1588" spc="-4" dirty="0">
                <a:latin typeface="Verdana"/>
                <a:cs typeface="Verdana"/>
              </a:rPr>
              <a:t>reference.</a:t>
            </a:r>
            <a:r>
              <a:rPr sz="1588" dirty="0">
                <a:latin typeface="Verdana"/>
                <a:cs typeface="Verdana"/>
              </a:rPr>
              <a:t>	</a:t>
            </a:r>
            <a:r>
              <a:rPr sz="1588" spc="-4" dirty="0">
                <a:latin typeface="Verdana"/>
                <a:cs typeface="Verdana"/>
              </a:rPr>
              <a:t>Without  </a:t>
            </a:r>
            <a:r>
              <a:rPr sz="1588" b="1" spc="-9" dirty="0">
                <a:latin typeface="Verdana"/>
                <a:cs typeface="Verdana"/>
              </a:rPr>
              <a:t>var</a:t>
            </a:r>
            <a:r>
              <a:rPr sz="1588" spc="-9" dirty="0">
                <a:latin typeface="Verdana"/>
                <a:cs typeface="Verdana"/>
              </a:rPr>
              <a:t>, </a:t>
            </a:r>
            <a:r>
              <a:rPr sz="1588" spc="-18" dirty="0">
                <a:latin typeface="Verdana"/>
                <a:cs typeface="Verdana"/>
              </a:rPr>
              <a:t>it’s </a:t>
            </a:r>
            <a:r>
              <a:rPr sz="1588" spc="-9" dirty="0">
                <a:latin typeface="Verdana"/>
                <a:cs typeface="Verdana"/>
              </a:rPr>
              <a:t>pass by</a:t>
            </a:r>
            <a:r>
              <a:rPr sz="1588" spc="53" dirty="0">
                <a:latin typeface="Verdana"/>
                <a:cs typeface="Verdana"/>
              </a:rPr>
              <a:t> </a:t>
            </a:r>
            <a:r>
              <a:rPr sz="1588" spc="-13" dirty="0">
                <a:latin typeface="Verdana"/>
                <a:cs typeface="Verdana"/>
              </a:rPr>
              <a:t>value.</a:t>
            </a:r>
            <a:endParaRPr sz="1588" dirty="0">
              <a:latin typeface="Verdana"/>
              <a:cs typeface="Verdana"/>
            </a:endParaRPr>
          </a:p>
          <a:p>
            <a:pPr>
              <a:spcBef>
                <a:spcPts val="13"/>
              </a:spcBef>
              <a:buFont typeface="Verdana"/>
              <a:buChar char="•"/>
            </a:pPr>
            <a:endParaRPr sz="2294" dirty="0">
              <a:latin typeface="Times New Roman"/>
              <a:cs typeface="Times New Roman"/>
            </a:endParaRPr>
          </a:p>
          <a:p>
            <a:pPr marL="237577" marR="800143" indent="-226371">
              <a:buChar char="•"/>
              <a:tabLst>
                <a:tab pos="237577" algn="l"/>
                <a:tab pos="238138" algn="l"/>
              </a:tabLst>
            </a:pPr>
            <a:r>
              <a:rPr sz="1588" spc="-9" dirty="0">
                <a:latin typeface="Verdana"/>
                <a:cs typeface="Verdana"/>
              </a:rPr>
              <a:t>With </a:t>
            </a:r>
            <a:r>
              <a:rPr sz="1588" b="1" spc="-9" dirty="0">
                <a:latin typeface="Verdana"/>
                <a:cs typeface="Verdana"/>
              </a:rPr>
              <a:t>var </a:t>
            </a:r>
            <a:r>
              <a:rPr sz="1588" spc="-4" dirty="0">
                <a:latin typeface="Verdana"/>
                <a:cs typeface="Verdana"/>
              </a:rPr>
              <a:t>, </a:t>
            </a:r>
            <a:r>
              <a:rPr sz="1588" spc="-9" dirty="0">
                <a:latin typeface="Verdana"/>
                <a:cs typeface="Verdana"/>
              </a:rPr>
              <a:t>output is  </a:t>
            </a:r>
            <a:r>
              <a:rPr sz="1588" spc="-4" dirty="0">
                <a:latin typeface="Verdana"/>
                <a:cs typeface="Verdana"/>
              </a:rPr>
              <a:t>(5,2,1).</a:t>
            </a:r>
            <a:endParaRPr sz="1588" dirty="0">
              <a:latin typeface="Verdana"/>
              <a:cs typeface="Verdana"/>
            </a:endParaRPr>
          </a:p>
          <a:p>
            <a:pPr>
              <a:spcBef>
                <a:spcPts val="13"/>
              </a:spcBef>
              <a:buFont typeface="Verdana"/>
              <a:buChar char="•"/>
            </a:pPr>
            <a:endParaRPr sz="2294" dirty="0">
              <a:latin typeface="Times New Roman"/>
              <a:cs typeface="Times New Roman"/>
            </a:endParaRPr>
          </a:p>
          <a:p>
            <a:pPr marL="237577" marR="541273" indent="-226371">
              <a:buChar char="•"/>
              <a:tabLst>
                <a:tab pos="237577" algn="l"/>
                <a:tab pos="238138" algn="l"/>
              </a:tabLst>
            </a:pPr>
            <a:r>
              <a:rPr sz="1588" spc="-9" dirty="0">
                <a:latin typeface="Verdana"/>
                <a:cs typeface="Verdana"/>
              </a:rPr>
              <a:t>Without </a:t>
            </a:r>
            <a:r>
              <a:rPr sz="1588" b="1" spc="-9" dirty="0">
                <a:latin typeface="Verdana"/>
                <a:cs typeface="Verdana"/>
              </a:rPr>
              <a:t>var</a:t>
            </a:r>
            <a:r>
              <a:rPr sz="1588" spc="-9" dirty="0">
                <a:latin typeface="Verdana"/>
                <a:cs typeface="Verdana"/>
              </a:rPr>
              <a:t>, output is  </a:t>
            </a:r>
            <a:r>
              <a:rPr sz="1588" spc="-4" dirty="0">
                <a:latin typeface="Verdana"/>
                <a:cs typeface="Verdana"/>
              </a:rPr>
              <a:t>(5,6,5).</a:t>
            </a:r>
            <a:endParaRPr sz="1588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4883264" y="1900965"/>
            <a:ext cx="3860651" cy="3633755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1206">
              <a:lnSpc>
                <a:spcPct val="100000"/>
              </a:lnSpc>
              <a:spcBef>
                <a:spcPts val="424"/>
              </a:spcBef>
            </a:pPr>
            <a:r>
              <a:rPr spc="-9" dirty="0"/>
              <a:t>var</a:t>
            </a:r>
            <a:r>
              <a:rPr spc="-18" dirty="0"/>
              <a:t> </a:t>
            </a:r>
            <a:r>
              <a:rPr spc="-9" dirty="0"/>
              <a:t>y:integer;</a:t>
            </a:r>
          </a:p>
          <a:p>
            <a:pPr marL="176502" marR="4483" indent="-165856">
              <a:lnSpc>
                <a:spcPct val="117500"/>
              </a:lnSpc>
            </a:pPr>
            <a:r>
              <a:rPr spc="-9" dirty="0"/>
              <a:t>procedure A(var x:integer);  begin</a:t>
            </a:r>
          </a:p>
          <a:p>
            <a:pPr marL="675190" marR="1508392">
              <a:lnSpc>
                <a:spcPct val="117500"/>
              </a:lnSpc>
            </a:pPr>
            <a:r>
              <a:rPr spc="-9" dirty="0"/>
              <a:t>write(x);  </a:t>
            </a:r>
            <a:r>
              <a:rPr spc="-4" dirty="0"/>
              <a:t> </a:t>
            </a:r>
            <a:endParaRPr lang="en-US" spc="-4" dirty="0"/>
          </a:p>
          <a:p>
            <a:pPr marL="675190" marR="1508392">
              <a:lnSpc>
                <a:spcPct val="117500"/>
              </a:lnSpc>
            </a:pPr>
            <a:r>
              <a:rPr spc="-4" dirty="0"/>
              <a:t>x </a:t>
            </a:r>
            <a:r>
              <a:rPr spc="-9" dirty="0"/>
              <a:t>:=</a:t>
            </a:r>
            <a:r>
              <a:rPr spc="-53" dirty="0"/>
              <a:t> </a:t>
            </a:r>
            <a:r>
              <a:rPr spc="-9" dirty="0"/>
              <a:t>1;</a:t>
            </a:r>
          </a:p>
          <a:p>
            <a:pPr marL="675190">
              <a:lnSpc>
                <a:spcPct val="100000"/>
              </a:lnSpc>
              <a:spcBef>
                <a:spcPts val="331"/>
              </a:spcBef>
            </a:pPr>
            <a:r>
              <a:rPr spc="-9" dirty="0"/>
              <a:t>write(y+x);</a:t>
            </a:r>
          </a:p>
          <a:p>
            <a:pPr marL="11206" marR="2609989" indent="165296">
              <a:lnSpc>
                <a:spcPct val="117500"/>
              </a:lnSpc>
            </a:pPr>
            <a:r>
              <a:rPr spc="-9" dirty="0"/>
              <a:t>end;  begin</a:t>
            </a:r>
          </a:p>
          <a:p>
            <a:pPr marL="176502" marR="2248020">
              <a:lnSpc>
                <a:spcPts val="2241"/>
              </a:lnSpc>
              <a:spcBef>
                <a:spcPts val="128"/>
              </a:spcBef>
            </a:pPr>
            <a:r>
              <a:rPr spc="-4" dirty="0"/>
              <a:t>y </a:t>
            </a:r>
            <a:r>
              <a:rPr spc="-9" dirty="0"/>
              <a:t>:=</a:t>
            </a:r>
            <a:r>
              <a:rPr spc="-93" dirty="0"/>
              <a:t> </a:t>
            </a:r>
            <a:r>
              <a:rPr spc="-9" dirty="0"/>
              <a:t>5;  A(y);</a:t>
            </a:r>
          </a:p>
          <a:p>
            <a:pPr marL="11206" marR="2007641" indent="165296">
              <a:lnSpc>
                <a:spcPts val="2241"/>
              </a:lnSpc>
              <a:spcBef>
                <a:spcPts val="4"/>
              </a:spcBef>
            </a:pPr>
            <a:r>
              <a:rPr spc="-9" dirty="0"/>
              <a:t>write(y);  end;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55606"/>
            <a:ext cx="1713380" cy="458319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2912" spc="137" dirty="0"/>
              <a:t>NAMES</a:t>
            </a:r>
            <a:endParaRPr sz="2912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9162" y="1815352"/>
            <a:ext cx="6958853" cy="3172113"/>
          </a:xfrm>
          <a:prstGeom prst="rect">
            <a:avLst/>
          </a:prstGeom>
        </p:spPr>
        <p:txBody>
          <a:bodyPr vert="horz" wrap="square" lIns="0" tIns="109818" rIns="0" bIns="0" rtlCol="0">
            <a:spAutoFit/>
          </a:bodyPr>
          <a:lstStyle/>
          <a:p>
            <a:pPr marL="192751" indent="-165296">
              <a:lnSpc>
                <a:spcPct val="100000"/>
              </a:lnSpc>
              <a:spcBef>
                <a:spcPts val="865"/>
              </a:spcBef>
              <a:buClr>
                <a:srgbClr val="2A1A00"/>
              </a:buClr>
              <a:buFont typeface="Arial"/>
              <a:buChar char="•"/>
              <a:tabLst>
                <a:tab pos="193312" algn="l"/>
              </a:tabLst>
            </a:pPr>
            <a:r>
              <a:rPr spc="-18" dirty="0"/>
              <a:t>Pervasive </a:t>
            </a:r>
            <a:r>
              <a:rPr spc="-4" dirty="0"/>
              <a:t>in </a:t>
            </a:r>
            <a:r>
              <a:rPr spc="-9" dirty="0"/>
              <a:t>programming</a:t>
            </a:r>
            <a:r>
              <a:rPr spc="18" dirty="0"/>
              <a:t> </a:t>
            </a:r>
            <a:r>
              <a:rPr spc="-4" dirty="0"/>
              <a:t>languages.</a:t>
            </a:r>
          </a:p>
          <a:p>
            <a:pPr marL="192751" indent="-165296">
              <a:lnSpc>
                <a:spcPct val="100000"/>
              </a:lnSpc>
              <a:spcBef>
                <a:spcPts val="781"/>
              </a:spcBef>
              <a:buClr>
                <a:srgbClr val="2A1A00"/>
              </a:buClr>
              <a:buFont typeface="Arial"/>
              <a:buChar char="•"/>
              <a:tabLst>
                <a:tab pos="193312" algn="l"/>
              </a:tabLst>
            </a:pPr>
            <a:r>
              <a:rPr spc="-9" dirty="0"/>
              <a:t>Not limited to identifiers ('+' is </a:t>
            </a:r>
            <a:r>
              <a:rPr spc="-4" dirty="0"/>
              <a:t>a</a:t>
            </a:r>
            <a:r>
              <a:rPr spc="49" dirty="0"/>
              <a:t> </a:t>
            </a:r>
            <a:r>
              <a:rPr spc="-4" dirty="0"/>
              <a:t>name)</a:t>
            </a:r>
          </a:p>
          <a:p>
            <a:pPr marL="526144" marR="429769" indent="-165856">
              <a:lnSpc>
                <a:spcPct val="109800"/>
              </a:lnSpc>
              <a:spcBef>
                <a:spcPts val="560"/>
              </a:spcBef>
              <a:tabLst>
                <a:tab pos="4491557" algn="l"/>
              </a:tabLst>
            </a:pPr>
            <a:r>
              <a:rPr sz="1853"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z="1853" spc="-13" dirty="0"/>
              <a:t>Refer </a:t>
            </a:r>
            <a:r>
              <a:rPr sz="1853" spc="-4" dirty="0"/>
              <a:t>to </a:t>
            </a:r>
            <a:r>
              <a:rPr sz="1853" spc="-9" dirty="0"/>
              <a:t>variables, </a:t>
            </a:r>
            <a:r>
              <a:rPr sz="1853" spc="-4" dirty="0"/>
              <a:t>constants, </a:t>
            </a:r>
            <a:r>
              <a:rPr sz="1853" spc="-9" dirty="0"/>
              <a:t>operations, </a:t>
            </a:r>
            <a:r>
              <a:rPr sz="1853" spc="-4" dirty="0"/>
              <a:t>types, files,  functions,</a:t>
            </a:r>
            <a:r>
              <a:rPr sz="1853" spc="9" dirty="0"/>
              <a:t> </a:t>
            </a:r>
            <a:r>
              <a:rPr sz="1853" spc="-4" dirty="0"/>
              <a:t>procedures,</a:t>
            </a:r>
            <a:r>
              <a:rPr sz="1853" spc="26" dirty="0"/>
              <a:t> </a:t>
            </a:r>
            <a:r>
              <a:rPr sz="1853" spc="-4" dirty="0"/>
              <a:t>modules,	etc.</a:t>
            </a:r>
            <a:endParaRPr sz="1853">
              <a:latin typeface="Gill Sans MT"/>
              <a:cs typeface="Gill Sans MT"/>
            </a:endParaRPr>
          </a:p>
          <a:p>
            <a:pPr marL="192751" marR="4483" indent="-165296">
              <a:lnSpc>
                <a:spcPct val="109800"/>
              </a:lnSpc>
              <a:spcBef>
                <a:spcPts val="490"/>
              </a:spcBef>
              <a:buClr>
                <a:srgbClr val="2A1A00"/>
              </a:buClr>
              <a:buFont typeface="Arial"/>
              <a:buChar char="•"/>
              <a:tabLst>
                <a:tab pos="193312" algn="l"/>
              </a:tabLst>
            </a:pPr>
            <a:r>
              <a:rPr spc="-4" dirty="0"/>
              <a:t>Must be </a:t>
            </a:r>
            <a:r>
              <a:rPr spc="-13" dirty="0"/>
              <a:t>tracked </a:t>
            </a:r>
            <a:r>
              <a:rPr spc="-4" dirty="0"/>
              <a:t>in </a:t>
            </a:r>
            <a:r>
              <a:rPr spc="-13" dirty="0"/>
              <a:t>any </a:t>
            </a:r>
            <a:r>
              <a:rPr spc="-40" dirty="0"/>
              <a:t>compiler, </a:t>
            </a:r>
            <a:r>
              <a:rPr spc="-4" dirty="0"/>
              <a:t>usually in a symbol  table.</a:t>
            </a:r>
          </a:p>
          <a:p>
            <a:pPr marL="360849">
              <a:lnSpc>
                <a:spcPct val="100000"/>
              </a:lnSpc>
              <a:spcBef>
                <a:spcPts val="772"/>
              </a:spcBef>
            </a:pPr>
            <a:r>
              <a:rPr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pc="-4" dirty="0"/>
              <a:t>Must </a:t>
            </a:r>
            <a:r>
              <a:rPr spc="-9" dirty="0"/>
              <a:t>verify </a:t>
            </a:r>
            <a:r>
              <a:rPr spc="-4" dirty="0"/>
              <a:t>proper usage of names,</a:t>
            </a:r>
            <a:r>
              <a:rPr spc="-318" dirty="0"/>
              <a:t> </a:t>
            </a:r>
            <a:r>
              <a:rPr spc="-4" dirty="0"/>
              <a:t>e.g.</a:t>
            </a:r>
          </a:p>
          <a:p>
            <a:pPr marL="858977" lvl="1" indent="-165856">
              <a:lnSpc>
                <a:spcPct val="100000"/>
              </a:lnSpc>
              <a:spcBef>
                <a:spcPts val="785"/>
              </a:spcBef>
              <a:buClr>
                <a:srgbClr val="2A1A00"/>
              </a:buClr>
              <a:buFont typeface="Arial"/>
              <a:buChar char="•"/>
              <a:tabLst>
                <a:tab pos="859537" algn="l"/>
                <a:tab pos="1505591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a+b	(types of a,b OK</a:t>
            </a:r>
            <a:r>
              <a:rPr sz="1853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?)</a:t>
            </a:r>
            <a:endParaRPr sz="1853">
              <a:latin typeface="Verdana"/>
              <a:cs typeface="Verdana"/>
            </a:endParaRPr>
          </a:p>
          <a:p>
            <a:pPr marL="858977" lvl="1" indent="-165856">
              <a:lnSpc>
                <a:spcPct val="100000"/>
              </a:lnSpc>
              <a:spcBef>
                <a:spcPts val="741"/>
              </a:spcBef>
              <a:buClr>
                <a:srgbClr val="2A1A00"/>
              </a:buClr>
              <a:buFont typeface="Arial"/>
              <a:buChar char="•"/>
              <a:tabLst>
                <a:tab pos="859537" algn="l"/>
                <a:tab pos="1464127" algn="l"/>
                <a:tab pos="4728574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f(a)	(is f a declared</a:t>
            </a:r>
            <a:r>
              <a:rPr sz="1853" spc="4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function</a:t>
            </a:r>
            <a:r>
              <a:rPr sz="1853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?,	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type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of a OK</a:t>
            </a:r>
            <a:r>
              <a:rPr sz="185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?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4880722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66" dirty="0"/>
              <a:t>IN</a:t>
            </a:r>
            <a:r>
              <a:rPr spc="609" dirty="0"/>
              <a:t> </a:t>
            </a:r>
            <a:r>
              <a:rPr spc="-4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0309" y="2021173"/>
            <a:ext cx="6823822" cy="3533946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 marL="176502" indent="-165296">
              <a:spcBef>
                <a:spcPts val="388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All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parameters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passed by</a:t>
            </a:r>
            <a:r>
              <a:rPr sz="1853" spc="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value.</a:t>
            </a:r>
            <a:endParaRPr sz="1853" dirty="0">
              <a:latin typeface="Verdana"/>
              <a:cs typeface="Verdana"/>
            </a:endParaRPr>
          </a:p>
          <a:p>
            <a:pPr marL="176502" indent="-165296">
              <a:spcBef>
                <a:spcPts val="30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0" dirty="0">
                <a:solidFill>
                  <a:srgbClr val="585858"/>
                </a:solidFill>
                <a:latin typeface="Verdana"/>
                <a:cs typeface="Verdana"/>
              </a:rPr>
              <a:t>However,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can use pointers (which are passed by</a:t>
            </a:r>
            <a:r>
              <a:rPr sz="1853" spc="6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value):</a:t>
            </a:r>
            <a:endParaRPr sz="1853" dirty="0">
              <a:latin typeface="Verdana"/>
              <a:cs typeface="Verdana"/>
            </a:endParaRPr>
          </a:p>
          <a:p>
            <a:pPr>
              <a:spcBef>
                <a:spcPts val="49"/>
              </a:spcBef>
            </a:pPr>
            <a:endParaRPr sz="1941" dirty="0">
              <a:latin typeface="Times New Roman"/>
              <a:cs typeface="Times New Roman"/>
            </a:endParaRPr>
          </a:p>
          <a:p>
            <a:pPr marL="979446" marR="1896697" indent="-578254"/>
            <a:r>
              <a:rPr sz="2118" b="1" spc="-9" dirty="0">
                <a:solidFill>
                  <a:srgbClr val="585858"/>
                </a:solidFill>
                <a:latin typeface="Courier New"/>
                <a:cs typeface="Courier New"/>
              </a:rPr>
              <a:t>void swap (int *a, int *b)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{  int t;</a:t>
            </a:r>
            <a:endParaRPr sz="2118" dirty="0">
              <a:latin typeface="Courier New"/>
              <a:cs typeface="Courier New"/>
            </a:endParaRPr>
          </a:p>
          <a:p>
            <a:pPr marL="979446">
              <a:lnSpc>
                <a:spcPts val="2528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t = *a;</a:t>
            </a:r>
            <a:endParaRPr sz="2118" dirty="0">
              <a:latin typeface="Courier New"/>
              <a:cs typeface="Courier New"/>
            </a:endParaRPr>
          </a:p>
          <a:p>
            <a:pPr marL="983369">
              <a:lnSpc>
                <a:spcPts val="253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*a = *b;</a:t>
            </a:r>
            <a:endParaRPr sz="2118" dirty="0">
              <a:latin typeface="Courier New"/>
              <a:cs typeface="Courier New"/>
            </a:endParaRPr>
          </a:p>
          <a:p>
            <a:pPr marL="983369">
              <a:lnSpc>
                <a:spcPts val="253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*b = t;</a:t>
            </a:r>
            <a:endParaRPr sz="2118" dirty="0">
              <a:latin typeface="Courier New"/>
              <a:cs typeface="Courier New"/>
            </a:endParaRPr>
          </a:p>
          <a:p>
            <a:pPr marL="656700">
              <a:lnSpc>
                <a:spcPts val="253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2118" dirty="0">
              <a:latin typeface="Courier New"/>
              <a:cs typeface="Courier New"/>
            </a:endParaRPr>
          </a:p>
          <a:p>
            <a:pPr marL="656700">
              <a:lnSpc>
                <a:spcPts val="253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...</a:t>
            </a:r>
            <a:endParaRPr sz="2118" dirty="0">
              <a:latin typeface="Courier New"/>
              <a:cs typeface="Courier New"/>
            </a:endParaRPr>
          </a:p>
          <a:p>
            <a:pPr marL="656700">
              <a:lnSpc>
                <a:spcPts val="253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swap(&amp;p,&amp;q);</a:t>
            </a:r>
            <a:endParaRPr sz="2118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5418604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66" dirty="0"/>
              <a:t>IN</a:t>
            </a:r>
            <a:r>
              <a:rPr spc="613" dirty="0"/>
              <a:t> </a:t>
            </a:r>
            <a:r>
              <a:rPr spc="137" dirty="0"/>
              <a:t>C++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0128" y="1791234"/>
            <a:ext cx="5098116" cy="3798208"/>
          </a:xfrm>
          <a:prstGeom prst="rect">
            <a:avLst/>
          </a:prstGeom>
        </p:spPr>
        <p:txBody>
          <a:bodyPr vert="horz" wrap="square" lIns="0" tIns="105335" rIns="0" bIns="0" rtlCol="0">
            <a:spAutoFit/>
          </a:bodyPr>
          <a:lstStyle/>
          <a:p>
            <a:pPr marL="176502" indent="-165296">
              <a:spcBef>
                <a:spcPts val="82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C++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has pass by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value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and by</a:t>
            </a:r>
            <a:r>
              <a:rPr sz="1853" spc="4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reference.</a:t>
            </a:r>
            <a:endParaRPr sz="1853">
              <a:latin typeface="Verdana"/>
              <a:cs typeface="Verdana"/>
            </a:endParaRPr>
          </a:p>
          <a:p>
            <a:pPr marL="176502" indent="-165296">
              <a:spcBef>
                <a:spcPts val="741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Use the &amp; prefix for pass by</a:t>
            </a:r>
            <a:r>
              <a:rPr sz="1853" spc="3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reference.</a:t>
            </a:r>
            <a:endParaRPr sz="1853">
              <a:latin typeface="Verdana"/>
              <a:cs typeface="Verdana"/>
            </a:endParaRPr>
          </a:p>
          <a:p>
            <a:pPr marL="1302193" marR="40343" indent="-770446">
              <a:lnSpc>
                <a:spcPts val="2497"/>
              </a:lnSpc>
              <a:spcBef>
                <a:spcPts val="1575"/>
              </a:spcBef>
            </a:pPr>
            <a:r>
              <a:rPr sz="2118" b="1" spc="-9" dirty="0">
                <a:solidFill>
                  <a:srgbClr val="585858"/>
                </a:solidFill>
                <a:latin typeface="Courier New"/>
                <a:cs typeface="Courier New"/>
              </a:rPr>
              <a:t>void swap (int &amp;a, int &amp;b)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{  int</a:t>
            </a:r>
            <a:r>
              <a:rPr sz="2118" b="1" spc="-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t;</a:t>
            </a:r>
            <a:endParaRPr sz="2118">
              <a:latin typeface="Courier New"/>
              <a:cs typeface="Courier New"/>
            </a:endParaRPr>
          </a:p>
          <a:p>
            <a:pPr marL="1306115" marR="2816749" indent="-4483" algn="just">
              <a:lnSpc>
                <a:spcPts val="2532"/>
              </a:lnSpc>
              <a:spcBef>
                <a:spcPts val="9"/>
              </a:spcBef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t =</a:t>
            </a:r>
            <a:r>
              <a:rPr sz="211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a;  </a:t>
            </a:r>
            <a:r>
              <a:rPr sz="2118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a =</a:t>
            </a:r>
            <a:r>
              <a:rPr sz="2118" b="1" spc="-79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b;  </a:t>
            </a:r>
            <a:r>
              <a:rPr sz="2118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b =</a:t>
            </a:r>
            <a:r>
              <a:rPr sz="2118" b="1" spc="-84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t;</a:t>
            </a:r>
            <a:endParaRPr sz="2118">
              <a:latin typeface="Courier New"/>
              <a:cs typeface="Courier New"/>
            </a:endParaRPr>
          </a:p>
          <a:p>
            <a:pPr marL="1140820">
              <a:lnSpc>
                <a:spcPts val="245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2118">
              <a:latin typeface="Courier New"/>
              <a:cs typeface="Courier New"/>
            </a:endParaRPr>
          </a:p>
          <a:p>
            <a:pPr marL="656700">
              <a:lnSpc>
                <a:spcPts val="2537"/>
              </a:lnSpc>
            </a:pP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swap (p,q);</a:t>
            </a:r>
            <a:endParaRPr sz="2118">
              <a:latin typeface="Courier New"/>
              <a:cs typeface="Courier New"/>
            </a:endParaRPr>
          </a:p>
          <a:p>
            <a:pPr marL="176502" indent="-165296">
              <a:spcBef>
                <a:spcPts val="1972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Parameters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can be declared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b="1" spc="-9" dirty="0">
                <a:solidFill>
                  <a:srgbClr val="585858"/>
                </a:solidFill>
                <a:latin typeface="Courier New"/>
                <a:cs typeface="Courier New"/>
              </a:rPr>
              <a:t>const.</a:t>
            </a:r>
            <a:endParaRPr sz="211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5515535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66" dirty="0"/>
              <a:t>IN</a:t>
            </a:r>
            <a:r>
              <a:rPr spc="609" dirty="0"/>
              <a:t> </a:t>
            </a:r>
            <a:r>
              <a:rPr spc="71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0309" y="1862642"/>
            <a:ext cx="6843993" cy="360746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6502" marR="4483" indent="-165296">
              <a:lnSpc>
                <a:spcPts val="1711"/>
              </a:lnSpc>
              <a:spcBef>
                <a:spcPts val="300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  <a:tab pos="1304434" algn="l"/>
              </a:tabLst>
            </a:pP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“primitives passed by </a:t>
            </a:r>
            <a:r>
              <a:rPr sz="1588" spc="-13" dirty="0">
                <a:solidFill>
                  <a:srgbClr val="585858"/>
                </a:solidFill>
                <a:latin typeface="Verdana"/>
                <a:cs typeface="Verdana"/>
              </a:rPr>
              <a:t>value,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non-primitives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passed by </a:t>
            </a:r>
            <a:r>
              <a:rPr sz="1588" spc="-22" dirty="0">
                <a:solidFill>
                  <a:srgbClr val="585858"/>
                </a:solidFill>
                <a:latin typeface="Verdana"/>
                <a:cs typeface="Verdana"/>
              </a:rPr>
              <a:t>reference”.  NOT</a:t>
            </a:r>
            <a:r>
              <a:rPr sz="1588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true.	All parameters passed by </a:t>
            </a:r>
            <a:r>
              <a:rPr sz="1588" spc="-13" dirty="0">
                <a:solidFill>
                  <a:srgbClr val="585858"/>
                </a:solidFill>
                <a:latin typeface="Verdana"/>
                <a:cs typeface="Verdana"/>
              </a:rPr>
              <a:t>value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sz="1588" spc="101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588" spc="-13" dirty="0">
                <a:solidFill>
                  <a:srgbClr val="585858"/>
                </a:solidFill>
                <a:latin typeface="Verdana"/>
                <a:cs typeface="Verdana"/>
              </a:rPr>
              <a:t>Java.</a:t>
            </a:r>
            <a:endParaRPr sz="1588">
              <a:latin typeface="Verdana"/>
              <a:cs typeface="Verdana"/>
            </a:endParaRPr>
          </a:p>
          <a:p>
            <a:pPr>
              <a:spcBef>
                <a:spcPts val="44"/>
              </a:spcBef>
              <a:buClr>
                <a:srgbClr val="2A1A00"/>
              </a:buClr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76502" marR="541273" indent="-165296">
              <a:lnSpc>
                <a:spcPts val="1711"/>
              </a:lnSpc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primitive (int, </a:t>
            </a:r>
            <a:r>
              <a:rPr sz="1588" spc="-4" dirty="0">
                <a:solidFill>
                  <a:srgbClr val="585858"/>
                </a:solidFill>
                <a:latin typeface="Verdana"/>
                <a:cs typeface="Verdana"/>
              </a:rPr>
              <a:t>float, etc.) has no reference,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so the </a:t>
            </a:r>
            <a:r>
              <a:rPr sz="1588" spc="-13" dirty="0">
                <a:solidFill>
                  <a:srgbClr val="585858"/>
                </a:solidFill>
                <a:latin typeface="Verdana"/>
                <a:cs typeface="Verdana"/>
              </a:rPr>
              <a:t>value </a:t>
            </a:r>
            <a:r>
              <a:rPr sz="1588" spc="-9" dirty="0">
                <a:solidFill>
                  <a:srgbClr val="585858"/>
                </a:solidFill>
                <a:latin typeface="Verdana"/>
                <a:cs typeface="Verdana"/>
              </a:rPr>
              <a:t>is  passed.</a:t>
            </a:r>
            <a:endParaRPr sz="1588">
              <a:latin typeface="Verdana"/>
              <a:cs typeface="Verdana"/>
            </a:endParaRPr>
          </a:p>
          <a:p>
            <a:pPr>
              <a:spcBef>
                <a:spcPts val="26"/>
              </a:spcBef>
            </a:pPr>
            <a:endParaRPr sz="1809">
              <a:latin typeface="Times New Roman"/>
              <a:cs typeface="Times New Roman"/>
            </a:endParaRPr>
          </a:p>
          <a:p>
            <a:pPr marL="675190" marR="2588137" indent="-404554">
              <a:lnSpc>
                <a:spcPts val="1888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public void swap (int a, int b)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{ 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1588" b="1" spc="-1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t;</a:t>
            </a:r>
            <a:endParaRPr sz="1588">
              <a:latin typeface="Courier New"/>
              <a:cs typeface="Courier New"/>
            </a:endParaRPr>
          </a:p>
          <a:p>
            <a:pPr marL="675190" marR="5438505" algn="just">
              <a:lnSpc>
                <a:spcPts val="1897"/>
              </a:lnSpc>
              <a:spcBef>
                <a:spcPts val="9"/>
              </a:spcBef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t =</a:t>
            </a:r>
            <a:r>
              <a:rPr sz="1588" b="1" spc="-9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a;  </a:t>
            </a:r>
            <a:r>
              <a:rPr sz="1588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a =</a:t>
            </a:r>
            <a:r>
              <a:rPr sz="1588" b="1" spc="-97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b;  </a:t>
            </a:r>
            <a:r>
              <a:rPr sz="1588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b =</a:t>
            </a:r>
            <a:r>
              <a:rPr sz="1588" b="1" spc="-10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t;</a:t>
            </a:r>
            <a:endParaRPr sz="1588">
              <a:latin typeface="Courier New"/>
              <a:cs typeface="Courier New"/>
            </a:endParaRPr>
          </a:p>
          <a:p>
            <a:pPr marL="251585">
              <a:lnSpc>
                <a:spcPts val="1844"/>
              </a:lnSpc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588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632">
              <a:latin typeface="Times New Roman"/>
              <a:cs typeface="Times New Roman"/>
            </a:endParaRPr>
          </a:p>
          <a:p>
            <a:pPr marL="251585">
              <a:lnSpc>
                <a:spcPts val="1902"/>
              </a:lnSpc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int p=3; q=4;</a:t>
            </a:r>
            <a:endParaRPr sz="1588">
              <a:latin typeface="Courier New"/>
              <a:cs typeface="Courier New"/>
            </a:endParaRPr>
          </a:p>
          <a:p>
            <a:pPr marL="251585">
              <a:lnSpc>
                <a:spcPts val="1902"/>
              </a:lnSpc>
              <a:tabLst>
                <a:tab pos="1696661" algn="l"/>
              </a:tabLst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swap(p,q);	// no swap</a:t>
            </a:r>
            <a:r>
              <a:rPr sz="1588" b="1" spc="-18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achieved.</a:t>
            </a:r>
            <a:endParaRPr sz="158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65428"/>
            <a:ext cx="5515535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06" dirty="0"/>
              <a:t>PARAMETER </a:t>
            </a:r>
            <a:r>
              <a:rPr spc="101" dirty="0"/>
              <a:t>PASSING </a:t>
            </a:r>
            <a:r>
              <a:rPr spc="66" dirty="0"/>
              <a:t>IN</a:t>
            </a:r>
            <a:r>
              <a:rPr spc="609" dirty="0"/>
              <a:t> </a:t>
            </a:r>
            <a:r>
              <a:rPr spc="71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8262" y="1948030"/>
            <a:ext cx="6769474" cy="3869612"/>
          </a:xfrm>
          <a:prstGeom prst="rect">
            <a:avLst/>
          </a:prstGeom>
        </p:spPr>
        <p:txBody>
          <a:bodyPr vert="horz" wrap="square" lIns="0" tIns="43143" rIns="0" bIns="0" rtlCol="0">
            <a:spAutoFit/>
          </a:bodyPr>
          <a:lstStyle/>
          <a:p>
            <a:pPr marL="176502" marR="860097" indent="-165296">
              <a:lnSpc>
                <a:spcPts val="1994"/>
              </a:lnSpc>
              <a:spcBef>
                <a:spcPts val="340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Non-primitives are handled by reference, so 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any 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reference is passed by</a:t>
            </a:r>
            <a:r>
              <a:rPr sz="1853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value.</a:t>
            </a:r>
            <a:endParaRPr sz="1853">
              <a:latin typeface="Verdana"/>
              <a:cs typeface="Verdana"/>
            </a:endParaRPr>
          </a:p>
          <a:p>
            <a:pPr marL="258870" indent="-247663">
              <a:spcBef>
                <a:spcPts val="274"/>
              </a:spcBef>
              <a:buClr>
                <a:srgbClr val="2A1A00"/>
              </a:buClr>
              <a:buFont typeface="Arial"/>
              <a:buChar char="•"/>
              <a:tabLst>
                <a:tab pos="258870" algn="l"/>
                <a:tab pos="259430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Not the same as pass by</a:t>
            </a:r>
            <a:r>
              <a:rPr sz="1853" spc="5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reference.</a:t>
            </a:r>
            <a:endParaRPr sz="1853">
              <a:latin typeface="Verdana"/>
              <a:cs typeface="Verdana"/>
            </a:endParaRPr>
          </a:p>
          <a:p>
            <a:pPr marL="492525" marR="2174057" indent="-481879">
              <a:lnSpc>
                <a:spcPct val="109700"/>
              </a:lnSpc>
              <a:spcBef>
                <a:spcPts val="1871"/>
              </a:spcBef>
              <a:tabLst>
                <a:tab pos="1938161" algn="l"/>
              </a:tabLst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public void tricky(Point a, Point b)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{ 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a.x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=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100;	a.y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 100;</a:t>
            </a:r>
            <a:endParaRPr sz="1588">
              <a:latin typeface="Courier New"/>
              <a:cs typeface="Courier New"/>
            </a:endParaRPr>
          </a:p>
          <a:p>
            <a:pPr marL="492525">
              <a:spcBef>
                <a:spcPts val="190"/>
              </a:spcBef>
              <a:tabLst>
                <a:tab pos="2178540" algn="l"/>
                <a:tab pos="3142296" algn="l"/>
                <a:tab pos="3625296" algn="l"/>
                <a:tab pos="4589054" algn="l"/>
              </a:tabLst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Point</a:t>
            </a:r>
            <a:r>
              <a:rPr sz="1588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temp;	temp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 =	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a;	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a =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 b;	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b =</a:t>
            </a:r>
            <a:r>
              <a:rPr sz="1588" b="1" spc="-26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temp;</a:t>
            </a:r>
            <a:endParaRPr sz="1588">
              <a:latin typeface="Courier New"/>
              <a:cs typeface="Courier New"/>
            </a:endParaRPr>
          </a:p>
          <a:p>
            <a:pPr marL="11206">
              <a:spcBef>
                <a:spcPts val="185"/>
              </a:spcBef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588">
              <a:latin typeface="Courier New"/>
              <a:cs typeface="Courier New"/>
            </a:endParaRPr>
          </a:p>
          <a:p>
            <a:pPr marL="11206">
              <a:spcBef>
                <a:spcPts val="185"/>
              </a:spcBef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public static void main(String [] args)</a:t>
            </a:r>
            <a:r>
              <a:rPr sz="1588" b="1" spc="-18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{</a:t>
            </a:r>
            <a:endParaRPr sz="1588">
              <a:latin typeface="Courier New"/>
              <a:cs typeface="Courier New"/>
            </a:endParaRPr>
          </a:p>
          <a:p>
            <a:pPr marL="492525" marR="4483">
              <a:lnSpc>
                <a:spcPct val="109700"/>
              </a:lnSpc>
              <a:tabLst>
                <a:tab pos="3746326" algn="l"/>
              </a:tabLst>
            </a:pP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Point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x =</a:t>
            </a:r>
            <a:r>
              <a:rPr sz="1588" b="1" spc="4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new</a:t>
            </a:r>
            <a:r>
              <a:rPr sz="1588" b="1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Point(0,0);	Point </a:t>
            </a: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y = </a:t>
            </a:r>
            <a:r>
              <a:rPr sz="1588" b="1" spc="-9" dirty="0">
                <a:solidFill>
                  <a:srgbClr val="585858"/>
                </a:solidFill>
                <a:latin typeface="Courier New"/>
                <a:cs typeface="Courier New"/>
              </a:rPr>
              <a:t>new Point(0,0);  tricky(x,y);</a:t>
            </a:r>
            <a:endParaRPr sz="1588">
              <a:latin typeface="Courier New"/>
              <a:cs typeface="Courier New"/>
            </a:endParaRPr>
          </a:p>
          <a:p>
            <a:pPr marL="11206">
              <a:spcBef>
                <a:spcPts val="185"/>
              </a:spcBef>
            </a:pPr>
            <a:r>
              <a:rPr sz="1588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588">
              <a:latin typeface="Courier New"/>
              <a:cs typeface="Courier New"/>
            </a:endParaRPr>
          </a:p>
          <a:p>
            <a:pPr>
              <a:spcBef>
                <a:spcPts val="22"/>
              </a:spcBef>
            </a:pPr>
            <a:endParaRPr sz="1985">
              <a:latin typeface="Times New Roman"/>
              <a:cs typeface="Times New Roman"/>
            </a:endParaRPr>
          </a:p>
          <a:p>
            <a:pPr marL="11206"/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tricky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changes a, but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swap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is not</a:t>
            </a:r>
            <a:r>
              <a:rPr sz="1853" spc="-42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achieved.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E94E-C00C-4E9E-88ED-2D190760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505200"/>
            <a:ext cx="4419600" cy="48882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260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D388-3923-470E-8C8B-F2260F02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20" y="1147257"/>
            <a:ext cx="7236759" cy="48882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E17F-6138-4297-9CF1-2C1365E8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097" y="1906891"/>
            <a:ext cx="7281806" cy="1955286"/>
          </a:xfrm>
        </p:spPr>
        <p:txBody>
          <a:bodyPr/>
          <a:lstStyle/>
          <a:p>
            <a:r>
              <a:rPr lang="en-US" dirty="0"/>
              <a:t>Programming Language Pragmatics by Michael L. Scott. 3rd edition. Morgan Kaufmann Publishers. (April 2009).</a:t>
            </a:r>
          </a:p>
          <a:p>
            <a:r>
              <a:rPr lang="en-US" dirty="0"/>
              <a:t>Lecture Slides of </a:t>
            </a:r>
            <a:r>
              <a:rPr lang="en-US" dirty="0" err="1"/>
              <a:t>Dr.Malaka</a:t>
            </a:r>
            <a:r>
              <a:rPr lang="en-US" dirty="0"/>
              <a:t> </a:t>
            </a:r>
            <a:r>
              <a:rPr lang="en-US" dirty="0" err="1"/>
              <a:t>Walpola</a:t>
            </a:r>
            <a:r>
              <a:rPr lang="en-US" dirty="0"/>
              <a:t> and </a:t>
            </a:r>
            <a:r>
              <a:rPr lang="en-US" dirty="0" err="1"/>
              <a:t>Dr.Bermudez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9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1480"/>
            <a:ext cx="3465980" cy="522542"/>
          </a:xfrm>
          <a:prstGeom prst="rect">
            <a:avLst/>
          </a:prstGeom>
        </p:spPr>
        <p:txBody>
          <a:bodyPr vert="horz" wrap="square" lIns="0" tIns="1456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pc="119" dirty="0"/>
              <a:t>NAME</a:t>
            </a:r>
            <a:r>
              <a:rPr spc="238" dirty="0"/>
              <a:t> </a:t>
            </a:r>
            <a:r>
              <a:rPr spc="15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882" y="2104555"/>
            <a:ext cx="6893859" cy="351612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76502" marR="396149" indent="-165296">
              <a:lnSpc>
                <a:spcPct val="109800"/>
              </a:lnSpc>
              <a:spcBef>
                <a:spcPts val="88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Association between a name and the object its  represents.</a:t>
            </a:r>
            <a:endParaRPr sz="2118">
              <a:latin typeface="Verdana"/>
              <a:cs typeface="Verdana"/>
            </a:endParaRPr>
          </a:p>
          <a:p>
            <a:pPr marL="176502" marR="4483" indent="-165296">
              <a:lnSpc>
                <a:spcPct val="109600"/>
              </a:lnSpc>
              <a:spcBef>
                <a:spcPts val="53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The term "object" denotes an entity or concept in  the language.</a:t>
            </a:r>
            <a:endParaRPr sz="2118">
              <a:latin typeface="Verdana"/>
              <a:cs typeface="Verdana"/>
            </a:endParaRPr>
          </a:p>
          <a:p>
            <a:pPr>
              <a:spcBef>
                <a:spcPts val="40"/>
              </a:spcBef>
              <a:buClr>
                <a:srgbClr val="2A1A00"/>
              </a:buClr>
              <a:buFont typeface="Arial"/>
              <a:buChar char="•"/>
            </a:pPr>
            <a:endParaRPr sz="3530">
              <a:latin typeface="Times New Roman"/>
              <a:cs typeface="Times New Roman"/>
            </a:endParaRPr>
          </a:p>
          <a:p>
            <a:pPr marL="176502" indent="-165296"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Examples:</a:t>
            </a:r>
            <a:endParaRPr sz="2118">
              <a:latin typeface="Verdana"/>
              <a:cs typeface="Verdana"/>
            </a:endParaRPr>
          </a:p>
          <a:p>
            <a:pPr marL="509895" lvl="1" indent="-165296">
              <a:spcBef>
                <a:spcPts val="777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RPAL,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let X=3 in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…</a:t>
            </a:r>
            <a:endParaRPr sz="1853">
              <a:latin typeface="Courier New"/>
              <a:cs typeface="Courier New"/>
            </a:endParaRPr>
          </a:p>
          <a:p>
            <a:pPr marL="509895" lvl="1" indent="-165296">
              <a:spcBef>
                <a:spcPts val="745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  <a:tab pos="125400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sz="185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C,	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1853" b="1" spc="-13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n;</a:t>
            </a:r>
            <a:endParaRPr sz="1853">
              <a:latin typeface="Courier New"/>
              <a:cs typeface="Courier New"/>
            </a:endParaRPr>
          </a:p>
          <a:p>
            <a:pPr marL="509895" lvl="1" indent="-165296">
              <a:spcBef>
                <a:spcPts val="741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  <a:tab pos="1637827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sz="185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C++,	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class stack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{ …</a:t>
            </a:r>
            <a:r>
              <a:rPr sz="1853" b="1" spc="-44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}</a:t>
            </a:r>
            <a:endParaRPr sz="185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75045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10" dirty="0"/>
              <a:t>VARIOUS TIMES </a:t>
            </a:r>
            <a:r>
              <a:rPr sz="3574" spc="88" dirty="0"/>
              <a:t>FOR</a:t>
            </a:r>
            <a:r>
              <a:rPr sz="3574" spc="578" dirty="0"/>
              <a:t> </a:t>
            </a:r>
            <a:r>
              <a:rPr sz="3574" spc="137" dirty="0"/>
              <a:t>BINDING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350309" y="1910919"/>
            <a:ext cx="5879166" cy="3534268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76502" indent="-165296">
              <a:spcBef>
                <a:spcPts val="613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Language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design time,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e.g. name</a:t>
            </a:r>
            <a:r>
              <a:rPr sz="1853" spc="-10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1853" spc="-9" dirty="0">
                <a:solidFill>
                  <a:srgbClr val="585858"/>
                </a:solidFill>
                <a:latin typeface="Courier New"/>
                <a:cs typeface="Courier New"/>
              </a:rPr>
              <a:t>.</a:t>
            </a:r>
            <a:endParaRPr sz="1853">
              <a:latin typeface="Courier New"/>
              <a:cs typeface="Courier New"/>
            </a:endParaRPr>
          </a:p>
          <a:p>
            <a:pPr marL="176502" indent="-165296">
              <a:spcBef>
                <a:spcPts val="525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Language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implementation time,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e.g</a:t>
            </a:r>
            <a:r>
              <a:rPr sz="1853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float</a:t>
            </a:r>
            <a:r>
              <a:rPr sz="1853" spc="-9" dirty="0">
                <a:solidFill>
                  <a:srgbClr val="585858"/>
                </a:solidFill>
                <a:latin typeface="Courier New"/>
                <a:cs typeface="Courier New"/>
              </a:rPr>
              <a:t>.</a:t>
            </a:r>
            <a:endParaRPr sz="1853">
              <a:latin typeface="Courier New"/>
              <a:cs typeface="Courier New"/>
            </a:endParaRPr>
          </a:p>
          <a:p>
            <a:pPr marL="176502" marR="4483" indent="-165296">
              <a:spcBef>
                <a:spcPts val="675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  <a:tab pos="2924331" algn="l"/>
              </a:tabLst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Program</a:t>
            </a:r>
            <a:r>
              <a:rPr sz="1853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writing</a:t>
            </a:r>
            <a:r>
              <a:rPr sz="1853" spc="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time.	Names of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variables,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data  structures,</a:t>
            </a:r>
            <a:r>
              <a:rPr sz="185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modules.</a:t>
            </a:r>
            <a:endParaRPr sz="1853">
              <a:latin typeface="Verdana"/>
              <a:cs typeface="Verdana"/>
            </a:endParaRPr>
          </a:p>
          <a:p>
            <a:pPr marL="509895" marR="459466" indent="-165856">
              <a:spcBef>
                <a:spcPts val="521"/>
              </a:spcBef>
            </a:pPr>
            <a:r>
              <a:rPr sz="1853"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Example: names of debugging flags for</a:t>
            </a:r>
            <a:r>
              <a:rPr sz="1853" spc="-9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C  preprocessor:</a:t>
            </a:r>
            <a:endParaRPr sz="1853">
              <a:latin typeface="Verdana"/>
              <a:cs typeface="Verdana"/>
            </a:endParaRPr>
          </a:p>
          <a:p>
            <a:pPr marL="1088710">
              <a:lnSpc>
                <a:spcPts val="2210"/>
              </a:lnSpc>
              <a:spcBef>
                <a:spcPts val="913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#define DEBUGGING</a:t>
            </a:r>
            <a:r>
              <a:rPr sz="1853" b="1" spc="-26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4" dirty="0">
                <a:solidFill>
                  <a:srgbClr val="585858"/>
                </a:solidFill>
                <a:latin typeface="Courier New"/>
                <a:cs typeface="Courier New"/>
              </a:rPr>
              <a:t>1</a:t>
            </a:r>
            <a:endParaRPr sz="1853">
              <a:latin typeface="Courier New"/>
              <a:cs typeface="Courier New"/>
            </a:endParaRPr>
          </a:p>
          <a:p>
            <a:pPr marL="1047246" marR="2780888" indent="1622138">
              <a:lnSpc>
                <a:spcPts val="2215"/>
              </a:lnSpc>
              <a:spcBef>
                <a:spcPts val="71"/>
              </a:spcBef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...  #if</a:t>
            </a:r>
            <a:r>
              <a:rPr sz="1853" b="1" spc="-4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DEBUGGING</a:t>
            </a:r>
            <a:endParaRPr sz="1853">
              <a:latin typeface="Courier New"/>
              <a:cs typeface="Courier New"/>
            </a:endParaRPr>
          </a:p>
          <a:p>
            <a:pPr marL="2004839">
              <a:lnSpc>
                <a:spcPts val="2149"/>
              </a:lnSpc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printf( ...</a:t>
            </a:r>
            <a:r>
              <a:rPr sz="1853" b="1" spc="-18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);</a:t>
            </a:r>
            <a:endParaRPr sz="1853">
              <a:latin typeface="Courier New"/>
              <a:cs typeface="Courier New"/>
            </a:endParaRPr>
          </a:p>
          <a:p>
            <a:pPr marL="1047246">
              <a:lnSpc>
                <a:spcPts val="2219"/>
              </a:lnSpc>
            </a:pPr>
            <a:r>
              <a:rPr sz="1853" b="1" spc="-9" dirty="0">
                <a:solidFill>
                  <a:srgbClr val="585858"/>
                </a:solidFill>
                <a:latin typeface="Courier New"/>
                <a:cs typeface="Courier New"/>
              </a:rPr>
              <a:t>#endif</a:t>
            </a:r>
            <a:endParaRPr sz="185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1223"/>
            <a:ext cx="5751980" cy="518015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pc="110" dirty="0"/>
              <a:t>VARIOUS TIMES </a:t>
            </a:r>
            <a:r>
              <a:rPr spc="88" dirty="0"/>
              <a:t>FOR</a:t>
            </a:r>
            <a:r>
              <a:rPr spc="627" dirty="0"/>
              <a:t> </a:t>
            </a:r>
            <a:r>
              <a:rPr spc="137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2081" y="1954754"/>
            <a:ext cx="6445063" cy="368739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6502" indent="-165296">
              <a:spcBef>
                <a:spcPts val="8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  <a:tab pos="226875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Compile</a:t>
            </a:r>
            <a:r>
              <a:rPr sz="2118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time:	most bindings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take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place</a:t>
            </a:r>
            <a:r>
              <a:rPr sz="2118" spc="-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here.</a:t>
            </a:r>
            <a:endParaRPr sz="2118">
              <a:latin typeface="Verdana"/>
              <a:cs typeface="Verdana"/>
            </a:endParaRPr>
          </a:p>
          <a:p>
            <a:pPr marL="344599">
              <a:spcBef>
                <a:spcPts val="97"/>
              </a:spcBef>
            </a:pPr>
            <a:r>
              <a:rPr sz="2118"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int</a:t>
            </a:r>
            <a:r>
              <a:rPr sz="2118" b="1" spc="-344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118" b="1" spc="-4" dirty="0">
                <a:solidFill>
                  <a:srgbClr val="585858"/>
                </a:solidFill>
                <a:latin typeface="Courier New"/>
                <a:cs typeface="Courier New"/>
              </a:rPr>
              <a:t>n;</a:t>
            </a:r>
            <a:endParaRPr sz="2118">
              <a:latin typeface="Courier New"/>
              <a:cs typeface="Courier New"/>
            </a:endParaRPr>
          </a:p>
          <a:p>
            <a:pPr marL="176502" marR="243741" indent="-165296">
              <a:lnSpc>
                <a:spcPct val="89900"/>
              </a:lnSpc>
              <a:spcBef>
                <a:spcPts val="1791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  <a:tab pos="1735884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Link</a:t>
            </a:r>
            <a:r>
              <a:rPr sz="2118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time:	modules compiled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separately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are 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linked </a:t>
            </a:r>
            <a:r>
              <a:rPr sz="2118" spc="-40" dirty="0">
                <a:solidFill>
                  <a:srgbClr val="585858"/>
                </a:solidFill>
                <a:latin typeface="Verdana"/>
                <a:cs typeface="Verdana"/>
              </a:rPr>
              <a:t>together,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inter-module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references 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resolved.</a:t>
            </a:r>
            <a:endParaRPr sz="2118">
              <a:latin typeface="Verdana"/>
              <a:cs typeface="Verdana"/>
            </a:endParaRPr>
          </a:p>
          <a:p>
            <a:pPr marL="344599">
              <a:spcBef>
                <a:spcPts val="265"/>
              </a:spcBef>
            </a:pPr>
            <a:r>
              <a:rPr sz="2118"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Example: location of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sz="2118" spc="-3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functions.</a:t>
            </a:r>
            <a:endParaRPr sz="2118">
              <a:latin typeface="Verdana"/>
              <a:cs typeface="Verdana"/>
            </a:endParaRPr>
          </a:p>
          <a:p>
            <a:pPr marL="176502" indent="-165296">
              <a:spcBef>
                <a:spcPts val="1372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Load time:</a:t>
            </a:r>
            <a:endParaRPr sz="2118">
              <a:latin typeface="Verdana"/>
              <a:cs typeface="Verdana"/>
            </a:endParaRPr>
          </a:p>
          <a:p>
            <a:pPr marL="344599">
              <a:spcBef>
                <a:spcPts val="269"/>
              </a:spcBef>
            </a:pPr>
            <a:r>
              <a:rPr sz="2118"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z="2118" spc="-13" dirty="0">
                <a:solidFill>
                  <a:srgbClr val="585858"/>
                </a:solidFill>
                <a:latin typeface="Verdana"/>
                <a:cs typeface="Verdana"/>
              </a:rPr>
              <a:t>program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given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a load</a:t>
            </a:r>
            <a:r>
              <a:rPr sz="2118" spc="-3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point,</a:t>
            </a:r>
            <a:endParaRPr sz="2118">
              <a:latin typeface="Verdana"/>
              <a:cs typeface="Verdana"/>
            </a:endParaRPr>
          </a:p>
          <a:p>
            <a:pPr marL="509895" marR="521662" indent="-165856">
              <a:lnSpc>
                <a:spcPts val="2285"/>
              </a:lnSpc>
              <a:spcBef>
                <a:spcPts val="556"/>
              </a:spcBef>
            </a:pPr>
            <a:r>
              <a:rPr sz="2118" spc="-4" dirty="0">
                <a:solidFill>
                  <a:srgbClr val="2A1A00"/>
                </a:solidFill>
                <a:latin typeface="Gill Sans MT"/>
                <a:cs typeface="Gill Sans MT"/>
              </a:rPr>
              <a:t>–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translate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virtual memory addresses</a:t>
            </a:r>
            <a:r>
              <a:rPr sz="2118" spc="-3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into 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physical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memory</a:t>
            </a:r>
            <a:r>
              <a:rPr sz="21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addresses.</a:t>
            </a:r>
            <a:endParaRPr sz="2118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64377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10" dirty="0"/>
              <a:t>VARIOUS TIMES </a:t>
            </a:r>
            <a:r>
              <a:rPr sz="3574" spc="88" dirty="0"/>
              <a:t>FOR</a:t>
            </a:r>
            <a:r>
              <a:rPr sz="3574" spc="578" dirty="0"/>
              <a:t> </a:t>
            </a:r>
            <a:r>
              <a:rPr sz="3574" spc="137" dirty="0"/>
              <a:t>BINDING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299883" y="2009886"/>
            <a:ext cx="7042337" cy="250245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6502" indent="-165296">
              <a:spcBef>
                <a:spcPts val="84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  <a:tab pos="1492702" algn="l"/>
              </a:tabLst>
            </a:pP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Run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time.	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Variables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bound to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values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(memory</a:t>
            </a:r>
            <a:r>
              <a:rPr sz="1853" spc="22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allocated).</a:t>
            </a:r>
            <a:endParaRPr sz="1853" dirty="0">
              <a:latin typeface="Verdana"/>
              <a:cs typeface="Verdana"/>
            </a:endParaRPr>
          </a:p>
          <a:p>
            <a:pPr>
              <a:spcBef>
                <a:spcPts val="35"/>
              </a:spcBef>
              <a:buClr>
                <a:srgbClr val="2A1A00"/>
              </a:buClr>
              <a:buFont typeface="Arial"/>
              <a:buChar char="•"/>
            </a:pPr>
            <a:endParaRPr sz="2427" dirty="0">
              <a:latin typeface="Times New Roman"/>
              <a:cs typeface="Times New Roman"/>
            </a:endParaRPr>
          </a:p>
          <a:p>
            <a:pPr marL="509895" lvl="1" indent="-165296"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Sub-categories</a:t>
            </a:r>
            <a:r>
              <a:rPr sz="1853" spc="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include:</a:t>
            </a:r>
            <a:endParaRPr sz="1853" dirty="0">
              <a:latin typeface="Verdana"/>
              <a:cs typeface="Verdana"/>
            </a:endParaRPr>
          </a:p>
          <a:p>
            <a:pPr marL="842727" lvl="2" indent="-165856">
              <a:spcBef>
                <a:spcPts val="300"/>
              </a:spcBef>
              <a:buClr>
                <a:srgbClr val="2A1A00"/>
              </a:buClr>
              <a:buFont typeface="Arial"/>
              <a:buChar char="•"/>
              <a:tabLst>
                <a:tab pos="925095" algn="l"/>
                <a:tab pos="926216" algn="l"/>
              </a:tabLst>
            </a:pPr>
            <a:r>
              <a:rPr dirty="0"/>
              <a:t>	</a:t>
            </a:r>
            <a:r>
              <a:rPr sz="1853" spc="-13" dirty="0">
                <a:solidFill>
                  <a:srgbClr val="585858"/>
                </a:solidFill>
                <a:latin typeface="Verdana"/>
                <a:cs typeface="Verdana"/>
              </a:rPr>
              <a:t>program start-up</a:t>
            </a:r>
            <a:r>
              <a:rPr sz="1853" spc="4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time,</a:t>
            </a:r>
            <a:endParaRPr sz="1853" dirty="0">
              <a:latin typeface="Verdana"/>
              <a:cs typeface="Verdana"/>
            </a:endParaRPr>
          </a:p>
          <a:p>
            <a:pPr marL="842727" lvl="2" indent="-165856">
              <a:spcBef>
                <a:spcPts val="304"/>
              </a:spcBef>
              <a:buClr>
                <a:srgbClr val="2A1A00"/>
              </a:buClr>
              <a:buFont typeface="Arial"/>
              <a:buChar char="•"/>
              <a:tabLst>
                <a:tab pos="925095" algn="l"/>
                <a:tab pos="926216" algn="l"/>
              </a:tabLst>
            </a:pPr>
            <a:r>
              <a:rPr dirty="0"/>
              <a:t>	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module entry</a:t>
            </a:r>
            <a:r>
              <a:rPr sz="1853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time,</a:t>
            </a:r>
            <a:endParaRPr sz="1853" dirty="0">
              <a:latin typeface="Verdana"/>
              <a:cs typeface="Verdana"/>
            </a:endParaRPr>
          </a:p>
          <a:p>
            <a:pPr marL="842727" marR="306497" lvl="2" indent="-165856">
              <a:lnSpc>
                <a:spcPts val="2003"/>
              </a:lnSpc>
              <a:spcBef>
                <a:spcPts val="547"/>
              </a:spcBef>
              <a:buClr>
                <a:srgbClr val="2A1A00"/>
              </a:buClr>
              <a:buFont typeface="Arial"/>
              <a:buChar char="•"/>
              <a:tabLst>
                <a:tab pos="925095" algn="l"/>
                <a:tab pos="926216" algn="l"/>
              </a:tabLst>
            </a:pPr>
            <a:r>
              <a:rPr dirty="0"/>
              <a:t>	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elaboration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time (allocate memory for a declared  </a:t>
            </a: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variable),</a:t>
            </a:r>
            <a:endParaRPr sz="1853" dirty="0">
              <a:latin typeface="Verdana"/>
              <a:cs typeface="Verdana"/>
            </a:endParaRPr>
          </a:p>
          <a:p>
            <a:pPr marL="925655" lvl="2" indent="-248784">
              <a:spcBef>
                <a:spcPts val="296"/>
              </a:spcBef>
              <a:buClr>
                <a:srgbClr val="2A1A00"/>
              </a:buClr>
              <a:buFont typeface="Arial"/>
              <a:buChar char="•"/>
              <a:tabLst>
                <a:tab pos="925095" algn="l"/>
                <a:tab pos="926216" algn="l"/>
              </a:tabLst>
            </a:pPr>
            <a:r>
              <a:rPr sz="1853" spc="-9" dirty="0">
                <a:solidFill>
                  <a:srgbClr val="585858"/>
                </a:solidFill>
                <a:latin typeface="Verdana"/>
                <a:cs typeface="Verdana"/>
              </a:rPr>
              <a:t>execution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endParaRPr sz="1853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620" y="1144331"/>
            <a:ext cx="3237380" cy="560206"/>
          </a:xfrm>
          <a:prstGeom prst="rect">
            <a:avLst/>
          </a:prstGeom>
        </p:spPr>
        <p:txBody>
          <a:bodyPr vert="horz" wrap="square" lIns="0" tIns="1008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79"/>
              </a:spcBef>
            </a:pPr>
            <a:r>
              <a:rPr sz="3574" spc="137" dirty="0"/>
              <a:t>TERMINO</a:t>
            </a:r>
            <a:r>
              <a:rPr sz="3574" spc="84" dirty="0"/>
              <a:t>L</a:t>
            </a:r>
            <a:r>
              <a:rPr sz="3574" spc="137" dirty="0"/>
              <a:t>OGY</a:t>
            </a:r>
            <a:endParaRPr sz="3574" dirty="0"/>
          </a:p>
        </p:txBody>
      </p:sp>
      <p:sp>
        <p:nvSpPr>
          <p:cNvPr id="3" name="object 3"/>
          <p:cNvSpPr txBox="1"/>
          <p:nvPr/>
        </p:nvSpPr>
        <p:spPr>
          <a:xfrm>
            <a:off x="1149275" y="2040015"/>
            <a:ext cx="6380069" cy="2492266"/>
          </a:xfrm>
          <a:prstGeom prst="rect">
            <a:avLst/>
          </a:prstGeom>
        </p:spPr>
        <p:txBody>
          <a:bodyPr vert="horz" wrap="square" lIns="0" tIns="45384" rIns="0" bIns="0" rtlCol="0">
            <a:spAutoFit/>
          </a:bodyPr>
          <a:lstStyle/>
          <a:p>
            <a:pPr marL="176502" indent="-165296">
              <a:spcBef>
                <a:spcPts val="357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9" dirty="0">
                <a:solidFill>
                  <a:srgbClr val="FF0000"/>
                </a:solidFill>
                <a:latin typeface="Verdana"/>
                <a:cs typeface="Verdana"/>
              </a:rPr>
              <a:t>Static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usually means "before run</a:t>
            </a:r>
            <a:r>
              <a:rPr sz="2118" spc="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time".</a:t>
            </a:r>
            <a:endParaRPr sz="2118">
              <a:latin typeface="Verdana"/>
              <a:cs typeface="Verdana"/>
            </a:endParaRPr>
          </a:p>
          <a:p>
            <a:pPr marL="176502" indent="-165296">
              <a:spcBef>
                <a:spcPts val="269"/>
              </a:spcBef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4" dirty="0">
                <a:solidFill>
                  <a:srgbClr val="FF0000"/>
                </a:solidFill>
                <a:latin typeface="Verdana"/>
                <a:cs typeface="Verdana"/>
              </a:rPr>
              <a:t>Dynamic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usually refers to run</a:t>
            </a:r>
            <a:r>
              <a:rPr sz="2118" spc="-13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endParaRPr sz="2118">
              <a:latin typeface="Verdana"/>
              <a:cs typeface="Verdana"/>
            </a:endParaRPr>
          </a:p>
          <a:p>
            <a:pPr>
              <a:spcBef>
                <a:spcPts val="40"/>
              </a:spcBef>
              <a:buClr>
                <a:srgbClr val="2A1A00"/>
              </a:buClr>
              <a:buFont typeface="Arial"/>
              <a:buChar char="•"/>
            </a:pPr>
            <a:endParaRPr sz="2647">
              <a:latin typeface="Times New Roman"/>
              <a:cs typeface="Times New Roman"/>
            </a:endParaRPr>
          </a:p>
          <a:p>
            <a:pPr marL="176502" indent="-165296">
              <a:buClr>
                <a:srgbClr val="2A1A00"/>
              </a:buClr>
              <a:buFont typeface="Arial"/>
              <a:buChar char="•"/>
              <a:tabLst>
                <a:tab pos="177062" algn="l"/>
              </a:tabLst>
            </a:pPr>
            <a:r>
              <a:rPr sz="2118" spc="-31" dirty="0">
                <a:solidFill>
                  <a:srgbClr val="585858"/>
                </a:solidFill>
                <a:latin typeface="Verdana"/>
                <a:cs typeface="Verdana"/>
              </a:rPr>
              <a:t>Tradeoff: </a:t>
            </a:r>
            <a:r>
              <a:rPr sz="2118" spc="-4" dirty="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sz="2118" spc="26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Verdana"/>
                <a:cs typeface="Verdana"/>
              </a:rPr>
              <a:t>general,</a:t>
            </a:r>
            <a:endParaRPr sz="2118">
              <a:latin typeface="Verdana"/>
              <a:cs typeface="Verdana"/>
            </a:endParaRPr>
          </a:p>
          <a:p>
            <a:pPr>
              <a:spcBef>
                <a:spcPts val="18"/>
              </a:spcBef>
              <a:buClr>
                <a:srgbClr val="2A1A00"/>
              </a:buClr>
              <a:buFont typeface="Arial"/>
              <a:buChar char="•"/>
            </a:pPr>
            <a:endParaRPr sz="2691">
              <a:latin typeface="Times New Roman"/>
              <a:cs typeface="Times New Roman"/>
            </a:endParaRPr>
          </a:p>
          <a:p>
            <a:pPr marL="509895" lvl="1" indent="-165296"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Early binding -&gt; greater </a:t>
            </a:r>
            <a:r>
              <a:rPr sz="1853" spc="-22" dirty="0">
                <a:solidFill>
                  <a:srgbClr val="585858"/>
                </a:solidFill>
                <a:latin typeface="Verdana"/>
                <a:cs typeface="Verdana"/>
              </a:rPr>
              <a:t>efficiency,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less</a:t>
            </a:r>
            <a:r>
              <a:rPr sz="1853" spc="49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flexibility.</a:t>
            </a:r>
            <a:endParaRPr sz="1853">
              <a:latin typeface="Verdana"/>
              <a:cs typeface="Verdana"/>
            </a:endParaRPr>
          </a:p>
          <a:p>
            <a:pPr marL="509895" lvl="1" indent="-165296">
              <a:spcBef>
                <a:spcPts val="300"/>
              </a:spcBef>
              <a:buClr>
                <a:srgbClr val="2A1A00"/>
              </a:buClr>
              <a:buFont typeface="Gill Sans MT"/>
              <a:buChar char="–"/>
              <a:tabLst>
                <a:tab pos="510455" algn="l"/>
              </a:tabLst>
            </a:pP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Late binding -&gt; more </a:t>
            </a:r>
            <a:r>
              <a:rPr sz="1853" spc="-18" dirty="0">
                <a:solidFill>
                  <a:srgbClr val="585858"/>
                </a:solidFill>
                <a:latin typeface="Verdana"/>
                <a:cs typeface="Verdana"/>
              </a:rPr>
              <a:t>flexibility, </a:t>
            </a:r>
            <a:r>
              <a:rPr sz="1853" spc="-4" dirty="0">
                <a:solidFill>
                  <a:srgbClr val="585858"/>
                </a:solidFill>
                <a:latin typeface="Verdana"/>
                <a:cs typeface="Verdana"/>
              </a:rPr>
              <a:t>less</a:t>
            </a:r>
            <a:r>
              <a:rPr sz="1853" spc="18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53" spc="-22" dirty="0">
                <a:solidFill>
                  <a:srgbClr val="585858"/>
                </a:solidFill>
                <a:latin typeface="Verdana"/>
                <a:cs typeface="Verdana"/>
              </a:rPr>
              <a:t>efficiency.</a:t>
            </a:r>
            <a:endParaRPr sz="1853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9259</TotalTime>
  <Words>2776</Words>
  <Application>Microsoft Office PowerPoint</Application>
  <PresentationFormat>On-screen Show (4:3)</PresentationFormat>
  <Paragraphs>418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Gill Sans MT</vt:lpstr>
      <vt:lpstr>Impact</vt:lpstr>
      <vt:lpstr>Times New Roman</vt:lpstr>
      <vt:lpstr>Verdana</vt:lpstr>
      <vt:lpstr>Wingdings</vt:lpstr>
      <vt:lpstr>Office Theme</vt:lpstr>
      <vt:lpstr>NAME BINDING AND  OBJECT LIFETIMES</vt:lpstr>
      <vt:lpstr>TOPICS COVERED</vt:lpstr>
      <vt:lpstr>LEARNING OUTCOMES</vt:lpstr>
      <vt:lpstr>NAMES</vt:lpstr>
      <vt:lpstr>NAME BINDING</vt:lpstr>
      <vt:lpstr>VARIOUS TIMES FOR BINDING</vt:lpstr>
      <vt:lpstr>VARIOUS TIMES FOR BINDING</vt:lpstr>
      <vt:lpstr>VARIOUS TIMES FOR BINDING</vt:lpstr>
      <vt:lpstr>TERMINOLOGY</vt:lpstr>
      <vt:lpstr>EARLY VS. LATE BINDING</vt:lpstr>
      <vt:lpstr>BINDINGS IN DECLARATIONS</vt:lpstr>
      <vt:lpstr>OBJECT LIFETIME AND STORAGE MANAGEMENT</vt:lpstr>
      <vt:lpstr>DEFINITIONS</vt:lpstr>
      <vt:lpstr>EXAMPLE: PASSING A VARIABLE BY REFERENCE</vt:lpstr>
      <vt:lpstr>BINDING DESTRUCTION CAN BE TROUBLE</vt:lpstr>
      <vt:lpstr>BINDING LIFETIME &gt; OBJECT LIFETIME</vt:lpstr>
      <vt:lpstr>STORAGE ALLOCATION  MECHANISMS</vt:lpstr>
      <vt:lpstr>STORAGE ALLOCATION MECHANISMS</vt:lpstr>
      <vt:lpstr>STATIC ALLOCATION</vt:lpstr>
      <vt:lpstr>STACK-BASED ALLOCATION</vt:lpstr>
      <vt:lpstr>FRAME MANAGEMENT</vt:lpstr>
      <vt:lpstr>FRAME MANAGEMENT – GENERAL SCHEME</vt:lpstr>
      <vt:lpstr>SAMPLE FRAME MANAGEMENT</vt:lpstr>
      <vt:lpstr>HEAP-BASED ALLOCATION</vt:lpstr>
      <vt:lpstr>HEAP-BASED ALLOCATION</vt:lpstr>
      <vt:lpstr>EXTERNAL FRAGMENTATION</vt:lpstr>
      <vt:lpstr>HEAP DEALLOCATION</vt:lpstr>
      <vt:lpstr>PARAMETER  PASSING</vt:lpstr>
      <vt:lpstr>PARAMETER PASSING</vt:lpstr>
      <vt:lpstr>PARAMETER PASSING MODES</vt:lpstr>
      <vt:lpstr>CHOOSING PARAMETER PASSING MODE</vt:lpstr>
      <vt:lpstr>PARAMETER PASSING MODES: EXAMPLE</vt:lpstr>
      <vt:lpstr>PARAMETER PASSING MODES: EXAMPLE</vt:lpstr>
      <vt:lpstr>PARAMETER PASSING MODES: EXAMPLE</vt:lpstr>
      <vt:lpstr>PARAMETER PASSING MODES: EXAMPLE</vt:lpstr>
      <vt:lpstr>PARAMETER PASSING MODES: EXAMPLE</vt:lpstr>
      <vt:lpstr>PASS BY NAME</vt:lpstr>
      <vt:lpstr>PASS BY NAME</vt:lpstr>
      <vt:lpstr>PARAMETER PASSING IN PASCAL</vt:lpstr>
      <vt:lpstr>PARAMETER PASSING IN C</vt:lpstr>
      <vt:lpstr>PARAMETER PASSING IN C++</vt:lpstr>
      <vt:lpstr>PARAMETER PASSING IN JAVA</vt:lpstr>
      <vt:lpstr>PARAMETER PASSING IN JAVA</vt:lpstr>
      <vt:lpstr>Thank You!</vt:lpstr>
      <vt:lpstr>References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y Perspectivas Futuras en Computación</dc:title>
  <dc:creator>Manuel Bermudez</dc:creator>
  <cp:lastModifiedBy>Adeesha Wijayasiri</cp:lastModifiedBy>
  <cp:revision>143</cp:revision>
  <dcterms:created xsi:type="dcterms:W3CDTF">2000-03-29T16:40:24Z</dcterms:created>
  <dcterms:modified xsi:type="dcterms:W3CDTF">2021-11-02T05:26:40Z</dcterms:modified>
</cp:coreProperties>
</file>