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32"/>
  </p:notesMasterIdLst>
  <p:handoutMasterIdLst>
    <p:handoutMasterId r:id="rId33"/>
  </p:handoutMasterIdLst>
  <p:sldIdLst>
    <p:sldId id="292" r:id="rId2"/>
    <p:sldId id="371" r:id="rId3"/>
    <p:sldId id="295" r:id="rId4"/>
    <p:sldId id="313" r:id="rId5"/>
    <p:sldId id="297" r:id="rId6"/>
    <p:sldId id="372" r:id="rId7"/>
    <p:sldId id="314" r:id="rId8"/>
    <p:sldId id="362" r:id="rId9"/>
    <p:sldId id="316" r:id="rId10"/>
    <p:sldId id="373" r:id="rId11"/>
    <p:sldId id="317" r:id="rId12"/>
    <p:sldId id="374" r:id="rId13"/>
    <p:sldId id="318" r:id="rId14"/>
    <p:sldId id="302" r:id="rId15"/>
    <p:sldId id="319" r:id="rId16"/>
    <p:sldId id="304" r:id="rId17"/>
    <p:sldId id="320" r:id="rId18"/>
    <p:sldId id="306" r:id="rId19"/>
    <p:sldId id="321" r:id="rId20"/>
    <p:sldId id="307" r:id="rId21"/>
    <p:sldId id="322" r:id="rId22"/>
    <p:sldId id="308" r:id="rId23"/>
    <p:sldId id="309" r:id="rId24"/>
    <p:sldId id="310" r:id="rId25"/>
    <p:sldId id="311" r:id="rId26"/>
    <p:sldId id="323" r:id="rId27"/>
    <p:sldId id="324" r:id="rId28"/>
    <p:sldId id="312" r:id="rId29"/>
    <p:sldId id="356" r:id="rId30"/>
    <p:sldId id="35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4624" autoAdjust="0"/>
  </p:normalViewPr>
  <p:slideViewPr>
    <p:cSldViewPr>
      <p:cViewPr varScale="1">
        <p:scale>
          <a:sx n="63" d="100"/>
          <a:sy n="63" d="100"/>
        </p:scale>
        <p:origin x="136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27/4/2020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7ECE78-56B0-421C-96E7-89C2637D7D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Standardizing RPAL AST’s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25F1650-56C2-4FD4-B8A8-F3C17F12C0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/>
              <a:t>Adeesha Wijayasiri</a:t>
            </a:r>
            <a:endParaRPr lang="es-CR" altLang="en-US" sz="2400" i="0"/>
          </a:p>
          <a:p>
            <a:pPr eaLnBrk="1" hangingPunct="1"/>
            <a:endParaRPr lang="en-US" alt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A4DC2CB6-E344-45B3-9850-0F72A394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008313"/>
            <a:ext cx="40338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Lecture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32B1293-2CEB-4294-9C2D-B6E2CA337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Tuples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CF92B15-0EB8-41E6-B4E3-E13B5BB0B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 See example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tau     =&gt;       ++gamma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|              	/  \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E++         gamma    E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             /  \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       aug    .nil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E++ means “two or more” E’s.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AE703EC2-B1C4-4487-9CC1-1B0528BB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838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830620E-0C10-4D37-9FB7-EDE51CADF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Standardizing Multi-Parameter Functions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388CB3BD-3F8F-4CDF-AC90-92FD69559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>
                <a:latin typeface="Verdana" panose="020B0604030504040204" pitchFamily="34" charset="0"/>
              </a:rPr>
              <a:t>See example 	</a:t>
            </a:r>
          </a:p>
          <a:p>
            <a:pPr marL="457200" indent="-457200"/>
            <a:endParaRPr lang="en-US" altLang="en-US"/>
          </a:p>
          <a:p>
            <a:pPr marL="457200" indent="-457200">
              <a:buFontTx/>
              <a:buNone/>
            </a:pPr>
            <a:r>
              <a:rPr lang="en-US" altLang="en-US"/>
              <a:t>	 lambda    =&gt;    ++lambda  </a:t>
            </a:r>
          </a:p>
          <a:p>
            <a:pPr marL="457200" indent="-457200">
              <a:buFontTx/>
              <a:buNone/>
            </a:pPr>
            <a:r>
              <a:rPr lang="en-US" altLang="en-US"/>
              <a:t>        /   \           	     /   \   </a:t>
            </a:r>
          </a:p>
          <a:p>
            <a:pPr marL="457200" indent="-457200">
              <a:buFontTx/>
              <a:buNone/>
            </a:pPr>
            <a:r>
              <a:rPr lang="en-US" altLang="en-US"/>
              <a:t>     V++   E         	    V    .E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40FC6D41-CED4-46B7-B152-262A9561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237038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D09E586-E3A6-4A17-8189-5D9C1EF47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the 'within'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51C09F1-7A35-4631-9D2E-F4FE00FA8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See example</a:t>
            </a:r>
          </a:p>
          <a:p>
            <a:pPr>
              <a:buFontTx/>
              <a:buNone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/>
              <a:t>	within    	=&gt;        	    =     </a:t>
            </a:r>
          </a:p>
          <a:p>
            <a:pPr>
              <a:buFontTx/>
              <a:buNone/>
            </a:pPr>
            <a:r>
              <a:rPr lang="en-US" altLang="en-US"/>
              <a:t>      /      \              		  /   \    </a:t>
            </a:r>
          </a:p>
          <a:p>
            <a:pPr>
              <a:buFontTx/>
              <a:buNone/>
            </a:pPr>
            <a:r>
              <a:rPr lang="en-US" altLang="en-US"/>
              <a:t>     =         =         	 	X2  gamma </a:t>
            </a:r>
          </a:p>
          <a:p>
            <a:pPr>
              <a:buFontTx/>
              <a:buNone/>
            </a:pPr>
            <a:r>
              <a:rPr lang="en-US" altLang="en-US"/>
              <a:t>    / \       /   \             		/    \  </a:t>
            </a:r>
          </a:p>
          <a:p>
            <a:pPr>
              <a:buFontTx/>
              <a:buNone/>
            </a:pPr>
            <a:r>
              <a:rPr lang="en-US" altLang="en-US"/>
              <a:t> X1  E1   X2   E2       		 lambda   E1 </a:t>
            </a:r>
          </a:p>
          <a:p>
            <a:pPr>
              <a:buFontTx/>
              <a:buNone/>
            </a:pPr>
            <a:r>
              <a:rPr lang="en-US" altLang="en-US"/>
              <a:t>			                    	     /  \       </a:t>
            </a:r>
          </a:p>
          <a:p>
            <a:pPr>
              <a:buFontTx/>
              <a:buNone/>
            </a:pPr>
            <a:r>
              <a:rPr lang="en-US" altLang="en-US"/>
              <a:t>                    			   X1   E2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5566CBEC-255E-4872-9C6D-EC1CBBAF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845050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EABD0E-4B41-4D75-BEC3-535E62BF1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Standardizing Unary and Binary Operators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E7B1139-3622-41FD-9D1F-BBEBDE0F4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65532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See example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	</a:t>
            </a:r>
            <a:r>
              <a:rPr lang="en-US" altLang="en-US" dirty="0" err="1"/>
              <a:t>Uop</a:t>
            </a:r>
            <a:r>
              <a:rPr lang="en-US" altLang="en-US" dirty="0"/>
              <a:t>      =&gt;        gamma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|                	   /   \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E             	</a:t>
            </a:r>
            <a:r>
              <a:rPr lang="en-US" altLang="en-US" dirty="0" err="1"/>
              <a:t>Uop</a:t>
            </a:r>
            <a:r>
              <a:rPr lang="en-US" altLang="en-US" dirty="0"/>
              <a:t>  E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Op      =&gt;      gamma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/ \                	/    \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E1   E2        gamma   E2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    		/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            Op   E1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CC5F04A6-DE61-4641-A00F-2D78374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2971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Uop in [</a:t>
            </a:r>
            <a:r>
              <a:rPr lang="en-US" altLang="en-US" b="1">
                <a:latin typeface="Courier New" panose="02070309020205020404" pitchFamily="49" charset="0"/>
              </a:rPr>
              <a:t>not, neg</a:t>
            </a:r>
            <a:r>
              <a:rPr lang="en-US" altLang="en-US"/>
              <a:t>]</a:t>
            </a:r>
          </a:p>
          <a:p>
            <a:pPr>
              <a:buFontTx/>
              <a:buNone/>
            </a:pPr>
            <a:r>
              <a:rPr lang="en-US" altLang="en-US"/>
              <a:t>Op in [</a:t>
            </a:r>
            <a:r>
              <a:rPr lang="en-US" altLang="en-US" b="1">
                <a:latin typeface="Courier New" panose="02070309020205020404" pitchFamily="49" charset="0"/>
              </a:rPr>
              <a:t>aug, or, &amp;,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+, -, /, **, gr, ...]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26D0558C-F573-424C-853F-383E50BF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900613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2EC907-961D-413D-882E-25F666B0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the '@' Operator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59EBD67-3277-4C95-9756-0E95689EF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See example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/>
              <a:t> 	    @      =&gt;      gamma</a:t>
            </a:r>
          </a:p>
          <a:p>
            <a:pPr>
              <a:buFontTx/>
              <a:buNone/>
            </a:pPr>
            <a:r>
              <a:rPr lang="en-US" altLang="en-US"/>
              <a:t>      / | \            	/   \</a:t>
            </a:r>
          </a:p>
          <a:p>
            <a:pPr>
              <a:buFontTx/>
              <a:buNone/>
            </a:pPr>
            <a:r>
              <a:rPr lang="en-US" altLang="en-US"/>
              <a:t>   E1 N  E2    gamma  E2</a:t>
            </a:r>
          </a:p>
          <a:p>
            <a:pPr>
              <a:buFontTx/>
              <a:buNone/>
            </a:pPr>
            <a:r>
              <a:rPr lang="en-US" altLang="en-US"/>
              <a:t>                   	      /  \</a:t>
            </a:r>
          </a:p>
          <a:p>
            <a:pPr>
              <a:buFontTx/>
              <a:buNone/>
            </a:pPr>
            <a:r>
              <a:rPr lang="en-US" altLang="en-US"/>
              <a:t>                   	    N    E1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11051E4C-5CB4-413F-B841-7225AAAE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8862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34C6D3D-F77E-4CDF-A582-507043787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Semantics of RPAL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8485A6-62BA-4EB5-BACB-6CC913BBA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0866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We use the operational approach: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	To specify the semantics of a 	language, we give an  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OPERATIONAL 	PROCESS</a:t>
            </a:r>
            <a:r>
              <a:rPr lang="en-US" altLang="en-US" dirty="0">
                <a:latin typeface="Verdana" panose="020B0604030504040204" pitchFamily="34" charset="0"/>
              </a:rPr>
              <a:t>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	PL constructs are “denoted” with 	functions whose behavior specify the 	meaning of the program.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C80347-E3D2-4283-A94D-1FADDC2E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Standardizing Simultaneous Definitions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4AD067B-5022-469C-9DD1-BD1171094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See example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	     and     =&gt;        =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|             	/ \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=++                ,    tau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/ \                |      |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X   E             X++   E++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45BBDA25-79B0-4633-8C71-A8A4C007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865563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7FC685-DDCB-4A0D-B5C0-9C2465645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Standardizing Simultaneous Definitions (cont’d)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2BEF2F8-35CC-46B3-87D5-6D5904071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12971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lambda  	=&gt;             lambda</a:t>
            </a:r>
          </a:p>
          <a:p>
            <a:pPr>
              <a:buFontTx/>
              <a:buNone/>
            </a:pPr>
            <a:r>
              <a:rPr lang="en-US" altLang="en-US" dirty="0"/>
              <a:t>       /  \              		/     \</a:t>
            </a:r>
          </a:p>
          <a:p>
            <a:pPr>
              <a:buFontTx/>
              <a:buNone/>
            </a:pPr>
            <a:r>
              <a:rPr lang="en-US" altLang="en-US" dirty="0"/>
              <a:t>      ,    E         	   Temp      ++gamma</a:t>
            </a:r>
          </a:p>
          <a:p>
            <a:pPr>
              <a:buFontTx/>
              <a:buNone/>
            </a:pPr>
            <a:r>
              <a:rPr lang="en-US" altLang="en-US" dirty="0"/>
              <a:t>      |                     		 	  /   \</a:t>
            </a:r>
          </a:p>
          <a:p>
            <a:pPr>
              <a:buFontTx/>
              <a:buNone/>
            </a:pPr>
            <a:r>
              <a:rPr lang="en-US" altLang="en-US" dirty="0"/>
              <a:t>     X++</a:t>
            </a:r>
            <a:r>
              <a:rPr lang="en-US" altLang="en-US" dirty="0" err="1"/>
              <a:t>i</a:t>
            </a:r>
            <a:r>
              <a:rPr lang="en-US" altLang="en-US" dirty="0"/>
              <a:t>                		lambda  gamma</a:t>
            </a:r>
          </a:p>
          <a:p>
            <a:pPr>
              <a:buFontTx/>
              <a:buNone/>
            </a:pPr>
            <a:r>
              <a:rPr lang="en-US" altLang="en-US" dirty="0"/>
              <a:t>                         		     /  \          /  \</a:t>
            </a:r>
          </a:p>
          <a:p>
            <a:pPr>
              <a:buFontTx/>
              <a:buNone/>
            </a:pPr>
            <a:r>
              <a:rPr lang="en-US" altLang="en-US" dirty="0"/>
              <a:t>                        		 </a:t>
            </a:r>
            <a:r>
              <a:rPr lang="en-US" altLang="en-US" dirty="0" err="1"/>
              <a:t>X.i</a:t>
            </a:r>
            <a:r>
              <a:rPr lang="en-US" altLang="en-US" dirty="0"/>
              <a:t>    .E    Temp   \</a:t>
            </a:r>
          </a:p>
          <a:p>
            <a:pPr>
              <a:buFontTx/>
              <a:buNone/>
            </a:pPr>
            <a:r>
              <a:rPr lang="en-US" altLang="en-US" dirty="0"/>
              <a:t>		                                      		   &lt;</a:t>
            </a:r>
            <a:r>
              <a:rPr lang="en-US" altLang="en-US" dirty="0" err="1"/>
              <a:t>INTEGER:i</a:t>
            </a:r>
            <a:r>
              <a:rPr lang="en-US" altLang="en-US" dirty="0"/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A3C0990-796A-4440-BA45-13A0B147C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Standardizing the Conditional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6912A6A-060B-4C16-A61F-BF9F6A35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698" y="1976148"/>
            <a:ext cx="65532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	      →      =&gt;     	gamma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/ | \           	     /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B  T   F          gamma   nil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   	        /  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gamma      lambda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	/  \            	/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gamma   lambda  ()   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/   \   	/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Cond   B          ()     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Cond =  </a:t>
            </a:r>
            <a:r>
              <a:rPr lang="en-US" altLang="en-US" dirty="0" err="1"/>
              <a:t>fn</a:t>
            </a:r>
            <a:r>
              <a:rPr lang="en-US" altLang="en-US" dirty="0"/>
              <a:t> B. </a:t>
            </a:r>
            <a:r>
              <a:rPr lang="en-US" altLang="en-US" dirty="0" err="1"/>
              <a:t>fn</a:t>
            </a:r>
            <a:r>
              <a:rPr lang="en-US" altLang="en-US" dirty="0"/>
              <a:t> T. </a:t>
            </a:r>
            <a:r>
              <a:rPr lang="en-US" altLang="en-US" dirty="0" err="1"/>
              <a:t>fn</a:t>
            </a:r>
            <a:r>
              <a:rPr lang="en-US" altLang="en-US" dirty="0"/>
              <a:t> F. B →  T |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</a:t>
            </a:r>
            <a:r>
              <a:rPr lang="en-US" altLang="en-US" dirty="0">
                <a:latin typeface="Verdana" panose="020B0604030504040204" pitchFamily="34" charset="0"/>
              </a:rPr>
              <a:t>Circular semantic definition !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3E8EBC9D-3C79-4209-849A-7AF44612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86050"/>
            <a:ext cx="2438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Purpose of lambdas: delay evaluation until one option is discarded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D012877-C507-4935-ABC5-5BDEEE73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Semantic Definitions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28CE6DD-4032-4DBA-8DF8-A03153B3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0866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latin typeface="Verdana" panose="020B0604030504040204" pitchFamily="34" charset="0"/>
              </a:rPr>
              <a:t>K. </a:t>
            </a:r>
            <a:r>
              <a:rPr lang="en-US" altLang="en-US" dirty="0" err="1">
                <a:latin typeface="Verdana" panose="020B0604030504040204" pitchFamily="34" charset="0"/>
              </a:rPr>
              <a:t>Goedel's</a:t>
            </a:r>
            <a:r>
              <a:rPr lang="en-US" altLang="en-US" dirty="0">
                <a:latin typeface="Verdana" panose="020B0604030504040204" pitchFamily="34" charset="0"/>
              </a:rPr>
              <a:t> Incompleteness Theorem (1930's):  Every logic system is either incomplete or inconsistent.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Incomplete is preferable to inconsistent.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Inevitable in semantics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English dictionary is useless to someone who understands no English.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B847FAA-2148-40A9-9B66-E678B8B01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'rec'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0D3E859-77B5-41C3-8620-85B15026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Will do later</a:t>
            </a:r>
          </a:p>
          <a:p>
            <a:pPr>
              <a:buFontTx/>
              <a:buNone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/>
              <a:t> 	  rec     =&gt;        =</a:t>
            </a:r>
          </a:p>
          <a:p>
            <a:pPr>
              <a:buFontTx/>
              <a:buNone/>
            </a:pPr>
            <a:r>
              <a:rPr lang="en-US" altLang="en-US"/>
              <a:t>        |                  / \</a:t>
            </a:r>
          </a:p>
          <a:p>
            <a:pPr>
              <a:buFontTx/>
              <a:buNone/>
            </a:pPr>
            <a:r>
              <a:rPr lang="en-US" altLang="en-US"/>
              <a:t>        =                 X   gamma</a:t>
            </a:r>
          </a:p>
          <a:p>
            <a:pPr>
              <a:buFontTx/>
              <a:buNone/>
            </a:pPr>
            <a:r>
              <a:rPr lang="en-US" altLang="en-US"/>
              <a:t>       / \                    	    /   \</a:t>
            </a:r>
          </a:p>
          <a:p>
            <a:pPr>
              <a:buFontTx/>
              <a:buNone/>
            </a:pPr>
            <a:r>
              <a:rPr lang="en-US" altLang="en-US"/>
              <a:t>      X   E           	Ystar  lambda</a:t>
            </a:r>
          </a:p>
          <a:p>
            <a:pPr>
              <a:buFontTx/>
              <a:buNone/>
            </a:pPr>
            <a:r>
              <a:rPr lang="en-US" altLang="en-US"/>
              <a:t>                               		   /  \</a:t>
            </a:r>
          </a:p>
          <a:p>
            <a:pPr>
              <a:buFontTx/>
              <a:buNone/>
            </a:pPr>
            <a:r>
              <a:rPr lang="en-US" altLang="en-US"/>
              <a:t>                             		  X    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2D10EA5F-D734-4460-AEC2-0FBC5D08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63550"/>
            <a:ext cx="7981950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54F506AF-3706-4E2D-94D2-89C3B4AF9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30275"/>
            <a:ext cx="8559800" cy="499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083A22-99E6-4CF7-BFE4-F7BB37A90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720BEE8-9F1A-49C8-867D-E634BD18C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2057400"/>
            <a:ext cx="7543800" cy="41148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Transform AST into a standardized tree (ST).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ST is binary.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All internal nodes in the ST are either gamma or lambda.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It’s called “</a:t>
            </a:r>
            <a:r>
              <a:rPr lang="en-US" altLang="en-US" dirty="0" err="1">
                <a:latin typeface="Verdana" panose="020B0604030504040204" pitchFamily="34" charset="0"/>
              </a:rPr>
              <a:t>desugaring</a:t>
            </a:r>
            <a:r>
              <a:rPr lang="en-US" altLang="en-US" dirty="0">
                <a:latin typeface="Verdana" panose="020B0604030504040204" pitchFamily="34" charset="0"/>
              </a:rPr>
              <a:t>” the program: reducing it to two constructs: function abstraction/definition (lambda), and function application (gamma).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B1F181-EBD8-4693-9282-E080F7890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26F5AF-D846-404F-88B8-6A19883F1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RPAL Operational Specification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E356EC-634D-4448-9A74-5B6D33A17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649" y="2073275"/>
            <a:ext cx="7315200" cy="4419600"/>
          </a:xfrm>
        </p:spPr>
        <p:txBody>
          <a:bodyPr/>
          <a:lstStyle/>
          <a:p>
            <a:pPr marL="381000" indent="-381000"/>
            <a:r>
              <a:rPr lang="en-US" altLang="en-US" dirty="0">
                <a:latin typeface="Verdana" panose="020B0604030504040204" pitchFamily="34" charset="0"/>
              </a:rPr>
              <a:t>In the case of RPAL, the process is 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Scan and parse the program, transduce to a tree. 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Standardize the tree.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9AA85F9-5A6B-4513-8891-6CBF0AAA0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16E7682-567A-4D10-8FCD-ECF58147C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Language Pragmatics by Michael L. Scott. 3rd edition. Morgan Kaufmann Publishers. (April 2009).</a:t>
            </a:r>
          </a:p>
          <a:p>
            <a:pPr eaLnBrk="1" hangingPunct="1"/>
            <a:r>
              <a:rPr lang="en-US" altLang="en-US"/>
              <a:t>Lecture Slides of Dr.Malaka Walpola and Dr.Bermudez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872F4FB-DDBE-451A-837E-1DDC3E9B0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The RPAL Operational Specification </a:t>
            </a:r>
            <a:br>
              <a:rPr lang="en-US" altLang="en-US"/>
            </a:br>
            <a:r>
              <a:rPr lang="en-US" altLang="en-US"/>
              <a:t>(cont’d)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3035B45-A3BC-48F5-84C3-967CCC178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315200" cy="4114800"/>
          </a:xfrm>
        </p:spPr>
        <p:txBody>
          <a:bodyPr/>
          <a:lstStyle/>
          <a:p>
            <a:pPr marL="457200" indent="-457200"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914400" lvl="1" indent="-457200">
              <a:buFontTx/>
              <a:buAutoNum type="arabicPeriod" startAt="3"/>
            </a:pPr>
            <a:r>
              <a:rPr lang="en-US" altLang="en-US" dirty="0">
                <a:latin typeface="Verdana" panose="020B0604030504040204" pitchFamily="34" charset="0"/>
              </a:rPr>
              <a:t>Flatten the tree into either: </a:t>
            </a:r>
          </a:p>
          <a:p>
            <a:pPr marL="1371600" lvl="2" indent="-457200">
              <a:buFontTx/>
              <a:buAutoNum type="alphaLcPeriod"/>
            </a:pPr>
            <a:r>
              <a:rPr lang="en-US" altLang="en-US" dirty="0">
                <a:latin typeface="Verdana" panose="020B0604030504040204" pitchFamily="34" charset="0"/>
              </a:rPr>
              <a:t>A lambda expression. </a:t>
            </a:r>
          </a:p>
          <a:p>
            <a:pPr marL="1371600" lvl="2" indent="-457200">
              <a:buFontTx/>
              <a:buAutoNum type="alphaLcPeriod"/>
            </a:pPr>
            <a:r>
              <a:rPr lang="en-US" altLang="en-US" dirty="0">
                <a:latin typeface="Verdana" panose="020B0604030504040204" pitchFamily="34" charset="0"/>
              </a:rPr>
              <a:t>Control Structures for a machine (more later)</a:t>
            </a:r>
          </a:p>
          <a:p>
            <a:pPr marL="914400" lvl="2" indent="0">
              <a:buNone/>
            </a:pPr>
            <a:r>
              <a:rPr lang="en-US" altLang="en-US" dirty="0">
                <a:latin typeface="Verdana" panose="020B0604030504040204" pitchFamily="34" charset="0"/>
              </a:rPr>
              <a:t> </a:t>
            </a:r>
          </a:p>
          <a:p>
            <a:pPr marL="457200" indent="-457200"/>
            <a:r>
              <a:rPr lang="en-US" altLang="en-US" dirty="0">
                <a:latin typeface="Verdana" panose="020B0604030504040204" pitchFamily="34" charset="0"/>
              </a:rPr>
              <a:t>Important: </a:t>
            </a:r>
          </a:p>
          <a:p>
            <a:pPr marL="914400" lvl="1" indent="-457200"/>
            <a:r>
              <a:rPr lang="en-US" altLang="en-US" dirty="0">
                <a:latin typeface="Verdana" panose="020B0604030504040204" pitchFamily="34" charset="0"/>
              </a:rPr>
              <a:t>RPAL = lambda-calculus + syntactic sugar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BD533D-64CA-404F-B83D-CD64B841D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an RPAL AST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5288A9B-A49A-44D4-B241-1884DB52D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"Desugar" the tree.</a:t>
            </a:r>
          </a:p>
          <a:p>
            <a:r>
              <a:rPr lang="en-US" altLang="en-US">
                <a:latin typeface="Verdana" panose="020B0604030504040204" pitchFamily="34" charset="0"/>
              </a:rPr>
              <a:t>Transform into a binary tree, whose internal nodes are exclusively 'gamma' and 'lambda'.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99EF4F3-5824-4ED3-A56A-F6AFF8495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'let' and 'where'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61D9CC-ACA3-4D76-834D-DA018B381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See example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/>
              <a:t>        let             	gamma           where</a:t>
            </a:r>
          </a:p>
          <a:p>
            <a:pPr>
              <a:buFontTx/>
              <a:buNone/>
            </a:pPr>
            <a:r>
              <a:rPr lang="en-US" altLang="en-US"/>
              <a:t>        / \                	      / \                  / \</a:t>
            </a:r>
          </a:p>
          <a:p>
            <a:pPr>
              <a:buFontTx/>
              <a:buNone/>
            </a:pPr>
            <a:r>
              <a:rPr lang="en-US" altLang="en-US"/>
              <a:t>       =   P    =&gt;   lambda   E       &lt;=    P   =   </a:t>
            </a:r>
          </a:p>
          <a:p>
            <a:pPr>
              <a:buFontTx/>
              <a:buNone/>
            </a:pPr>
            <a:r>
              <a:rPr lang="en-US" altLang="en-US"/>
              <a:t>      / \             	/  \                   	/ \  </a:t>
            </a:r>
          </a:p>
          <a:p>
            <a:pPr>
              <a:buFontTx/>
              <a:buNone/>
            </a:pPr>
            <a:r>
              <a:rPr lang="en-US" altLang="en-US"/>
              <a:t>     X   E                   X    P                        X   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70DD959A-10F4-402F-9C04-19AF662D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41195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78BDD6-E75D-4A78-8E51-CA440263E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'fcn_form'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319D3B7-1008-457F-B723-C65DD87AE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3068" y="1828800"/>
            <a:ext cx="6553200" cy="50292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See example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fcn_form</a:t>
            </a:r>
            <a:r>
              <a:rPr lang="en-US" altLang="en-US" dirty="0"/>
              <a:t>          	    =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     	 /   |  \         		   / \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    	 	P   V+   E       =&gt;   	  P   +lambda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	                         		 	 /  \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        			V   .E </a:t>
            </a:r>
          </a:p>
          <a:p>
            <a:pPr marL="381000" indent="-381000">
              <a:lnSpc>
                <a:spcPct val="90000"/>
              </a:lnSpc>
            </a:pPr>
            <a:endParaRPr lang="en-US" altLang="en-US" dirty="0"/>
          </a:p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V+ means "one or more", to be repeated likewise on right side.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The 'dot' indicates the location of the pattern's repetition.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52FA74A2-0B42-450C-9CBB-5130187A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41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9141</TotalTime>
  <Words>880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Courier New</vt:lpstr>
      <vt:lpstr>Times New Roman</vt:lpstr>
      <vt:lpstr>Verdana</vt:lpstr>
      <vt:lpstr>Office Theme</vt:lpstr>
      <vt:lpstr>Standardizing RPAL AST’s </vt:lpstr>
      <vt:lpstr>The Semantics of RPAL</vt:lpstr>
      <vt:lpstr>The RPAL Operational Specification</vt:lpstr>
      <vt:lpstr>The RPAL Operational Specification  (cont’d)</vt:lpstr>
      <vt:lpstr>Standardizing an RPAL AST </vt:lpstr>
      <vt:lpstr>Standardizing 'let' and 'where'</vt:lpstr>
      <vt:lpstr>PowerPoint Presentation</vt:lpstr>
      <vt:lpstr>Standardizing 'fcn_form' </vt:lpstr>
      <vt:lpstr>PowerPoint Presentation</vt:lpstr>
      <vt:lpstr>Standardizing Tuples</vt:lpstr>
      <vt:lpstr>PowerPoint Presentation</vt:lpstr>
      <vt:lpstr>Standardizing Multi-Parameter Functions</vt:lpstr>
      <vt:lpstr>PowerPoint Presentation</vt:lpstr>
      <vt:lpstr>Standardizing the 'within'</vt:lpstr>
      <vt:lpstr>PowerPoint Presentation</vt:lpstr>
      <vt:lpstr>Standardizing Unary and Binary Operators</vt:lpstr>
      <vt:lpstr>PowerPoint Presentation</vt:lpstr>
      <vt:lpstr>Standardizing the '@' Operator</vt:lpstr>
      <vt:lpstr>PowerPoint Presentation</vt:lpstr>
      <vt:lpstr>Standardizing Simultaneous Definitions</vt:lpstr>
      <vt:lpstr>PowerPoint Presentation</vt:lpstr>
      <vt:lpstr>Standardizing Simultaneous Definitions (cont’d)</vt:lpstr>
      <vt:lpstr>Standardizing the Conditional Operator</vt:lpstr>
      <vt:lpstr>Circular Semantic Definitions</vt:lpstr>
      <vt:lpstr>Standardizing 'rec'</vt:lpstr>
      <vt:lpstr>PowerPoint Presentation</vt:lpstr>
      <vt:lpstr>PowerPoint Presentation</vt:lpstr>
      <vt:lpstr>Summary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 Wijayasiri</cp:lastModifiedBy>
  <cp:revision>127</cp:revision>
  <dcterms:created xsi:type="dcterms:W3CDTF">2000-03-29T16:40:24Z</dcterms:created>
  <dcterms:modified xsi:type="dcterms:W3CDTF">2020-04-28T09:12:09Z</dcterms:modified>
</cp:coreProperties>
</file>