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51" r:id="rId1"/>
  </p:sldMasterIdLst>
  <p:notesMasterIdLst>
    <p:notesMasterId r:id="rId35"/>
  </p:notesMasterIdLst>
  <p:handoutMasterIdLst>
    <p:handoutMasterId r:id="rId36"/>
  </p:handoutMasterIdLst>
  <p:sldIdLst>
    <p:sldId id="375" r:id="rId2"/>
    <p:sldId id="294" r:id="rId3"/>
    <p:sldId id="376" r:id="rId4"/>
    <p:sldId id="296" r:id="rId5"/>
    <p:sldId id="377" r:id="rId6"/>
    <p:sldId id="378" r:id="rId7"/>
    <p:sldId id="298" r:id="rId8"/>
    <p:sldId id="300" r:id="rId9"/>
    <p:sldId id="379" r:id="rId10"/>
    <p:sldId id="380" r:id="rId11"/>
    <p:sldId id="303" r:id="rId12"/>
    <p:sldId id="381" r:id="rId13"/>
    <p:sldId id="382" r:id="rId14"/>
    <p:sldId id="383" r:id="rId15"/>
    <p:sldId id="384" r:id="rId16"/>
    <p:sldId id="305" r:id="rId17"/>
    <p:sldId id="385" r:id="rId18"/>
    <p:sldId id="386" r:id="rId19"/>
    <p:sldId id="387" r:id="rId20"/>
    <p:sldId id="388" r:id="rId21"/>
    <p:sldId id="315" r:id="rId22"/>
    <p:sldId id="389" r:id="rId23"/>
    <p:sldId id="295" r:id="rId24"/>
    <p:sldId id="390" r:id="rId25"/>
    <p:sldId id="391" r:id="rId26"/>
    <p:sldId id="301" r:id="rId27"/>
    <p:sldId id="302" r:id="rId28"/>
    <p:sldId id="392" r:id="rId29"/>
    <p:sldId id="393" r:id="rId30"/>
    <p:sldId id="299" r:id="rId31"/>
    <p:sldId id="304" r:id="rId32"/>
    <p:sldId id="356" r:id="rId33"/>
    <p:sldId id="357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DAD23"/>
    <a:srgbClr val="336699"/>
    <a:srgbClr val="FF9966"/>
    <a:srgbClr val="003399"/>
    <a:srgbClr val="0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4" autoAdjust="0"/>
    <p:restoredTop sz="94624" autoAdjust="0"/>
  </p:normalViewPr>
  <p:slideViewPr>
    <p:cSldViewPr>
      <p:cViewPr varScale="1">
        <p:scale>
          <a:sx n="63" d="100"/>
          <a:sy n="63" d="100"/>
        </p:scale>
        <p:origin x="1364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"/>
    </p:cViewPr>
  </p:sorterViewPr>
  <p:notesViewPr>
    <p:cSldViewPr>
      <p:cViewPr varScale="1">
        <p:scale>
          <a:sx n="51" d="100"/>
          <a:sy n="51" d="100"/>
        </p:scale>
        <p:origin x="269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>
            <a:extLst>
              <a:ext uri="{FF2B5EF4-FFF2-40B4-BE49-F238E27FC236}">
                <a16:creationId xmlns:a16="http://schemas.microsoft.com/office/drawing/2014/main" id="{98F7055A-1A12-4B3B-BE50-9EE044EF62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051" name="Rectangle 9">
            <a:extLst>
              <a:ext uri="{FF2B5EF4-FFF2-40B4-BE49-F238E27FC236}">
                <a16:creationId xmlns:a16="http://schemas.microsoft.com/office/drawing/2014/main" id="{A65C0A78-A087-422E-BCF4-DF978D3090FE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9346D4C4-E13E-44AE-9C79-D4FB4DB462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059" name="Rectangle 11">
            <a:extLst>
              <a:ext uri="{FF2B5EF4-FFF2-40B4-BE49-F238E27FC236}">
                <a16:creationId xmlns:a16="http://schemas.microsoft.com/office/drawing/2014/main" id="{7E0919C0-81E6-43FD-9002-5B13B6E7E8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5A752C5-40E1-4002-8BDB-4F401E720477}" type="datetime1">
              <a:rPr lang="es-CR" altLang="en-US" smtClean="0"/>
              <a:t>4/5/2020</a:t>
            </a:fld>
            <a:endParaRPr lang="es-CR" altLang="en-US"/>
          </a:p>
        </p:txBody>
      </p:sp>
      <p:sp>
        <p:nvSpPr>
          <p:cNvPr id="2060" name="Rectangle 12">
            <a:extLst>
              <a:ext uri="{FF2B5EF4-FFF2-40B4-BE49-F238E27FC236}">
                <a16:creationId xmlns:a16="http://schemas.microsoft.com/office/drawing/2014/main" id="{F5B4EDC1-803A-47B9-A95A-EDEDA83A17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fontAlgn="auto" hangingPunct="0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C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36451-55EA-48A4-B456-28A88EE2C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0AE98C-47ED-42F8-A1EF-B90302A192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A32D-FF86-49DD-90EE-C5BE816A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F8B65-C9C6-462A-90DD-29D026A70ABD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1280-084E-4A23-9D1E-C8C29B4F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83EDD-CBB4-4D70-81AE-C4974B2D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D1A6-6B86-46D8-AC6B-4AD7355F5B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8" descr="Gold bar">
            <a:extLst>
              <a:ext uri="{FF2B5EF4-FFF2-40B4-BE49-F238E27FC236}">
                <a16:creationId xmlns:a16="http://schemas.microsoft.com/office/drawing/2014/main" id="{D5B77836-F9F3-43E1-A09D-E49C094164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9" descr="Orange bar">
            <a:extLst>
              <a:ext uri="{FF2B5EF4-FFF2-40B4-BE49-F238E27FC236}">
                <a16:creationId xmlns:a16="http://schemas.microsoft.com/office/drawing/2014/main" id="{ACA9092C-BBE3-46FB-8C3E-5C790EDC86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0" descr="Slate bar">
            <a:extLst>
              <a:ext uri="{FF2B5EF4-FFF2-40B4-BE49-F238E27FC236}">
                <a16:creationId xmlns:a16="http://schemas.microsoft.com/office/drawing/2014/main" id="{191B44B8-DCE8-4D04-8575-F8A48F2E05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981C3-A15B-4343-AB5A-F956360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DBD-A463-495F-8A7A-74D5947B40F9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D5B1A-101A-42F4-B2B7-2E2EBC98F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4CF5-8EBA-4251-851F-41B70CF5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68D82-DC97-437A-889A-E46F38639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55E47-4025-4EA5-B24E-81A1411D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AC589-D72C-4EC8-A0D2-E61F1574453F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B5FB4-9229-4A34-8601-D56DDADAB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33BB3-62EC-4236-B475-ECEC69B5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684A1-E591-4BB3-906B-44224549F7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1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C2B72-0545-4E79-8DBE-40CC1CCF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EC734-CDA2-46B8-AE9A-8E0B3E99141A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D4ACA-998B-40E1-B053-A2CB920E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EC720-5EA3-4587-B28B-2B9E11F26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4149FF-09C4-4F22-A106-220F98258A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8FAE2-8777-4383-A780-84DFF1DE0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4A0FC-4C5B-45A3-BE08-2881A7216293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84DF3-3D3A-47E6-A9B7-AE90B9C7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F9AE-1CE4-40A8-ABF3-60C7E5AF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AAAA-2322-4635-9B08-A6E5428EF9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18D2E3-4F3E-4B6D-B1C0-C41CABA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06A6D-5C19-45CD-BDEE-82CE1704638A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B4D3AF-2EC5-40D9-867B-4913E234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55CC50-B898-4C4B-B8C4-09AED85F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9096-C570-4313-A8E3-81096BD7B6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4AA305-59D6-47DA-A277-9C206D83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CECD9-1D0B-4C77-A4A6-FF55D6CBC072}" type="datetime1">
              <a:rPr lang="en-US" smtClean="0"/>
              <a:t>5/4/2020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D228D8-87A2-49D9-BA2B-32C2F50A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07D0EF-B3E2-4709-BD9D-37A7F091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197FC-F12A-45E8-BC59-9B91CC142B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753CBD2-0784-4F25-81A1-5D28307E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29B20-681E-4ECB-9874-F0EAF67BC195}" type="datetime1">
              <a:rPr lang="en-US" smtClean="0"/>
              <a:t>5/4/2020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6CC724-1513-4271-B84F-FF3D2201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A894254-737B-48E6-AB34-C0F5901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31B49-F280-4AE0-A1CB-27520A696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85CEB8-DBC0-4561-9E6B-A2DB68B50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86A3C-4F01-4C6B-B90B-1EC391211F8C}" type="datetime1">
              <a:rPr lang="en-US" smtClean="0"/>
              <a:t>5/4/2020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483B86-4C8E-42E4-8FAC-FB25C71C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69DFDE-720D-4073-8E5A-C207C471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5258-3B51-4267-A639-9779F99ED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4D5494-B0B3-4F89-A990-DB54007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3147E-12EB-4827-9F7B-401E2A004EE2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F32D01-1D1C-411E-BE42-B1229016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A43401A-0921-4BF5-9AE8-2243C3AC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663C0-8458-4C0E-919B-FB3C5B729D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7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665490-B7DD-4447-AD3E-DE696239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1D2BE-22B3-4DCF-BA1E-577209E02CE6}" type="datetime1">
              <a:rPr lang="en-US" smtClean="0"/>
              <a:t>5/4/2020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B2663E-4006-422A-BBC0-499C22A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4B8D85-9156-4F9B-A067-78D10199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DFB32-D519-4536-B428-2A0712F502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B4ED1BC-1597-4D6F-9841-E8845004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1640B-62F9-4FF4-A823-5FE75AE74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057399"/>
            <a:ext cx="7886700" cy="4119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0B9F6-D102-4DF7-8540-7F17B1FB15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31F0830-106C-42A3-9CD9-B20E0E6CFEFE}" type="datetime1">
              <a:rPr lang="en-US" smtClean="0"/>
              <a:t>5/4/2020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8709-B7C1-4A1D-BA24-5E18D1AB3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8CA1-2DA8-43CB-AFC4-D52EB092E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7D130D-EE83-4BDB-8BEF-2E66047570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3B648E-760B-4123-9C10-13652E243C1B}"/>
              </a:ext>
            </a:extLst>
          </p:cNvPr>
          <p:cNvCxnSpPr>
            <a:cxnSpLocks/>
          </p:cNvCxnSpPr>
          <p:nvPr userDrawn="1"/>
        </p:nvCxnSpPr>
        <p:spPr>
          <a:xfrm>
            <a:off x="628650" y="1752600"/>
            <a:ext cx="78867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7" descr="Gold bar">
            <a:extLst>
              <a:ext uri="{FF2B5EF4-FFF2-40B4-BE49-F238E27FC236}">
                <a16:creationId xmlns:a16="http://schemas.microsoft.com/office/drawing/2014/main" id="{3FA77504-CAB4-4E09-94B0-5CED39CD56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1" name="Rectangle 9" descr="Orange bar">
            <a:extLst>
              <a:ext uri="{FF2B5EF4-FFF2-40B4-BE49-F238E27FC236}">
                <a16:creationId xmlns:a16="http://schemas.microsoft.com/office/drawing/2014/main" id="{F034EB6F-C6F7-4197-88FD-5389851FA5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DAD2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0" descr="Slate bar">
            <a:extLst>
              <a:ext uri="{FF2B5EF4-FFF2-40B4-BE49-F238E27FC236}">
                <a16:creationId xmlns:a16="http://schemas.microsoft.com/office/drawing/2014/main" id="{64A183E6-2057-4E60-AEB8-E3B585F06B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lang="en-US" sz="2400"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C8CCE7F-9698-4223-A3D0-7FCBDE2B59A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The CSE Machine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2BDA30-3DD2-41E9-8A7A-9B28DE8E4B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1600200"/>
          </a:xfrm>
        </p:spPr>
        <p:txBody>
          <a:bodyPr/>
          <a:lstStyle/>
          <a:p>
            <a:pPr eaLnBrk="1" hangingPunct="1"/>
            <a:r>
              <a:rPr lang="en-US" altLang="en-US"/>
              <a:t>Adeesha Wijayasiri</a:t>
            </a:r>
            <a:endParaRPr lang="es-CR" altLang="en-US"/>
          </a:p>
          <a:p>
            <a:pPr eaLnBrk="1" hangingPunct="1"/>
            <a:endParaRPr lang="en-US" altLang="en-US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0EEAF57A-EA22-43BA-8FF2-1F21E116F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550" y="3124200"/>
            <a:ext cx="403289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Programming Languages</a:t>
            </a:r>
          </a:p>
          <a:p>
            <a:pPr algn="ctr" eaLnBrk="1" hangingPunct="1"/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Lecture 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B4DC63F-2EEF-4C32-8EC9-D414435E3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Generating Control 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23D912A-22D1-4FA9-AA23-D7A3ED14F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315200" cy="4724400"/>
          </a:xfrm>
        </p:spPr>
        <p:txBody>
          <a:bodyPr/>
          <a:lstStyle/>
          <a:p>
            <a:pPr marL="381000" indent="-381000" eaLnBrk="1" hangingPunct="1"/>
            <a:r>
              <a:rPr lang="en-US" altLang="en-US" dirty="0">
                <a:latin typeface="Verdana" panose="020B0604030504040204" pitchFamily="34" charset="0"/>
              </a:rPr>
              <a:t>Begin with CS (control structure)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 marL="381000" indent="-381000" eaLnBrk="1" hangingPunct="1"/>
            <a:r>
              <a:rPr lang="en-US" altLang="en-US" dirty="0">
                <a:latin typeface="Verdana" panose="020B0604030504040204" pitchFamily="34" charset="0"/>
              </a:rPr>
              <a:t>Perform a pre-order traversal of the 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standardized tree.</a:t>
            </a:r>
          </a:p>
          <a:p>
            <a:pPr marL="381000" indent="-381000" eaLnBrk="1" hangingPunct="1"/>
            <a:r>
              <a:rPr lang="en-US" altLang="en-US" dirty="0">
                <a:latin typeface="Verdana" panose="020B0604030504040204" pitchFamily="34" charset="0"/>
              </a:rPr>
              <a:t>For each node:</a:t>
            </a:r>
          </a:p>
          <a:p>
            <a:pPr marL="838200" lvl="1" indent="-381000" eaLnBrk="1" hangingPunct="1">
              <a:buFontTx/>
              <a:buAutoNum type="alphaLcPeriod"/>
            </a:pPr>
            <a:r>
              <a:rPr lang="en-US" altLang="en-US" dirty="0">
                <a:latin typeface="Verdana" panose="020B0604030504040204" pitchFamily="34" charset="0"/>
              </a:rPr>
              <a:t>If a name, add it to the current CS.</a:t>
            </a:r>
          </a:p>
          <a:p>
            <a:pPr marL="838200" lvl="1" indent="-381000" eaLnBrk="1" hangingPunct="1">
              <a:buFontTx/>
              <a:buAutoNum type="alphaLcPeriod"/>
            </a:pPr>
            <a:r>
              <a:rPr lang="en-US" altLang="en-US" dirty="0">
                <a:latin typeface="Verdana" panose="020B0604030504040204" pitchFamily="34" charset="0"/>
              </a:rPr>
              <a:t>If 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</a:t>
            </a:r>
            <a:r>
              <a:rPr lang="en-US" altLang="en-US" dirty="0">
                <a:latin typeface="Verdana" panose="020B0604030504040204" pitchFamily="34" charset="0"/>
              </a:rPr>
              <a:t>add it to the current CS.</a:t>
            </a:r>
          </a:p>
          <a:p>
            <a:pPr marL="838200" lvl="1" indent="-381000" eaLnBrk="1" hangingPunct="1">
              <a:buFontTx/>
              <a:buAutoNum type="alphaLcPeriod"/>
            </a:pPr>
            <a:r>
              <a:rPr lang="en-US" altLang="en-US" dirty="0">
                <a:latin typeface="Verdana" panose="020B0604030504040204" pitchFamily="34" charset="0"/>
              </a:rPr>
              <a:t>If 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, </a:t>
            </a:r>
            <a:r>
              <a:rPr lang="en-US" altLang="en-US" dirty="0">
                <a:latin typeface="Verdana" panose="020B0604030504040204" pitchFamily="34" charset="0"/>
              </a:rPr>
              <a:t>add</a:t>
            </a:r>
            <a:r>
              <a:rPr lang="en-US" altLang="en-US" dirty="0"/>
              <a:t> &lt;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k x&gt; </a:t>
            </a:r>
            <a:r>
              <a:rPr lang="en-US" altLang="en-US" dirty="0">
                <a:latin typeface="Verdana" panose="020B0604030504040204" pitchFamily="34" charset="0"/>
              </a:rPr>
              <a:t>to the current CS.</a:t>
            </a:r>
          </a:p>
          <a:p>
            <a:pPr marL="1295400" lvl="2" indent="-381000" eaLnBrk="1" hangingPunct="1"/>
            <a:r>
              <a:rPr lang="en-US" altLang="en-US" dirty="0">
                <a:latin typeface="Verdana" panose="020B0604030504040204" pitchFamily="34" charset="0"/>
              </a:rPr>
              <a:t>k:  new index;</a:t>
            </a:r>
            <a:r>
              <a:rPr lang="en-US" altLang="en-US" dirty="0"/>
              <a:t>   x: 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's </a:t>
            </a:r>
            <a:r>
              <a:rPr lang="en-US" altLang="en-US" dirty="0">
                <a:latin typeface="Verdana" panose="020B0604030504040204" pitchFamily="34" charset="0"/>
              </a:rPr>
              <a:t>left child.</a:t>
            </a:r>
            <a:r>
              <a:rPr lang="en-US" altLang="en-US" dirty="0"/>
              <a:t> </a:t>
            </a:r>
          </a:p>
          <a:p>
            <a:pPr marL="1295400" lvl="2" indent="-381000" eaLnBrk="1" hangingPunct="1"/>
            <a:r>
              <a:rPr lang="en-US" altLang="en-US" dirty="0">
                <a:latin typeface="Verdana" panose="020B0604030504040204" pitchFamily="34" charset="0"/>
              </a:rPr>
              <a:t>Generate control structure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/>
              <a:t>k</a:t>
            </a:r>
            <a:r>
              <a:rPr lang="en-US" altLang="en-US" dirty="0"/>
              <a:t>:  </a:t>
            </a:r>
            <a:r>
              <a:rPr lang="en-US" altLang="en-US" dirty="0">
                <a:latin typeface="Verdana" panose="020B0604030504040204" pitchFamily="34" charset="0"/>
              </a:rPr>
              <a:t>traverse the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's </a:t>
            </a:r>
            <a:r>
              <a:rPr lang="en-US" altLang="en-US" dirty="0">
                <a:latin typeface="Verdana" panose="020B0604030504040204" pitchFamily="34" charset="0"/>
              </a:rPr>
              <a:t>right child.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>
            <a:extLst>
              <a:ext uri="{FF2B5EF4-FFF2-40B4-BE49-F238E27FC236}">
                <a16:creationId xmlns:a16="http://schemas.microsoft.com/office/drawing/2014/main" id="{ADF161DF-EC1A-4685-B5DB-EDD90A51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Generating Control Structures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EE662B7F-5AB6-4D37-BD56-1A19F97DC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981200"/>
            <a:ext cx="6553200" cy="41148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We use a single symbol to represent a 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-</a:t>
            </a:r>
            <a:r>
              <a:rPr lang="en-US" altLang="en-US" dirty="0">
                <a:latin typeface="Verdana" panose="020B0604030504040204" pitchFamily="34" charset="0"/>
              </a:rPr>
              <a:t>expression, both on the control, and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on the stack.  The symbol is</a:t>
            </a:r>
            <a:r>
              <a:rPr lang="en-US" altLang="en-US" dirty="0"/>
              <a:t> &lt;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k x&gt;.</a:t>
            </a:r>
          </a:p>
          <a:p>
            <a:pPr lvl="1" eaLnBrk="1" hangingPunct="1"/>
            <a:r>
              <a:rPr lang="en-US" altLang="en-US" dirty="0"/>
              <a:t>i: </a:t>
            </a:r>
            <a:r>
              <a:rPr lang="en-US" altLang="en-US" dirty="0">
                <a:latin typeface="Verdana" panose="020B0604030504040204" pitchFamily="34" charset="0"/>
              </a:rPr>
              <a:t>environment,</a:t>
            </a:r>
          </a:p>
          <a:p>
            <a:pPr lvl="1" eaLnBrk="1" hangingPunct="1"/>
            <a:r>
              <a:rPr lang="en-US" altLang="en-US" dirty="0"/>
              <a:t>k: </a:t>
            </a:r>
            <a:r>
              <a:rPr lang="en-US" altLang="en-US" dirty="0">
                <a:latin typeface="Verdana" panose="020B0604030504040204" pitchFamily="34" charset="0"/>
              </a:rPr>
              <a:t>CS of the function's body,</a:t>
            </a:r>
          </a:p>
          <a:p>
            <a:pPr lvl="1" eaLnBrk="1" hangingPunct="1"/>
            <a:r>
              <a:rPr lang="en-US" altLang="en-US" dirty="0"/>
              <a:t>x: </a:t>
            </a:r>
            <a:r>
              <a:rPr lang="en-US" altLang="en-US" dirty="0">
                <a:latin typeface="Verdana" panose="020B0604030504040204" pitchFamily="34" charset="0"/>
              </a:rPr>
              <a:t>the function's bound variable.</a:t>
            </a:r>
          </a:p>
          <a:p>
            <a:pPr lvl="1" eaLnBrk="1" hangingPunct="1"/>
            <a:endParaRPr lang="en-US" altLang="en-US" dirty="0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The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-expression becomes 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-closure  when its environment is determined, when it is placed on the stack.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>
            <a:extLst>
              <a:ext uri="{FF2B5EF4-FFF2-40B4-BE49-F238E27FC236}">
                <a16:creationId xmlns:a16="http://schemas.microsoft.com/office/drawing/2014/main" id="{CABD064C-A36D-43AD-9DAB-3F8F4DB24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Examples</a:t>
            </a:r>
          </a:p>
        </p:txBody>
      </p:sp>
      <p:sp>
        <p:nvSpPr>
          <p:cNvPr id="14339" name="Rectangle 6">
            <a:extLst>
              <a:ext uri="{FF2B5EF4-FFF2-40B4-BE49-F238E27FC236}">
                <a16:creationId xmlns:a16="http://schemas.microsoft.com/office/drawing/2014/main" id="{0040AB7B-979A-459F-9EB1-D659264D3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Three examples of generating control structures.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4">
            <a:extLst>
              <a:ext uri="{FF2B5EF4-FFF2-40B4-BE49-F238E27FC236}">
                <a16:creationId xmlns:a16="http://schemas.microsoft.com/office/drawing/2014/main" id="{0DBEBAC5-AF06-4EA3-9F86-25254081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6324600" cy="614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124FC740-C3B5-413F-B909-F32B9A251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"/>
            <a:ext cx="6553200" cy="651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4679306E-C9C6-472F-8251-B66527DD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09538"/>
            <a:ext cx="6597650" cy="651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AFF9EDE-8ADF-4174-ADC2-7B4535C93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Operation of the CSE Machine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19AEDEE-BB3B-4643-B9D6-0F08A1518D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Five rules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Process driven by TOP symbol on the control.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Need environment markers, on the Control and Stack.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Every environment is linked to a previously created (but not necessarily currently active) environment.</a:t>
            </a: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Thus, environment structure is a tree.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>
            <a:extLst>
              <a:ext uri="{FF2B5EF4-FFF2-40B4-BE49-F238E27FC236}">
                <a16:creationId xmlns:a16="http://schemas.microsoft.com/office/drawing/2014/main" id="{9CC1F84A-EFC4-432B-8247-8AE0F1A56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"/>
            <a:ext cx="6840538" cy="6053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85954F3-9816-439F-B393-073F0415F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000"/>
              <a:t>Examples of CSE Machine Operation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EAE79CA-7732-473A-B465-BDE7BEDCD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Let’s run through the CSE machine, for our 3 examples.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>
            <a:extLst>
              <a:ext uri="{FF2B5EF4-FFF2-40B4-BE49-F238E27FC236}">
                <a16:creationId xmlns:a16="http://schemas.microsoft.com/office/drawing/2014/main" id="{DA9817D8-6FC7-4A6C-837F-32DCA4F79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00088"/>
            <a:ext cx="5076825" cy="539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507" name="Group 7">
            <a:extLst>
              <a:ext uri="{FF2B5EF4-FFF2-40B4-BE49-F238E27FC236}">
                <a16:creationId xmlns:a16="http://schemas.microsoft.com/office/drawing/2014/main" id="{0A21F261-A52B-4564-A530-1E6F1329BB1C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581400"/>
            <a:ext cx="2000250" cy="2122488"/>
            <a:chOff x="3744" y="2256"/>
            <a:chExt cx="1260" cy="1337"/>
          </a:xfrm>
        </p:grpSpPr>
        <p:pic>
          <p:nvPicPr>
            <p:cNvPr id="21508" name="Picture 4">
              <a:extLst>
                <a:ext uri="{FF2B5EF4-FFF2-40B4-BE49-F238E27FC236}">
                  <a16:creationId xmlns:a16="http://schemas.microsoft.com/office/drawing/2014/main" id="{61C3E534-197E-4930-BB65-FC04DA25E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544"/>
              <a:ext cx="788" cy="1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9" name="Picture 5">
              <a:extLst>
                <a:ext uri="{FF2B5EF4-FFF2-40B4-BE49-F238E27FC236}">
                  <a16:creationId xmlns:a16="http://schemas.microsoft.com/office/drawing/2014/main" id="{37AB449C-F897-476E-8209-6DE307DE2A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2256"/>
              <a:ext cx="126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6DAA4C37-B883-4439-984A-386D8071C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 of RPAL Programs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FAB30D3B-78E5-440E-A302-6C80CF7C40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162800" cy="4114800"/>
          </a:xfrm>
        </p:spPr>
        <p:txBody>
          <a:bodyPr/>
          <a:lstStyle/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Need an algorithm to complete the operational semantic specification of RPAL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DED16CCD-B1F3-4C29-BE87-F9AE08FF3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5268913" cy="604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2531" name="Group 5">
            <a:extLst>
              <a:ext uri="{FF2B5EF4-FFF2-40B4-BE49-F238E27FC236}">
                <a16:creationId xmlns:a16="http://schemas.microsoft.com/office/drawing/2014/main" id="{56DDAAD4-0C9A-4FD4-9973-2B1E360C472E}"/>
              </a:ext>
            </a:extLst>
          </p:cNvPr>
          <p:cNvGrpSpPr>
            <a:grpSpLocks/>
          </p:cNvGrpSpPr>
          <p:nvPr/>
        </p:nvGrpSpPr>
        <p:grpSpPr bwMode="auto">
          <a:xfrm>
            <a:off x="5995988" y="3200400"/>
            <a:ext cx="2233612" cy="2946400"/>
            <a:chOff x="3777" y="2016"/>
            <a:chExt cx="1407" cy="1856"/>
          </a:xfrm>
        </p:grpSpPr>
        <p:pic>
          <p:nvPicPr>
            <p:cNvPr id="22532" name="Picture 3">
              <a:extLst>
                <a:ext uri="{FF2B5EF4-FFF2-40B4-BE49-F238E27FC236}">
                  <a16:creationId xmlns:a16="http://schemas.microsoft.com/office/drawing/2014/main" id="{B317F0CA-B93F-4E51-9C74-D2705DC5CA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4" y="2160"/>
              <a:ext cx="788" cy="1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533" name="Picture 4">
              <a:extLst>
                <a:ext uri="{FF2B5EF4-FFF2-40B4-BE49-F238E27FC236}">
                  <a16:creationId xmlns:a16="http://schemas.microsoft.com/office/drawing/2014/main" id="{9CE8DB62-9087-44B0-A039-1C570E2872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7" y="2016"/>
              <a:ext cx="1407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959A1C5B-59B4-492B-84D1-BA235C19B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" y="228600"/>
            <a:ext cx="556895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3555" name="Group 5">
            <a:extLst>
              <a:ext uri="{FF2B5EF4-FFF2-40B4-BE49-F238E27FC236}">
                <a16:creationId xmlns:a16="http://schemas.microsoft.com/office/drawing/2014/main" id="{7AF0E4A3-20B1-4A18-9682-19FF8824D445}"/>
              </a:ext>
            </a:extLst>
          </p:cNvPr>
          <p:cNvGrpSpPr>
            <a:grpSpLocks/>
          </p:cNvGrpSpPr>
          <p:nvPr/>
        </p:nvGrpSpPr>
        <p:grpSpPr bwMode="auto">
          <a:xfrm>
            <a:off x="6067425" y="3200400"/>
            <a:ext cx="2314575" cy="2397125"/>
            <a:chOff x="3822" y="2016"/>
            <a:chExt cx="1458" cy="1510"/>
          </a:xfrm>
        </p:grpSpPr>
        <p:pic>
          <p:nvPicPr>
            <p:cNvPr id="23556" name="Picture 3">
              <a:extLst>
                <a:ext uri="{FF2B5EF4-FFF2-40B4-BE49-F238E27FC236}">
                  <a16:creationId xmlns:a16="http://schemas.microsoft.com/office/drawing/2014/main" id="{1B342779-1DEF-4F9F-8444-133E590E2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2" y="2208"/>
              <a:ext cx="1458" cy="1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7" name="Picture 4">
              <a:extLst>
                <a:ext uri="{FF2B5EF4-FFF2-40B4-BE49-F238E27FC236}">
                  <a16:creationId xmlns:a16="http://schemas.microsoft.com/office/drawing/2014/main" id="{EE4B33B2-D4FF-404C-9440-7142A1AE4A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2016"/>
              <a:ext cx="1378" cy="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B17EDEB3-3F22-44E5-B80C-A414F2BE0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Five CSE Rules (Minimally) Sufficient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4F68A67-DB51-4E66-A3F7-B80ED11EC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Verdana" panose="020B0604030504040204" pitchFamily="34" charset="0"/>
              </a:rPr>
              <a:t>Let's take some shortcuts.</a:t>
            </a:r>
          </a:p>
          <a:p>
            <a:endParaRPr lang="en-US" altLang="en-US">
              <a:latin typeface="Verdana" panose="020B0604030504040204" pitchFamily="34" charset="0"/>
            </a:endParaRPr>
          </a:p>
          <a:p>
            <a:r>
              <a:rPr lang="en-US" altLang="en-US">
                <a:latin typeface="Verdana" panose="020B0604030504040204" pitchFamily="34" charset="0"/>
              </a:rPr>
              <a:t>CSE Rules 6 and 7: Unary and Binary Operators.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78F67060-421F-4D02-9678-0445785E9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altLang="en-US"/>
              <a:t>Five CSE Rules (Minimally) Sufficient (cont’d)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F475E83C-B82A-4680-8F78-F28E29F13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553200" cy="4114800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In the control structures, abbreviate: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+	to	+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-	to	-</a:t>
            </a:r>
          </a:p>
          <a:p>
            <a:pPr>
              <a:buFontTx/>
              <a:buNone/>
            </a:pPr>
            <a:r>
              <a:rPr lang="en-US" altLang="en-US" dirty="0"/>
              <a:t>		. . .	</a:t>
            </a:r>
            <a:r>
              <a:rPr lang="en-US" altLang="en-US" dirty="0">
                <a:latin typeface="Verdana" panose="020B0604030504040204" pitchFamily="34" charset="0"/>
              </a:rPr>
              <a:t>(other binary operators)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</a:t>
            </a:r>
            <a:r>
              <a:rPr lang="en-US" altLang="en-US" dirty="0"/>
              <a:t> neg	to	neg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</a:t>
            </a:r>
            <a:r>
              <a:rPr lang="en-US" altLang="en-US" dirty="0"/>
              <a:t> not	to	not</a:t>
            </a:r>
          </a:p>
          <a:p>
            <a:endParaRPr lang="en-US" altLang="en-US" dirty="0"/>
          </a:p>
          <a:p>
            <a:r>
              <a:rPr lang="en-US" altLang="en-US" dirty="0">
                <a:latin typeface="Verdana" panose="020B0604030504040204" pitchFamily="34" charset="0"/>
              </a:rPr>
              <a:t>In other words, </a:t>
            </a: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DO NOT</a:t>
            </a:r>
            <a:r>
              <a:rPr lang="en-US" altLang="en-US" dirty="0">
                <a:latin typeface="Verdana" panose="020B0604030504040204" pitchFamily="34" charset="0"/>
              </a:rPr>
              <a:t> standardize </a:t>
            </a:r>
            <a:r>
              <a:rPr lang="en-US" altLang="en-US" dirty="0" err="1">
                <a:latin typeface="Verdana" panose="020B0604030504040204" pitchFamily="34" charset="0"/>
              </a:rPr>
              <a:t>unops</a:t>
            </a:r>
            <a:r>
              <a:rPr lang="en-US" altLang="en-US" dirty="0">
                <a:latin typeface="Verdana" panose="020B0604030504040204" pitchFamily="34" charset="0"/>
              </a:rPr>
              <a:t> and </a:t>
            </a:r>
            <a:r>
              <a:rPr lang="en-US" altLang="en-US" dirty="0" err="1">
                <a:latin typeface="Verdana" panose="020B0604030504040204" pitchFamily="34" charset="0"/>
              </a:rPr>
              <a:t>binops</a:t>
            </a:r>
            <a:r>
              <a:rPr lang="en-US" altLang="en-US" dirty="0">
                <a:latin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84" name="Picture 4">
            <a:extLst>
              <a:ext uri="{FF2B5EF4-FFF2-40B4-BE49-F238E27FC236}">
                <a16:creationId xmlns:a16="http://schemas.microsoft.com/office/drawing/2014/main" id="{ABCEFD46-B058-4CDC-8AB5-9E7EB813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09800"/>
            <a:ext cx="7696200" cy="287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AB1C89-8AF4-407E-9C2D-167F684BE9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CSE Rule 8: Conditional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3D2181-E590-43E7-ABEF-DBCB92FC2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9383" y="2286000"/>
            <a:ext cx="7239000" cy="4495800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Do not standardize</a:t>
            </a:r>
            <a:r>
              <a:rPr lang="en-US" altLang="en-US" dirty="0"/>
              <a:t> → </a:t>
            </a:r>
            <a:r>
              <a:rPr lang="en-US" altLang="en-US" dirty="0">
                <a:latin typeface="Verdana" panose="020B0604030504040204" pitchFamily="34" charset="0"/>
              </a:rPr>
              <a:t>node.  Instead, for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B →  E1 | E 2, </a:t>
            </a:r>
            <a:r>
              <a:rPr lang="en-US" altLang="en-US" dirty="0">
                <a:latin typeface="Verdana" panose="020B0604030504040204" pitchFamily="34" charset="0"/>
              </a:rPr>
              <a:t>generate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en-US" dirty="0"/>
              <a:t> 		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/>
              <a:t>then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/>
              <a:t>else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B,    </a:t>
            </a:r>
            <a:r>
              <a:rPr lang="en-US" altLang="en-US" dirty="0">
                <a:latin typeface="Verdana" panose="020B0604030504040204" pitchFamily="34" charset="0"/>
              </a:rPr>
              <a:t>where</a:t>
            </a:r>
          </a:p>
          <a:p>
            <a:pPr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/>
              <a:t>then </a:t>
            </a:r>
            <a:r>
              <a:rPr lang="en-US" altLang="en-US" dirty="0"/>
              <a:t>= </a:t>
            </a:r>
            <a:r>
              <a:rPr lang="en-US" altLang="en-US" dirty="0">
                <a:latin typeface="Verdana" panose="020B0604030504040204" pitchFamily="34" charset="0"/>
              </a:rPr>
              <a:t>control structure for</a:t>
            </a:r>
            <a:r>
              <a:rPr lang="en-US" altLang="en-US" dirty="0"/>
              <a:t> E1</a:t>
            </a:r>
          </a:p>
          <a:p>
            <a:pPr>
              <a:buFontTx/>
              <a:buNone/>
            </a:pPr>
            <a:r>
              <a:rPr lang="en-US" altLang="en-US" dirty="0"/>
              <a:t>	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baseline="-25000" dirty="0"/>
              <a:t>else </a:t>
            </a:r>
            <a:r>
              <a:rPr lang="en-US" altLang="en-US" dirty="0"/>
              <a:t>= </a:t>
            </a:r>
            <a:r>
              <a:rPr lang="en-US" altLang="en-US" dirty="0">
                <a:latin typeface="Verdana" panose="020B0604030504040204" pitchFamily="34" charset="0"/>
              </a:rPr>
              <a:t>control structure for</a:t>
            </a:r>
            <a:r>
              <a:rPr lang="en-US" altLang="en-US" dirty="0"/>
              <a:t> E2</a:t>
            </a:r>
          </a:p>
          <a:p>
            <a:endParaRPr lang="en-US" altLang="en-US" dirty="0"/>
          </a:p>
          <a:p>
            <a:r>
              <a:rPr lang="en-US" altLang="en-US" dirty="0"/>
              <a:t>B </a:t>
            </a:r>
            <a:r>
              <a:rPr lang="en-US" altLang="en-US" dirty="0">
                <a:latin typeface="Verdana" panose="020B0604030504040204" pitchFamily="34" charset="0"/>
              </a:rPr>
              <a:t>evaluated first, then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pops the stack,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keeps one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and discards the other.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308" name="Picture 4">
            <a:extLst>
              <a:ext uri="{FF2B5EF4-FFF2-40B4-BE49-F238E27FC236}">
                <a16:creationId xmlns:a16="http://schemas.microsoft.com/office/drawing/2014/main" id="{E72E01F8-B21D-4C11-932C-8CA8F8763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5037"/>
            <a:ext cx="7262813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332" name="Picture 4">
            <a:extLst>
              <a:ext uri="{FF2B5EF4-FFF2-40B4-BE49-F238E27FC236}">
                <a16:creationId xmlns:a16="http://schemas.microsoft.com/office/drawing/2014/main" id="{CF0D61A4-B1ED-4ECC-8269-0190D68A4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457200"/>
            <a:ext cx="6831013" cy="593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EDACA5C-67D2-4783-AE7A-77097F1D6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CSE Rules 9 and 10: Tuples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6108E6D-B214-4FE9-A59C-776019E61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1280" y="2057400"/>
            <a:ext cx="7315200" cy="4876800"/>
          </a:xfrm>
        </p:spPr>
        <p:txBody>
          <a:bodyPr/>
          <a:lstStyle/>
          <a:p>
            <a:pPr marL="381000" indent="-381000"/>
            <a:r>
              <a:rPr lang="en-US" altLang="en-US" dirty="0">
                <a:latin typeface="Verdana" panose="020B0604030504040204" pitchFamily="34" charset="0"/>
              </a:rPr>
              <a:t>Do not standardize "tau“.  Instead, for a tuple of the form (E1, E2, ..., </a:t>
            </a:r>
            <a:r>
              <a:rPr lang="en-US" altLang="en-US" dirty="0" err="1">
                <a:latin typeface="Verdana" panose="020B0604030504040204" pitchFamily="34" charset="0"/>
              </a:rPr>
              <a:t>En</a:t>
            </a:r>
            <a:r>
              <a:rPr lang="en-US" altLang="en-US" dirty="0">
                <a:latin typeface="Verdana" panose="020B0604030504040204" pitchFamily="34" charset="0"/>
              </a:rPr>
              <a:t>), generate the control structure  </a:t>
            </a:r>
            <a:r>
              <a:rPr lang="en-US" altLang="en-US" dirty="0" err="1">
                <a:latin typeface="Verdana" panose="020B0604030504040204" pitchFamily="34" charset="0"/>
                <a:sym typeface="Symbol" panose="05050102010706020507" pitchFamily="18" charset="2"/>
              </a:rPr>
              <a:t>tau</a:t>
            </a:r>
            <a:r>
              <a:rPr lang="en-US" altLang="en-US" baseline="-25000" dirty="0" err="1">
                <a:latin typeface="Verdana" panose="020B0604030504040204" pitchFamily="34" charset="0"/>
              </a:rPr>
              <a:t>n</a:t>
            </a:r>
            <a:r>
              <a:rPr lang="en-US" altLang="en-US" dirty="0">
                <a:latin typeface="Verdana" panose="020B0604030504040204" pitchFamily="34" charset="0"/>
              </a:rPr>
              <a:t> E1 ... </a:t>
            </a:r>
            <a:r>
              <a:rPr lang="en-US" altLang="en-US" dirty="0" err="1">
                <a:latin typeface="Verdana" panose="020B0604030504040204" pitchFamily="34" charset="0"/>
              </a:rPr>
              <a:t>En</a:t>
            </a:r>
            <a:r>
              <a:rPr lang="en-US" altLang="en-US" dirty="0">
                <a:latin typeface="Verdana" panose="020B0604030504040204" pitchFamily="34" charset="0"/>
              </a:rPr>
              <a:t>.</a:t>
            </a:r>
          </a:p>
          <a:p>
            <a:pPr marL="381000" indent="-381000"/>
            <a:r>
              <a:rPr lang="en-US" altLang="en-US" dirty="0" err="1">
                <a:latin typeface="Verdana" panose="020B0604030504040204" pitchFamily="34" charset="0"/>
                <a:sym typeface="Symbol" panose="05050102010706020507" pitchFamily="18" charset="2"/>
              </a:rPr>
              <a:t>tau</a:t>
            </a:r>
            <a:r>
              <a:rPr lang="en-US" altLang="en-US" baseline="-25000" dirty="0" err="1">
                <a:latin typeface="Verdana" panose="020B0604030504040204" pitchFamily="34" charset="0"/>
              </a:rPr>
              <a:t>n</a:t>
            </a:r>
            <a:r>
              <a:rPr lang="en-US" altLang="en-US" dirty="0">
                <a:latin typeface="Verdana" panose="020B0604030504040204" pitchFamily="34" charset="0"/>
              </a:rPr>
              <a:t> will: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Pop the top n values from the stack,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Create a new n-tuple,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Push the tuple on the stack.</a:t>
            </a:r>
          </a:p>
          <a:p>
            <a:pPr marL="381000" indent="-381000"/>
            <a:endParaRPr lang="en-US" altLang="en-US" dirty="0">
              <a:latin typeface="Verdana" panose="020B0604030504040204" pitchFamily="34" charset="0"/>
            </a:endParaRPr>
          </a:p>
          <a:p>
            <a:pPr marL="381000" indent="-381000"/>
            <a:r>
              <a:rPr lang="en-US" altLang="en-US" dirty="0">
                <a:latin typeface="Verdana" panose="020B0604030504040204" pitchFamily="34" charset="0"/>
              </a:rPr>
              <a:t>Note: tuple elements are evaluated </a:t>
            </a:r>
            <a:br>
              <a:rPr lang="en-US" altLang="en-US" dirty="0">
                <a:latin typeface="Verdana" panose="020B0604030504040204" pitchFamily="34" charset="0"/>
              </a:rPr>
            </a:br>
            <a:r>
              <a:rPr lang="en-US" altLang="en-US" dirty="0">
                <a:latin typeface="Verdana" panose="020B0604030504040204" pitchFamily="34" charset="0"/>
              </a:rPr>
              <a:t>right-to-left.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6" name="Picture 4">
            <a:extLst>
              <a:ext uri="{FF2B5EF4-FFF2-40B4-BE49-F238E27FC236}">
                <a16:creationId xmlns:a16="http://schemas.microsoft.com/office/drawing/2014/main" id="{370ED9D7-CFF8-4AB8-8C8D-827C182DF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9" y="1981200"/>
            <a:ext cx="7586662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816A925-4C92-47B5-8E07-1612526477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Introducing the CSE Machine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2DCA9F6-FCD8-48A4-A8D8-68C66EC31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086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C  - Control</a:t>
            </a:r>
            <a:r>
              <a:rPr lang="en-US" altLang="en-US" dirty="0">
                <a:latin typeface="Verdana" panose="020B0604030504040204" pitchFamily="34" charset="0"/>
              </a:rPr>
              <a:t>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a sequence of operations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S  - Stack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operands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E  - Environment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Initially, PE (Primitive Environment)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Verdana" panose="020B0604030504040204" pitchFamily="34" charset="0"/>
              </a:rPr>
              <a:t> Updated as evaluation proceeds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latin typeface="Verdana" panose="020B060403050404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DAD23"/>
                </a:solidFill>
                <a:latin typeface="Verdana" panose="020B0604030504040204" pitchFamily="34" charset="0"/>
              </a:rPr>
              <a:t>PE</a:t>
            </a:r>
            <a:r>
              <a:rPr lang="en-US" altLang="en-US" dirty="0">
                <a:latin typeface="Verdana" panose="020B0604030504040204" pitchFamily="34" charset="0"/>
              </a:rPr>
              <a:t>: a mapping from names to objects and operations.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F3B17752-BDE0-4D89-A5FB-B1921DBB9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CSE Rule 11: n-ary Functions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18834F8C-626F-4B17-9F8E-67C663702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0230" y="2209800"/>
            <a:ext cx="7886700" cy="4119563"/>
          </a:xfrm>
        </p:spPr>
        <p:txBody>
          <a:bodyPr/>
          <a:lstStyle/>
          <a:p>
            <a:r>
              <a:rPr lang="en-US" altLang="en-US" dirty="0">
                <a:latin typeface="Verdana" panose="020B0604030504040204" pitchFamily="34" charset="0"/>
              </a:rPr>
              <a:t>Do not standardize the "," node.  </a:t>
            </a:r>
          </a:p>
          <a:p>
            <a:endParaRPr lang="en-US" altLang="en-US" dirty="0">
              <a:latin typeface="Verdana" panose="020B0604030504040204" pitchFamily="34" charset="0"/>
            </a:endParaRPr>
          </a:p>
          <a:p>
            <a:r>
              <a:rPr lang="en-US" altLang="en-US" dirty="0">
                <a:latin typeface="Verdana" panose="020B0604030504040204" pitchFamily="34" charset="0"/>
              </a:rPr>
              <a:t>Instead,</a:t>
            </a:r>
          </a:p>
          <a:p>
            <a:pPr lvl="1"/>
            <a:r>
              <a:rPr lang="en-US" altLang="en-US" dirty="0">
                <a:latin typeface="Verdana" panose="020B0604030504040204" pitchFamily="34" charset="0"/>
              </a:rPr>
              <a:t>For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</a:t>
            </a:r>
            <a:r>
              <a:rPr lang="en-US" altLang="en-US" dirty="0"/>
              <a:t>(</a:t>
            </a:r>
            <a:r>
              <a:rPr lang="en-US" altLang="en-US" dirty="0" err="1"/>
              <a:t>x,y</a:t>
            </a:r>
            <a:r>
              <a:rPr lang="en-US" altLang="en-US" dirty="0"/>
              <a:t>).E, </a:t>
            </a:r>
            <a:r>
              <a:rPr lang="en-US" altLang="en-US" dirty="0">
                <a:latin typeface="Verdana" panose="020B0604030504040204" pitchFamily="34" charset="0"/>
              </a:rPr>
              <a:t>simply allow multiple</a:t>
            </a:r>
            <a:r>
              <a:rPr lang="en-US" altLang="en-US" dirty="0"/>
              <a:t> </a:t>
            </a:r>
            <a:r>
              <a:rPr lang="en-US" altLang="en-US" dirty="0">
                <a:latin typeface="Verdana" panose="020B0604030504040204" pitchFamily="34" charset="0"/>
              </a:rPr>
              <a:t>bindings in one environment.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81" name="Picture 5">
            <a:extLst>
              <a:ext uri="{FF2B5EF4-FFF2-40B4-BE49-F238E27FC236}">
                <a16:creationId xmlns:a16="http://schemas.microsoft.com/office/drawing/2014/main" id="{D12F2A1E-40EF-41A0-A240-AB0A9A0BA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6816725" cy="646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FB1F181-EBD8-4693-9282-E080F7890B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81940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/>
              <a:t>Thank You!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9AA85F9-5A6B-4513-8891-6CBF0AAA0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16E7682-567A-4D10-8FCD-ECF58147C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Programming Language Pragmatics by Michael L. Scott. 3rd edition. Morgan Kaufmann Publishers. (April 2009).</a:t>
            </a:r>
          </a:p>
          <a:p>
            <a:pPr eaLnBrk="1" hangingPunct="1"/>
            <a:r>
              <a:rPr lang="en-US" altLang="en-US"/>
              <a:t>Lecture Slides of Dr.Malaka Walpola and Dr.Bermudez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B7D6E5E-DE77-4B63-8100-598A22CC7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620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CSE Machine programs: control structures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1531709-4B41-4612-8E5A-A63BD0B3DB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65532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Flatten the RPAL program's ST into a "control structure“                                     </a:t>
            </a:r>
          </a:p>
          <a:p>
            <a:pPr eaLnBrk="1" hangingPunct="1"/>
            <a:r>
              <a:rPr lang="en-US" altLang="en-US" dirty="0"/>
              <a:t>Done using a simple pre-order tree traversal.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4831732-52A6-43C5-80B3-5DB72FB8F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6AFBAE2-9C13-47FE-A43F-A16E6991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Evaluate</a:t>
            </a:r>
            <a:r>
              <a:rPr lang="en-US" altLang="en-US"/>
              <a:t> -2 ** (a-b</a:t>
            </a:r>
            <a:r>
              <a:rPr lang="en-US" altLang="en-US">
                <a:latin typeface="Verdana" panose="020B0604030504040204" pitchFamily="34" charset="0"/>
              </a:rPr>
              <a:t>), in an environment in</a:t>
            </a:r>
            <a:r>
              <a:rPr lang="en-US" altLang="en-US"/>
              <a:t> </a:t>
            </a:r>
            <a:r>
              <a:rPr lang="en-US" altLang="en-US">
                <a:latin typeface="Verdana" panose="020B0604030504040204" pitchFamily="34" charset="0"/>
              </a:rPr>
              <a:t>which (somehow)</a:t>
            </a:r>
            <a:r>
              <a:rPr lang="en-US" altLang="en-US"/>
              <a:t> a=6 and b=1.  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Flattened control structure: </a:t>
            </a:r>
            <a:br>
              <a:rPr lang="en-US" altLang="en-US">
                <a:latin typeface="Verdana" panose="020B0604030504040204" pitchFamily="34" charset="0"/>
              </a:rPr>
            </a:b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neg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** 2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</a:t>
            </a:r>
            <a:r>
              <a:rPr lang="en-US" altLang="en-US"/>
              <a:t> - a b.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latin typeface="Verdana" panose="020B0604030504040204" pitchFamily="34" charset="0"/>
              </a:rPr>
              <a:t>Place this control structure on the Control of the CSE Machine.</a:t>
            </a:r>
          </a:p>
          <a:p>
            <a:pPr eaLnBrk="1" hangingPunct="1"/>
            <a:endParaRPr lang="en-US" altLang="en-US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>
            <a:extLst>
              <a:ext uri="{FF2B5EF4-FFF2-40B4-BE49-F238E27FC236}">
                <a16:creationId xmlns:a16="http://schemas.microsoft.com/office/drawing/2014/main" id="{49EED711-507F-4DB2-A17F-5FF372DBD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52400"/>
            <a:ext cx="5584825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A4B6509-B35F-4DED-8565-062822814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CSE Machine Operation (informally)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862B744-88C5-41B0-988B-7FFC2FDBB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182856"/>
            <a:ext cx="7010400" cy="4114800"/>
          </a:xfrm>
        </p:spPr>
        <p:txBody>
          <a:bodyPr/>
          <a:lstStyle/>
          <a:p>
            <a:pPr marL="381000" indent="-3810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Remove right-most item from control.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If a name, look it up in the CE (current environment), push onto the stack.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If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</a:t>
            </a:r>
            <a:r>
              <a:rPr lang="en-US" altLang="en-US" dirty="0">
                <a:latin typeface="Verdana" panose="020B0604030504040204" pitchFamily="34" charset="0"/>
              </a:rPr>
              <a:t>then</a:t>
            </a:r>
          </a:p>
          <a:p>
            <a:pPr marL="838200" lvl="1" indent="-381000" eaLnBrk="1" hangingPunct="1"/>
            <a:r>
              <a:rPr lang="en-US" altLang="en-US" dirty="0" err="1">
                <a:latin typeface="Verdana" panose="020B0604030504040204" pitchFamily="34" charset="0"/>
              </a:rPr>
              <a:t>rator</a:t>
            </a:r>
            <a:r>
              <a:rPr lang="en-US" altLang="en-US" dirty="0">
                <a:latin typeface="Verdana" panose="020B0604030504040204" pitchFamily="34" charset="0"/>
              </a:rPr>
              <a:t> = pop(stack)</a:t>
            </a:r>
          </a:p>
          <a:p>
            <a:pPr marL="838200" lvl="1" indent="-381000" eaLnBrk="1" hangingPunct="1"/>
            <a:r>
              <a:rPr lang="en-US" altLang="en-US" dirty="0">
                <a:latin typeface="Verdana" panose="020B0604030504040204" pitchFamily="34" charset="0"/>
              </a:rPr>
              <a:t>rand  = pop(stack)</a:t>
            </a:r>
          </a:p>
          <a:p>
            <a:pPr marL="838200" lvl="1" indent="-381000" eaLnBrk="1" hangingPunct="1"/>
            <a:r>
              <a:rPr lang="en-US" altLang="en-US" dirty="0">
                <a:latin typeface="Verdana" panose="020B0604030504040204" pitchFamily="34" charset="0"/>
              </a:rPr>
              <a:t>push(apply(</a:t>
            </a:r>
            <a:r>
              <a:rPr lang="en-US" altLang="en-US" dirty="0" err="1">
                <a:latin typeface="Verdana" panose="020B0604030504040204" pitchFamily="34" charset="0"/>
              </a:rPr>
              <a:t>rator,rand</a:t>
            </a:r>
            <a:r>
              <a:rPr lang="en-US" altLang="en-US" dirty="0">
                <a:latin typeface="Verdana" panose="020B0604030504040204" pitchFamily="34" charset="0"/>
              </a:rPr>
              <a:t>), stack)</a:t>
            </a:r>
          </a:p>
          <a:p>
            <a:pPr marL="381000" indent="-381000" eaLnBrk="1" hangingPunct="1">
              <a:buFontTx/>
              <a:buAutoNum type="arabicPeriod"/>
            </a:pPr>
            <a:r>
              <a:rPr lang="en-US" altLang="en-US" dirty="0">
                <a:latin typeface="Verdana" panose="020B0604030504040204" pitchFamily="34" charset="0"/>
              </a:rPr>
              <a:t>Stop if control is empty:  value on the stack is the result.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41C24FA-0CD7-4FE2-B022-BAA21DB80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Notes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F89BEC2-FEB5-4748-B348-AD591A536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65532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Minus: function that subtracts its second argument from its first one.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Minus6: a function that subtracts its argument from 6.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Exp, likewise: the exponentiation function.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Exp2: function that raises 2 to the power of its argument.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6C6979A-8298-4004-B749-ED8912FFC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/>
              <a:t>Notes (cont’d)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F374B7-543A-4340-88BE-F79D34F8D5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6553200" cy="4800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Notice difference between "neg" (a name), and "Neg" (the actual operator).</a:t>
            </a:r>
          </a:p>
          <a:p>
            <a:pPr eaLnBrk="1" hangingPunct="1"/>
            <a:r>
              <a:rPr lang="en-US" altLang="en-US" dirty="0">
                <a:latin typeface="Verdana" panose="020B0604030504040204" pitchFamily="34" charset="0"/>
              </a:rPr>
              <a:t>Control contains gammas (and lambdas) and names. Stack contains "real" values.</a:t>
            </a:r>
          </a:p>
          <a:p>
            <a:pPr eaLnBrk="1" hangingPunct="1"/>
            <a:endParaRPr lang="en-US" altLang="en-US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9178</TotalTime>
  <Words>847</Words>
  <Application>Microsoft Office PowerPoint</Application>
  <PresentationFormat>On-screen Show (4:3)</PresentationFormat>
  <Paragraphs>107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Verdana</vt:lpstr>
      <vt:lpstr>Office Theme</vt:lpstr>
      <vt:lpstr>The CSE Machine</vt:lpstr>
      <vt:lpstr>Evaluation of RPAL Programs</vt:lpstr>
      <vt:lpstr>Introducing the CSE Machine</vt:lpstr>
      <vt:lpstr>CSE Machine programs: control structures</vt:lpstr>
      <vt:lpstr>Example</vt:lpstr>
      <vt:lpstr>PowerPoint Presentation</vt:lpstr>
      <vt:lpstr>CSE Machine Operation (informally)</vt:lpstr>
      <vt:lpstr>Notes</vt:lpstr>
      <vt:lpstr>Notes (cont’d)</vt:lpstr>
      <vt:lpstr>Generating Control Structures</vt:lpstr>
      <vt:lpstr>Generating Control Structures</vt:lpstr>
      <vt:lpstr>Examples</vt:lpstr>
      <vt:lpstr>PowerPoint Presentation</vt:lpstr>
      <vt:lpstr>PowerPoint Presentation</vt:lpstr>
      <vt:lpstr>PowerPoint Presentation</vt:lpstr>
      <vt:lpstr>Operation of the CSE Machine</vt:lpstr>
      <vt:lpstr>PowerPoint Presentation</vt:lpstr>
      <vt:lpstr>Examples of CSE Machine Operation</vt:lpstr>
      <vt:lpstr>PowerPoint Presentation</vt:lpstr>
      <vt:lpstr>PowerPoint Presentation</vt:lpstr>
      <vt:lpstr>PowerPoint Presentation</vt:lpstr>
      <vt:lpstr>Five CSE Rules (Minimally) Sufficient</vt:lpstr>
      <vt:lpstr>Five CSE Rules (Minimally) Sufficient (cont’d)</vt:lpstr>
      <vt:lpstr>PowerPoint Presentation</vt:lpstr>
      <vt:lpstr>CSE Rule 8: Conditional</vt:lpstr>
      <vt:lpstr>PowerPoint Presentation</vt:lpstr>
      <vt:lpstr>PowerPoint Presentation</vt:lpstr>
      <vt:lpstr>CSE Rules 9 and 10: Tuples</vt:lpstr>
      <vt:lpstr>PowerPoint Presentation</vt:lpstr>
      <vt:lpstr>CSE Rule 11: n-ary Functions</vt:lpstr>
      <vt:lpstr>PowerPoint Presentation</vt:lpstr>
      <vt:lpstr>Thank You!</vt:lpstr>
      <vt:lpstr>REFERENCES</vt:lpstr>
    </vt:vector>
  </TitlesOfParts>
  <Company>None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Paradigmas y Perspectivas Futuras en Computación</dc:title>
  <dc:creator>Manuel Bermudez</dc:creator>
  <cp:lastModifiedBy>Adeesha</cp:lastModifiedBy>
  <cp:revision>134</cp:revision>
  <dcterms:created xsi:type="dcterms:W3CDTF">2000-03-29T16:40:24Z</dcterms:created>
  <dcterms:modified xsi:type="dcterms:W3CDTF">2020-05-04T16:49:07Z</dcterms:modified>
</cp:coreProperties>
</file>