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4"/>
  </p:notesMasterIdLst>
  <p:sldIdLst>
    <p:sldId id="290" r:id="rId2"/>
    <p:sldId id="257" r:id="rId3"/>
    <p:sldId id="258" r:id="rId4"/>
    <p:sldId id="259" r:id="rId5"/>
    <p:sldId id="261" r:id="rId6"/>
    <p:sldId id="262" r:id="rId7"/>
    <p:sldId id="291" r:id="rId8"/>
    <p:sldId id="264" r:id="rId9"/>
    <p:sldId id="265" r:id="rId10"/>
    <p:sldId id="266" r:id="rId11"/>
    <p:sldId id="267" r:id="rId12"/>
    <p:sldId id="268" r:id="rId13"/>
    <p:sldId id="292" r:id="rId14"/>
    <p:sldId id="293" r:id="rId15"/>
    <p:sldId id="271" r:id="rId16"/>
    <p:sldId id="272" r:id="rId17"/>
    <p:sldId id="274" r:id="rId18"/>
    <p:sldId id="294" r:id="rId19"/>
    <p:sldId id="276" r:id="rId20"/>
    <p:sldId id="277" r:id="rId21"/>
    <p:sldId id="278" r:id="rId22"/>
    <p:sldId id="279" r:id="rId23"/>
    <p:sldId id="280" r:id="rId24"/>
    <p:sldId id="281" r:id="rId25"/>
    <p:sldId id="282" r:id="rId26"/>
    <p:sldId id="283" r:id="rId27"/>
    <p:sldId id="295" r:id="rId28"/>
    <p:sldId id="284" r:id="rId29"/>
    <p:sldId id="285" r:id="rId30"/>
    <p:sldId id="286" r:id="rId31"/>
    <p:sldId id="287" r:id="rId32"/>
    <p:sldId id="288" r:id="rId33"/>
  </p:sldIdLst>
  <p:sldSz cx="9144000" cy="5143500" type="screen16x9"/>
  <p:notesSz cx="6858000" cy="9144000"/>
  <p:embeddedFontLst>
    <p:embeddedFont>
      <p:font typeface="Cambria" panose="02040503050406030204" pitchFamily="18" charset="0"/>
      <p:regular r:id="rId35"/>
      <p:bold r:id="rId36"/>
      <p:italic r:id="rId37"/>
      <p:boldItalic r:id="rId38"/>
    </p:embeddedFont>
    <p:embeddedFont>
      <p:font typeface="Calibri" panose="020F0502020204030204" pitchFamily="34" charset="0"/>
      <p:regular r:id="rId39"/>
      <p:bold r:id="rId40"/>
      <p:italic r:id="rId41"/>
      <p:boldItalic r:id="rId42"/>
    </p:embeddedFont>
    <p:embeddedFont>
      <p:font typeface="Nunito" panose="020B0604020202020204"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1" d="100"/>
          <a:sy n="91" d="100"/>
        </p:scale>
        <p:origin x="78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font" Target="fonts/font12.fntdata"/><Relationship Id="rId20" Type="http://schemas.openxmlformats.org/officeDocument/2006/relationships/slide" Target="slides/slide19.xml"/><Relationship Id="rId41"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solidFill>
                  <a:srgbClr val="000000"/>
                </a:solidFill>
              </a:rPr>
              <a:t>1</a:t>
            </a:fld>
            <a:endParaRPr>
              <a:solidFill>
                <a:srgbClr val="000000"/>
              </a:solidFill>
            </a:endParaRPr>
          </a:p>
        </p:txBody>
      </p:sp>
    </p:spTree>
    <p:extLst>
      <p:ext uri="{BB962C8B-B14F-4D97-AF65-F5344CB8AC3E}">
        <p14:creationId xmlns:p14="http://schemas.microsoft.com/office/powerpoint/2010/main" val="18075229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527d4d7fae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527d4d7fae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4c93c0a03e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4c93c0a03e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sz="1100" dirty="0" smtClean="0">
                <a:solidFill>
                  <a:srgbClr val="000000"/>
                </a:solidFill>
                <a:highlight>
                  <a:srgbClr val="FFFFFF"/>
                </a:highlight>
                <a:latin typeface="Times New Roman"/>
                <a:ea typeface="Times New Roman"/>
                <a:cs typeface="Times New Roman"/>
                <a:sym typeface="Times New Roman"/>
              </a:rPr>
              <a:t>such as for home automation, medical device data collection, and other low-power low-bandwidth needs, designed for small scale projects which need wireless connection.</a:t>
            </a:r>
            <a:r>
              <a:rPr lang="en-IN" sz="1000" dirty="0" smtClean="0">
                <a:solidFill>
                  <a:srgbClr val="000000"/>
                </a:solidFill>
                <a:highlight>
                  <a:srgbClr val="FFFFFF"/>
                </a:highlight>
                <a:latin typeface="Times New Roman"/>
                <a:ea typeface="Times New Roman"/>
                <a:cs typeface="Times New Roman"/>
                <a:sym typeface="Times New Roman"/>
              </a:rPr>
              <a:t> </a:t>
            </a:r>
            <a:endParaRPr lang="en-IN" sz="1000" dirty="0" smtClean="0">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527d4d7fae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527d4d7fae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4c93c0a03e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4c93c0a03e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86972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4c93c0a03e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4c93c0a03e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sz="1100" dirty="0" smtClean="0">
                <a:solidFill>
                  <a:srgbClr val="000000"/>
                </a:solidFill>
                <a:latin typeface="Times New Roman"/>
                <a:ea typeface="Times New Roman"/>
                <a:cs typeface="Times New Roman"/>
                <a:sym typeface="Times New Roman"/>
              </a:rPr>
              <a:t>But it should work with all kind of Programming Languages, since it uses a REST API and HTTP.</a:t>
            </a:r>
            <a:endParaRPr lang="en-IN" sz="1100" dirty="0" smtClean="0">
              <a:latin typeface="Times New Roman"/>
              <a:ea typeface="Times New Roman"/>
              <a:cs typeface="Times New Roman"/>
              <a:sym typeface="Times New Roman"/>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9684189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4c93c0a03e_0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4c93c0a03e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527d4d7fae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527d4d7fae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sz="1100" dirty="0" smtClean="0">
                <a:solidFill>
                  <a:srgbClr val="222222"/>
                </a:solidFill>
                <a:latin typeface="Times New Roman"/>
                <a:ea typeface="Times New Roman"/>
                <a:cs typeface="Times New Roman"/>
                <a:sym typeface="Times New Roman"/>
              </a:rPr>
              <a:t>The Arduino IDE supports the languages C and C++ using special rules of code structuring. The Arduino IDE supplies a software library from the Wiring project, which provides many common input and output procedures. User-written code only requires two basic functions, for starting the sketch and the main program loop, that are compiled and linked with a program stub </a:t>
            </a:r>
            <a:r>
              <a:rPr lang="en-IN" sz="1100" i="1" dirty="0" smtClean="0">
                <a:solidFill>
                  <a:srgbClr val="222222"/>
                </a:solidFill>
                <a:latin typeface="Times New Roman"/>
                <a:ea typeface="Times New Roman"/>
                <a:cs typeface="Times New Roman"/>
                <a:sym typeface="Times New Roman"/>
              </a:rPr>
              <a:t>main()</a:t>
            </a:r>
            <a:r>
              <a:rPr lang="en-IN" sz="1100" dirty="0" smtClean="0">
                <a:solidFill>
                  <a:srgbClr val="222222"/>
                </a:solidFill>
                <a:latin typeface="Times New Roman"/>
                <a:ea typeface="Times New Roman"/>
                <a:cs typeface="Times New Roman"/>
                <a:sym typeface="Times New Roman"/>
              </a:rPr>
              <a:t> into an executable cyclic executive program .</a:t>
            </a:r>
            <a:endParaRPr lang="en-IN" sz="1100" dirty="0" smtClean="0"/>
          </a:p>
          <a:p>
            <a:pPr marL="0" lvl="0" indent="0" algn="l"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527d4d7fae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527d4d7fae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sz="1100" dirty="0" smtClean="0">
                <a:solidFill>
                  <a:srgbClr val="000000"/>
                </a:solidFill>
                <a:latin typeface="Times New Roman"/>
                <a:ea typeface="Times New Roman"/>
                <a:cs typeface="Times New Roman"/>
                <a:sym typeface="Times New Roman"/>
              </a:rPr>
              <a:t>The </a:t>
            </a:r>
            <a:r>
              <a:rPr lang="en-IN" sz="1100" dirty="0" err="1" smtClean="0">
                <a:solidFill>
                  <a:srgbClr val="000000"/>
                </a:solidFill>
                <a:latin typeface="Times New Roman"/>
                <a:ea typeface="Times New Roman"/>
                <a:cs typeface="Times New Roman"/>
                <a:sym typeface="Times New Roman"/>
              </a:rPr>
              <a:t>color</a:t>
            </a:r>
            <a:r>
              <a:rPr lang="en-IN" sz="1100" dirty="0" smtClean="0">
                <a:solidFill>
                  <a:srgbClr val="000000"/>
                </a:solidFill>
                <a:latin typeface="Times New Roman"/>
                <a:ea typeface="Times New Roman"/>
                <a:cs typeface="Times New Roman"/>
                <a:sym typeface="Times New Roman"/>
              </a:rPr>
              <a:t> of the emitted light depends on the composition and condition of the semi conducting material used, and can be infrared, visible, or near-ultraviolet.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sz="1100" dirty="0" smtClean="0">
                <a:solidFill>
                  <a:srgbClr val="000000"/>
                </a:solidFill>
                <a:latin typeface="Times New Roman"/>
                <a:ea typeface="Times New Roman"/>
                <a:cs typeface="Times New Roman"/>
                <a:sym typeface="Times New Roman"/>
              </a:rPr>
              <a:t>Infrared LED to work in our remote controls, and get other ones of different </a:t>
            </a:r>
            <a:r>
              <a:rPr lang="en-IN" sz="1100" dirty="0" err="1" smtClean="0">
                <a:solidFill>
                  <a:srgbClr val="000000"/>
                </a:solidFill>
                <a:latin typeface="Times New Roman"/>
                <a:ea typeface="Times New Roman"/>
                <a:cs typeface="Times New Roman"/>
                <a:sym typeface="Times New Roman"/>
              </a:rPr>
              <a:t>colors</a:t>
            </a:r>
            <a:r>
              <a:rPr lang="en-IN" sz="1100" dirty="0" smtClean="0">
                <a:solidFill>
                  <a:srgbClr val="000000"/>
                </a:solidFill>
                <a:latin typeface="Times New Roman"/>
                <a:ea typeface="Times New Roman"/>
                <a:cs typeface="Times New Roman"/>
                <a:sym typeface="Times New Roman"/>
              </a:rPr>
              <a:t> to make indicators or, in large arrays, displays - even </a:t>
            </a:r>
            <a:r>
              <a:rPr lang="en-IN" sz="1100" dirty="0" err="1" smtClean="0">
                <a:solidFill>
                  <a:srgbClr val="000000"/>
                </a:solidFill>
                <a:latin typeface="Times New Roman"/>
                <a:ea typeface="Times New Roman"/>
                <a:cs typeface="Times New Roman"/>
                <a:sym typeface="Times New Roman"/>
              </a:rPr>
              <a:t>color</a:t>
            </a:r>
            <a:r>
              <a:rPr lang="en-IN" sz="1100" dirty="0" smtClean="0">
                <a:solidFill>
                  <a:srgbClr val="000000"/>
                </a:solidFill>
                <a:latin typeface="Times New Roman"/>
                <a:ea typeface="Times New Roman"/>
                <a:cs typeface="Times New Roman"/>
                <a:sym typeface="Times New Roman"/>
              </a:rPr>
              <a:t> ones. </a:t>
            </a:r>
            <a:endParaRPr lang="en-IN" sz="1100" dirty="0" smtClean="0">
              <a:solidFill>
                <a:srgbClr val="595959"/>
              </a:solidFill>
              <a:latin typeface="Times New Roman"/>
              <a:ea typeface="Times New Roman"/>
              <a:cs typeface="Times New Roman"/>
              <a:sym typeface="Times New Roman"/>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IN" sz="1100" dirty="0" smtClean="0">
              <a:solidFill>
                <a:srgbClr val="595959"/>
              </a:solidFill>
              <a:latin typeface="Times New Roman"/>
              <a:ea typeface="Times New Roman"/>
              <a:cs typeface="Times New Roman"/>
              <a:sym typeface="Times New Roman"/>
            </a:endParaRPr>
          </a:p>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527d4d7fae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527d4d7fae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IN" sz="1100" dirty="0" smtClean="0">
                <a:solidFill>
                  <a:srgbClr val="000000"/>
                </a:solidFill>
                <a:latin typeface="Times New Roman"/>
                <a:ea typeface="Times New Roman"/>
                <a:cs typeface="Times New Roman"/>
                <a:sym typeface="Times New Roman"/>
              </a:rPr>
              <a:t>Because of the following reasons.</a:t>
            </a:r>
          </a:p>
          <a:p>
            <a:pPr marL="285750" indent="-285750" algn="just"/>
            <a:r>
              <a:rPr lang="en-IN" sz="1100" dirty="0" smtClean="0">
                <a:solidFill>
                  <a:srgbClr val="000000"/>
                </a:solidFill>
                <a:latin typeface="Times New Roman"/>
                <a:ea typeface="Times New Roman"/>
                <a:cs typeface="Times New Roman"/>
                <a:sym typeface="Times New Roman"/>
              </a:rPr>
              <a:t>The declining prices of LCDs</a:t>
            </a:r>
          </a:p>
          <a:p>
            <a:pPr marL="285750" indent="-285750" algn="just"/>
            <a:r>
              <a:rPr lang="en-IN" sz="1100" dirty="0" smtClean="0">
                <a:solidFill>
                  <a:srgbClr val="000000"/>
                </a:solidFill>
                <a:latin typeface="Times New Roman"/>
                <a:ea typeface="Times New Roman"/>
                <a:cs typeface="Times New Roman"/>
                <a:sym typeface="Times New Roman"/>
              </a:rPr>
              <a:t>The ability to display numbers, characters and graphics. This is in contrast to LEDs, which are limited to numbers and a few characters.</a:t>
            </a:r>
          </a:p>
          <a:p>
            <a:pPr marL="285750" indent="-285750" algn="just"/>
            <a:r>
              <a:rPr lang="en-IN" sz="1100" dirty="0" smtClean="0">
                <a:solidFill>
                  <a:srgbClr val="000000"/>
                </a:solidFill>
                <a:latin typeface="Times New Roman"/>
                <a:ea typeface="Times New Roman"/>
                <a:cs typeface="Times New Roman"/>
                <a:sym typeface="Times New Roman"/>
              </a:rPr>
              <a:t>Incorporation of a refreshing controller into the LCD, thereby relieving the CPU of the task of refreshing the LCD.</a:t>
            </a:r>
            <a:r>
              <a:rPr lang="en-IN" sz="1100" dirty="0" smtClean="0">
                <a:latin typeface="Times New Roman"/>
                <a:ea typeface="Times New Roman"/>
                <a:cs typeface="Times New Roman"/>
                <a:sym typeface="Times New Roman"/>
              </a:rPr>
              <a:t>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8796576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527d4d7fae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527d4d7fae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4c93c0a03e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4c93c0a03e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57d176b5a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57d176b5a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564aaeeb1c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564aaeeb1c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57d176b5ac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57d176b5ac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564aaeeb1c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564aaeeb1c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57d176b5ac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57d176b5ac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57d176b5ac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57d176b5ac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57d176b5ac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57d176b5ac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527d4d7fae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527d4d7fae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57d176b5ac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57d176b5ac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57d176b5ac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57d176b5ac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564aaeeb1c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564aaeeb1c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57d176b5ac_1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57d176b5ac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4c93c0a03e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4c93c0a03e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4c93c0a03e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4c93c0a03e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sz="1100" dirty="0" smtClean="0">
                <a:solidFill>
                  <a:srgbClr val="000000"/>
                </a:solidFill>
                <a:latin typeface="Times New Roman"/>
                <a:ea typeface="Times New Roman"/>
                <a:cs typeface="Times New Roman"/>
                <a:sym typeface="Times New Roman"/>
              </a:rPr>
              <a:t>To avoid aircraft collision, we used </a:t>
            </a:r>
            <a:r>
              <a:rPr lang="en-IN" sz="1100" dirty="0" err="1" smtClean="0">
                <a:solidFill>
                  <a:srgbClr val="000000"/>
                </a:solidFill>
                <a:latin typeface="Times New Roman"/>
                <a:ea typeface="Times New Roman"/>
                <a:cs typeface="Times New Roman"/>
                <a:sym typeface="Times New Roman"/>
              </a:rPr>
              <a:t>Zigbee</a:t>
            </a:r>
            <a:r>
              <a:rPr lang="en-IN" sz="1100" dirty="0" smtClean="0">
                <a:solidFill>
                  <a:srgbClr val="000000"/>
                </a:solidFill>
                <a:latin typeface="Times New Roman"/>
                <a:ea typeface="Times New Roman"/>
                <a:cs typeface="Times New Roman"/>
                <a:sym typeface="Times New Roman"/>
              </a:rPr>
              <a:t> network for communication between two aircrafts. The proliferation of Internet of Things (</a:t>
            </a:r>
            <a:r>
              <a:rPr lang="en-IN" sz="1100" dirty="0" err="1" smtClean="0">
                <a:solidFill>
                  <a:srgbClr val="000000"/>
                </a:solidFill>
                <a:latin typeface="Times New Roman"/>
                <a:ea typeface="Times New Roman"/>
                <a:cs typeface="Times New Roman"/>
                <a:sym typeface="Times New Roman"/>
              </a:rPr>
              <a:t>IoT</a:t>
            </a:r>
            <a:r>
              <a:rPr lang="en-IN" sz="1100" dirty="0" smtClean="0">
                <a:solidFill>
                  <a:srgbClr val="000000"/>
                </a:solidFill>
                <a:latin typeface="Times New Roman"/>
                <a:ea typeface="Times New Roman"/>
                <a:cs typeface="Times New Roman"/>
                <a:sym typeface="Times New Roman"/>
              </a:rPr>
              <a:t>) devices such as smartphones, sensors, cameras. It is possible to collect massive amount of analytical data for automation of the piloting in future.  </a:t>
            </a:r>
            <a:endParaRPr lang="en-IN" dirty="0" smtClean="0"/>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4c93c0a03e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4c93c0a03e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4c93c0a03e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4c93c0a03e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4c93c0a03e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4c93c0a03e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6043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4c93c0a03e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4c93c0a03e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5474254c19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5474254c19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lstStyle>
            <a:lvl1pPr lvl="0" algn="ctr" rtl="0">
              <a:spcBef>
                <a:spcPts val="0"/>
              </a:spcBef>
              <a:spcAft>
                <a:spcPts val="0"/>
              </a:spcAft>
              <a:buSzPts val="3800"/>
              <a:buNone/>
              <a:defRPr sz="3800"/>
            </a:lvl1pPr>
            <a:lvl2pPr lvl="1" algn="ctr" rtl="0">
              <a:spcBef>
                <a:spcPts val="0"/>
              </a:spcBef>
              <a:spcAft>
                <a:spcPts val="0"/>
              </a:spcAft>
              <a:buSzPts val="3800"/>
              <a:buNone/>
              <a:defRPr sz="3800"/>
            </a:lvl2pPr>
            <a:lvl3pPr lvl="2" algn="ctr" rtl="0">
              <a:spcBef>
                <a:spcPts val="0"/>
              </a:spcBef>
              <a:spcAft>
                <a:spcPts val="0"/>
              </a:spcAft>
              <a:buSzPts val="3800"/>
              <a:buNone/>
              <a:defRPr sz="3800"/>
            </a:lvl3pPr>
            <a:lvl4pPr lvl="3" algn="ctr" rtl="0">
              <a:spcBef>
                <a:spcPts val="0"/>
              </a:spcBef>
              <a:spcAft>
                <a:spcPts val="0"/>
              </a:spcAft>
              <a:buSzPts val="3800"/>
              <a:buNone/>
              <a:defRPr sz="3800"/>
            </a:lvl4pPr>
            <a:lvl5pPr lvl="4" algn="ctr" rtl="0">
              <a:spcBef>
                <a:spcPts val="0"/>
              </a:spcBef>
              <a:spcAft>
                <a:spcPts val="0"/>
              </a:spcAft>
              <a:buSzPts val="3800"/>
              <a:buNone/>
              <a:defRPr sz="3800"/>
            </a:lvl5pPr>
            <a:lvl6pPr lvl="5" algn="ctr" rtl="0">
              <a:spcBef>
                <a:spcPts val="0"/>
              </a:spcBef>
              <a:spcAft>
                <a:spcPts val="0"/>
              </a:spcAft>
              <a:buSzPts val="3800"/>
              <a:buNone/>
              <a:defRPr sz="3800"/>
            </a:lvl6pPr>
            <a:lvl7pPr lvl="6" algn="ctr" rtl="0">
              <a:spcBef>
                <a:spcPts val="0"/>
              </a:spcBef>
              <a:spcAft>
                <a:spcPts val="0"/>
              </a:spcAft>
              <a:buSzPts val="3800"/>
              <a:buNone/>
              <a:defRPr sz="3800"/>
            </a:lvl7pPr>
            <a:lvl8pPr lvl="7" algn="ctr" rtl="0">
              <a:spcBef>
                <a:spcPts val="0"/>
              </a:spcBef>
              <a:spcAft>
                <a:spcPts val="0"/>
              </a:spcAft>
              <a:buSzPts val="3800"/>
              <a:buNone/>
              <a:defRPr sz="3800"/>
            </a:lvl8pPr>
            <a:lvl9pPr lvl="8" algn="ctr" rtl="0">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Clr>
                <a:schemeClr val="lt1"/>
              </a:buClr>
              <a:buSzPts val="1600"/>
              <a:buNone/>
              <a:defRPr sz="1600">
                <a:solidFill>
                  <a:schemeClr val="lt1"/>
                </a:solidFill>
              </a:defRPr>
            </a:lvl1pPr>
            <a:lvl2pPr lvl="1" algn="ctr" rtl="0">
              <a:lnSpc>
                <a:spcPct val="100000"/>
              </a:lnSpc>
              <a:spcBef>
                <a:spcPts val="0"/>
              </a:spcBef>
              <a:spcAft>
                <a:spcPts val="0"/>
              </a:spcAft>
              <a:buClr>
                <a:schemeClr val="lt1"/>
              </a:buClr>
              <a:buSzPts val="1600"/>
              <a:buNone/>
              <a:defRPr sz="1600">
                <a:solidFill>
                  <a:schemeClr val="lt1"/>
                </a:solidFill>
              </a:defRPr>
            </a:lvl2pPr>
            <a:lvl3pPr lvl="2" algn="ctr" rtl="0">
              <a:lnSpc>
                <a:spcPct val="100000"/>
              </a:lnSpc>
              <a:spcBef>
                <a:spcPts val="0"/>
              </a:spcBef>
              <a:spcAft>
                <a:spcPts val="0"/>
              </a:spcAft>
              <a:buClr>
                <a:schemeClr val="lt1"/>
              </a:buClr>
              <a:buSzPts val="1600"/>
              <a:buNone/>
              <a:defRPr sz="1600">
                <a:solidFill>
                  <a:schemeClr val="lt1"/>
                </a:solidFill>
              </a:defRPr>
            </a:lvl3pPr>
            <a:lvl4pPr lvl="3" algn="ctr" rtl="0">
              <a:lnSpc>
                <a:spcPct val="100000"/>
              </a:lnSpc>
              <a:spcBef>
                <a:spcPts val="0"/>
              </a:spcBef>
              <a:spcAft>
                <a:spcPts val="0"/>
              </a:spcAft>
              <a:buClr>
                <a:schemeClr val="lt1"/>
              </a:buClr>
              <a:buSzPts val="1600"/>
              <a:buNone/>
              <a:defRPr sz="1600">
                <a:solidFill>
                  <a:schemeClr val="lt1"/>
                </a:solidFill>
              </a:defRPr>
            </a:lvl4pPr>
            <a:lvl5pPr lvl="4" algn="ctr" rtl="0">
              <a:lnSpc>
                <a:spcPct val="100000"/>
              </a:lnSpc>
              <a:spcBef>
                <a:spcPts val="0"/>
              </a:spcBef>
              <a:spcAft>
                <a:spcPts val="0"/>
              </a:spcAft>
              <a:buClr>
                <a:schemeClr val="lt1"/>
              </a:buClr>
              <a:buSzPts val="1600"/>
              <a:buNone/>
              <a:defRPr sz="1600">
                <a:solidFill>
                  <a:schemeClr val="lt1"/>
                </a:solidFill>
              </a:defRPr>
            </a:lvl5pPr>
            <a:lvl6pPr lvl="5" algn="ctr" rtl="0">
              <a:lnSpc>
                <a:spcPct val="100000"/>
              </a:lnSpc>
              <a:spcBef>
                <a:spcPts val="0"/>
              </a:spcBef>
              <a:spcAft>
                <a:spcPts val="0"/>
              </a:spcAft>
              <a:buClr>
                <a:schemeClr val="lt1"/>
              </a:buClr>
              <a:buSzPts val="1600"/>
              <a:buNone/>
              <a:defRPr sz="1600">
                <a:solidFill>
                  <a:schemeClr val="lt1"/>
                </a:solidFill>
              </a:defRPr>
            </a:lvl6pPr>
            <a:lvl7pPr lvl="6" algn="ctr" rtl="0">
              <a:lnSpc>
                <a:spcPct val="100000"/>
              </a:lnSpc>
              <a:spcBef>
                <a:spcPts val="0"/>
              </a:spcBef>
              <a:spcAft>
                <a:spcPts val="0"/>
              </a:spcAft>
              <a:buClr>
                <a:schemeClr val="lt1"/>
              </a:buClr>
              <a:buSzPts val="1600"/>
              <a:buNone/>
              <a:defRPr sz="1600">
                <a:solidFill>
                  <a:schemeClr val="lt1"/>
                </a:solidFill>
              </a:defRPr>
            </a:lvl7pPr>
            <a:lvl8pPr lvl="7" algn="ctr" rtl="0">
              <a:lnSpc>
                <a:spcPct val="100000"/>
              </a:lnSpc>
              <a:spcBef>
                <a:spcPts val="0"/>
              </a:spcBef>
              <a:spcAft>
                <a:spcPts val="0"/>
              </a:spcAft>
              <a:buClr>
                <a:schemeClr val="lt1"/>
              </a:buClr>
              <a:buSzPts val="1600"/>
              <a:buNone/>
              <a:defRPr sz="1600">
                <a:solidFill>
                  <a:schemeClr val="lt1"/>
                </a:solidFill>
              </a:defRPr>
            </a:lvl8pPr>
            <a:lvl9pPr lvl="8" algn="ctr" rtl="0">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lstStyle>
            <a:lvl1pPr lvl="0" algn="ctr" rtl="0">
              <a:spcBef>
                <a:spcPts val="0"/>
              </a:spcBef>
              <a:spcAft>
                <a:spcPts val="0"/>
              </a:spcAft>
              <a:buClr>
                <a:schemeClr val="dk2"/>
              </a:buClr>
              <a:buSzPts val="3200"/>
              <a:buNone/>
              <a:defRPr sz="3200">
                <a:solidFill>
                  <a:schemeClr val="dk2"/>
                </a:solidFill>
              </a:defRPr>
            </a:lvl1pPr>
            <a:lvl2pPr lvl="1" algn="ctr" rtl="0">
              <a:spcBef>
                <a:spcPts val="0"/>
              </a:spcBef>
              <a:spcAft>
                <a:spcPts val="0"/>
              </a:spcAft>
              <a:buClr>
                <a:schemeClr val="dk2"/>
              </a:buClr>
              <a:buSzPts val="3200"/>
              <a:buNone/>
              <a:defRPr sz="3200">
                <a:solidFill>
                  <a:schemeClr val="dk2"/>
                </a:solidFill>
              </a:defRPr>
            </a:lvl2pPr>
            <a:lvl3pPr lvl="2" algn="ctr" rtl="0">
              <a:spcBef>
                <a:spcPts val="0"/>
              </a:spcBef>
              <a:spcAft>
                <a:spcPts val="0"/>
              </a:spcAft>
              <a:buClr>
                <a:schemeClr val="dk2"/>
              </a:buClr>
              <a:buSzPts val="3200"/>
              <a:buNone/>
              <a:defRPr sz="3200">
                <a:solidFill>
                  <a:schemeClr val="dk2"/>
                </a:solidFill>
              </a:defRPr>
            </a:lvl3pPr>
            <a:lvl4pPr lvl="3" algn="ctr" rtl="0">
              <a:spcBef>
                <a:spcPts val="0"/>
              </a:spcBef>
              <a:spcAft>
                <a:spcPts val="0"/>
              </a:spcAft>
              <a:buClr>
                <a:schemeClr val="dk2"/>
              </a:buClr>
              <a:buSzPts val="3200"/>
              <a:buNone/>
              <a:defRPr sz="3200">
                <a:solidFill>
                  <a:schemeClr val="dk2"/>
                </a:solidFill>
              </a:defRPr>
            </a:lvl4pPr>
            <a:lvl5pPr lvl="4" algn="ctr" rtl="0">
              <a:spcBef>
                <a:spcPts val="0"/>
              </a:spcBef>
              <a:spcAft>
                <a:spcPts val="0"/>
              </a:spcAft>
              <a:buClr>
                <a:schemeClr val="dk2"/>
              </a:buClr>
              <a:buSzPts val="3200"/>
              <a:buNone/>
              <a:defRPr sz="3200">
                <a:solidFill>
                  <a:schemeClr val="dk2"/>
                </a:solidFill>
              </a:defRPr>
            </a:lvl5pPr>
            <a:lvl6pPr lvl="5" algn="ctr" rtl="0">
              <a:spcBef>
                <a:spcPts val="0"/>
              </a:spcBef>
              <a:spcAft>
                <a:spcPts val="0"/>
              </a:spcAft>
              <a:buClr>
                <a:schemeClr val="dk2"/>
              </a:buClr>
              <a:buSzPts val="3200"/>
              <a:buNone/>
              <a:defRPr sz="3200">
                <a:solidFill>
                  <a:schemeClr val="dk2"/>
                </a:solidFill>
              </a:defRPr>
            </a:lvl6pPr>
            <a:lvl7pPr lvl="6" algn="ctr" rtl="0">
              <a:spcBef>
                <a:spcPts val="0"/>
              </a:spcBef>
              <a:spcAft>
                <a:spcPts val="0"/>
              </a:spcAft>
              <a:buClr>
                <a:schemeClr val="dk2"/>
              </a:buClr>
              <a:buSzPts val="3200"/>
              <a:buNone/>
              <a:defRPr sz="3200">
                <a:solidFill>
                  <a:schemeClr val="dk2"/>
                </a:solidFill>
              </a:defRPr>
            </a:lvl7pPr>
            <a:lvl8pPr lvl="7" algn="ctr" rtl="0">
              <a:spcBef>
                <a:spcPts val="0"/>
              </a:spcBef>
              <a:spcAft>
                <a:spcPts val="0"/>
              </a:spcAft>
              <a:buClr>
                <a:schemeClr val="dk2"/>
              </a:buClr>
              <a:buSzPts val="3200"/>
              <a:buNone/>
              <a:defRPr sz="3200">
                <a:solidFill>
                  <a:schemeClr val="dk2"/>
                </a:solidFill>
              </a:defRPr>
            </a:lvl8pPr>
            <a:lvl9pPr lvl="8" algn="ctr" rtl="0">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lstStyle>
            <a:lvl1pPr lvl="0" algn="ctr" rtl="0">
              <a:spcBef>
                <a:spcPts val="0"/>
              </a:spcBef>
              <a:spcAft>
                <a:spcPts val="0"/>
              </a:spcAft>
              <a:buSzPts val="3200"/>
              <a:buNone/>
              <a:defRPr sz="3200"/>
            </a:lvl1pPr>
            <a:lvl2pPr lvl="1" algn="ctr" rtl="0">
              <a:spcBef>
                <a:spcPts val="0"/>
              </a:spcBef>
              <a:spcAft>
                <a:spcPts val="0"/>
              </a:spcAft>
              <a:buSzPts val="3200"/>
              <a:buNone/>
              <a:defRPr sz="3200"/>
            </a:lvl2pPr>
            <a:lvl3pPr lvl="2" algn="ctr" rtl="0">
              <a:spcBef>
                <a:spcPts val="0"/>
              </a:spcBef>
              <a:spcAft>
                <a:spcPts val="0"/>
              </a:spcAft>
              <a:buSzPts val="3200"/>
              <a:buNone/>
              <a:defRPr sz="3200"/>
            </a:lvl3pPr>
            <a:lvl4pPr lvl="3" algn="ctr" rtl="0">
              <a:spcBef>
                <a:spcPts val="0"/>
              </a:spcBef>
              <a:spcAft>
                <a:spcPts val="0"/>
              </a:spcAft>
              <a:buSzPts val="3200"/>
              <a:buNone/>
              <a:defRPr sz="3200"/>
            </a:lvl4pPr>
            <a:lvl5pPr lvl="4" algn="ctr" rtl="0">
              <a:spcBef>
                <a:spcPts val="0"/>
              </a:spcBef>
              <a:spcAft>
                <a:spcPts val="0"/>
              </a:spcAft>
              <a:buSzPts val="3200"/>
              <a:buNone/>
              <a:defRPr sz="3200"/>
            </a:lvl5pPr>
            <a:lvl6pPr lvl="5" algn="ctr" rtl="0">
              <a:spcBef>
                <a:spcPts val="0"/>
              </a:spcBef>
              <a:spcAft>
                <a:spcPts val="0"/>
              </a:spcAft>
              <a:buSzPts val="3200"/>
              <a:buNone/>
              <a:defRPr sz="3200"/>
            </a:lvl6pPr>
            <a:lvl7pPr lvl="6" algn="ctr" rtl="0">
              <a:spcBef>
                <a:spcPts val="0"/>
              </a:spcBef>
              <a:spcAft>
                <a:spcPts val="0"/>
              </a:spcAft>
              <a:buSzPts val="3200"/>
              <a:buNone/>
              <a:defRPr sz="3200"/>
            </a:lvl7pPr>
            <a:lvl8pPr lvl="7" algn="ctr" rtl="0">
              <a:spcBef>
                <a:spcPts val="0"/>
              </a:spcBef>
              <a:spcAft>
                <a:spcPts val="0"/>
              </a:spcAft>
              <a:buSzPts val="3200"/>
              <a:buNone/>
              <a:defRPr sz="3200"/>
            </a:lvl8pPr>
            <a:lvl9pPr lvl="8" algn="ctr" rtl="0">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lstStyle>
            <a:lvl1pPr marL="457200" lvl="0" indent="-228600" rtl="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lstStyle>
            <a:lvl1pPr lvl="0" algn="ctr" rtl="0">
              <a:spcBef>
                <a:spcPts val="0"/>
              </a:spcBef>
              <a:spcAft>
                <a:spcPts val="0"/>
              </a:spcAft>
              <a:buClr>
                <a:schemeClr val="dk2"/>
              </a:buClr>
              <a:buSzPts val="8600"/>
              <a:buNone/>
              <a:defRPr sz="8600">
                <a:solidFill>
                  <a:schemeClr val="dk2"/>
                </a:solidFill>
              </a:defRPr>
            </a:lvl1pPr>
            <a:lvl2pPr lvl="1" algn="ctr" rtl="0">
              <a:spcBef>
                <a:spcPts val="0"/>
              </a:spcBef>
              <a:spcAft>
                <a:spcPts val="0"/>
              </a:spcAft>
              <a:buClr>
                <a:schemeClr val="dk2"/>
              </a:buClr>
              <a:buSzPts val="8600"/>
              <a:buNone/>
              <a:defRPr sz="8600">
                <a:solidFill>
                  <a:schemeClr val="dk2"/>
                </a:solidFill>
              </a:defRPr>
            </a:lvl2pPr>
            <a:lvl3pPr lvl="2" algn="ctr" rtl="0">
              <a:spcBef>
                <a:spcPts val="0"/>
              </a:spcBef>
              <a:spcAft>
                <a:spcPts val="0"/>
              </a:spcAft>
              <a:buClr>
                <a:schemeClr val="dk2"/>
              </a:buClr>
              <a:buSzPts val="8600"/>
              <a:buNone/>
              <a:defRPr sz="8600">
                <a:solidFill>
                  <a:schemeClr val="dk2"/>
                </a:solidFill>
              </a:defRPr>
            </a:lvl3pPr>
            <a:lvl4pPr lvl="3" algn="ctr" rtl="0">
              <a:spcBef>
                <a:spcPts val="0"/>
              </a:spcBef>
              <a:spcAft>
                <a:spcPts val="0"/>
              </a:spcAft>
              <a:buClr>
                <a:schemeClr val="dk2"/>
              </a:buClr>
              <a:buSzPts val="8600"/>
              <a:buNone/>
              <a:defRPr sz="8600">
                <a:solidFill>
                  <a:schemeClr val="dk2"/>
                </a:solidFill>
              </a:defRPr>
            </a:lvl4pPr>
            <a:lvl5pPr lvl="4" algn="ctr" rtl="0">
              <a:spcBef>
                <a:spcPts val="0"/>
              </a:spcBef>
              <a:spcAft>
                <a:spcPts val="0"/>
              </a:spcAft>
              <a:buClr>
                <a:schemeClr val="dk2"/>
              </a:buClr>
              <a:buSzPts val="8600"/>
              <a:buNone/>
              <a:defRPr sz="8600">
                <a:solidFill>
                  <a:schemeClr val="dk2"/>
                </a:solidFill>
              </a:defRPr>
            </a:lvl5pPr>
            <a:lvl6pPr lvl="5" algn="ctr" rtl="0">
              <a:spcBef>
                <a:spcPts val="0"/>
              </a:spcBef>
              <a:spcAft>
                <a:spcPts val="0"/>
              </a:spcAft>
              <a:buClr>
                <a:schemeClr val="dk2"/>
              </a:buClr>
              <a:buSzPts val="8600"/>
              <a:buNone/>
              <a:defRPr sz="8600">
                <a:solidFill>
                  <a:schemeClr val="dk2"/>
                </a:solidFill>
              </a:defRPr>
            </a:lvl6pPr>
            <a:lvl7pPr lvl="6" algn="ctr" rtl="0">
              <a:spcBef>
                <a:spcPts val="0"/>
              </a:spcBef>
              <a:spcAft>
                <a:spcPts val="0"/>
              </a:spcAft>
              <a:buClr>
                <a:schemeClr val="dk2"/>
              </a:buClr>
              <a:buSzPts val="8600"/>
              <a:buNone/>
              <a:defRPr sz="8600">
                <a:solidFill>
                  <a:schemeClr val="dk2"/>
                </a:solidFill>
              </a:defRPr>
            </a:lvl7pPr>
            <a:lvl8pPr lvl="7" algn="ctr" rtl="0">
              <a:spcBef>
                <a:spcPts val="0"/>
              </a:spcBef>
              <a:spcAft>
                <a:spcPts val="0"/>
              </a:spcAft>
              <a:buClr>
                <a:schemeClr val="dk2"/>
              </a:buClr>
              <a:buSzPts val="8600"/>
              <a:buNone/>
              <a:defRPr sz="8600">
                <a:solidFill>
                  <a:schemeClr val="dk2"/>
                </a:solidFill>
              </a:defRPr>
            </a:lvl8pPr>
            <a:lvl9pPr lvl="8" algn="ctr" rtl="0">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lstStyle>
            <a:lvl1pPr marL="457200" lvl="0" indent="-311150" algn="ctr" rtl="0">
              <a:spcBef>
                <a:spcPts val="0"/>
              </a:spcBef>
              <a:spcAft>
                <a:spcPts val="0"/>
              </a:spcAft>
              <a:buSzPts val="1300"/>
              <a:buChar char="●"/>
              <a:defRPr/>
            </a:lvl1pPr>
            <a:lvl2pPr marL="914400" lvl="1" indent="-298450" algn="ctr" rtl="0">
              <a:spcBef>
                <a:spcPts val="1600"/>
              </a:spcBef>
              <a:spcAft>
                <a:spcPts val="0"/>
              </a:spcAft>
              <a:buSzPts val="1100"/>
              <a:buChar char="○"/>
              <a:defRPr/>
            </a:lvl2pPr>
            <a:lvl3pPr marL="1371600" lvl="2" indent="-298450" algn="ctr" rtl="0">
              <a:spcBef>
                <a:spcPts val="1600"/>
              </a:spcBef>
              <a:spcAft>
                <a:spcPts val="0"/>
              </a:spcAft>
              <a:buSzPts val="1100"/>
              <a:buChar char="■"/>
              <a:defRPr/>
            </a:lvl3pPr>
            <a:lvl4pPr marL="1828800" lvl="3" indent="-298450" algn="ctr" rtl="0">
              <a:spcBef>
                <a:spcPts val="1600"/>
              </a:spcBef>
              <a:spcAft>
                <a:spcPts val="0"/>
              </a:spcAft>
              <a:buSzPts val="1100"/>
              <a:buChar char="●"/>
              <a:defRPr/>
            </a:lvl4pPr>
            <a:lvl5pPr marL="2286000" lvl="4" indent="-298450" algn="ctr" rtl="0">
              <a:spcBef>
                <a:spcPts val="1600"/>
              </a:spcBef>
              <a:spcAft>
                <a:spcPts val="0"/>
              </a:spcAft>
              <a:buSzPts val="1100"/>
              <a:buChar char="○"/>
              <a:defRPr/>
            </a:lvl5pPr>
            <a:lvl6pPr marL="2743200" lvl="5" indent="-298450" algn="ctr" rtl="0">
              <a:spcBef>
                <a:spcPts val="1600"/>
              </a:spcBef>
              <a:spcAft>
                <a:spcPts val="0"/>
              </a:spcAft>
              <a:buSzPts val="1100"/>
              <a:buChar char="■"/>
              <a:defRPr/>
            </a:lvl6pPr>
            <a:lvl7pPr marL="3200400" lvl="6" indent="-298450" algn="ctr" rtl="0">
              <a:spcBef>
                <a:spcPts val="1600"/>
              </a:spcBef>
              <a:spcAft>
                <a:spcPts val="0"/>
              </a:spcAft>
              <a:buSzPts val="1100"/>
              <a:buChar char="●"/>
              <a:defRPr/>
            </a:lvl7pPr>
            <a:lvl8pPr marL="3657600" lvl="7" indent="-298450" algn="ctr" rtl="0">
              <a:spcBef>
                <a:spcPts val="1600"/>
              </a:spcBef>
              <a:spcAft>
                <a:spcPts val="0"/>
              </a:spcAft>
              <a:buSzPts val="1100"/>
              <a:buChar char="○"/>
              <a:defRPr/>
            </a:lvl8pPr>
            <a:lvl9pPr marL="4114800" lvl="8" indent="-298450" algn="ctr" rtl="0">
              <a:spcBef>
                <a:spcPts val="1600"/>
              </a:spcBef>
              <a:spcAft>
                <a:spcPts val="160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lstStyle>
            <a:lvl1pPr marL="457200" lvl="0" indent="-311150" rtl="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rtl="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latin typeface="Nunito"/>
                <a:ea typeface="Nunito"/>
                <a:cs typeface="Nunito"/>
                <a:sym typeface="Nunito"/>
              </a:defRPr>
            </a:lvl1pPr>
            <a:lvl2pPr lvl="1" algn="r" rtl="0">
              <a:buNone/>
              <a:defRPr sz="1000">
                <a:solidFill>
                  <a:schemeClr val="dk2"/>
                </a:solidFill>
                <a:latin typeface="Nunito"/>
                <a:ea typeface="Nunito"/>
                <a:cs typeface="Nunito"/>
                <a:sym typeface="Nunito"/>
              </a:defRPr>
            </a:lvl2pPr>
            <a:lvl3pPr lvl="2" algn="r" rtl="0">
              <a:buNone/>
              <a:defRPr sz="1000">
                <a:solidFill>
                  <a:schemeClr val="dk2"/>
                </a:solidFill>
                <a:latin typeface="Nunito"/>
                <a:ea typeface="Nunito"/>
                <a:cs typeface="Nunito"/>
                <a:sym typeface="Nunito"/>
              </a:defRPr>
            </a:lvl3pPr>
            <a:lvl4pPr lvl="3" algn="r" rtl="0">
              <a:buNone/>
              <a:defRPr sz="1000">
                <a:solidFill>
                  <a:schemeClr val="dk2"/>
                </a:solidFill>
                <a:latin typeface="Nunito"/>
                <a:ea typeface="Nunito"/>
                <a:cs typeface="Nunito"/>
                <a:sym typeface="Nunito"/>
              </a:defRPr>
            </a:lvl4pPr>
            <a:lvl5pPr lvl="4" algn="r" rtl="0">
              <a:buNone/>
              <a:defRPr sz="1000">
                <a:solidFill>
                  <a:schemeClr val="dk2"/>
                </a:solidFill>
                <a:latin typeface="Nunito"/>
                <a:ea typeface="Nunito"/>
                <a:cs typeface="Nunito"/>
                <a:sym typeface="Nunito"/>
              </a:defRPr>
            </a:lvl5pPr>
            <a:lvl6pPr lvl="5" algn="r" rtl="0">
              <a:buNone/>
              <a:defRPr sz="1000">
                <a:solidFill>
                  <a:schemeClr val="dk2"/>
                </a:solidFill>
                <a:latin typeface="Nunito"/>
                <a:ea typeface="Nunito"/>
                <a:cs typeface="Nunito"/>
                <a:sym typeface="Nunito"/>
              </a:defRPr>
            </a:lvl6pPr>
            <a:lvl7pPr lvl="6" algn="r" rtl="0">
              <a:buNone/>
              <a:defRPr sz="1000">
                <a:solidFill>
                  <a:schemeClr val="dk2"/>
                </a:solidFill>
                <a:latin typeface="Nunito"/>
                <a:ea typeface="Nunito"/>
                <a:cs typeface="Nunito"/>
                <a:sym typeface="Nunito"/>
              </a:defRPr>
            </a:lvl7pPr>
            <a:lvl8pPr lvl="7" algn="r" rtl="0">
              <a:buNone/>
              <a:defRPr sz="1000">
                <a:solidFill>
                  <a:schemeClr val="dk2"/>
                </a:solidFill>
                <a:latin typeface="Nunito"/>
                <a:ea typeface="Nunito"/>
                <a:cs typeface="Nunito"/>
                <a:sym typeface="Nunito"/>
              </a:defRPr>
            </a:lvl8pPr>
            <a:lvl9pPr lvl="8" algn="r" rtl="0">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Digital_radio"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hyperlink" Target="https://thingspeak.com/" TargetMode="External"/><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3"/>
          <p:cNvSpPr txBox="1">
            <a:spLocks noGrp="1"/>
          </p:cNvSpPr>
          <p:nvPr>
            <p:ph type="ctrTitle" idx="4294967295"/>
          </p:nvPr>
        </p:nvSpPr>
        <p:spPr>
          <a:xfrm>
            <a:off x="1518047" y="71899"/>
            <a:ext cx="6222206" cy="1143000"/>
          </a:xfrm>
          <a:prstGeom prst="rect">
            <a:avLst/>
          </a:prstGeom>
          <a:noFill/>
          <a:ln>
            <a:noFill/>
          </a:ln>
        </p:spPr>
        <p:txBody>
          <a:bodyPr spcFirstLastPara="1" wrap="square" lIns="68569" tIns="34275" rIns="68569" bIns="34275" anchor="ctr" anchorCtr="0">
            <a:noAutofit/>
          </a:bodyPr>
          <a:lstStyle/>
          <a:p>
            <a:pPr algn="ctr">
              <a:buClr>
                <a:schemeClr val="dk1"/>
              </a:buClr>
              <a:buSzPts val="3000"/>
            </a:pPr>
            <a:r>
              <a:rPr lang="en-US" sz="2250" dirty="0">
                <a:solidFill>
                  <a:schemeClr val="tx2">
                    <a:lumMod val="10000"/>
                  </a:schemeClr>
                </a:solidFill>
                <a:latin typeface="Calibri"/>
                <a:ea typeface="Calibri"/>
                <a:cs typeface="Calibri"/>
                <a:sym typeface="Calibri"/>
              </a:rPr>
              <a:t>Advanced Aircraft Anti-Collision System using </a:t>
            </a:r>
            <a:r>
              <a:rPr lang="en-US" sz="2250" dirty="0" err="1">
                <a:solidFill>
                  <a:schemeClr val="tx2">
                    <a:lumMod val="10000"/>
                  </a:schemeClr>
                </a:solidFill>
                <a:latin typeface="Calibri"/>
                <a:ea typeface="Calibri"/>
                <a:cs typeface="Calibri"/>
                <a:sym typeface="Calibri"/>
              </a:rPr>
              <a:t>Zigbee</a:t>
            </a:r>
            <a:r>
              <a:rPr lang="en-US" sz="2250" dirty="0">
                <a:solidFill>
                  <a:schemeClr val="tx2">
                    <a:lumMod val="10000"/>
                  </a:schemeClr>
                </a:solidFill>
                <a:latin typeface="Calibri"/>
                <a:ea typeface="Calibri"/>
                <a:cs typeface="Calibri"/>
                <a:sym typeface="Calibri"/>
              </a:rPr>
              <a:t> Communication and Reporting to Ground Station over Internet of Things (</a:t>
            </a:r>
            <a:r>
              <a:rPr lang="en-US" sz="2250" dirty="0" err="1">
                <a:solidFill>
                  <a:schemeClr val="tx2">
                    <a:lumMod val="10000"/>
                  </a:schemeClr>
                </a:solidFill>
                <a:latin typeface="Calibri"/>
                <a:ea typeface="Calibri"/>
                <a:cs typeface="Calibri"/>
                <a:sym typeface="Calibri"/>
              </a:rPr>
              <a:t>IoT</a:t>
            </a:r>
            <a:r>
              <a:rPr lang="en-US" sz="2250" dirty="0">
                <a:solidFill>
                  <a:schemeClr val="tx2">
                    <a:lumMod val="10000"/>
                  </a:schemeClr>
                </a:solidFill>
                <a:latin typeface="Calibri"/>
                <a:ea typeface="Calibri"/>
                <a:cs typeface="Calibri"/>
                <a:sym typeface="Calibri"/>
              </a:rPr>
              <a:t>)</a:t>
            </a:r>
            <a:endParaRPr sz="2250" b="1" dirty="0">
              <a:solidFill>
                <a:schemeClr val="tx2">
                  <a:lumMod val="10000"/>
                </a:schemeClr>
              </a:solidFill>
              <a:latin typeface="Calibri"/>
              <a:ea typeface="Calibri"/>
              <a:cs typeface="Calibri"/>
              <a:sym typeface="Calibri"/>
            </a:endParaRPr>
          </a:p>
        </p:txBody>
      </p:sp>
      <p:sp>
        <p:nvSpPr>
          <p:cNvPr id="90" name="Google Shape;90;p13"/>
          <p:cNvSpPr txBox="1"/>
          <p:nvPr/>
        </p:nvSpPr>
        <p:spPr>
          <a:xfrm>
            <a:off x="1922317" y="3197531"/>
            <a:ext cx="5970951" cy="692550"/>
          </a:xfrm>
          <a:prstGeom prst="rect">
            <a:avLst/>
          </a:prstGeom>
          <a:noFill/>
          <a:ln>
            <a:noFill/>
          </a:ln>
        </p:spPr>
        <p:txBody>
          <a:bodyPr spcFirstLastPara="1" wrap="square" lIns="68569" tIns="34275" rIns="68569" bIns="34275" anchor="t" anchorCtr="0">
            <a:noAutofit/>
          </a:bodyPr>
          <a:lstStyle/>
          <a:p>
            <a:pPr algn="just"/>
            <a:r>
              <a:rPr lang="en-US" sz="1350" dirty="0">
                <a:latin typeface="Calibri"/>
                <a:ea typeface="Calibri"/>
                <a:cs typeface="Calibri"/>
                <a:sym typeface="Calibri"/>
              </a:rPr>
              <a:t>GADDAM VIVEK REDDY		                             </a:t>
            </a:r>
            <a:r>
              <a:rPr lang="en-US" sz="1350" dirty="0" smtClean="0">
                <a:latin typeface="Calibri"/>
                <a:ea typeface="Calibri"/>
                <a:cs typeface="Calibri"/>
                <a:sym typeface="Calibri"/>
              </a:rPr>
              <a:t>     15H51A04K7</a:t>
            </a:r>
            <a:endParaRPr sz="1350" dirty="0">
              <a:latin typeface="Calibri"/>
              <a:ea typeface="Calibri"/>
              <a:cs typeface="Calibri"/>
              <a:sym typeface="Calibri"/>
            </a:endParaRPr>
          </a:p>
          <a:p>
            <a:pPr algn="just"/>
            <a:r>
              <a:rPr lang="en-US" sz="1350" dirty="0">
                <a:latin typeface="Calibri"/>
                <a:ea typeface="Calibri"/>
                <a:cs typeface="Calibri"/>
                <a:sym typeface="Calibri"/>
              </a:rPr>
              <a:t>KANDUKURI SRINIVAS </a:t>
            </a:r>
            <a:r>
              <a:rPr lang="en-US" sz="1350">
                <a:latin typeface="Calibri"/>
                <a:ea typeface="Calibri"/>
                <a:cs typeface="Calibri"/>
                <a:sym typeface="Calibri"/>
              </a:rPr>
              <a:t>RAHUL                                                </a:t>
            </a:r>
            <a:r>
              <a:rPr lang="en-US" sz="1350" smtClean="0">
                <a:latin typeface="Calibri"/>
                <a:ea typeface="Calibri"/>
                <a:cs typeface="Calibri"/>
                <a:sym typeface="Calibri"/>
              </a:rPr>
              <a:t>    15H51A04L6</a:t>
            </a:r>
            <a:endParaRPr sz="1050" dirty="0"/>
          </a:p>
          <a:p>
            <a:pPr algn="just"/>
            <a:r>
              <a:rPr lang="en-US" sz="1350" dirty="0">
                <a:latin typeface="Calibri"/>
                <a:ea typeface="Calibri"/>
                <a:cs typeface="Calibri"/>
                <a:sym typeface="Calibri"/>
              </a:rPr>
              <a:t>SARA RAKESH		                                  </a:t>
            </a:r>
            <a:r>
              <a:rPr lang="en-US" sz="1350" dirty="0" smtClean="0">
                <a:latin typeface="Calibri"/>
                <a:ea typeface="Calibri"/>
                <a:cs typeface="Calibri"/>
                <a:sym typeface="Calibri"/>
              </a:rPr>
              <a:t>15H51A04P3</a:t>
            </a:r>
            <a:endParaRPr sz="1350" dirty="0">
              <a:latin typeface="Calibri"/>
              <a:ea typeface="Calibri"/>
              <a:cs typeface="Calibri"/>
              <a:sym typeface="Calibri"/>
            </a:endParaRPr>
          </a:p>
        </p:txBody>
      </p:sp>
      <p:sp>
        <p:nvSpPr>
          <p:cNvPr id="91" name="Google Shape;91;p13"/>
          <p:cNvSpPr txBox="1"/>
          <p:nvPr/>
        </p:nvSpPr>
        <p:spPr>
          <a:xfrm>
            <a:off x="2911067" y="2089544"/>
            <a:ext cx="3429000" cy="1107996"/>
          </a:xfrm>
          <a:prstGeom prst="rect">
            <a:avLst/>
          </a:prstGeom>
          <a:noFill/>
          <a:ln>
            <a:noFill/>
          </a:ln>
        </p:spPr>
        <p:txBody>
          <a:bodyPr spcFirstLastPara="1" wrap="square" lIns="68569" tIns="34275" rIns="68569" bIns="34275" anchor="t" anchorCtr="0">
            <a:noAutofit/>
          </a:bodyPr>
          <a:lstStyle/>
          <a:p>
            <a:pPr algn="ctr"/>
            <a:r>
              <a:rPr lang="en-US" sz="1350" b="1" dirty="0">
                <a:latin typeface="Calibri"/>
                <a:ea typeface="Calibri"/>
                <a:cs typeface="Calibri"/>
                <a:sym typeface="Calibri"/>
              </a:rPr>
              <a:t>Project Guide</a:t>
            </a:r>
            <a:endParaRPr sz="1350" b="1" dirty="0">
              <a:latin typeface="Calibri"/>
              <a:ea typeface="Calibri"/>
              <a:cs typeface="Calibri"/>
              <a:sym typeface="Calibri"/>
            </a:endParaRPr>
          </a:p>
          <a:p>
            <a:pPr algn="ctr"/>
            <a:r>
              <a:rPr lang="en-US" sz="1350" dirty="0">
                <a:latin typeface="Calibri"/>
                <a:ea typeface="Calibri"/>
                <a:cs typeface="Calibri"/>
                <a:sym typeface="Calibri"/>
              </a:rPr>
              <a:t>Dr. D. </a:t>
            </a:r>
            <a:r>
              <a:rPr lang="en-US" sz="1350" dirty="0" smtClean="0">
                <a:latin typeface="Calibri"/>
                <a:ea typeface="Calibri"/>
                <a:cs typeface="Calibri"/>
                <a:sym typeface="Calibri"/>
              </a:rPr>
              <a:t>VIJAYA </a:t>
            </a:r>
            <a:r>
              <a:rPr lang="en-US" sz="1350" dirty="0">
                <a:latin typeface="Calibri"/>
                <a:ea typeface="Calibri"/>
                <a:cs typeface="Calibri"/>
                <a:sym typeface="Calibri"/>
              </a:rPr>
              <a:t>KUMAR</a:t>
            </a:r>
            <a:endParaRPr sz="1050" dirty="0"/>
          </a:p>
          <a:p>
            <a:pPr algn="ctr"/>
            <a:r>
              <a:rPr lang="en-US" sz="1350" dirty="0">
                <a:latin typeface="Calibri"/>
                <a:ea typeface="Calibri"/>
                <a:cs typeface="Calibri"/>
                <a:sym typeface="Calibri"/>
              </a:rPr>
              <a:t>ASSOCIATE PROFESSOR</a:t>
            </a:r>
            <a:endParaRPr sz="1350" dirty="0">
              <a:latin typeface="Calibri"/>
              <a:ea typeface="Calibri"/>
              <a:cs typeface="Calibri"/>
              <a:sym typeface="Calibri"/>
            </a:endParaRPr>
          </a:p>
          <a:p>
            <a:pPr algn="ctr"/>
            <a:r>
              <a:rPr lang="en-US" sz="1350" b="1" dirty="0">
                <a:latin typeface="Calibri"/>
                <a:ea typeface="Calibri"/>
                <a:cs typeface="Calibri"/>
                <a:sym typeface="Calibri"/>
              </a:rPr>
              <a:t>Presented by</a:t>
            </a:r>
            <a:endParaRPr sz="1050" dirty="0"/>
          </a:p>
          <a:p>
            <a:pPr algn="ctr"/>
            <a:r>
              <a:rPr lang="en-US" sz="1350" dirty="0">
                <a:latin typeface="Calibri"/>
                <a:ea typeface="Calibri"/>
                <a:cs typeface="Calibri"/>
                <a:sym typeface="Calibri"/>
              </a:rPr>
              <a:t>Batch No: SN D3</a:t>
            </a:r>
            <a:endParaRPr sz="1050" dirty="0"/>
          </a:p>
        </p:txBody>
      </p:sp>
      <p:pic>
        <p:nvPicPr>
          <p:cNvPr id="92" name="Google Shape;92;p13"/>
          <p:cNvPicPr preferRelativeResize="0"/>
          <p:nvPr/>
        </p:nvPicPr>
        <p:blipFill rotWithShape="1">
          <a:blip r:embed="rId3">
            <a:alphaModFix/>
          </a:blip>
          <a:srcRect/>
          <a:stretch/>
        </p:blipFill>
        <p:spPr>
          <a:xfrm>
            <a:off x="4143372" y="1125131"/>
            <a:ext cx="962025" cy="962025"/>
          </a:xfrm>
          <a:prstGeom prst="rect">
            <a:avLst/>
          </a:prstGeom>
          <a:noFill/>
          <a:ln>
            <a:noFill/>
          </a:ln>
        </p:spPr>
      </p:pic>
      <p:sp>
        <p:nvSpPr>
          <p:cNvPr id="93" name="Google Shape;93;p13"/>
          <p:cNvSpPr txBox="1"/>
          <p:nvPr/>
        </p:nvSpPr>
        <p:spPr>
          <a:xfrm>
            <a:off x="1143000" y="4427920"/>
            <a:ext cx="6858000" cy="715580"/>
          </a:xfrm>
          <a:prstGeom prst="rect">
            <a:avLst/>
          </a:prstGeom>
          <a:noFill/>
          <a:ln>
            <a:noFill/>
          </a:ln>
        </p:spPr>
        <p:txBody>
          <a:bodyPr spcFirstLastPara="1" wrap="square" lIns="68569" tIns="34275" rIns="68569" bIns="34275" anchor="t" anchorCtr="0">
            <a:noAutofit/>
          </a:bodyPr>
          <a:lstStyle/>
          <a:p>
            <a:pPr algn="ctr"/>
            <a:r>
              <a:rPr lang="en-US" sz="1350">
                <a:solidFill>
                  <a:srgbClr val="A73C26"/>
                </a:solidFill>
                <a:latin typeface="Calibri"/>
                <a:ea typeface="Calibri"/>
                <a:cs typeface="Calibri"/>
                <a:sym typeface="Calibri"/>
              </a:rPr>
              <a:t>DEPARTMENT OF ELECTRONICS &amp; COMMUNICATION ENGINEERING</a:t>
            </a:r>
            <a:endParaRPr sz="1050"/>
          </a:p>
          <a:p>
            <a:pPr algn="ctr"/>
            <a:r>
              <a:rPr lang="en-US" sz="1800">
                <a:solidFill>
                  <a:srgbClr val="00B0F0"/>
                </a:solidFill>
                <a:latin typeface="Calibri"/>
                <a:ea typeface="Calibri"/>
                <a:cs typeface="Calibri"/>
                <a:sym typeface="Calibri"/>
              </a:rPr>
              <a:t>CMR COLLEGE OF ENGINEERING &amp; TECHNOLOGY</a:t>
            </a:r>
            <a:endParaRPr sz="1050"/>
          </a:p>
          <a:p>
            <a:pPr algn="ctr"/>
            <a:r>
              <a:rPr lang="en-US" sz="1050">
                <a:solidFill>
                  <a:srgbClr val="00B0F0"/>
                </a:solidFill>
                <a:latin typeface="Calibri"/>
                <a:ea typeface="Calibri"/>
                <a:cs typeface="Calibri"/>
                <a:sym typeface="Calibri"/>
              </a:rPr>
              <a:t>KANDLAKOYA, MEDCHAL ROAD,HYDERABAD-501401</a:t>
            </a:r>
            <a:endParaRPr sz="1050"/>
          </a:p>
        </p:txBody>
      </p:sp>
      <p:sp>
        <p:nvSpPr>
          <p:cNvPr id="94" name="Google Shape;94;p13"/>
          <p:cNvSpPr txBox="1"/>
          <p:nvPr/>
        </p:nvSpPr>
        <p:spPr>
          <a:xfrm>
            <a:off x="3598207" y="3812752"/>
            <a:ext cx="2052354" cy="692498"/>
          </a:xfrm>
          <a:prstGeom prst="rect">
            <a:avLst/>
          </a:prstGeom>
          <a:noFill/>
          <a:ln>
            <a:noFill/>
          </a:ln>
        </p:spPr>
        <p:txBody>
          <a:bodyPr spcFirstLastPara="1" wrap="square" lIns="68569" tIns="34275" rIns="68569" bIns="34275" anchor="t" anchorCtr="0">
            <a:noAutofit/>
          </a:bodyPr>
          <a:lstStyle/>
          <a:p>
            <a:pPr algn="ctr"/>
            <a:r>
              <a:rPr lang="en-US" sz="1350" b="1" dirty="0">
                <a:solidFill>
                  <a:schemeClr val="tx2">
                    <a:lumMod val="10000"/>
                  </a:schemeClr>
                </a:solidFill>
                <a:latin typeface="Calibri"/>
                <a:ea typeface="Calibri"/>
                <a:cs typeface="Calibri"/>
                <a:sym typeface="Calibri"/>
              </a:rPr>
              <a:t>Project Co-</a:t>
            </a:r>
            <a:r>
              <a:rPr lang="en-US" sz="1350" b="1" dirty="0" err="1">
                <a:solidFill>
                  <a:schemeClr val="tx2">
                    <a:lumMod val="10000"/>
                  </a:schemeClr>
                </a:solidFill>
                <a:latin typeface="Calibri"/>
                <a:ea typeface="Calibri"/>
                <a:cs typeface="Calibri"/>
                <a:sym typeface="Calibri"/>
              </a:rPr>
              <a:t>ordinator</a:t>
            </a:r>
            <a:endParaRPr sz="1050" dirty="0">
              <a:solidFill>
                <a:schemeClr val="tx2">
                  <a:lumMod val="10000"/>
                </a:schemeClr>
              </a:solidFill>
            </a:endParaRPr>
          </a:p>
          <a:p>
            <a:pPr algn="ctr"/>
            <a:r>
              <a:rPr lang="en-US" sz="1350" dirty="0">
                <a:solidFill>
                  <a:schemeClr val="tx2">
                    <a:lumMod val="10000"/>
                  </a:schemeClr>
                </a:solidFill>
                <a:latin typeface="Calibri"/>
                <a:ea typeface="Calibri"/>
                <a:cs typeface="Calibri"/>
                <a:sym typeface="Calibri"/>
              </a:rPr>
              <a:t>Mrs. B. </a:t>
            </a:r>
            <a:r>
              <a:rPr lang="en-US" sz="1350" dirty="0" smtClean="0">
                <a:solidFill>
                  <a:schemeClr val="tx2">
                    <a:lumMod val="10000"/>
                  </a:schemeClr>
                </a:solidFill>
                <a:latin typeface="Calibri"/>
                <a:ea typeface="Calibri"/>
                <a:cs typeface="Calibri"/>
                <a:sym typeface="Calibri"/>
              </a:rPr>
              <a:t>PREMALATHA</a:t>
            </a:r>
            <a:endParaRPr lang="en-US" sz="1050" dirty="0">
              <a:solidFill>
                <a:schemeClr val="tx2">
                  <a:lumMod val="10000"/>
                </a:schemeClr>
              </a:solidFill>
              <a:ea typeface="Calibri"/>
            </a:endParaRPr>
          </a:p>
          <a:p>
            <a:pPr algn="ctr"/>
            <a:r>
              <a:rPr lang="en-US" sz="1350" dirty="0" smtClean="0">
                <a:solidFill>
                  <a:schemeClr val="tx2">
                    <a:lumMod val="10000"/>
                  </a:schemeClr>
                </a:solidFill>
                <a:latin typeface="Calibri"/>
                <a:ea typeface="Calibri"/>
                <a:cs typeface="Calibri"/>
                <a:sym typeface="Calibri"/>
              </a:rPr>
              <a:t>ASSOCIATE </a:t>
            </a:r>
            <a:r>
              <a:rPr lang="en-US" sz="1350" dirty="0">
                <a:solidFill>
                  <a:schemeClr val="tx2">
                    <a:lumMod val="10000"/>
                  </a:schemeClr>
                </a:solidFill>
                <a:latin typeface="Calibri"/>
                <a:ea typeface="Calibri"/>
                <a:cs typeface="Calibri"/>
                <a:sym typeface="Calibri"/>
              </a:rPr>
              <a:t>PROFESSOR</a:t>
            </a:r>
            <a:endParaRPr sz="1350" dirty="0">
              <a:solidFill>
                <a:schemeClr val="tx2">
                  <a:lumMod val="10000"/>
                </a:schemeClr>
              </a:solidFill>
              <a:latin typeface="Calibri"/>
              <a:ea typeface="Calibri"/>
              <a:cs typeface="Calibri"/>
              <a:sym typeface="Calibri"/>
            </a:endParaRPr>
          </a:p>
        </p:txBody>
      </p:sp>
    </p:spTree>
    <p:extLst>
      <p:ext uri="{BB962C8B-B14F-4D97-AF65-F5344CB8AC3E}">
        <p14:creationId xmlns:p14="http://schemas.microsoft.com/office/powerpoint/2010/main" val="42669746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3"/>
          <p:cNvSpPr txBox="1"/>
          <p:nvPr/>
        </p:nvSpPr>
        <p:spPr>
          <a:xfrm>
            <a:off x="694075" y="260275"/>
            <a:ext cx="6283800" cy="47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595959"/>
              </a:buClr>
              <a:buSzPts val="2800"/>
              <a:buFont typeface="Arial"/>
              <a:buNone/>
            </a:pPr>
            <a:r>
              <a:rPr lang="en" sz="3000"/>
              <a:t>PIN DIAGRAM</a:t>
            </a:r>
            <a:endParaRPr>
              <a:latin typeface="Calibri"/>
              <a:ea typeface="Calibri"/>
              <a:cs typeface="Calibri"/>
              <a:sym typeface="Calibri"/>
            </a:endParaRPr>
          </a:p>
        </p:txBody>
      </p:sp>
      <p:sp>
        <p:nvSpPr>
          <p:cNvPr id="200" name="Google Shape;200;p2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10</a:t>
            </a:fld>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0330" y="731275"/>
            <a:ext cx="5538950" cy="391987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4"/>
          <p:cNvSpPr txBox="1">
            <a:spLocks noGrp="1"/>
          </p:cNvSpPr>
          <p:nvPr>
            <p:ph type="title"/>
          </p:nvPr>
        </p:nvSpPr>
        <p:spPr>
          <a:xfrm>
            <a:off x="659575" y="501875"/>
            <a:ext cx="7505700" cy="70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rgbClr val="222222"/>
                </a:solidFill>
                <a:highlight>
                  <a:srgbClr val="FFFFFF"/>
                </a:highlight>
                <a:latin typeface="Times New Roman"/>
                <a:ea typeface="Times New Roman"/>
                <a:cs typeface="Times New Roman"/>
                <a:sym typeface="Times New Roman"/>
              </a:rPr>
              <a:t> </a:t>
            </a:r>
            <a:r>
              <a:rPr lang="en" sz="3600" b="1">
                <a:solidFill>
                  <a:srgbClr val="222222"/>
                </a:solidFill>
                <a:highlight>
                  <a:srgbClr val="FFFFFF"/>
                </a:highlight>
                <a:latin typeface="Times New Roman"/>
                <a:ea typeface="Times New Roman"/>
                <a:cs typeface="Times New Roman"/>
                <a:sym typeface="Times New Roman"/>
              </a:rPr>
              <a:t>Zigbee</a:t>
            </a:r>
            <a:endParaRPr sz="3600" b="1">
              <a:latin typeface="Times New Roman"/>
              <a:ea typeface="Times New Roman"/>
              <a:cs typeface="Times New Roman"/>
              <a:sym typeface="Times New Roman"/>
            </a:endParaRPr>
          </a:p>
        </p:txBody>
      </p:sp>
      <p:sp>
        <p:nvSpPr>
          <p:cNvPr id="208" name="Google Shape;208;p24"/>
          <p:cNvSpPr txBox="1">
            <a:spLocks noGrp="1"/>
          </p:cNvSpPr>
          <p:nvPr>
            <p:ph type="body" idx="1"/>
          </p:nvPr>
        </p:nvSpPr>
        <p:spPr>
          <a:xfrm>
            <a:off x="979627" y="1441968"/>
            <a:ext cx="7505700" cy="3298500"/>
          </a:xfrm>
          <a:prstGeom prst="rect">
            <a:avLst/>
          </a:prstGeom>
        </p:spPr>
        <p:txBody>
          <a:bodyPr spcFirstLastPara="1" wrap="square" lIns="91425" tIns="91425" rIns="91425" bIns="91425" anchor="t" anchorCtr="0">
            <a:noAutofit/>
          </a:bodyPr>
          <a:lstStyle/>
          <a:p>
            <a:pPr marL="0" lvl="0" indent="0" algn="just">
              <a:spcAft>
                <a:spcPts val="1600"/>
              </a:spcAft>
              <a:buNone/>
            </a:pPr>
            <a:r>
              <a:rPr lang="en" sz="2400" dirty="0">
                <a:solidFill>
                  <a:srgbClr val="000000"/>
                </a:solidFill>
                <a:highlight>
                  <a:srgbClr val="FFFFFF"/>
                </a:highlight>
                <a:latin typeface="Times New Roman"/>
                <a:ea typeface="Times New Roman"/>
                <a:cs typeface="Times New Roman"/>
                <a:sym typeface="Times New Roman"/>
              </a:rPr>
              <a:t>Zigbee is an IEEE -802.15.4 based specification for a suite of high-level communication protocols used to create personal area networks with small, low-power digital</a:t>
            </a:r>
            <a:r>
              <a:rPr lang="en" sz="2400" u="sng" dirty="0">
                <a:solidFill>
                  <a:srgbClr val="000000"/>
                </a:solidFill>
                <a:highlight>
                  <a:srgbClr val="FFFFFF"/>
                </a:highlight>
                <a:latin typeface="Times New Roman"/>
                <a:ea typeface="Times New Roman"/>
                <a:cs typeface="Times New Roman"/>
                <a:sym typeface="Times New Roman"/>
                <a:hlinkClick r:id="rId3"/>
              </a:rPr>
              <a:t> </a:t>
            </a:r>
            <a:r>
              <a:rPr lang="en" sz="2400" dirty="0" smtClean="0">
                <a:solidFill>
                  <a:srgbClr val="000000"/>
                </a:solidFill>
                <a:highlight>
                  <a:srgbClr val="FFFFFF"/>
                </a:highlight>
                <a:latin typeface="Times New Roman"/>
                <a:ea typeface="Times New Roman"/>
                <a:cs typeface="Times New Roman"/>
                <a:sym typeface="Times New Roman"/>
              </a:rPr>
              <a:t>radios, </a:t>
            </a:r>
            <a:r>
              <a:rPr lang="en-IN" sz="2400" dirty="0">
                <a:solidFill>
                  <a:srgbClr val="000000"/>
                </a:solidFill>
                <a:highlight>
                  <a:srgbClr val="FFFFFF"/>
                </a:highlight>
                <a:latin typeface="Times New Roman"/>
                <a:ea typeface="Times New Roman"/>
                <a:cs typeface="Times New Roman"/>
                <a:sym typeface="Times New Roman"/>
              </a:rPr>
              <a:t>low-power low-bandwidth </a:t>
            </a:r>
            <a:r>
              <a:rPr lang="en-IN" sz="2400" dirty="0" smtClean="0">
                <a:solidFill>
                  <a:srgbClr val="000000"/>
                </a:solidFill>
                <a:highlight>
                  <a:srgbClr val="FFFFFF"/>
                </a:highlight>
                <a:latin typeface="Times New Roman"/>
                <a:ea typeface="Times New Roman"/>
                <a:cs typeface="Times New Roman"/>
                <a:sym typeface="Times New Roman"/>
              </a:rPr>
              <a:t>needs.</a:t>
            </a:r>
            <a:endParaRPr sz="1800" dirty="0">
              <a:solidFill>
                <a:srgbClr val="000000"/>
              </a:solidFill>
              <a:latin typeface="Times New Roman"/>
              <a:ea typeface="Times New Roman"/>
              <a:cs typeface="Times New Roman"/>
              <a:sym typeface="Times New Roman"/>
            </a:endParaRPr>
          </a:p>
        </p:txBody>
      </p:sp>
      <p:sp>
        <p:nvSpPr>
          <p:cNvPr id="209" name="Google Shape;209;p2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11</a:t>
            </a:fld>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5"/>
          <p:cNvSpPr txBox="1">
            <a:spLocks noGrp="1"/>
          </p:cNvSpPr>
          <p:nvPr>
            <p:ph type="body" idx="1"/>
          </p:nvPr>
        </p:nvSpPr>
        <p:spPr>
          <a:xfrm>
            <a:off x="819150" y="639250"/>
            <a:ext cx="7505700" cy="3799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rgbClr val="000000"/>
              </a:buClr>
              <a:buSzPts val="1100"/>
              <a:buFont typeface="Arial"/>
              <a:buNone/>
            </a:pPr>
            <a:r>
              <a:rPr lang="en" sz="1800">
                <a:solidFill>
                  <a:srgbClr val="000000"/>
                </a:solidFill>
                <a:highlight>
                  <a:schemeClr val="dk1"/>
                </a:highlight>
                <a:latin typeface="Times New Roman"/>
                <a:ea typeface="Times New Roman"/>
                <a:cs typeface="Times New Roman"/>
                <a:sym typeface="Times New Roman"/>
              </a:rPr>
              <a:t>Hence, Zigbee is a low-power, low data rate, and close proximity ( personal area).</a:t>
            </a:r>
            <a:r>
              <a:rPr lang="en" sz="1800">
                <a:solidFill>
                  <a:srgbClr val="000000"/>
                </a:solidFill>
                <a:latin typeface="Times New Roman"/>
                <a:ea typeface="Times New Roman"/>
                <a:cs typeface="Times New Roman"/>
                <a:sym typeface="Times New Roman"/>
              </a:rPr>
              <a:t>To Avoid aircraft collision, we used Zigbee network for communicate between two aircrafts.</a:t>
            </a:r>
            <a:endParaRPr/>
          </a:p>
        </p:txBody>
      </p:sp>
      <p:pic>
        <p:nvPicPr>
          <p:cNvPr id="215" name="Google Shape;215;p25"/>
          <p:cNvPicPr preferRelativeResize="0"/>
          <p:nvPr/>
        </p:nvPicPr>
        <p:blipFill>
          <a:blip r:embed="rId3">
            <a:alphaModFix/>
          </a:blip>
          <a:stretch>
            <a:fillRect/>
          </a:stretch>
        </p:blipFill>
        <p:spPr>
          <a:xfrm>
            <a:off x="981014" y="1677425"/>
            <a:ext cx="2602725" cy="2429225"/>
          </a:xfrm>
          <a:prstGeom prst="rect">
            <a:avLst/>
          </a:prstGeom>
          <a:noFill/>
          <a:ln>
            <a:noFill/>
          </a:ln>
        </p:spPr>
      </p:pic>
      <p:pic>
        <p:nvPicPr>
          <p:cNvPr id="216" name="Google Shape;216;p25"/>
          <p:cNvPicPr preferRelativeResize="0"/>
          <p:nvPr/>
        </p:nvPicPr>
        <p:blipFill>
          <a:blip r:embed="rId4">
            <a:alphaModFix/>
          </a:blip>
          <a:stretch>
            <a:fillRect/>
          </a:stretch>
        </p:blipFill>
        <p:spPr>
          <a:xfrm>
            <a:off x="4945200" y="1623600"/>
            <a:ext cx="3730576" cy="2763876"/>
          </a:xfrm>
          <a:prstGeom prst="rect">
            <a:avLst/>
          </a:prstGeom>
          <a:noFill/>
          <a:ln>
            <a:noFill/>
          </a:ln>
        </p:spPr>
      </p:pic>
      <p:sp>
        <p:nvSpPr>
          <p:cNvPr id="217" name="Google Shape;217;p2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12</a:t>
            </a:fld>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7"/>
          <p:cNvSpPr txBox="1">
            <a:spLocks noGrp="1"/>
          </p:cNvSpPr>
          <p:nvPr>
            <p:ph type="title"/>
          </p:nvPr>
        </p:nvSpPr>
        <p:spPr>
          <a:xfrm>
            <a:off x="472309" y="362500"/>
            <a:ext cx="7505700" cy="9546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3000" b="1" dirty="0">
                <a:solidFill>
                  <a:srgbClr val="000000"/>
                </a:solidFill>
                <a:latin typeface="Times New Roman"/>
                <a:ea typeface="Times New Roman"/>
                <a:cs typeface="Times New Roman"/>
                <a:sym typeface="Times New Roman"/>
              </a:rPr>
              <a:t>Proximity </a:t>
            </a:r>
            <a:r>
              <a:rPr lang="en" sz="3000" b="1" dirty="0" smtClean="0">
                <a:solidFill>
                  <a:srgbClr val="000000"/>
                </a:solidFill>
                <a:latin typeface="Times New Roman"/>
                <a:ea typeface="Times New Roman"/>
                <a:cs typeface="Times New Roman"/>
                <a:sym typeface="Times New Roman"/>
              </a:rPr>
              <a:t>Sensor (Ultrasonic </a:t>
            </a:r>
            <a:r>
              <a:rPr lang="en" sz="3000" b="1" dirty="0">
                <a:solidFill>
                  <a:srgbClr val="000000"/>
                </a:solidFill>
                <a:latin typeface="Times New Roman"/>
                <a:ea typeface="Times New Roman"/>
                <a:cs typeface="Times New Roman"/>
                <a:sym typeface="Times New Roman"/>
              </a:rPr>
              <a:t>/ IR</a:t>
            </a:r>
            <a:r>
              <a:rPr lang="en" sz="3000" b="1" dirty="0" smtClean="0">
                <a:solidFill>
                  <a:srgbClr val="000000"/>
                </a:solidFill>
                <a:latin typeface="Times New Roman"/>
                <a:ea typeface="Times New Roman"/>
                <a:cs typeface="Times New Roman"/>
                <a:sym typeface="Times New Roman"/>
              </a:rPr>
              <a:t>)</a:t>
            </a:r>
            <a:br>
              <a:rPr lang="en" sz="3000" b="1" dirty="0" smtClean="0">
                <a:solidFill>
                  <a:srgbClr val="000000"/>
                </a:solidFill>
                <a:latin typeface="Times New Roman"/>
                <a:ea typeface="Times New Roman"/>
                <a:cs typeface="Times New Roman"/>
                <a:sym typeface="Times New Roman"/>
              </a:rPr>
            </a:br>
            <a:r>
              <a:rPr lang="en" b="1" dirty="0" smtClean="0">
                <a:solidFill>
                  <a:srgbClr val="000000"/>
                </a:solidFill>
                <a:latin typeface="Times New Roman"/>
                <a:ea typeface="Times New Roman"/>
                <a:cs typeface="Times New Roman"/>
                <a:sym typeface="Times New Roman"/>
              </a:rPr>
              <a:t>HC-SR04</a:t>
            </a:r>
            <a:endParaRPr sz="3000" b="1" dirty="0">
              <a:latin typeface="Times New Roman"/>
              <a:ea typeface="Times New Roman"/>
              <a:cs typeface="Times New Roman"/>
              <a:sym typeface="Times New Roman"/>
            </a:endParaRPr>
          </a:p>
        </p:txBody>
      </p:sp>
      <p:sp>
        <p:nvSpPr>
          <p:cNvPr id="234" name="Google Shape;234;p27"/>
          <p:cNvSpPr txBox="1">
            <a:spLocks noGrp="1"/>
          </p:cNvSpPr>
          <p:nvPr>
            <p:ph type="body" idx="1"/>
          </p:nvPr>
        </p:nvSpPr>
        <p:spPr>
          <a:xfrm>
            <a:off x="472309" y="1566984"/>
            <a:ext cx="8267592" cy="1714603"/>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en" sz="2400" dirty="0">
                <a:solidFill>
                  <a:srgbClr val="222222"/>
                </a:solidFill>
                <a:highlight>
                  <a:srgbClr val="FFFFFF"/>
                </a:highlight>
                <a:latin typeface="Times New Roman"/>
                <a:ea typeface="Times New Roman"/>
                <a:cs typeface="Times New Roman"/>
                <a:sym typeface="Times New Roman"/>
              </a:rPr>
              <a:t>A proximity sensor is a sensor able to detect the presence of nearby objects without any physical contact. In our project we are using this sensor to detect the aircraft to avoid collision.</a:t>
            </a:r>
            <a:endParaRPr sz="2400" dirty="0">
              <a:latin typeface="Times New Roman"/>
              <a:ea typeface="Times New Roman"/>
              <a:cs typeface="Times New Roman"/>
              <a:sym typeface="Times New Roman"/>
            </a:endParaRPr>
          </a:p>
        </p:txBody>
      </p:sp>
      <p:pic>
        <p:nvPicPr>
          <p:cNvPr id="235" name="Google Shape;235;p27"/>
          <p:cNvPicPr preferRelativeResize="0"/>
          <p:nvPr/>
        </p:nvPicPr>
        <p:blipFill>
          <a:blip r:embed="rId3">
            <a:alphaModFix/>
          </a:blip>
          <a:stretch>
            <a:fillRect/>
          </a:stretch>
        </p:blipFill>
        <p:spPr>
          <a:xfrm>
            <a:off x="6894950" y="283672"/>
            <a:ext cx="1844951" cy="1112256"/>
          </a:xfrm>
          <a:prstGeom prst="rect">
            <a:avLst/>
          </a:prstGeom>
          <a:noFill/>
          <a:ln>
            <a:noFill/>
          </a:ln>
        </p:spPr>
      </p:pic>
      <p:sp>
        <p:nvSpPr>
          <p:cNvPr id="236" name="Google Shape;236;p2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13</a:t>
            </a:fld>
            <a:endParaRPr/>
          </a:p>
        </p:txBody>
      </p:sp>
      <p:pic>
        <p:nvPicPr>
          <p:cNvPr id="6" name="Picture 5" descr="HC-SR04-ultrasonic-module"/>
          <p:cNvPicPr/>
          <p:nvPr/>
        </p:nvPicPr>
        <p:blipFill>
          <a:blip r:embed="rId4"/>
          <a:srcRect/>
          <a:stretch>
            <a:fillRect/>
          </a:stretch>
        </p:blipFill>
        <p:spPr bwMode="auto">
          <a:xfrm>
            <a:off x="2281237" y="3045373"/>
            <a:ext cx="4613713" cy="1734509"/>
          </a:xfrm>
          <a:prstGeom prst="rect">
            <a:avLst/>
          </a:prstGeom>
          <a:noFill/>
          <a:ln w="9525">
            <a:noFill/>
            <a:miter lim="800000"/>
            <a:headEnd/>
            <a:tailEnd/>
          </a:ln>
        </p:spPr>
      </p:pic>
    </p:spTree>
    <p:extLst>
      <p:ext uri="{BB962C8B-B14F-4D97-AF65-F5344CB8AC3E}">
        <p14:creationId xmlns:p14="http://schemas.microsoft.com/office/powerpoint/2010/main" val="15260556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8"/>
          <p:cNvSpPr txBox="1">
            <a:spLocks noGrp="1"/>
          </p:cNvSpPr>
          <p:nvPr>
            <p:ph type="title"/>
          </p:nvPr>
        </p:nvSpPr>
        <p:spPr>
          <a:xfrm>
            <a:off x="757175" y="300561"/>
            <a:ext cx="7505700" cy="60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smtClean="0">
                <a:solidFill>
                  <a:srgbClr val="000000"/>
                </a:solidFill>
                <a:latin typeface="Times New Roman"/>
                <a:ea typeface="Times New Roman"/>
                <a:cs typeface="Times New Roman"/>
                <a:sym typeface="Times New Roman"/>
              </a:rPr>
              <a:t>ThingSpeak</a:t>
            </a:r>
            <a:endParaRPr b="1" dirty="0">
              <a:solidFill>
                <a:srgbClr val="000000"/>
              </a:solidFill>
              <a:latin typeface="Times New Roman"/>
              <a:ea typeface="Times New Roman"/>
              <a:cs typeface="Times New Roman"/>
              <a:sym typeface="Times New Roman"/>
            </a:endParaRPr>
          </a:p>
        </p:txBody>
      </p:sp>
      <p:sp>
        <p:nvSpPr>
          <p:cNvPr id="243" name="Google Shape;243;p28"/>
          <p:cNvSpPr txBox="1">
            <a:spLocks noGrp="1"/>
          </p:cNvSpPr>
          <p:nvPr>
            <p:ph type="body" idx="1"/>
          </p:nvPr>
        </p:nvSpPr>
        <p:spPr>
          <a:xfrm>
            <a:off x="757175" y="1023475"/>
            <a:ext cx="7505700" cy="3913793"/>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800" dirty="0">
                <a:solidFill>
                  <a:srgbClr val="000000"/>
                </a:solidFill>
                <a:latin typeface="Times New Roman"/>
                <a:ea typeface="Times New Roman"/>
                <a:cs typeface="Times New Roman"/>
                <a:sym typeface="Times New Roman"/>
              </a:rPr>
              <a:t>•</a:t>
            </a:r>
            <a:r>
              <a:rPr lang="en" sz="2400" dirty="0">
                <a:solidFill>
                  <a:srgbClr val="000000"/>
                </a:solidFill>
                <a:latin typeface="Times New Roman"/>
                <a:ea typeface="Times New Roman"/>
                <a:cs typeface="Times New Roman"/>
                <a:sym typeface="Times New Roman"/>
              </a:rPr>
              <a:t>ThingSpeak is an IoT analytics platform service that lets you collect and store sensor data in the cloud and develop Internet of Things applications.</a:t>
            </a:r>
            <a:endParaRPr sz="2400" dirty="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endParaRPr lang="en" sz="2400" dirty="0" smtClean="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r>
              <a:rPr lang="en" sz="2400" dirty="0" smtClean="0">
                <a:solidFill>
                  <a:srgbClr val="000000"/>
                </a:solidFill>
                <a:latin typeface="Times New Roman"/>
                <a:ea typeface="Times New Roman"/>
                <a:cs typeface="Times New Roman"/>
                <a:sym typeface="Times New Roman"/>
              </a:rPr>
              <a:t>•The </a:t>
            </a:r>
            <a:r>
              <a:rPr lang="en" sz="2400" dirty="0">
                <a:solidFill>
                  <a:srgbClr val="000000"/>
                </a:solidFill>
                <a:latin typeface="Times New Roman"/>
                <a:ea typeface="Times New Roman"/>
                <a:cs typeface="Times New Roman"/>
                <a:sym typeface="Times New Roman"/>
              </a:rPr>
              <a:t>ThingSpeak service also lets you perform online analysis and act on your data. Sensor data can be sent to ThingSpeak from any hardware that can communicate using a REST API.</a:t>
            </a:r>
            <a:endParaRPr sz="2400" dirty="0">
              <a:solidFill>
                <a:srgbClr val="000000"/>
              </a:solidFill>
              <a:latin typeface="Times New Roman"/>
              <a:ea typeface="Times New Roman"/>
              <a:cs typeface="Times New Roman"/>
              <a:sym typeface="Times New Roman"/>
            </a:endParaRPr>
          </a:p>
          <a:p>
            <a:pPr marL="0" lvl="0" indent="0" algn="just" rtl="0">
              <a:spcBef>
                <a:spcPts val="0"/>
              </a:spcBef>
              <a:spcAft>
                <a:spcPts val="0"/>
              </a:spcAft>
              <a:buClr>
                <a:srgbClr val="000000"/>
              </a:buClr>
              <a:buSzPts val="1100"/>
              <a:buFont typeface="Arial"/>
              <a:buNone/>
            </a:pPr>
            <a:endParaRPr sz="1800" dirty="0">
              <a:latin typeface="Times New Roman"/>
              <a:ea typeface="Times New Roman"/>
              <a:cs typeface="Times New Roman"/>
              <a:sym typeface="Times New Roman"/>
            </a:endParaRPr>
          </a:p>
          <a:p>
            <a:pPr marL="0" lvl="0" indent="0" algn="just" rtl="0">
              <a:spcBef>
                <a:spcPts val="1600"/>
              </a:spcBef>
              <a:spcAft>
                <a:spcPts val="1600"/>
              </a:spcAft>
              <a:buNone/>
            </a:pPr>
            <a:endParaRPr sz="1800" dirty="0">
              <a:latin typeface="Times New Roman"/>
              <a:ea typeface="Times New Roman"/>
              <a:cs typeface="Times New Roman"/>
              <a:sym typeface="Times New Roman"/>
            </a:endParaRPr>
          </a:p>
        </p:txBody>
      </p:sp>
      <p:sp>
        <p:nvSpPr>
          <p:cNvPr id="244" name="Google Shape;244;p2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14</a:t>
            </a:fld>
            <a:endParaRPr/>
          </a:p>
        </p:txBody>
      </p:sp>
    </p:spTree>
    <p:extLst>
      <p:ext uri="{BB962C8B-B14F-4D97-AF65-F5344CB8AC3E}">
        <p14:creationId xmlns:p14="http://schemas.microsoft.com/office/powerpoint/2010/main" val="25427693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28"/>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0" name="Google Shape;240;p28"/>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41" name="Google Shape;241;p28"/>
          <p:cNvPicPr preferRelativeResize="0"/>
          <p:nvPr/>
        </p:nvPicPr>
        <p:blipFill>
          <a:blip r:embed="rId3">
            <a:alphaModFix/>
          </a:blip>
          <a:stretch>
            <a:fillRect/>
          </a:stretch>
        </p:blipFill>
        <p:spPr>
          <a:xfrm>
            <a:off x="311700" y="445025"/>
            <a:ext cx="8408402" cy="4024024"/>
          </a:xfrm>
          <a:prstGeom prst="rect">
            <a:avLst/>
          </a:prstGeom>
          <a:noFill/>
          <a:ln>
            <a:noFill/>
          </a:ln>
        </p:spPr>
      </p:pic>
      <p:sp>
        <p:nvSpPr>
          <p:cNvPr id="242" name="Google Shape;242;p2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15</a:t>
            </a:fld>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9"/>
          <p:cNvSpPr txBox="1">
            <a:spLocks noGrp="1"/>
          </p:cNvSpPr>
          <p:nvPr>
            <p:ph type="body" idx="1"/>
          </p:nvPr>
        </p:nvSpPr>
        <p:spPr>
          <a:xfrm>
            <a:off x="819150" y="378975"/>
            <a:ext cx="7505700" cy="45582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sz="3000" b="1" dirty="0">
                <a:solidFill>
                  <a:srgbClr val="000000"/>
                </a:solidFill>
                <a:latin typeface="Times New Roman"/>
                <a:ea typeface="Times New Roman"/>
                <a:cs typeface="Times New Roman"/>
                <a:sym typeface="Times New Roman"/>
              </a:rPr>
              <a:t>Arduino IDE</a:t>
            </a:r>
            <a:endParaRPr sz="3000" b="1" dirty="0">
              <a:solidFill>
                <a:srgbClr val="000000"/>
              </a:solidFill>
              <a:latin typeface="Times New Roman"/>
              <a:ea typeface="Times New Roman"/>
              <a:cs typeface="Times New Roman"/>
              <a:sym typeface="Times New Roman"/>
            </a:endParaRPr>
          </a:p>
          <a:p>
            <a:pPr marL="0" lvl="0" indent="0" algn="just" rtl="0">
              <a:spcBef>
                <a:spcPts val="2400"/>
              </a:spcBef>
              <a:spcAft>
                <a:spcPts val="0"/>
              </a:spcAft>
              <a:buClr>
                <a:srgbClr val="000000"/>
              </a:buClr>
              <a:buSzPts val="1100"/>
              <a:buFont typeface="Arial"/>
              <a:buNone/>
            </a:pPr>
            <a:r>
              <a:rPr lang="en" sz="2400" dirty="0">
                <a:solidFill>
                  <a:srgbClr val="222222"/>
                </a:solidFill>
                <a:latin typeface="Times New Roman"/>
                <a:ea typeface="Times New Roman"/>
                <a:cs typeface="Times New Roman"/>
                <a:sym typeface="Times New Roman"/>
              </a:rPr>
              <a:t>The </a:t>
            </a:r>
            <a:r>
              <a:rPr lang="en" sz="2400" b="1" dirty="0">
                <a:solidFill>
                  <a:srgbClr val="222222"/>
                </a:solidFill>
                <a:latin typeface="Times New Roman"/>
                <a:ea typeface="Times New Roman"/>
                <a:cs typeface="Times New Roman"/>
                <a:sym typeface="Times New Roman"/>
              </a:rPr>
              <a:t>Arduino </a:t>
            </a:r>
            <a:r>
              <a:rPr lang="en" sz="2400" b="1" dirty="0" smtClean="0">
                <a:solidFill>
                  <a:srgbClr val="222222"/>
                </a:solidFill>
                <a:latin typeface="Times New Roman"/>
                <a:ea typeface="Times New Roman"/>
                <a:cs typeface="Times New Roman"/>
                <a:sym typeface="Times New Roman"/>
              </a:rPr>
              <a:t>Integrated </a:t>
            </a:r>
            <a:r>
              <a:rPr lang="en" sz="2400" b="1" dirty="0">
                <a:solidFill>
                  <a:srgbClr val="222222"/>
                </a:solidFill>
                <a:latin typeface="Times New Roman"/>
                <a:ea typeface="Times New Roman"/>
                <a:cs typeface="Times New Roman"/>
                <a:sym typeface="Times New Roman"/>
              </a:rPr>
              <a:t>D</a:t>
            </a:r>
            <a:r>
              <a:rPr lang="en" sz="2400" b="1" dirty="0" smtClean="0">
                <a:solidFill>
                  <a:srgbClr val="222222"/>
                </a:solidFill>
                <a:latin typeface="Times New Roman"/>
                <a:ea typeface="Times New Roman"/>
                <a:cs typeface="Times New Roman"/>
                <a:sym typeface="Times New Roman"/>
              </a:rPr>
              <a:t>evelopment </a:t>
            </a:r>
            <a:r>
              <a:rPr lang="en" sz="2400" b="1" dirty="0">
                <a:solidFill>
                  <a:srgbClr val="222222"/>
                </a:solidFill>
                <a:latin typeface="Times New Roman"/>
                <a:ea typeface="Times New Roman"/>
                <a:cs typeface="Times New Roman"/>
                <a:sym typeface="Times New Roman"/>
              </a:rPr>
              <a:t>E</a:t>
            </a:r>
            <a:r>
              <a:rPr lang="en" sz="2400" b="1" dirty="0" smtClean="0">
                <a:solidFill>
                  <a:srgbClr val="222222"/>
                </a:solidFill>
                <a:latin typeface="Times New Roman"/>
                <a:ea typeface="Times New Roman"/>
                <a:cs typeface="Times New Roman"/>
                <a:sym typeface="Times New Roman"/>
              </a:rPr>
              <a:t>nvironment </a:t>
            </a:r>
            <a:r>
              <a:rPr lang="en" sz="2400" b="1" dirty="0">
                <a:solidFill>
                  <a:srgbClr val="222222"/>
                </a:solidFill>
                <a:latin typeface="Times New Roman"/>
                <a:ea typeface="Times New Roman"/>
                <a:cs typeface="Times New Roman"/>
                <a:sym typeface="Times New Roman"/>
              </a:rPr>
              <a:t>(IDE)</a:t>
            </a:r>
            <a:r>
              <a:rPr lang="en" sz="2400" dirty="0">
                <a:solidFill>
                  <a:srgbClr val="222222"/>
                </a:solidFill>
                <a:latin typeface="Times New Roman"/>
                <a:ea typeface="Times New Roman"/>
                <a:cs typeface="Times New Roman"/>
                <a:sym typeface="Times New Roman"/>
              </a:rPr>
              <a:t> is a cross-platform application (for Windows, macOS, Linux) that is written in the programming language Java. It is used to write and upload programs to Arduino compatible boards, but also, with the help of </a:t>
            </a:r>
            <a:r>
              <a:rPr lang="en" sz="2400" dirty="0" smtClean="0">
                <a:solidFill>
                  <a:srgbClr val="222222"/>
                </a:solidFill>
                <a:latin typeface="Times New Roman"/>
                <a:ea typeface="Times New Roman"/>
                <a:cs typeface="Times New Roman"/>
                <a:sym typeface="Times New Roman"/>
              </a:rPr>
              <a:t>third </a:t>
            </a:r>
            <a:r>
              <a:rPr lang="en" sz="2400" dirty="0">
                <a:solidFill>
                  <a:srgbClr val="222222"/>
                </a:solidFill>
                <a:latin typeface="Times New Roman"/>
                <a:ea typeface="Times New Roman"/>
                <a:cs typeface="Times New Roman"/>
                <a:sym typeface="Times New Roman"/>
              </a:rPr>
              <a:t>party cores, other vendor development boards.</a:t>
            </a:r>
            <a:endParaRPr sz="2400" dirty="0">
              <a:solidFill>
                <a:srgbClr val="222222"/>
              </a:solidFill>
              <a:latin typeface="Times New Roman"/>
              <a:ea typeface="Times New Roman"/>
              <a:cs typeface="Times New Roman"/>
              <a:sym typeface="Times New Roman"/>
            </a:endParaRPr>
          </a:p>
          <a:p>
            <a:pPr marL="0" lvl="0" indent="0" algn="l" rtl="0">
              <a:spcBef>
                <a:spcPts val="1000"/>
              </a:spcBef>
              <a:spcAft>
                <a:spcPts val="0"/>
              </a:spcAft>
              <a:buClr>
                <a:srgbClr val="000000"/>
              </a:buClr>
              <a:buSzPts val="1100"/>
              <a:buFont typeface="Arial"/>
              <a:buNone/>
            </a:pPr>
            <a:endParaRPr sz="2400" dirty="0">
              <a:solidFill>
                <a:srgbClr val="000000"/>
              </a:solidFill>
              <a:latin typeface="Times New Roman"/>
              <a:ea typeface="Times New Roman"/>
              <a:cs typeface="Times New Roman"/>
              <a:sym typeface="Times New Roman"/>
            </a:endParaRPr>
          </a:p>
          <a:p>
            <a:pPr marL="0" lvl="0" indent="0" algn="l" rtl="0">
              <a:lnSpc>
                <a:spcPct val="160000"/>
              </a:lnSpc>
              <a:spcBef>
                <a:spcPts val="2400"/>
              </a:spcBef>
              <a:spcAft>
                <a:spcPts val="1000"/>
              </a:spcAft>
              <a:buClr>
                <a:srgbClr val="000000"/>
              </a:buClr>
              <a:buSzPts val="1100"/>
              <a:buFont typeface="Arial"/>
              <a:buNone/>
            </a:pPr>
            <a:endParaRPr sz="1800" dirty="0">
              <a:latin typeface="Times New Roman"/>
              <a:ea typeface="Times New Roman"/>
              <a:cs typeface="Times New Roman"/>
              <a:sym typeface="Times New Roman"/>
            </a:endParaRPr>
          </a:p>
        </p:txBody>
      </p:sp>
      <p:sp>
        <p:nvSpPr>
          <p:cNvPr id="249" name="Google Shape;249;p2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1"/>
          <p:cNvSpPr txBox="1">
            <a:spLocks noGrp="1"/>
          </p:cNvSpPr>
          <p:nvPr>
            <p:ph type="title"/>
          </p:nvPr>
        </p:nvSpPr>
        <p:spPr>
          <a:xfrm>
            <a:off x="390550" y="395525"/>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F90F63"/>
              </a:buClr>
              <a:buSzPts val="4000"/>
              <a:buFont typeface="Times New Roman"/>
              <a:buNone/>
            </a:pPr>
            <a:r>
              <a:rPr lang="en" sz="3600" b="1">
                <a:solidFill>
                  <a:srgbClr val="000000"/>
                </a:solidFill>
                <a:latin typeface="Times New Roman"/>
                <a:ea typeface="Times New Roman"/>
                <a:cs typeface="Times New Roman"/>
                <a:sym typeface="Times New Roman"/>
              </a:rPr>
              <a:t>   LIGHT EMITTING DIODE</a:t>
            </a:r>
            <a:endParaRPr/>
          </a:p>
        </p:txBody>
      </p:sp>
      <p:sp>
        <p:nvSpPr>
          <p:cNvPr id="261" name="Google Shape;261;p31"/>
          <p:cNvSpPr txBox="1">
            <a:spLocks noGrp="1"/>
          </p:cNvSpPr>
          <p:nvPr>
            <p:ph type="body" idx="1"/>
          </p:nvPr>
        </p:nvSpPr>
        <p:spPr>
          <a:xfrm>
            <a:off x="885034" y="1434208"/>
            <a:ext cx="7505700" cy="3011668"/>
          </a:xfrm>
          <a:prstGeom prst="rect">
            <a:avLst/>
          </a:prstGeom>
        </p:spPr>
        <p:txBody>
          <a:bodyPr spcFirstLastPara="1" wrap="square" lIns="91425" tIns="91425" rIns="91425" bIns="91425" anchor="t" anchorCtr="0">
            <a:noAutofit/>
          </a:bodyPr>
          <a:lstStyle/>
          <a:p>
            <a:pPr marL="76200" lvl="0" indent="0" algn="just" rtl="0">
              <a:lnSpc>
                <a:spcPct val="90000"/>
              </a:lnSpc>
              <a:spcBef>
                <a:spcPts val="0"/>
              </a:spcBef>
              <a:spcAft>
                <a:spcPts val="0"/>
              </a:spcAft>
              <a:buClr>
                <a:srgbClr val="000000"/>
              </a:buClr>
              <a:buSzPts val="2400"/>
              <a:buNone/>
            </a:pPr>
            <a:r>
              <a:rPr lang="en" sz="2800" dirty="0">
                <a:solidFill>
                  <a:srgbClr val="000000"/>
                </a:solidFill>
                <a:latin typeface="Times New Roman"/>
                <a:ea typeface="Times New Roman"/>
                <a:cs typeface="Times New Roman"/>
                <a:sym typeface="Times New Roman"/>
              </a:rPr>
              <a:t>A light-emitting diode (LED) is a semiconductor diode that radiates </a:t>
            </a:r>
            <a:r>
              <a:rPr lang="en" sz="2800" dirty="0" smtClean="0">
                <a:solidFill>
                  <a:srgbClr val="000000"/>
                </a:solidFill>
                <a:latin typeface="Times New Roman"/>
                <a:ea typeface="Times New Roman"/>
                <a:cs typeface="Times New Roman"/>
                <a:sym typeface="Times New Roman"/>
              </a:rPr>
              <a:t>light when </a:t>
            </a:r>
            <a:r>
              <a:rPr lang="en" sz="2800" dirty="0">
                <a:solidFill>
                  <a:srgbClr val="000000"/>
                </a:solidFill>
                <a:latin typeface="Times New Roman"/>
                <a:ea typeface="Times New Roman"/>
                <a:cs typeface="Times New Roman"/>
                <a:sym typeface="Times New Roman"/>
              </a:rPr>
              <a:t>current passes through it in the forward direction.</a:t>
            </a:r>
            <a:endParaRPr sz="2800" dirty="0">
              <a:solidFill>
                <a:srgbClr val="000000"/>
              </a:solidFill>
              <a:latin typeface="Times New Roman"/>
              <a:ea typeface="Times New Roman"/>
              <a:cs typeface="Times New Roman"/>
              <a:sym typeface="Times New Roman"/>
            </a:endParaRPr>
          </a:p>
          <a:p>
            <a:pPr marL="76200" lvl="0" indent="0" algn="just" rtl="0">
              <a:lnSpc>
                <a:spcPct val="90000"/>
              </a:lnSpc>
              <a:spcBef>
                <a:spcPts val="0"/>
              </a:spcBef>
              <a:spcAft>
                <a:spcPts val="0"/>
              </a:spcAft>
              <a:buClr>
                <a:srgbClr val="000000"/>
              </a:buClr>
              <a:buSzPts val="2400"/>
              <a:buNone/>
            </a:pPr>
            <a:endParaRPr lang="en" sz="2800" dirty="0" smtClean="0">
              <a:solidFill>
                <a:srgbClr val="000000"/>
              </a:solidFill>
              <a:latin typeface="Times New Roman"/>
              <a:ea typeface="Times New Roman"/>
              <a:cs typeface="Times New Roman"/>
              <a:sym typeface="Times New Roman"/>
            </a:endParaRPr>
          </a:p>
        </p:txBody>
      </p:sp>
      <p:sp>
        <p:nvSpPr>
          <p:cNvPr id="262" name="Google Shape;262;p3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17</a:t>
            </a:fld>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4"/>
          <p:cNvSpPr txBox="1">
            <a:spLocks noGrp="1"/>
          </p:cNvSpPr>
          <p:nvPr>
            <p:ph type="title"/>
          </p:nvPr>
        </p:nvSpPr>
        <p:spPr>
          <a:xfrm>
            <a:off x="514350" y="267499"/>
            <a:ext cx="7505700" cy="9915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rgbClr val="000000"/>
              </a:buClr>
              <a:buSzPts val="1100"/>
              <a:buFont typeface="Arial"/>
              <a:buNone/>
            </a:pPr>
            <a:r>
              <a:rPr lang="en-IN" sz="2400" b="1" dirty="0" smtClean="0">
                <a:solidFill>
                  <a:schemeClr val="tx2">
                    <a:lumMod val="10000"/>
                  </a:schemeClr>
                </a:solidFill>
                <a:latin typeface="Times New Roman" panose="02020603050405020304" pitchFamily="18" charset="0"/>
                <a:cs typeface="Times New Roman" panose="02020603050405020304" pitchFamily="18" charset="0"/>
              </a:rPr>
              <a:t>LIQUID CRYSTAL DISPLAY</a:t>
            </a:r>
            <a:endParaRPr sz="2400" b="1" dirty="0">
              <a:solidFill>
                <a:schemeClr val="tx2">
                  <a:lumMod val="10000"/>
                </a:schemeClr>
              </a:solidFill>
              <a:latin typeface="Times New Roman" panose="02020603050405020304" pitchFamily="18" charset="0"/>
              <a:cs typeface="Times New Roman" panose="02020603050405020304" pitchFamily="18" charset="0"/>
            </a:endParaRPr>
          </a:p>
        </p:txBody>
      </p:sp>
      <p:sp>
        <p:nvSpPr>
          <p:cNvPr id="285" name="Google Shape;285;p34"/>
          <p:cNvSpPr txBox="1">
            <a:spLocks noGrp="1"/>
          </p:cNvSpPr>
          <p:nvPr>
            <p:ph type="body" idx="1"/>
          </p:nvPr>
        </p:nvSpPr>
        <p:spPr>
          <a:xfrm>
            <a:off x="800942" y="1000742"/>
            <a:ext cx="7505700" cy="3517282"/>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2800" dirty="0">
                <a:solidFill>
                  <a:srgbClr val="000000"/>
                </a:solidFill>
                <a:latin typeface="Times New Roman"/>
                <a:ea typeface="Times New Roman"/>
                <a:cs typeface="Times New Roman"/>
                <a:sym typeface="Times New Roman"/>
              </a:rPr>
              <a:t> LCD stands for Liquid Crystal Display. LCD is finding widespread use replacing LEDs (seven segment LEDs or other multi segment LEDs</a:t>
            </a:r>
            <a:r>
              <a:rPr lang="en" sz="2800" dirty="0" smtClean="0">
                <a:solidFill>
                  <a:srgbClr val="000000"/>
                </a:solidFill>
                <a:latin typeface="Times New Roman"/>
                <a:ea typeface="Times New Roman"/>
                <a:cs typeface="Times New Roman"/>
                <a:sym typeface="Times New Roman"/>
              </a:rPr>
              <a:t>)</a:t>
            </a:r>
            <a:endParaRPr sz="2800" dirty="0">
              <a:latin typeface="Times New Roman"/>
              <a:ea typeface="Times New Roman"/>
              <a:cs typeface="Times New Roman"/>
              <a:sym typeface="Times New Roman"/>
            </a:endParaRPr>
          </a:p>
        </p:txBody>
      </p:sp>
      <p:sp>
        <p:nvSpPr>
          <p:cNvPr id="286" name="Google Shape;286;p3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18</a:t>
            </a:fld>
            <a:endParaRPr/>
          </a:p>
        </p:txBody>
      </p:sp>
      <p:pic>
        <p:nvPicPr>
          <p:cNvPr id="6" name="Picture 5" descr="LCD type HD44780 pin diagram"/>
          <p:cNvPicPr/>
          <p:nvPr/>
        </p:nvPicPr>
        <p:blipFill>
          <a:blip r:embed="rId3"/>
          <a:srcRect/>
          <a:stretch>
            <a:fillRect/>
          </a:stretch>
        </p:blipFill>
        <p:spPr bwMode="auto">
          <a:xfrm>
            <a:off x="3278662" y="2970119"/>
            <a:ext cx="2550260" cy="1500384"/>
          </a:xfrm>
          <a:prstGeom prst="rect">
            <a:avLst/>
          </a:prstGeom>
          <a:noFill/>
          <a:ln w="9525">
            <a:noFill/>
            <a:miter lim="800000"/>
            <a:headEnd/>
            <a:tailEnd/>
          </a:ln>
        </p:spPr>
      </p:pic>
    </p:spTree>
    <p:extLst>
      <p:ext uri="{BB962C8B-B14F-4D97-AF65-F5344CB8AC3E}">
        <p14:creationId xmlns:p14="http://schemas.microsoft.com/office/powerpoint/2010/main" val="33494927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3"/>
          <p:cNvSpPr txBox="1">
            <a:spLocks noGrp="1"/>
          </p:cNvSpPr>
          <p:nvPr>
            <p:ph type="title"/>
          </p:nvPr>
        </p:nvSpPr>
        <p:spPr>
          <a:xfrm>
            <a:off x="819150" y="545325"/>
            <a:ext cx="7505700" cy="84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00"/>
                </a:solidFill>
                <a:latin typeface="Times New Roman"/>
                <a:ea typeface="Times New Roman"/>
                <a:cs typeface="Times New Roman"/>
                <a:sym typeface="Times New Roman"/>
              </a:rPr>
              <a:t>BUZZER</a:t>
            </a:r>
            <a:endParaRPr b="1">
              <a:solidFill>
                <a:srgbClr val="000000"/>
              </a:solidFill>
              <a:latin typeface="Times New Roman"/>
              <a:ea typeface="Times New Roman"/>
              <a:cs typeface="Times New Roman"/>
              <a:sym typeface="Times New Roman"/>
            </a:endParaRPr>
          </a:p>
        </p:txBody>
      </p:sp>
      <p:sp>
        <p:nvSpPr>
          <p:cNvPr id="277" name="Google Shape;277;p33"/>
          <p:cNvSpPr txBox="1">
            <a:spLocks noGrp="1"/>
          </p:cNvSpPr>
          <p:nvPr>
            <p:ph type="body" idx="1"/>
          </p:nvPr>
        </p:nvSpPr>
        <p:spPr>
          <a:xfrm>
            <a:off x="819150" y="1115450"/>
            <a:ext cx="7505700" cy="332340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Clr>
                <a:srgbClr val="000000"/>
              </a:buClr>
              <a:buSzPts val="3200"/>
              <a:buNone/>
            </a:pPr>
            <a:r>
              <a:rPr lang="en" sz="3200" dirty="0">
                <a:solidFill>
                  <a:srgbClr val="000000"/>
                </a:solidFill>
                <a:latin typeface="Times New Roman"/>
                <a:ea typeface="Times New Roman"/>
                <a:cs typeface="Times New Roman"/>
                <a:sym typeface="Times New Roman"/>
              </a:rPr>
              <a:t>A buzzer or beeper is a signaling device, usually electronic, typically used in automobiles, household appliances such as a microwave oven, or game shows.</a:t>
            </a:r>
            <a:endParaRPr dirty="0">
              <a:latin typeface="Times New Roman"/>
              <a:ea typeface="Times New Roman"/>
              <a:cs typeface="Times New Roman"/>
              <a:sym typeface="Times New Roman"/>
            </a:endParaRPr>
          </a:p>
        </p:txBody>
      </p:sp>
      <p:sp>
        <p:nvSpPr>
          <p:cNvPr id="278" name="Google Shape;278;p3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19</a:t>
            </a:fld>
            <a:endParaRPr/>
          </a:p>
        </p:txBody>
      </p:sp>
      <p:pic>
        <p:nvPicPr>
          <p:cNvPr id="279" name="Google Shape;279;p33" descr="buzzer.jpg"/>
          <p:cNvPicPr preferRelativeResize="0"/>
          <p:nvPr/>
        </p:nvPicPr>
        <p:blipFill rotWithShape="1">
          <a:blip r:embed="rId3">
            <a:alphaModFix/>
          </a:blip>
          <a:srcRect/>
          <a:stretch/>
        </p:blipFill>
        <p:spPr>
          <a:xfrm>
            <a:off x="3110712" y="3596150"/>
            <a:ext cx="2922575" cy="842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b="1">
                <a:solidFill>
                  <a:srgbClr val="000000"/>
                </a:solidFill>
                <a:latin typeface="Times New Roman"/>
                <a:ea typeface="Times New Roman"/>
                <a:cs typeface="Times New Roman"/>
                <a:sym typeface="Times New Roman"/>
              </a:rPr>
              <a:t>AIM OF THE PROJECT</a:t>
            </a:r>
            <a:endParaRPr b="1">
              <a:latin typeface="Times New Roman"/>
              <a:ea typeface="Times New Roman"/>
              <a:cs typeface="Times New Roman"/>
              <a:sym typeface="Times New Roman"/>
            </a:endParaRPr>
          </a:p>
        </p:txBody>
      </p:sp>
      <p:sp>
        <p:nvSpPr>
          <p:cNvPr id="137" name="Google Shape;137;p14"/>
          <p:cNvSpPr txBox="1">
            <a:spLocks noGrp="1"/>
          </p:cNvSpPr>
          <p:nvPr>
            <p:ph type="body" idx="1"/>
          </p:nvPr>
        </p:nvSpPr>
        <p:spPr>
          <a:xfrm>
            <a:off x="819150" y="1800200"/>
            <a:ext cx="7505700" cy="244800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Clr>
                <a:srgbClr val="000000"/>
              </a:buClr>
              <a:buSzPts val="3600"/>
              <a:buFont typeface="Arial"/>
              <a:buNone/>
            </a:pPr>
            <a:r>
              <a:rPr lang="en" sz="3200" dirty="0">
                <a:solidFill>
                  <a:srgbClr val="000000"/>
                </a:solidFill>
                <a:latin typeface="Times New Roman"/>
                <a:ea typeface="Times New Roman"/>
                <a:cs typeface="Times New Roman"/>
                <a:sym typeface="Times New Roman"/>
              </a:rPr>
              <a:t>The main aim the project is to prevent Aircraft Collision using wireless technology </a:t>
            </a:r>
            <a:r>
              <a:rPr lang="en" sz="3200" dirty="0" smtClean="0">
                <a:solidFill>
                  <a:srgbClr val="000000"/>
                </a:solidFill>
                <a:latin typeface="Times New Roman"/>
                <a:ea typeface="Times New Roman"/>
                <a:cs typeface="Times New Roman"/>
                <a:sym typeface="Times New Roman"/>
              </a:rPr>
              <a:t>Zigbee </a:t>
            </a:r>
            <a:r>
              <a:rPr lang="en" sz="3200" dirty="0">
                <a:solidFill>
                  <a:srgbClr val="000000"/>
                </a:solidFill>
                <a:latin typeface="Times New Roman"/>
                <a:ea typeface="Times New Roman"/>
                <a:cs typeface="Times New Roman"/>
                <a:sym typeface="Times New Roman"/>
              </a:rPr>
              <a:t>and sending information to the ground station by using IoT.</a:t>
            </a:r>
            <a:endParaRPr sz="3200" dirty="0"/>
          </a:p>
        </p:txBody>
      </p:sp>
      <p:sp>
        <p:nvSpPr>
          <p:cNvPr id="138" name="Google Shape;138;p1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4"/>
          <p:cNvSpPr txBox="1">
            <a:spLocks noGrp="1"/>
          </p:cNvSpPr>
          <p:nvPr>
            <p:ph type="title"/>
          </p:nvPr>
        </p:nvSpPr>
        <p:spPr>
          <a:xfrm>
            <a:off x="572675" y="373500"/>
            <a:ext cx="7505700" cy="80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00"/>
                </a:solidFill>
                <a:latin typeface="Times New Roman"/>
                <a:ea typeface="Times New Roman"/>
                <a:cs typeface="Times New Roman"/>
                <a:sym typeface="Times New Roman"/>
              </a:rPr>
              <a:t>WORKING </a:t>
            </a:r>
            <a:endParaRPr/>
          </a:p>
        </p:txBody>
      </p:sp>
      <p:sp>
        <p:nvSpPr>
          <p:cNvPr id="286" name="Google Shape;286;p34"/>
          <p:cNvSpPr txBox="1">
            <a:spLocks noGrp="1"/>
          </p:cNvSpPr>
          <p:nvPr>
            <p:ph type="body" idx="1"/>
          </p:nvPr>
        </p:nvSpPr>
        <p:spPr>
          <a:xfrm>
            <a:off x="808358" y="1260257"/>
            <a:ext cx="7505700" cy="3196128"/>
          </a:xfrm>
          <a:prstGeom prst="rect">
            <a:avLst/>
          </a:prstGeom>
        </p:spPr>
        <p:txBody>
          <a:bodyPr spcFirstLastPara="1" wrap="square" lIns="91425" tIns="91425" rIns="91425" bIns="91425" anchor="t" anchorCtr="0">
            <a:noAutofit/>
          </a:bodyPr>
          <a:lstStyle/>
          <a:p>
            <a:pPr marL="0" lvl="0" indent="457200" algn="just" rtl="0">
              <a:lnSpc>
                <a:spcPct val="150000"/>
              </a:lnSpc>
              <a:spcBef>
                <a:spcPts val="0"/>
              </a:spcBef>
              <a:spcAft>
                <a:spcPts val="1000"/>
              </a:spcAft>
              <a:buNone/>
            </a:pPr>
            <a:r>
              <a:rPr lang="en" sz="2400" dirty="0" smtClean="0">
                <a:solidFill>
                  <a:srgbClr val="000000"/>
                </a:solidFill>
                <a:latin typeface="Times New Roman"/>
                <a:ea typeface="Times New Roman"/>
                <a:cs typeface="Times New Roman"/>
                <a:sym typeface="Times New Roman"/>
              </a:rPr>
              <a:t>In </a:t>
            </a:r>
            <a:r>
              <a:rPr lang="en" sz="2400" dirty="0">
                <a:solidFill>
                  <a:srgbClr val="000000"/>
                </a:solidFill>
                <a:latin typeface="Times New Roman"/>
                <a:ea typeface="Times New Roman"/>
                <a:cs typeface="Times New Roman"/>
                <a:sym typeface="Times New Roman"/>
              </a:rPr>
              <a:t>this project, we can identify the aircraft coming towards the other aircraft. By this the pilot can take certain measurements to avoid collisions. There is a Zigbee which is used for the communication between two aircrafts.</a:t>
            </a:r>
            <a:r>
              <a:rPr lang="en" sz="1800" dirty="0">
                <a:solidFill>
                  <a:srgbClr val="000000"/>
                </a:solidFill>
                <a:latin typeface="Times New Roman"/>
                <a:ea typeface="Times New Roman"/>
                <a:cs typeface="Times New Roman"/>
                <a:sym typeface="Times New Roman"/>
              </a:rPr>
              <a:t> </a:t>
            </a:r>
            <a:endParaRPr dirty="0"/>
          </a:p>
        </p:txBody>
      </p:sp>
      <p:sp>
        <p:nvSpPr>
          <p:cNvPr id="287" name="Google Shape;287;p3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Shape 291"/>
        <p:cNvGrpSpPr/>
        <p:nvPr/>
      </p:nvGrpSpPr>
      <p:grpSpPr>
        <a:xfrm>
          <a:off x="0" y="0"/>
          <a:ext cx="0" cy="0"/>
          <a:chOff x="0" y="0"/>
          <a:chExt cx="0" cy="0"/>
        </a:xfrm>
      </p:grpSpPr>
      <p:sp>
        <p:nvSpPr>
          <p:cNvPr id="292" name="Google Shape;292;p35"/>
          <p:cNvSpPr txBox="1">
            <a:spLocks noGrp="1"/>
          </p:cNvSpPr>
          <p:nvPr>
            <p:ph type="title"/>
          </p:nvPr>
        </p:nvSpPr>
        <p:spPr>
          <a:xfrm>
            <a:off x="798129" y="551311"/>
            <a:ext cx="7505700" cy="3894566"/>
          </a:xfrm>
          <a:prstGeom prst="rect">
            <a:avLst/>
          </a:prstGeom>
        </p:spPr>
        <p:txBody>
          <a:bodyPr spcFirstLastPara="1" wrap="square" lIns="91425" tIns="91425" rIns="91425" bIns="91425" anchor="t" anchorCtr="0">
            <a:noAutofit/>
          </a:bodyPr>
          <a:lstStyle/>
          <a:p>
            <a:pPr marL="0" lvl="0" indent="457200" algn="just" rtl="0">
              <a:lnSpc>
                <a:spcPct val="150000"/>
              </a:lnSpc>
              <a:spcBef>
                <a:spcPts val="0"/>
              </a:spcBef>
              <a:spcAft>
                <a:spcPts val="1000"/>
              </a:spcAft>
              <a:buNone/>
            </a:pPr>
            <a:r>
              <a:rPr lang="en" sz="2400" dirty="0">
                <a:solidFill>
                  <a:srgbClr val="000000"/>
                </a:solidFill>
                <a:latin typeface="Times New Roman"/>
                <a:ea typeface="Times New Roman"/>
                <a:cs typeface="Times New Roman"/>
                <a:sym typeface="Times New Roman"/>
              </a:rPr>
              <a:t>This Zigbee is connected to the microcontroller. Whenever the Aircraft 1 is approaching aircraft 2 then a signal will be sent to the microcontroller and a buzzer will be activated, LED  is in ON condition and “S1 is nearer to S2” message will be displayed on the LCD screen of Aircraft 1 Whenever both the aircrafts are out of range then “safe mode” will be displayed on the LCD screen.</a:t>
            </a:r>
            <a:endParaRPr dirty="0"/>
          </a:p>
        </p:txBody>
      </p:sp>
      <p:sp>
        <p:nvSpPr>
          <p:cNvPr id="293" name="Google Shape;293;p3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36"/>
          <p:cNvSpPr txBox="1">
            <a:spLocks noGrp="1"/>
          </p:cNvSpPr>
          <p:nvPr>
            <p:ph type="title"/>
          </p:nvPr>
        </p:nvSpPr>
        <p:spPr>
          <a:xfrm>
            <a:off x="819150" y="834850"/>
            <a:ext cx="7505700" cy="33765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1000"/>
              </a:spcAft>
              <a:buNone/>
            </a:pPr>
            <a:r>
              <a:rPr lang="en" sz="2400" dirty="0">
                <a:solidFill>
                  <a:srgbClr val="000000"/>
                </a:solidFill>
                <a:highlight>
                  <a:srgbClr val="FFFFFF"/>
                </a:highlight>
                <a:latin typeface="Times New Roman"/>
                <a:ea typeface="Times New Roman"/>
                <a:cs typeface="Times New Roman"/>
                <a:sym typeface="Times New Roman"/>
              </a:rPr>
              <a:t>The data of the flight </a:t>
            </a:r>
            <a:r>
              <a:rPr lang="en" sz="2400" dirty="0" smtClean="0">
                <a:solidFill>
                  <a:srgbClr val="000000"/>
                </a:solidFill>
                <a:highlight>
                  <a:srgbClr val="FFFFFF"/>
                </a:highlight>
                <a:latin typeface="Times New Roman"/>
                <a:ea typeface="Times New Roman"/>
                <a:cs typeface="Times New Roman"/>
                <a:sym typeface="Times New Roman"/>
              </a:rPr>
              <a:t>S1 </a:t>
            </a:r>
            <a:r>
              <a:rPr lang="en" sz="2400" dirty="0">
                <a:solidFill>
                  <a:srgbClr val="000000"/>
                </a:solidFill>
                <a:highlight>
                  <a:srgbClr val="FFFFFF"/>
                </a:highlight>
                <a:latin typeface="Times New Roman"/>
                <a:ea typeface="Times New Roman"/>
                <a:cs typeface="Times New Roman"/>
                <a:sym typeface="Times New Roman"/>
              </a:rPr>
              <a:t>and </a:t>
            </a:r>
            <a:r>
              <a:rPr lang="en" sz="2400" dirty="0" smtClean="0">
                <a:solidFill>
                  <a:srgbClr val="000000"/>
                </a:solidFill>
                <a:highlight>
                  <a:srgbClr val="FFFFFF"/>
                </a:highlight>
                <a:latin typeface="Times New Roman"/>
                <a:ea typeface="Times New Roman"/>
                <a:cs typeface="Times New Roman"/>
                <a:sym typeface="Times New Roman"/>
              </a:rPr>
              <a:t>S2 </a:t>
            </a:r>
            <a:r>
              <a:rPr lang="en" sz="2400" dirty="0">
                <a:solidFill>
                  <a:srgbClr val="000000"/>
                </a:solidFill>
                <a:highlight>
                  <a:srgbClr val="FFFFFF"/>
                </a:highlight>
                <a:latin typeface="Times New Roman"/>
                <a:ea typeface="Times New Roman"/>
                <a:cs typeface="Times New Roman"/>
                <a:sym typeface="Times New Roman"/>
              </a:rPr>
              <a:t>are collected and transmitted to the ThingSpeak IoT analytics platform. In this platform the data is graphically plotted with the help </a:t>
            </a:r>
            <a:r>
              <a:rPr lang="en" sz="2400" dirty="0" smtClean="0">
                <a:solidFill>
                  <a:srgbClr val="000000"/>
                </a:solidFill>
                <a:highlight>
                  <a:srgbClr val="FFFFFF"/>
                </a:highlight>
                <a:latin typeface="Times New Roman"/>
                <a:ea typeface="Times New Roman"/>
                <a:cs typeface="Times New Roman"/>
                <a:sym typeface="Times New Roman"/>
              </a:rPr>
              <a:t>MATLAB </a:t>
            </a:r>
            <a:r>
              <a:rPr lang="en" sz="2400" dirty="0">
                <a:solidFill>
                  <a:srgbClr val="000000"/>
                </a:solidFill>
                <a:highlight>
                  <a:srgbClr val="FFFFFF"/>
                </a:highlight>
                <a:latin typeface="Times New Roman"/>
                <a:ea typeface="Times New Roman"/>
                <a:cs typeface="Times New Roman"/>
                <a:sym typeface="Times New Roman"/>
              </a:rPr>
              <a:t>support. In our project we </a:t>
            </a:r>
            <a:r>
              <a:rPr lang="en" sz="2400" dirty="0" smtClean="0">
                <a:solidFill>
                  <a:srgbClr val="000000"/>
                </a:solidFill>
                <a:highlight>
                  <a:srgbClr val="FFFFFF"/>
                </a:highlight>
                <a:latin typeface="Times New Roman"/>
                <a:ea typeface="Times New Roman"/>
                <a:cs typeface="Times New Roman"/>
                <a:sym typeface="Times New Roman"/>
              </a:rPr>
              <a:t>use </a:t>
            </a:r>
            <a:r>
              <a:rPr lang="en" sz="2400" dirty="0">
                <a:solidFill>
                  <a:srgbClr val="000000"/>
                </a:solidFill>
                <a:highlight>
                  <a:srgbClr val="FFFFFF"/>
                </a:highlight>
                <a:latin typeface="Times New Roman"/>
                <a:ea typeface="Times New Roman"/>
                <a:cs typeface="Times New Roman"/>
                <a:sym typeface="Times New Roman"/>
              </a:rPr>
              <a:t>three fields to store our data. </a:t>
            </a:r>
            <a:endParaRPr sz="1800" dirty="0"/>
          </a:p>
        </p:txBody>
      </p:sp>
      <p:sp>
        <p:nvSpPr>
          <p:cNvPr id="299" name="Google Shape;299;p3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37"/>
          <p:cNvSpPr txBox="1">
            <a:spLocks noGrp="1"/>
          </p:cNvSpPr>
          <p:nvPr>
            <p:ph type="title"/>
          </p:nvPr>
        </p:nvSpPr>
        <p:spPr>
          <a:xfrm>
            <a:off x="819150" y="845600"/>
            <a:ext cx="7505700" cy="25072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1000"/>
              </a:spcAft>
              <a:buNone/>
            </a:pPr>
            <a:r>
              <a:rPr lang="en" sz="2400" dirty="0">
                <a:solidFill>
                  <a:srgbClr val="000000"/>
                </a:solidFill>
                <a:highlight>
                  <a:schemeClr val="dk1"/>
                </a:highlight>
                <a:latin typeface="Times New Roman"/>
                <a:ea typeface="Times New Roman"/>
                <a:cs typeface="Times New Roman"/>
                <a:sym typeface="Times New Roman"/>
              </a:rPr>
              <a:t>The </a:t>
            </a:r>
            <a:r>
              <a:rPr lang="en" sz="2400" b="1" dirty="0">
                <a:solidFill>
                  <a:srgbClr val="C00000"/>
                </a:solidFill>
                <a:highlight>
                  <a:schemeClr val="dk1"/>
                </a:highlight>
                <a:latin typeface="Times New Roman"/>
                <a:ea typeface="Times New Roman"/>
                <a:cs typeface="Times New Roman"/>
                <a:sym typeface="Times New Roman"/>
              </a:rPr>
              <a:t>field 1</a:t>
            </a:r>
            <a:r>
              <a:rPr lang="en" sz="2400" dirty="0">
                <a:solidFill>
                  <a:srgbClr val="000000"/>
                </a:solidFill>
                <a:highlight>
                  <a:schemeClr val="dk1"/>
                </a:highlight>
                <a:latin typeface="Times New Roman"/>
                <a:ea typeface="Times New Roman"/>
                <a:cs typeface="Times New Roman"/>
                <a:sym typeface="Times New Roman"/>
              </a:rPr>
              <a:t> shows the data gathered from </a:t>
            </a:r>
            <a:r>
              <a:rPr lang="en" sz="2400" b="1" dirty="0">
                <a:solidFill>
                  <a:srgbClr val="C00000"/>
                </a:solidFill>
                <a:highlight>
                  <a:schemeClr val="dk1"/>
                </a:highlight>
                <a:latin typeface="Times New Roman"/>
                <a:ea typeface="Times New Roman"/>
                <a:cs typeface="Times New Roman"/>
                <a:sym typeface="Times New Roman"/>
              </a:rPr>
              <a:t>flight </a:t>
            </a:r>
            <a:r>
              <a:rPr lang="en" sz="2400" b="1" dirty="0" smtClean="0">
                <a:solidFill>
                  <a:srgbClr val="C00000"/>
                </a:solidFill>
                <a:highlight>
                  <a:schemeClr val="dk1"/>
                </a:highlight>
                <a:latin typeface="Times New Roman"/>
                <a:ea typeface="Times New Roman"/>
                <a:cs typeface="Times New Roman"/>
                <a:sym typeface="Times New Roman"/>
              </a:rPr>
              <a:t>S1</a:t>
            </a:r>
            <a:r>
              <a:rPr lang="en" sz="2400" dirty="0">
                <a:solidFill>
                  <a:srgbClr val="000000"/>
                </a:solidFill>
                <a:highlight>
                  <a:schemeClr val="dk1"/>
                </a:highlight>
                <a:latin typeface="Times New Roman"/>
                <a:ea typeface="Times New Roman"/>
                <a:cs typeface="Times New Roman"/>
                <a:sym typeface="Times New Roman"/>
              </a:rPr>
              <a:t>, </a:t>
            </a:r>
            <a:r>
              <a:rPr lang="en" sz="2400" b="1" dirty="0">
                <a:solidFill>
                  <a:schemeClr val="bg1">
                    <a:lumMod val="50000"/>
                  </a:schemeClr>
                </a:solidFill>
                <a:highlight>
                  <a:schemeClr val="dk1"/>
                </a:highlight>
                <a:latin typeface="Times New Roman"/>
                <a:ea typeface="Times New Roman"/>
                <a:cs typeface="Times New Roman"/>
                <a:sym typeface="Times New Roman"/>
              </a:rPr>
              <a:t>field 2</a:t>
            </a:r>
            <a:r>
              <a:rPr lang="en" sz="2400" dirty="0">
                <a:solidFill>
                  <a:srgbClr val="000000"/>
                </a:solidFill>
                <a:highlight>
                  <a:schemeClr val="dk1"/>
                </a:highlight>
                <a:latin typeface="Times New Roman"/>
                <a:ea typeface="Times New Roman"/>
                <a:cs typeface="Times New Roman"/>
                <a:sym typeface="Times New Roman"/>
              </a:rPr>
              <a:t> shows the data gathered from </a:t>
            </a:r>
            <a:r>
              <a:rPr lang="en" sz="2400" b="1" dirty="0">
                <a:solidFill>
                  <a:schemeClr val="bg1">
                    <a:lumMod val="50000"/>
                  </a:schemeClr>
                </a:solidFill>
                <a:highlight>
                  <a:schemeClr val="dk1"/>
                </a:highlight>
                <a:latin typeface="Times New Roman"/>
                <a:ea typeface="Times New Roman"/>
                <a:cs typeface="Times New Roman"/>
                <a:sym typeface="Times New Roman"/>
              </a:rPr>
              <a:t>flight </a:t>
            </a:r>
            <a:r>
              <a:rPr lang="en" sz="2400" b="1" dirty="0" smtClean="0">
                <a:solidFill>
                  <a:schemeClr val="bg1">
                    <a:lumMod val="50000"/>
                  </a:schemeClr>
                </a:solidFill>
                <a:highlight>
                  <a:schemeClr val="dk1"/>
                </a:highlight>
                <a:latin typeface="Times New Roman"/>
                <a:ea typeface="Times New Roman"/>
                <a:cs typeface="Times New Roman"/>
                <a:sym typeface="Times New Roman"/>
              </a:rPr>
              <a:t>S2 </a:t>
            </a:r>
            <a:r>
              <a:rPr lang="en" sz="2400" dirty="0">
                <a:solidFill>
                  <a:srgbClr val="000000"/>
                </a:solidFill>
                <a:highlight>
                  <a:schemeClr val="dk1"/>
                </a:highlight>
                <a:latin typeface="Times New Roman"/>
                <a:ea typeface="Times New Roman"/>
                <a:cs typeface="Times New Roman"/>
                <a:sym typeface="Times New Roman"/>
              </a:rPr>
              <a:t>and the </a:t>
            </a:r>
            <a:r>
              <a:rPr lang="en" sz="2400" b="1" dirty="0">
                <a:solidFill>
                  <a:schemeClr val="accent6">
                    <a:lumMod val="75000"/>
                  </a:schemeClr>
                </a:solidFill>
                <a:highlight>
                  <a:schemeClr val="dk1"/>
                </a:highlight>
                <a:latin typeface="Times New Roman"/>
                <a:ea typeface="Times New Roman"/>
                <a:cs typeface="Times New Roman"/>
                <a:sym typeface="Times New Roman"/>
              </a:rPr>
              <a:t>field 3</a:t>
            </a:r>
            <a:r>
              <a:rPr lang="en" sz="2400" dirty="0">
                <a:solidFill>
                  <a:srgbClr val="000000"/>
                </a:solidFill>
                <a:highlight>
                  <a:schemeClr val="dk1"/>
                </a:highlight>
                <a:latin typeface="Times New Roman"/>
                <a:ea typeface="Times New Roman"/>
                <a:cs typeface="Times New Roman"/>
                <a:sym typeface="Times New Roman"/>
              </a:rPr>
              <a:t> shows the </a:t>
            </a:r>
            <a:r>
              <a:rPr lang="en" sz="2400" b="1" dirty="0">
                <a:solidFill>
                  <a:schemeClr val="accent6">
                    <a:lumMod val="75000"/>
                  </a:schemeClr>
                </a:solidFill>
                <a:highlight>
                  <a:schemeClr val="dk1"/>
                </a:highlight>
                <a:latin typeface="Times New Roman"/>
                <a:ea typeface="Times New Roman"/>
                <a:cs typeface="Times New Roman"/>
                <a:sym typeface="Times New Roman"/>
              </a:rPr>
              <a:t>emergency alert</a:t>
            </a:r>
            <a:r>
              <a:rPr lang="en" sz="2400" dirty="0">
                <a:solidFill>
                  <a:srgbClr val="000000"/>
                </a:solidFill>
                <a:highlight>
                  <a:schemeClr val="dk1"/>
                </a:highlight>
                <a:latin typeface="Times New Roman"/>
                <a:ea typeface="Times New Roman"/>
                <a:cs typeface="Times New Roman"/>
                <a:sym typeface="Times New Roman"/>
              </a:rPr>
              <a:t>. This can be accessed from anywhere in the world if we know </a:t>
            </a:r>
            <a:r>
              <a:rPr lang="en" sz="2400" dirty="0" smtClean="0">
                <a:solidFill>
                  <a:srgbClr val="000000"/>
                </a:solidFill>
                <a:highlight>
                  <a:schemeClr val="dk1"/>
                </a:highlight>
                <a:latin typeface="Times New Roman"/>
                <a:ea typeface="Times New Roman"/>
                <a:cs typeface="Times New Roman"/>
                <a:sym typeface="Times New Roman"/>
              </a:rPr>
              <a:t>the </a:t>
            </a:r>
            <a:r>
              <a:rPr lang="en" sz="2400" dirty="0">
                <a:solidFill>
                  <a:srgbClr val="000000"/>
                </a:solidFill>
                <a:highlight>
                  <a:schemeClr val="dk1"/>
                </a:highlight>
                <a:latin typeface="Times New Roman"/>
                <a:ea typeface="Times New Roman"/>
                <a:cs typeface="Times New Roman"/>
                <a:sym typeface="Times New Roman"/>
              </a:rPr>
              <a:t>webpage address.</a:t>
            </a:r>
            <a:endParaRPr dirty="0"/>
          </a:p>
        </p:txBody>
      </p:sp>
      <p:sp>
        <p:nvSpPr>
          <p:cNvPr id="305" name="Google Shape;305;p3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38"/>
          <p:cNvSpPr txBox="1">
            <a:spLocks noGrp="1"/>
          </p:cNvSpPr>
          <p:nvPr>
            <p:ph type="title"/>
          </p:nvPr>
        </p:nvSpPr>
        <p:spPr>
          <a:xfrm>
            <a:off x="878075" y="280075"/>
            <a:ext cx="5862000" cy="9546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800"/>
              </a:spcAft>
              <a:buNone/>
            </a:pPr>
            <a:r>
              <a:rPr lang="en" b="1">
                <a:solidFill>
                  <a:srgbClr val="000000"/>
                </a:solidFill>
                <a:highlight>
                  <a:srgbClr val="FFFFFF"/>
                </a:highlight>
                <a:latin typeface="Times New Roman"/>
                <a:ea typeface="Times New Roman"/>
                <a:cs typeface="Times New Roman"/>
                <a:sym typeface="Times New Roman"/>
              </a:rPr>
              <a:t>RESULTS</a:t>
            </a:r>
            <a:endParaRPr>
              <a:latin typeface="Times New Roman"/>
              <a:ea typeface="Times New Roman"/>
              <a:cs typeface="Times New Roman"/>
              <a:sym typeface="Times New Roman"/>
            </a:endParaRPr>
          </a:p>
        </p:txBody>
      </p:sp>
      <p:sp>
        <p:nvSpPr>
          <p:cNvPr id="311" name="Google Shape;311;p3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24</a:t>
            </a:fld>
            <a:endParaRPr/>
          </a:p>
        </p:txBody>
      </p:sp>
      <p:pic>
        <p:nvPicPr>
          <p:cNvPr id="312" name="Google Shape;312;p38"/>
          <p:cNvPicPr preferRelativeResize="0"/>
          <p:nvPr/>
        </p:nvPicPr>
        <p:blipFill>
          <a:blip r:embed="rId3">
            <a:alphaModFix/>
          </a:blip>
          <a:stretch>
            <a:fillRect/>
          </a:stretch>
        </p:blipFill>
        <p:spPr>
          <a:xfrm>
            <a:off x="1354004" y="1234675"/>
            <a:ext cx="6735500" cy="3112925"/>
          </a:xfrm>
          <a:prstGeom prst="rect">
            <a:avLst/>
          </a:prstGeom>
          <a:noFill/>
          <a:ln>
            <a:noFill/>
          </a:ln>
        </p:spPr>
      </p:pic>
      <p:sp>
        <p:nvSpPr>
          <p:cNvPr id="313" name="Google Shape;313;p38"/>
          <p:cNvSpPr txBox="1"/>
          <p:nvPr/>
        </p:nvSpPr>
        <p:spPr>
          <a:xfrm>
            <a:off x="3205196" y="4267368"/>
            <a:ext cx="3817500" cy="669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000"/>
              </a:spcAft>
              <a:buNone/>
            </a:pPr>
            <a:r>
              <a:rPr lang="en" b="1" dirty="0">
                <a:highlight>
                  <a:srgbClr val="FFFFFF"/>
                </a:highlight>
                <a:latin typeface="Times New Roman"/>
                <a:ea typeface="Times New Roman"/>
                <a:cs typeface="Times New Roman"/>
                <a:sym typeface="Times New Roman"/>
              </a:rPr>
              <a:t>Flight parameters of aircraft 1 ( Field 1 )</a:t>
            </a: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3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25</a:t>
            </a:fld>
            <a:endParaRPr/>
          </a:p>
        </p:txBody>
      </p:sp>
      <p:pic>
        <p:nvPicPr>
          <p:cNvPr id="319" name="Google Shape;319;p39"/>
          <p:cNvPicPr preferRelativeResize="0"/>
          <p:nvPr/>
        </p:nvPicPr>
        <p:blipFill>
          <a:blip r:embed="rId3">
            <a:alphaModFix/>
          </a:blip>
          <a:stretch>
            <a:fillRect/>
          </a:stretch>
        </p:blipFill>
        <p:spPr>
          <a:xfrm>
            <a:off x="1364665" y="870500"/>
            <a:ext cx="6746075" cy="2938275"/>
          </a:xfrm>
          <a:prstGeom prst="rect">
            <a:avLst/>
          </a:prstGeom>
          <a:noFill/>
          <a:ln>
            <a:noFill/>
          </a:ln>
        </p:spPr>
      </p:pic>
      <p:sp>
        <p:nvSpPr>
          <p:cNvPr id="320" name="Google Shape;320;p39"/>
          <p:cNvSpPr txBox="1"/>
          <p:nvPr/>
        </p:nvSpPr>
        <p:spPr>
          <a:xfrm>
            <a:off x="2614574" y="3808775"/>
            <a:ext cx="5023200" cy="393600"/>
          </a:xfrm>
          <a:prstGeom prst="rect">
            <a:avLst/>
          </a:prstGeom>
          <a:noFill/>
          <a:ln>
            <a:noFill/>
          </a:ln>
        </p:spPr>
        <p:txBody>
          <a:bodyPr spcFirstLastPara="1" wrap="square" lIns="91425" tIns="91425" rIns="91425" bIns="91425" anchor="t" anchorCtr="0">
            <a:noAutofit/>
          </a:bodyPr>
          <a:lstStyle/>
          <a:p>
            <a:pPr marL="0" lvl="0" indent="457200" algn="l" rtl="0">
              <a:lnSpc>
                <a:spcPct val="115000"/>
              </a:lnSpc>
              <a:spcBef>
                <a:spcPts val="0"/>
              </a:spcBef>
              <a:spcAft>
                <a:spcPts val="1000"/>
              </a:spcAft>
              <a:buNone/>
            </a:pPr>
            <a:r>
              <a:rPr lang="en" b="1" dirty="0">
                <a:highlight>
                  <a:srgbClr val="FFFFFF"/>
                </a:highlight>
                <a:latin typeface="Times New Roman"/>
                <a:ea typeface="Times New Roman"/>
                <a:cs typeface="Times New Roman"/>
                <a:sym typeface="Times New Roman"/>
              </a:rPr>
              <a:t>Flight parameters of aircraft 2 ( Field 2 )</a:t>
            </a:r>
            <a:r>
              <a:rPr lang="en" sz="1200" b="1" dirty="0">
                <a:highlight>
                  <a:srgbClr val="FFFFFF"/>
                </a:highlight>
                <a:latin typeface="Times New Roman"/>
                <a:ea typeface="Times New Roman"/>
                <a:cs typeface="Times New Roman"/>
                <a:sym typeface="Times New Roman"/>
              </a:rPr>
              <a:t/>
            </a:r>
            <a:br>
              <a:rPr lang="en" sz="1200" b="1" dirty="0">
                <a:highlight>
                  <a:srgbClr val="FFFFFF"/>
                </a:highlight>
                <a:latin typeface="Times New Roman"/>
                <a:ea typeface="Times New Roman"/>
                <a:cs typeface="Times New Roman"/>
                <a:sym typeface="Times New Roman"/>
              </a:rPr>
            </a:br>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4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26</a:t>
            </a:fld>
            <a:endParaRPr/>
          </a:p>
        </p:txBody>
      </p:sp>
      <p:pic>
        <p:nvPicPr>
          <p:cNvPr id="326" name="Google Shape;326;p40"/>
          <p:cNvPicPr preferRelativeResize="0"/>
          <p:nvPr/>
        </p:nvPicPr>
        <p:blipFill>
          <a:blip r:embed="rId3">
            <a:alphaModFix/>
          </a:blip>
          <a:stretch>
            <a:fillRect/>
          </a:stretch>
        </p:blipFill>
        <p:spPr>
          <a:xfrm>
            <a:off x="1183828" y="791207"/>
            <a:ext cx="6694875" cy="3174025"/>
          </a:xfrm>
          <a:prstGeom prst="rect">
            <a:avLst/>
          </a:prstGeom>
          <a:noFill/>
          <a:ln>
            <a:noFill/>
          </a:ln>
        </p:spPr>
      </p:pic>
      <p:sp>
        <p:nvSpPr>
          <p:cNvPr id="327" name="Google Shape;327;p40"/>
          <p:cNvSpPr txBox="1"/>
          <p:nvPr/>
        </p:nvSpPr>
        <p:spPr>
          <a:xfrm>
            <a:off x="2806564" y="4067868"/>
            <a:ext cx="3743700" cy="672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000"/>
              </a:spcAft>
              <a:buNone/>
            </a:pPr>
            <a:r>
              <a:rPr lang="en" b="1" dirty="0">
                <a:latin typeface="Times New Roman"/>
                <a:ea typeface="Times New Roman"/>
                <a:cs typeface="Times New Roman"/>
                <a:sym typeface="Times New Roman"/>
              </a:rPr>
              <a:t>Emergency Alert ( Field 3)</a:t>
            </a:r>
            <a:endParaRP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2006" y="467228"/>
            <a:ext cx="7505700" cy="954600"/>
          </a:xfrm>
        </p:spPr>
        <p:txBody>
          <a:bodyPr/>
          <a:lstStyle/>
          <a:p>
            <a:r>
              <a:rPr lang="en-IN" b="1" dirty="0" smtClean="0">
                <a:solidFill>
                  <a:schemeClr val="bg2"/>
                </a:solidFill>
                <a:latin typeface="Times New Roman" panose="02020603050405020304" pitchFamily="18" charset="0"/>
                <a:cs typeface="Times New Roman" panose="02020603050405020304" pitchFamily="18" charset="0"/>
              </a:rPr>
              <a:t>ADVANTAGES</a:t>
            </a:r>
            <a:endParaRPr lang="en-IN" b="1" dirty="0">
              <a:solidFill>
                <a:schemeClr val="bg2"/>
              </a:solidFill>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27</a:t>
            </a:fld>
            <a:endParaRPr lang="en"/>
          </a:p>
        </p:txBody>
      </p:sp>
      <p:sp>
        <p:nvSpPr>
          <p:cNvPr id="6" name="TextBox 5"/>
          <p:cNvSpPr txBox="1"/>
          <p:nvPr/>
        </p:nvSpPr>
        <p:spPr>
          <a:xfrm>
            <a:off x="672006" y="1716118"/>
            <a:ext cx="8353569" cy="2246769"/>
          </a:xfrm>
          <a:prstGeom prst="rect">
            <a:avLst/>
          </a:prstGeom>
          <a:noFill/>
        </p:spPr>
        <p:txBody>
          <a:bodyPr wrap="none" rtlCol="0">
            <a:spAutoFit/>
          </a:bodyPr>
          <a:lstStyle/>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Accuracy is high</a:t>
            </a:r>
            <a:r>
              <a:rPr lang="en-IN" sz="2800" dirty="0" smtClean="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r>
              <a:rPr lang="en-IN" sz="2800" dirty="0" smtClean="0">
                <a:latin typeface="Times New Roman" panose="02020603050405020304" pitchFamily="18" charset="0"/>
                <a:cs typeface="Times New Roman" panose="02020603050405020304" pitchFamily="18" charset="0"/>
              </a:rPr>
              <a:t>It </a:t>
            </a:r>
            <a:r>
              <a:rPr lang="en-IN" sz="2800" dirty="0">
                <a:latin typeface="Times New Roman" panose="02020603050405020304" pitchFamily="18" charset="0"/>
                <a:cs typeface="Times New Roman" panose="02020603050405020304" pitchFamily="18" charset="0"/>
              </a:rPr>
              <a:t>reduces the man </a:t>
            </a:r>
            <a:r>
              <a:rPr lang="en-IN" sz="2800" dirty="0" smtClean="0">
                <a:latin typeface="Times New Roman" panose="02020603050405020304" pitchFamily="18" charset="0"/>
                <a:cs typeface="Times New Roman" panose="02020603050405020304" pitchFamily="18" charset="0"/>
              </a:rPr>
              <a:t>power.</a:t>
            </a:r>
          </a:p>
          <a:p>
            <a:pPr marL="457200" indent="-457200">
              <a:buFont typeface="Arial" panose="020B0604020202020204" pitchFamily="34" charset="0"/>
              <a:buChar char="•"/>
            </a:pPr>
            <a:r>
              <a:rPr lang="en-IN" sz="2800" dirty="0" smtClean="0">
                <a:latin typeface="Times New Roman" panose="02020603050405020304" pitchFamily="18" charset="0"/>
                <a:cs typeface="Times New Roman" panose="02020603050405020304" pitchFamily="18" charset="0"/>
              </a:rPr>
              <a:t>Not </a:t>
            </a:r>
            <a:r>
              <a:rPr lang="en-IN" sz="2800" dirty="0">
                <a:latin typeface="Times New Roman" panose="02020603050405020304" pitchFamily="18" charset="0"/>
                <a:cs typeface="Times New Roman" panose="02020603050405020304" pitchFamily="18" charset="0"/>
              </a:rPr>
              <a:t>light </a:t>
            </a:r>
            <a:r>
              <a:rPr lang="en-IN" sz="2800" dirty="0" smtClean="0">
                <a:latin typeface="Times New Roman" panose="02020603050405020304" pitchFamily="18" charset="0"/>
                <a:cs typeface="Times New Roman" panose="02020603050405020304" pitchFamily="18" charset="0"/>
              </a:rPr>
              <a:t>sensitive.</a:t>
            </a:r>
          </a:p>
          <a:p>
            <a:pPr marL="457200" indent="-457200">
              <a:buFont typeface="Arial" panose="020B0604020202020204" pitchFamily="34" charset="0"/>
              <a:buChar char="•"/>
            </a:pPr>
            <a:r>
              <a:rPr lang="en-IN" sz="2800" dirty="0" smtClean="0">
                <a:latin typeface="Times New Roman" panose="02020603050405020304" pitchFamily="18" charset="0"/>
                <a:cs typeface="Times New Roman" panose="02020603050405020304" pitchFamily="18" charset="0"/>
              </a:rPr>
              <a:t>Not </a:t>
            </a:r>
            <a:r>
              <a:rPr lang="en-IN" sz="2800" dirty="0">
                <a:latin typeface="Times New Roman" panose="02020603050405020304" pitchFamily="18" charset="0"/>
                <a:cs typeface="Times New Roman" panose="02020603050405020304" pitchFamily="18" charset="0"/>
              </a:rPr>
              <a:t>as sensitive to weather/environmental conditions </a:t>
            </a:r>
            <a:endParaRPr lang="en-IN" sz="2800" dirty="0" smtClean="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74556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41"/>
          <p:cNvSpPr txBox="1">
            <a:spLocks noGrp="1"/>
          </p:cNvSpPr>
          <p:nvPr>
            <p:ph type="title"/>
          </p:nvPr>
        </p:nvSpPr>
        <p:spPr>
          <a:xfrm>
            <a:off x="819150" y="244775"/>
            <a:ext cx="7505700" cy="609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rgbClr val="000000"/>
              </a:buClr>
              <a:buSzPts val="1100"/>
              <a:buFont typeface="Arial"/>
              <a:buNone/>
            </a:pPr>
            <a:r>
              <a:rPr lang="en" b="1">
                <a:solidFill>
                  <a:srgbClr val="000000"/>
                </a:solidFill>
                <a:latin typeface="Times New Roman"/>
                <a:ea typeface="Times New Roman"/>
                <a:cs typeface="Times New Roman"/>
                <a:sym typeface="Times New Roman"/>
              </a:rPr>
              <a:t>CONCLUSION</a:t>
            </a:r>
            <a:endParaRPr b="1">
              <a:solidFill>
                <a:srgbClr val="000000"/>
              </a:solidFill>
              <a:latin typeface="Times New Roman"/>
              <a:ea typeface="Times New Roman"/>
              <a:cs typeface="Times New Roman"/>
              <a:sym typeface="Times New Roman"/>
            </a:endParaRPr>
          </a:p>
        </p:txBody>
      </p:sp>
      <p:sp>
        <p:nvSpPr>
          <p:cNvPr id="333" name="Google Shape;333;p41"/>
          <p:cNvSpPr txBox="1">
            <a:spLocks noGrp="1"/>
          </p:cNvSpPr>
          <p:nvPr>
            <p:ph type="body" idx="1"/>
          </p:nvPr>
        </p:nvSpPr>
        <p:spPr>
          <a:xfrm>
            <a:off x="819150" y="1216779"/>
            <a:ext cx="7505700" cy="3176545"/>
          </a:xfrm>
          <a:prstGeom prst="rect">
            <a:avLst/>
          </a:prstGeom>
        </p:spPr>
        <p:txBody>
          <a:bodyPr spcFirstLastPara="1" wrap="square" lIns="91425" tIns="91425" rIns="91425" bIns="91425" anchor="t" anchorCtr="0">
            <a:noAutofit/>
          </a:bodyPr>
          <a:lstStyle/>
          <a:p>
            <a:pPr marL="0" indent="0" algn="just">
              <a:spcAft>
                <a:spcPts val="1600"/>
              </a:spcAft>
              <a:buNone/>
            </a:pPr>
            <a:r>
              <a:rPr lang="en" sz="2400" dirty="0">
                <a:solidFill>
                  <a:srgbClr val="000000"/>
                </a:solidFill>
                <a:latin typeface="Times New Roman"/>
                <a:ea typeface="Times New Roman"/>
                <a:cs typeface="Times New Roman"/>
                <a:sym typeface="Times New Roman"/>
              </a:rPr>
              <a:t>Hence we have designed and implemented successfully the </a:t>
            </a:r>
            <a:r>
              <a:rPr lang="en" sz="2400" dirty="0" smtClean="0">
                <a:solidFill>
                  <a:srgbClr val="000000"/>
                </a:solidFill>
                <a:latin typeface="Times New Roman"/>
                <a:ea typeface="Times New Roman"/>
                <a:cs typeface="Times New Roman"/>
                <a:sym typeface="Times New Roman"/>
              </a:rPr>
              <a:t>aircraft </a:t>
            </a:r>
            <a:r>
              <a:rPr lang="en" sz="2400" dirty="0">
                <a:solidFill>
                  <a:srgbClr val="000000"/>
                </a:solidFill>
                <a:latin typeface="Times New Roman"/>
                <a:ea typeface="Times New Roman"/>
                <a:cs typeface="Times New Roman"/>
                <a:sym typeface="Times New Roman"/>
              </a:rPr>
              <a:t>anti collision system using Zigbee in embedded systems using </a:t>
            </a:r>
            <a:r>
              <a:rPr lang="en" sz="2400" dirty="0" smtClean="0">
                <a:solidFill>
                  <a:srgbClr val="000000"/>
                </a:solidFill>
                <a:latin typeface="Times New Roman"/>
                <a:ea typeface="Times New Roman"/>
                <a:cs typeface="Times New Roman"/>
                <a:sym typeface="Times New Roman"/>
              </a:rPr>
              <a:t>Internet </a:t>
            </a:r>
            <a:r>
              <a:rPr lang="en" sz="2400" dirty="0">
                <a:solidFill>
                  <a:srgbClr val="000000"/>
                </a:solidFill>
                <a:latin typeface="Times New Roman"/>
                <a:ea typeface="Times New Roman"/>
                <a:cs typeface="Times New Roman"/>
                <a:sym typeface="Times New Roman"/>
              </a:rPr>
              <a:t>of </a:t>
            </a:r>
            <a:r>
              <a:rPr lang="en" sz="2400" dirty="0" smtClean="0">
                <a:solidFill>
                  <a:srgbClr val="000000"/>
                </a:solidFill>
                <a:latin typeface="Times New Roman"/>
                <a:ea typeface="Times New Roman"/>
                <a:cs typeface="Times New Roman"/>
                <a:sym typeface="Times New Roman"/>
              </a:rPr>
              <a:t>Things (IoT). Due </a:t>
            </a:r>
            <a:r>
              <a:rPr lang="en" sz="2400" dirty="0">
                <a:solidFill>
                  <a:srgbClr val="000000"/>
                </a:solidFill>
                <a:latin typeface="Times New Roman"/>
                <a:ea typeface="Times New Roman"/>
                <a:cs typeface="Times New Roman"/>
                <a:sym typeface="Times New Roman"/>
              </a:rPr>
              <a:t>to the transmission of the aircraft parameters through a </a:t>
            </a:r>
            <a:r>
              <a:rPr lang="en" sz="2400" dirty="0" smtClean="0">
                <a:solidFill>
                  <a:srgbClr val="000000"/>
                </a:solidFill>
                <a:latin typeface="Times New Roman"/>
                <a:ea typeface="Times New Roman"/>
                <a:cs typeface="Times New Roman"/>
                <a:sym typeface="Times New Roman"/>
              </a:rPr>
              <a:t>IoT </a:t>
            </a:r>
            <a:r>
              <a:rPr lang="en" sz="2400" dirty="0">
                <a:solidFill>
                  <a:srgbClr val="000000"/>
                </a:solidFill>
                <a:latin typeface="Times New Roman"/>
                <a:ea typeface="Times New Roman"/>
                <a:cs typeface="Times New Roman"/>
                <a:sym typeface="Times New Roman"/>
              </a:rPr>
              <a:t>module to the base station leads to major improvement in </a:t>
            </a:r>
            <a:r>
              <a:rPr lang="en" sz="2400" dirty="0" smtClean="0">
                <a:solidFill>
                  <a:srgbClr val="000000"/>
                </a:solidFill>
                <a:latin typeface="Times New Roman"/>
                <a:ea typeface="Times New Roman"/>
                <a:cs typeface="Times New Roman"/>
                <a:sym typeface="Times New Roman"/>
              </a:rPr>
              <a:t>aircraft </a:t>
            </a:r>
            <a:r>
              <a:rPr lang="en" sz="2400" dirty="0">
                <a:solidFill>
                  <a:srgbClr val="000000"/>
                </a:solidFill>
                <a:latin typeface="Times New Roman"/>
                <a:ea typeface="Times New Roman"/>
                <a:cs typeface="Times New Roman"/>
                <a:sym typeface="Times New Roman"/>
              </a:rPr>
              <a:t>safety</a:t>
            </a:r>
            <a:endParaRPr sz="2400" dirty="0">
              <a:solidFill>
                <a:srgbClr val="000000"/>
              </a:solidFill>
              <a:latin typeface="Times New Roman"/>
              <a:ea typeface="Times New Roman"/>
              <a:cs typeface="Times New Roman"/>
              <a:sym typeface="Times New Roman"/>
            </a:endParaRPr>
          </a:p>
        </p:txBody>
      </p:sp>
      <p:sp>
        <p:nvSpPr>
          <p:cNvPr id="334" name="Google Shape;334;p4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42"/>
          <p:cNvSpPr txBox="1">
            <a:spLocks noGrp="1"/>
          </p:cNvSpPr>
          <p:nvPr>
            <p:ph type="title"/>
          </p:nvPr>
        </p:nvSpPr>
        <p:spPr>
          <a:xfrm>
            <a:off x="669125" y="277675"/>
            <a:ext cx="7505700" cy="541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000"/>
              </a:spcAft>
              <a:buNone/>
            </a:pPr>
            <a:r>
              <a:rPr lang="en" b="1">
                <a:solidFill>
                  <a:srgbClr val="000000"/>
                </a:solidFill>
                <a:latin typeface="Times New Roman"/>
                <a:ea typeface="Times New Roman"/>
                <a:cs typeface="Times New Roman"/>
                <a:sym typeface="Times New Roman"/>
              </a:rPr>
              <a:t>REFERENCES</a:t>
            </a:r>
            <a:endParaRPr/>
          </a:p>
        </p:txBody>
      </p:sp>
      <p:sp>
        <p:nvSpPr>
          <p:cNvPr id="340" name="Google Shape;340;p42"/>
          <p:cNvSpPr txBox="1">
            <a:spLocks noGrp="1"/>
          </p:cNvSpPr>
          <p:nvPr>
            <p:ph type="body" idx="1"/>
          </p:nvPr>
        </p:nvSpPr>
        <p:spPr>
          <a:xfrm>
            <a:off x="744150" y="818875"/>
            <a:ext cx="7505700" cy="24480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 sz="2400">
                <a:solidFill>
                  <a:srgbClr val="000000"/>
                </a:solidFill>
                <a:latin typeface="Times New Roman"/>
                <a:ea typeface="Times New Roman"/>
                <a:cs typeface="Times New Roman"/>
                <a:sym typeface="Times New Roman"/>
              </a:rPr>
              <a:t>[1] academia.edu, The NODEMCU Microcontroller- Architecture, Programming and Applications </a:t>
            </a:r>
            <a:endParaRPr sz="2400">
              <a:solidFill>
                <a:srgbClr val="000000"/>
              </a:solidFill>
              <a:latin typeface="Times New Roman"/>
              <a:ea typeface="Times New Roman"/>
              <a:cs typeface="Times New Roman"/>
              <a:sym typeface="Times New Roman"/>
            </a:endParaRPr>
          </a:p>
          <a:p>
            <a:pPr marL="0" lvl="0" indent="0" algn="just" rtl="0">
              <a:lnSpc>
                <a:spcPct val="115000"/>
              </a:lnSpc>
              <a:spcBef>
                <a:spcPts val="1000"/>
              </a:spcBef>
              <a:spcAft>
                <a:spcPts val="0"/>
              </a:spcAft>
              <a:buNone/>
            </a:pPr>
            <a:r>
              <a:rPr lang="en" sz="2400">
                <a:solidFill>
                  <a:srgbClr val="000000"/>
                </a:solidFill>
                <a:latin typeface="Times New Roman"/>
                <a:ea typeface="Times New Roman"/>
                <a:cs typeface="Times New Roman"/>
                <a:sym typeface="Times New Roman"/>
              </a:rPr>
              <a:t>[2] Raj Kamal (2004), “ Embedded Systems. Architecture, Programming and design, International Edition “, New Delhi:McGraw-Hill.</a:t>
            </a:r>
            <a:endParaRPr sz="2400">
              <a:solidFill>
                <a:srgbClr val="000000"/>
              </a:solidFill>
              <a:latin typeface="Times New Roman"/>
              <a:ea typeface="Times New Roman"/>
              <a:cs typeface="Times New Roman"/>
              <a:sym typeface="Times New Roman"/>
            </a:endParaRPr>
          </a:p>
          <a:p>
            <a:pPr marL="0" lvl="0" indent="0" algn="just" rtl="0">
              <a:lnSpc>
                <a:spcPct val="115000"/>
              </a:lnSpc>
              <a:spcBef>
                <a:spcPts val="1000"/>
              </a:spcBef>
              <a:spcAft>
                <a:spcPts val="0"/>
              </a:spcAft>
              <a:buNone/>
            </a:pPr>
            <a:r>
              <a:rPr lang="en" sz="2400">
                <a:solidFill>
                  <a:srgbClr val="000000"/>
                </a:solidFill>
                <a:latin typeface="Times New Roman"/>
                <a:ea typeface="Times New Roman"/>
                <a:cs typeface="Times New Roman"/>
                <a:sym typeface="Times New Roman"/>
              </a:rPr>
              <a:t>[3]Barr, Micheal(1999),Programming Embedded system C, Sebastopol, C.A: O Reilly. </a:t>
            </a:r>
            <a:endParaRPr sz="2400">
              <a:solidFill>
                <a:srgbClr val="000000"/>
              </a:solidFill>
              <a:latin typeface="Times New Roman"/>
              <a:ea typeface="Times New Roman"/>
              <a:cs typeface="Times New Roman"/>
              <a:sym typeface="Times New Roman"/>
            </a:endParaRPr>
          </a:p>
          <a:p>
            <a:pPr marL="0" lvl="0" indent="0" algn="just" rtl="0">
              <a:lnSpc>
                <a:spcPct val="115000"/>
              </a:lnSpc>
              <a:spcBef>
                <a:spcPts val="1000"/>
              </a:spcBef>
              <a:spcAft>
                <a:spcPts val="0"/>
              </a:spcAft>
              <a:buNone/>
            </a:pPr>
            <a:r>
              <a:rPr lang="en" sz="2400">
                <a:solidFill>
                  <a:srgbClr val="000000"/>
                </a:solidFill>
                <a:latin typeface="Times New Roman"/>
                <a:ea typeface="Times New Roman"/>
                <a:cs typeface="Times New Roman"/>
                <a:sym typeface="Times New Roman"/>
              </a:rPr>
              <a:t>[4]Thingspeak official website   </a:t>
            </a:r>
            <a:r>
              <a:rPr lang="en" sz="2400" u="sng">
                <a:solidFill>
                  <a:srgbClr val="1155CC"/>
                </a:solidFill>
                <a:latin typeface="Times New Roman"/>
                <a:ea typeface="Times New Roman"/>
                <a:cs typeface="Times New Roman"/>
                <a:sym typeface="Times New Roman"/>
                <a:hlinkClick r:id="rId3"/>
              </a:rPr>
              <a:t>https://thingspeak.com/</a:t>
            </a:r>
            <a:r>
              <a:rPr lang="en" sz="2400">
                <a:solidFill>
                  <a:srgbClr val="000000"/>
                </a:solidFill>
                <a:latin typeface="Times New Roman"/>
                <a:ea typeface="Times New Roman"/>
                <a:cs typeface="Times New Roman"/>
                <a:sym typeface="Times New Roman"/>
              </a:rPr>
              <a:t> </a:t>
            </a:r>
            <a:endParaRPr sz="2400">
              <a:solidFill>
                <a:srgbClr val="000000"/>
              </a:solidFill>
              <a:latin typeface="Times New Roman"/>
              <a:ea typeface="Times New Roman"/>
              <a:cs typeface="Times New Roman"/>
              <a:sym typeface="Times New Roman"/>
            </a:endParaRPr>
          </a:p>
          <a:p>
            <a:pPr marL="0" lvl="0" indent="0" algn="just" rtl="0">
              <a:lnSpc>
                <a:spcPct val="115000"/>
              </a:lnSpc>
              <a:spcBef>
                <a:spcPts val="1000"/>
              </a:spcBef>
              <a:spcAft>
                <a:spcPts val="1000"/>
              </a:spcAft>
              <a:buNone/>
            </a:pPr>
            <a:endParaRPr/>
          </a:p>
        </p:txBody>
      </p:sp>
      <p:sp>
        <p:nvSpPr>
          <p:cNvPr id="341" name="Google Shape;341;p4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5"/>
          <p:cNvSpPr txBox="1">
            <a:spLocks noGrp="1"/>
          </p:cNvSpPr>
          <p:nvPr>
            <p:ph type="title"/>
          </p:nvPr>
        </p:nvSpPr>
        <p:spPr>
          <a:xfrm>
            <a:off x="720000" y="424200"/>
            <a:ext cx="7505700" cy="69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00"/>
                </a:solidFill>
                <a:latin typeface="Times New Roman"/>
                <a:ea typeface="Times New Roman"/>
                <a:cs typeface="Times New Roman"/>
                <a:sym typeface="Times New Roman"/>
              </a:rPr>
              <a:t>MOTIVATION</a:t>
            </a:r>
            <a:endParaRPr b="1">
              <a:solidFill>
                <a:srgbClr val="000000"/>
              </a:solidFill>
              <a:latin typeface="Times New Roman"/>
              <a:ea typeface="Times New Roman"/>
              <a:cs typeface="Times New Roman"/>
              <a:sym typeface="Times New Roman"/>
            </a:endParaRPr>
          </a:p>
        </p:txBody>
      </p:sp>
      <p:sp>
        <p:nvSpPr>
          <p:cNvPr id="144" name="Google Shape;144;p1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pic>
        <p:nvPicPr>
          <p:cNvPr id="145" name="Google Shape;145;p15"/>
          <p:cNvPicPr preferRelativeResize="0"/>
          <p:nvPr/>
        </p:nvPicPr>
        <p:blipFill>
          <a:blip r:embed="rId3">
            <a:alphaModFix/>
          </a:blip>
          <a:stretch>
            <a:fillRect/>
          </a:stretch>
        </p:blipFill>
        <p:spPr>
          <a:xfrm>
            <a:off x="2834288" y="1024693"/>
            <a:ext cx="3424376" cy="37157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4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30</a:t>
            </a:fld>
            <a:endParaRPr/>
          </a:p>
        </p:txBody>
      </p:sp>
      <p:sp>
        <p:nvSpPr>
          <p:cNvPr id="347" name="Google Shape;347;p43"/>
          <p:cNvSpPr txBox="1"/>
          <p:nvPr/>
        </p:nvSpPr>
        <p:spPr>
          <a:xfrm>
            <a:off x="705400" y="600900"/>
            <a:ext cx="7685400" cy="38274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endParaRPr sz="2400">
              <a:highlight>
                <a:schemeClr val="dk1"/>
              </a:highlight>
              <a:latin typeface="Times New Roman"/>
              <a:ea typeface="Times New Roman"/>
              <a:cs typeface="Times New Roman"/>
              <a:sym typeface="Times New Roman"/>
            </a:endParaRPr>
          </a:p>
          <a:p>
            <a:pPr marL="0" lvl="0" indent="0" algn="just" rtl="0">
              <a:lnSpc>
                <a:spcPct val="115000"/>
              </a:lnSpc>
              <a:spcBef>
                <a:spcPts val="1000"/>
              </a:spcBef>
              <a:spcAft>
                <a:spcPts val="1000"/>
              </a:spcAft>
              <a:buNone/>
            </a:pPr>
            <a:endParaRPr sz="2400">
              <a:solidFill>
                <a:schemeClr val="dk2"/>
              </a:solidFill>
              <a:latin typeface="Calibri"/>
              <a:ea typeface="Calibri"/>
              <a:cs typeface="Calibri"/>
              <a:sym typeface="Calibri"/>
            </a:endParaRPr>
          </a:p>
        </p:txBody>
      </p:sp>
      <p:sp>
        <p:nvSpPr>
          <p:cNvPr id="348" name="Google Shape;348;p43"/>
          <p:cNvSpPr txBox="1">
            <a:spLocks noGrp="1"/>
          </p:cNvSpPr>
          <p:nvPr>
            <p:ph type="title"/>
          </p:nvPr>
        </p:nvSpPr>
        <p:spPr>
          <a:xfrm>
            <a:off x="795250" y="729986"/>
            <a:ext cx="7505700" cy="9546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 sz="2400" dirty="0">
                <a:solidFill>
                  <a:srgbClr val="000000"/>
                </a:solidFill>
                <a:latin typeface="Times New Roman"/>
                <a:ea typeface="Times New Roman"/>
                <a:cs typeface="Times New Roman"/>
                <a:sym typeface="Times New Roman"/>
              </a:rPr>
              <a:t>[5]</a:t>
            </a:r>
            <a:r>
              <a:rPr lang="en" sz="2400" dirty="0">
                <a:solidFill>
                  <a:srgbClr val="000000"/>
                </a:solidFill>
                <a:highlight>
                  <a:schemeClr val="dk1"/>
                </a:highlight>
                <a:latin typeface="Times New Roman"/>
                <a:ea typeface="Times New Roman"/>
                <a:cs typeface="Times New Roman"/>
                <a:sym typeface="Times New Roman"/>
              </a:rPr>
              <a:t>2011 IEEE/AIAA 30th Digital Avionics Systems Conference</a:t>
            </a:r>
            <a:endParaRPr sz="2400" dirty="0">
              <a:solidFill>
                <a:srgbClr val="000000"/>
              </a:solidFill>
              <a:highlight>
                <a:schemeClr val="dk1"/>
              </a:highlight>
              <a:latin typeface="Times New Roman"/>
              <a:ea typeface="Times New Roman"/>
              <a:cs typeface="Times New Roman"/>
              <a:sym typeface="Times New Roman"/>
            </a:endParaRPr>
          </a:p>
          <a:p>
            <a:pPr marL="0" lvl="0" indent="0" algn="just" rtl="0">
              <a:lnSpc>
                <a:spcPct val="115000"/>
              </a:lnSpc>
              <a:spcBef>
                <a:spcPts val="1000"/>
              </a:spcBef>
              <a:spcAft>
                <a:spcPts val="0"/>
              </a:spcAft>
              <a:buNone/>
            </a:pPr>
            <a:r>
              <a:rPr lang="en" sz="2400" dirty="0">
                <a:solidFill>
                  <a:srgbClr val="000000"/>
                </a:solidFill>
                <a:highlight>
                  <a:schemeClr val="dk1"/>
                </a:highlight>
                <a:latin typeface="Times New Roman"/>
                <a:ea typeface="Times New Roman"/>
                <a:cs typeface="Times New Roman"/>
                <a:sym typeface="Times New Roman"/>
              </a:rPr>
              <a:t>[6]Sugano, Masashi, et al. "Indoor localization system using RSSI measurement of wireless sensor network based on ZigBee standard." Target 538 (2007): 050. </a:t>
            </a:r>
            <a:endParaRPr sz="2400" dirty="0">
              <a:solidFill>
                <a:srgbClr val="000000"/>
              </a:solidFill>
              <a:highlight>
                <a:schemeClr val="dk1"/>
              </a:highlight>
              <a:latin typeface="Times New Roman"/>
              <a:ea typeface="Times New Roman"/>
              <a:cs typeface="Times New Roman"/>
              <a:sym typeface="Times New Roman"/>
            </a:endParaRPr>
          </a:p>
          <a:p>
            <a:pPr marL="0" lvl="0" indent="0" algn="just" rtl="0">
              <a:lnSpc>
                <a:spcPct val="115000"/>
              </a:lnSpc>
              <a:spcBef>
                <a:spcPts val="1000"/>
              </a:spcBef>
              <a:spcAft>
                <a:spcPts val="1000"/>
              </a:spcAft>
              <a:buNone/>
            </a:pPr>
            <a:r>
              <a:rPr lang="en" sz="2400" dirty="0">
                <a:solidFill>
                  <a:srgbClr val="000000"/>
                </a:solidFill>
                <a:highlight>
                  <a:schemeClr val="dk1"/>
                </a:highlight>
                <a:latin typeface="Times New Roman"/>
                <a:ea typeface="Times New Roman"/>
                <a:cs typeface="Times New Roman"/>
                <a:sym typeface="Times New Roman"/>
              </a:rPr>
              <a:t>[7] Borenstein, Johann, and Yoram Koren. "Obstacle avoidance with ultrasonic sensors." Robotics and Automation</a:t>
            </a:r>
            <a:endParaRPr sz="2400" dirty="0">
              <a:solidFill>
                <a:srgbClr val="000000"/>
              </a:solidFill>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4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31</a:t>
            </a:fld>
            <a:endParaRPr/>
          </a:p>
        </p:txBody>
      </p:sp>
      <p:sp>
        <p:nvSpPr>
          <p:cNvPr id="354" name="Google Shape;354;p44"/>
          <p:cNvSpPr txBox="1"/>
          <p:nvPr/>
        </p:nvSpPr>
        <p:spPr>
          <a:xfrm>
            <a:off x="875200" y="822950"/>
            <a:ext cx="7515600" cy="34224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1000"/>
              </a:spcAft>
              <a:buNone/>
            </a:pPr>
            <a:endParaRPr sz="2400">
              <a:solidFill>
                <a:schemeClr val="dk2"/>
              </a:solidFill>
              <a:latin typeface="Calibri"/>
              <a:ea typeface="Calibri"/>
              <a:cs typeface="Calibri"/>
              <a:sym typeface="Calibri"/>
            </a:endParaRPr>
          </a:p>
        </p:txBody>
      </p:sp>
      <p:sp>
        <p:nvSpPr>
          <p:cNvPr id="355" name="Google Shape;355;p4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1000"/>
              </a:spcAft>
              <a:buNone/>
            </a:pPr>
            <a:r>
              <a:rPr lang="en" sz="2400">
                <a:solidFill>
                  <a:srgbClr val="000000"/>
                </a:solidFill>
                <a:highlight>
                  <a:schemeClr val="dk1"/>
                </a:highlight>
                <a:latin typeface="Times New Roman"/>
                <a:ea typeface="Times New Roman"/>
                <a:cs typeface="Times New Roman"/>
                <a:sym typeface="Times New Roman"/>
              </a:rPr>
              <a:t>[8] Drumm, A. C., etal. "Remotely Piloted Vehicles in civil airspace: requirements and analysis methods for the traffic alert and collision avoidance system (TCAS) and see-and-avoid systems." Digital Avionics Systems Conference, 2004. DASC 04. The 23rd. Vol. 2. IEEE, 2008.</a:t>
            </a:r>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45"/>
          <p:cNvSpPr txBox="1"/>
          <p:nvPr/>
        </p:nvSpPr>
        <p:spPr>
          <a:xfrm>
            <a:off x="2062300" y="1730850"/>
            <a:ext cx="5143500" cy="1681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800" b="1">
                <a:latin typeface="Times New Roman"/>
                <a:ea typeface="Times New Roman"/>
                <a:cs typeface="Times New Roman"/>
                <a:sym typeface="Times New Roman"/>
              </a:rPr>
              <a:t>THANK YOU </a:t>
            </a:r>
            <a:r>
              <a:rPr lang="en" sz="4800" b="1">
                <a:solidFill>
                  <a:srgbClr val="FF0000"/>
                </a:solidFill>
                <a:latin typeface="Times New Roman"/>
                <a:ea typeface="Times New Roman"/>
                <a:cs typeface="Times New Roman"/>
                <a:sym typeface="Times New Roman"/>
              </a:rPr>
              <a:t> </a:t>
            </a:r>
            <a:endParaRPr sz="4800" b="1">
              <a:latin typeface="Times New Roman"/>
              <a:ea typeface="Times New Roman"/>
              <a:cs typeface="Times New Roman"/>
              <a:sym typeface="Times New Roman"/>
            </a:endParaRPr>
          </a:p>
        </p:txBody>
      </p:sp>
      <p:sp>
        <p:nvSpPr>
          <p:cNvPr id="361" name="Google Shape;361;p4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32</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6"/>
          <p:cNvSpPr txBox="1">
            <a:spLocks noGrp="1"/>
          </p:cNvSpPr>
          <p:nvPr>
            <p:ph type="title"/>
          </p:nvPr>
        </p:nvSpPr>
        <p:spPr>
          <a:xfrm>
            <a:off x="585773" y="614373"/>
            <a:ext cx="76866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accent1"/>
              </a:buClr>
              <a:buSzPts val="4400"/>
              <a:buFont typeface="Arial"/>
              <a:buNone/>
            </a:pPr>
            <a:r>
              <a:rPr lang="en-IN" b="1" dirty="0" smtClean="0">
                <a:solidFill>
                  <a:schemeClr val="tx2">
                    <a:lumMod val="10000"/>
                  </a:schemeClr>
                </a:solidFill>
                <a:latin typeface="Times New Roman" panose="02020603050405020304" pitchFamily="18" charset="0"/>
                <a:cs typeface="Times New Roman" panose="02020603050405020304" pitchFamily="18" charset="0"/>
              </a:rPr>
              <a:t>ABSTARCT</a:t>
            </a:r>
            <a:endParaRPr b="1" dirty="0">
              <a:solidFill>
                <a:schemeClr val="tx2">
                  <a:lumMod val="10000"/>
                </a:schemeClr>
              </a:solidFill>
              <a:latin typeface="Times New Roman" panose="02020603050405020304" pitchFamily="18" charset="0"/>
              <a:cs typeface="Times New Roman" panose="02020603050405020304" pitchFamily="18" charset="0"/>
            </a:endParaRPr>
          </a:p>
        </p:txBody>
      </p:sp>
      <p:sp>
        <p:nvSpPr>
          <p:cNvPr id="151" name="Google Shape;151;p16"/>
          <p:cNvSpPr txBox="1">
            <a:spLocks noGrp="1"/>
          </p:cNvSpPr>
          <p:nvPr>
            <p:ph type="body" idx="1"/>
          </p:nvPr>
        </p:nvSpPr>
        <p:spPr>
          <a:xfrm>
            <a:off x="699300" y="1485350"/>
            <a:ext cx="7890300" cy="322830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Clr>
                <a:srgbClr val="000000"/>
              </a:buClr>
              <a:buSzPts val="1100"/>
              <a:buFont typeface="Arial"/>
              <a:buNone/>
            </a:pPr>
            <a:r>
              <a:rPr lang="en" sz="2400" dirty="0">
                <a:solidFill>
                  <a:srgbClr val="000000"/>
                </a:solidFill>
                <a:latin typeface="Times New Roman"/>
                <a:ea typeface="Times New Roman"/>
                <a:cs typeface="Times New Roman"/>
                <a:sym typeface="Times New Roman"/>
              </a:rPr>
              <a:t>It is necessary to have a system which identifies collision before it happens and informs the Pilot to regulate the speed with the help of other </a:t>
            </a:r>
            <a:r>
              <a:rPr lang="en" sz="2400" dirty="0" smtClean="0">
                <a:solidFill>
                  <a:srgbClr val="000000"/>
                </a:solidFill>
                <a:latin typeface="Times New Roman"/>
                <a:ea typeface="Times New Roman"/>
                <a:cs typeface="Times New Roman"/>
                <a:sym typeface="Times New Roman"/>
              </a:rPr>
              <a:t>Pilot</a:t>
            </a:r>
            <a:r>
              <a:rPr lang="en" sz="2400" dirty="0">
                <a:solidFill>
                  <a:srgbClr val="000000"/>
                </a:solidFill>
                <a:latin typeface="Times New Roman"/>
                <a:ea typeface="Times New Roman"/>
                <a:cs typeface="Times New Roman"/>
                <a:sym typeface="Times New Roman"/>
              </a:rPr>
              <a:t>.</a:t>
            </a:r>
            <a:r>
              <a:rPr lang="en" sz="2400" dirty="0">
                <a:latin typeface="Times New Roman"/>
                <a:ea typeface="Times New Roman"/>
                <a:cs typeface="Times New Roman"/>
                <a:sym typeface="Times New Roman"/>
              </a:rPr>
              <a:t> </a:t>
            </a:r>
            <a:r>
              <a:rPr lang="en" sz="2400" dirty="0">
                <a:solidFill>
                  <a:srgbClr val="000000"/>
                </a:solidFill>
                <a:latin typeface="Times New Roman"/>
                <a:ea typeface="Times New Roman"/>
                <a:cs typeface="Times New Roman"/>
                <a:sym typeface="Times New Roman"/>
              </a:rPr>
              <a:t>This project </a:t>
            </a:r>
            <a:r>
              <a:rPr lang="en" sz="2400" dirty="0" smtClean="0">
                <a:solidFill>
                  <a:srgbClr val="000000"/>
                </a:solidFill>
                <a:latin typeface="Times New Roman"/>
                <a:ea typeface="Times New Roman"/>
                <a:cs typeface="Times New Roman"/>
                <a:sym typeface="Times New Roman"/>
              </a:rPr>
              <a:t>is based on wireless </a:t>
            </a:r>
            <a:r>
              <a:rPr lang="en" sz="2400" dirty="0">
                <a:solidFill>
                  <a:srgbClr val="000000"/>
                </a:solidFill>
                <a:latin typeface="Times New Roman"/>
                <a:ea typeface="Times New Roman"/>
                <a:cs typeface="Times New Roman"/>
                <a:sym typeface="Times New Roman"/>
              </a:rPr>
              <a:t>communication </a:t>
            </a:r>
            <a:r>
              <a:rPr lang="en" sz="2400" dirty="0" smtClean="0">
                <a:solidFill>
                  <a:srgbClr val="000000"/>
                </a:solidFill>
                <a:latin typeface="Times New Roman"/>
                <a:ea typeface="Times New Roman"/>
                <a:cs typeface="Times New Roman"/>
                <a:sym typeface="Times New Roman"/>
              </a:rPr>
              <a:t>(Zigbee</a:t>
            </a:r>
            <a:r>
              <a:rPr lang="en" sz="2400" dirty="0">
                <a:solidFill>
                  <a:srgbClr val="000000"/>
                </a:solidFill>
                <a:latin typeface="Times New Roman"/>
                <a:ea typeface="Times New Roman"/>
                <a:cs typeface="Times New Roman"/>
                <a:sym typeface="Times New Roman"/>
              </a:rPr>
              <a:t>) by which it  detects if any aircraft is coming nearer to another aircraft by giving an </a:t>
            </a:r>
            <a:r>
              <a:rPr lang="en" sz="2400" dirty="0" smtClean="0">
                <a:solidFill>
                  <a:srgbClr val="000000"/>
                </a:solidFill>
                <a:latin typeface="Times New Roman"/>
                <a:ea typeface="Times New Roman"/>
                <a:cs typeface="Times New Roman"/>
                <a:sym typeface="Times New Roman"/>
              </a:rPr>
              <a:t>LED </a:t>
            </a:r>
            <a:r>
              <a:rPr lang="en" sz="2400" dirty="0">
                <a:solidFill>
                  <a:srgbClr val="000000"/>
                </a:solidFill>
                <a:latin typeface="Times New Roman"/>
                <a:ea typeface="Times New Roman"/>
                <a:cs typeface="Times New Roman"/>
                <a:sym typeface="Times New Roman"/>
              </a:rPr>
              <a:t>indication as well as buzzer sound. </a:t>
            </a:r>
            <a:endParaRPr sz="2400" dirty="0"/>
          </a:p>
        </p:txBody>
      </p:sp>
      <p:sp>
        <p:nvSpPr>
          <p:cNvPr id="152" name="Google Shape;152;p1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8"/>
          <p:cNvSpPr txBox="1">
            <a:spLocks noGrp="1"/>
          </p:cNvSpPr>
          <p:nvPr>
            <p:ph type="title"/>
          </p:nvPr>
        </p:nvSpPr>
        <p:spPr>
          <a:xfrm>
            <a:off x="681675" y="260275"/>
            <a:ext cx="7643100" cy="59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CC3300"/>
              </a:buClr>
              <a:buSzPts val="4400"/>
              <a:buFont typeface="Arial"/>
              <a:buNone/>
            </a:pPr>
            <a:r>
              <a:rPr lang="en" sz="2400" b="1">
                <a:solidFill>
                  <a:srgbClr val="222222"/>
                </a:solidFill>
                <a:highlight>
                  <a:srgbClr val="FFFFFF"/>
                </a:highlight>
                <a:latin typeface="Times New Roman"/>
                <a:ea typeface="Times New Roman"/>
                <a:cs typeface="Times New Roman"/>
                <a:sym typeface="Times New Roman"/>
              </a:rPr>
              <a:t>SCHEMATIC</a:t>
            </a:r>
            <a:r>
              <a:rPr lang="en" b="1">
                <a:solidFill>
                  <a:srgbClr val="000000"/>
                </a:solidFill>
                <a:latin typeface="Times New Roman"/>
                <a:ea typeface="Times New Roman"/>
                <a:cs typeface="Times New Roman"/>
                <a:sym typeface="Times New Roman"/>
              </a:rPr>
              <a:t> </a:t>
            </a:r>
            <a:r>
              <a:rPr lang="en" sz="2400" b="1">
                <a:solidFill>
                  <a:srgbClr val="000000"/>
                </a:solidFill>
                <a:latin typeface="Times New Roman"/>
                <a:ea typeface="Times New Roman"/>
                <a:cs typeface="Times New Roman"/>
                <a:sym typeface="Times New Roman"/>
              </a:rPr>
              <a:t>DIAGRAM</a:t>
            </a:r>
            <a:endParaRPr sz="2400" b="1"/>
          </a:p>
        </p:txBody>
      </p:sp>
      <p:sp>
        <p:nvSpPr>
          <p:cNvPr id="164" name="Google Shape;164;p1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5</a:t>
            </a:fld>
            <a:endParaRPr/>
          </a:p>
        </p:txBody>
      </p:sp>
      <p:pic>
        <p:nvPicPr>
          <p:cNvPr id="166" name="Google Shape;166;p18" descr="C:\Users\DELL\OneDrive\DOCUMENTATION (MAJOR)\CVR\Advanced Aircraft anti collision system using zigbee communication and IOT\Advance Aircraft Anti-Collision System At flight-1.bmp"/>
          <p:cNvPicPr preferRelativeResize="0"/>
          <p:nvPr/>
        </p:nvPicPr>
        <p:blipFill>
          <a:blip r:embed="rId3">
            <a:alphaModFix/>
          </a:blip>
          <a:stretch>
            <a:fillRect/>
          </a:stretch>
        </p:blipFill>
        <p:spPr>
          <a:xfrm>
            <a:off x="607300" y="855175"/>
            <a:ext cx="7411601" cy="3804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9"/>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b="1" dirty="0" smtClean="0">
                <a:solidFill>
                  <a:srgbClr val="000000"/>
                </a:solidFill>
                <a:latin typeface="Times New Roman"/>
                <a:ea typeface="Times New Roman"/>
                <a:cs typeface="Times New Roman"/>
                <a:sym typeface="Times New Roman"/>
              </a:rPr>
              <a:t>HARDWARE COMPONENTS</a:t>
            </a:r>
            <a:endParaRPr b="1" dirty="0">
              <a:solidFill>
                <a:srgbClr val="000000"/>
              </a:solidFill>
              <a:latin typeface="Times New Roman"/>
              <a:ea typeface="Times New Roman"/>
              <a:cs typeface="Times New Roman"/>
              <a:sym typeface="Times New Roman"/>
            </a:endParaRPr>
          </a:p>
        </p:txBody>
      </p:sp>
      <p:sp>
        <p:nvSpPr>
          <p:cNvPr id="172" name="Google Shape;172;p19"/>
          <p:cNvSpPr txBox="1">
            <a:spLocks noGrp="1"/>
          </p:cNvSpPr>
          <p:nvPr>
            <p:ph type="body" idx="1"/>
          </p:nvPr>
        </p:nvSpPr>
        <p:spPr>
          <a:xfrm>
            <a:off x="819150" y="1730875"/>
            <a:ext cx="7505700" cy="27078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Font typeface="Times New Roman"/>
              <a:buChar char="●"/>
            </a:pPr>
            <a:r>
              <a:rPr lang="en" sz="1800" dirty="0">
                <a:solidFill>
                  <a:srgbClr val="000000"/>
                </a:solidFill>
                <a:latin typeface="Times New Roman"/>
                <a:ea typeface="Times New Roman"/>
                <a:cs typeface="Times New Roman"/>
                <a:sym typeface="Times New Roman"/>
              </a:rPr>
              <a:t>Regulated power supply</a:t>
            </a:r>
            <a:endParaRPr sz="1800" dirty="0">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Char char="●"/>
            </a:pPr>
            <a:r>
              <a:rPr lang="en" sz="1800" dirty="0">
                <a:solidFill>
                  <a:srgbClr val="000000"/>
                </a:solidFill>
                <a:latin typeface="Times New Roman"/>
                <a:ea typeface="Times New Roman"/>
                <a:cs typeface="Times New Roman"/>
                <a:sym typeface="Times New Roman"/>
              </a:rPr>
              <a:t>NodeMCU </a:t>
            </a:r>
            <a:r>
              <a:rPr lang="en" sz="1800" dirty="0" smtClean="0">
                <a:solidFill>
                  <a:srgbClr val="000000"/>
                </a:solidFill>
                <a:latin typeface="Times New Roman"/>
                <a:ea typeface="Times New Roman"/>
                <a:cs typeface="Times New Roman"/>
                <a:sym typeface="Times New Roman"/>
              </a:rPr>
              <a:t>Microcontroller</a:t>
            </a:r>
            <a:endParaRPr sz="1800" dirty="0">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Char char="●"/>
            </a:pPr>
            <a:r>
              <a:rPr lang="en" sz="1800" dirty="0">
                <a:solidFill>
                  <a:srgbClr val="000000"/>
                </a:solidFill>
                <a:latin typeface="Times New Roman"/>
                <a:ea typeface="Times New Roman"/>
                <a:cs typeface="Times New Roman"/>
                <a:sym typeface="Times New Roman"/>
              </a:rPr>
              <a:t>Zigbee module </a:t>
            </a:r>
            <a:endParaRPr sz="1800" dirty="0">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Char char="●"/>
            </a:pPr>
            <a:r>
              <a:rPr lang="en" sz="1800" dirty="0" smtClean="0">
                <a:solidFill>
                  <a:srgbClr val="000000"/>
                </a:solidFill>
                <a:latin typeface="Times New Roman"/>
                <a:ea typeface="Times New Roman"/>
                <a:cs typeface="Times New Roman"/>
                <a:sym typeface="Times New Roman"/>
              </a:rPr>
              <a:t>WiFi </a:t>
            </a:r>
            <a:r>
              <a:rPr lang="en" sz="1800" dirty="0">
                <a:solidFill>
                  <a:srgbClr val="000000"/>
                </a:solidFill>
                <a:latin typeface="Times New Roman"/>
                <a:ea typeface="Times New Roman"/>
                <a:cs typeface="Times New Roman"/>
                <a:sym typeface="Times New Roman"/>
              </a:rPr>
              <a:t>module (</a:t>
            </a:r>
            <a:r>
              <a:rPr lang="en" sz="1800" dirty="0" smtClean="0">
                <a:solidFill>
                  <a:srgbClr val="000000"/>
                </a:solidFill>
                <a:latin typeface="Times New Roman"/>
                <a:ea typeface="Times New Roman"/>
                <a:cs typeface="Times New Roman"/>
                <a:sym typeface="Times New Roman"/>
              </a:rPr>
              <a:t>ESP8266</a:t>
            </a:r>
            <a:r>
              <a:rPr lang="en" sz="1800" dirty="0">
                <a:solidFill>
                  <a:srgbClr val="000000"/>
                </a:solidFill>
                <a:latin typeface="Times New Roman"/>
                <a:ea typeface="Times New Roman"/>
                <a:cs typeface="Times New Roman"/>
                <a:sym typeface="Times New Roman"/>
              </a:rPr>
              <a:t>)</a:t>
            </a:r>
            <a:endParaRPr sz="1800" dirty="0">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Char char="●"/>
            </a:pPr>
            <a:r>
              <a:rPr lang="en" sz="1800" dirty="0">
                <a:solidFill>
                  <a:srgbClr val="000000"/>
                </a:solidFill>
                <a:latin typeface="Times New Roman"/>
                <a:ea typeface="Times New Roman"/>
                <a:cs typeface="Times New Roman"/>
                <a:sym typeface="Times New Roman"/>
              </a:rPr>
              <a:t>Ultrasonic sensor / IR sensor</a:t>
            </a:r>
            <a:endParaRPr sz="1800" dirty="0">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Char char="●"/>
            </a:pPr>
            <a:r>
              <a:rPr lang="en" sz="1800" dirty="0" smtClean="0">
                <a:solidFill>
                  <a:srgbClr val="000000"/>
                </a:solidFill>
                <a:latin typeface="Times New Roman"/>
                <a:ea typeface="Times New Roman"/>
                <a:cs typeface="Times New Roman"/>
                <a:sym typeface="Times New Roman"/>
              </a:rPr>
              <a:t>LCD </a:t>
            </a:r>
            <a:r>
              <a:rPr lang="en" sz="1800" dirty="0">
                <a:solidFill>
                  <a:srgbClr val="000000"/>
                </a:solidFill>
                <a:latin typeface="Times New Roman"/>
                <a:ea typeface="Times New Roman"/>
                <a:cs typeface="Times New Roman"/>
                <a:sym typeface="Times New Roman"/>
              </a:rPr>
              <a:t>display</a:t>
            </a:r>
            <a:endParaRPr sz="1800" dirty="0">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Char char="●"/>
            </a:pPr>
            <a:r>
              <a:rPr lang="en" sz="1800" dirty="0">
                <a:solidFill>
                  <a:srgbClr val="000000"/>
                </a:solidFill>
                <a:latin typeface="Times New Roman"/>
                <a:ea typeface="Times New Roman"/>
                <a:cs typeface="Times New Roman"/>
                <a:sym typeface="Times New Roman"/>
              </a:rPr>
              <a:t>Buzzers and L</a:t>
            </a:r>
            <a:r>
              <a:rPr lang="en" sz="1800" dirty="0" smtClean="0">
                <a:solidFill>
                  <a:srgbClr val="000000"/>
                </a:solidFill>
                <a:latin typeface="Times New Roman"/>
                <a:ea typeface="Times New Roman"/>
                <a:cs typeface="Times New Roman"/>
                <a:sym typeface="Times New Roman"/>
              </a:rPr>
              <a:t>ED </a:t>
            </a:r>
            <a:r>
              <a:rPr lang="en" sz="1800" dirty="0">
                <a:solidFill>
                  <a:srgbClr val="000000"/>
                </a:solidFill>
                <a:latin typeface="Times New Roman"/>
                <a:ea typeface="Times New Roman"/>
                <a:cs typeface="Times New Roman"/>
                <a:sym typeface="Times New Roman"/>
              </a:rPr>
              <a:t>indicators</a:t>
            </a:r>
            <a:endParaRPr sz="1800" dirty="0">
              <a:solidFill>
                <a:srgbClr val="000000"/>
              </a:solidFill>
              <a:latin typeface="Times New Roman"/>
              <a:ea typeface="Times New Roman"/>
              <a:cs typeface="Times New Roman"/>
              <a:sym typeface="Times New Roman"/>
            </a:endParaRPr>
          </a:p>
        </p:txBody>
      </p:sp>
      <p:sp>
        <p:nvSpPr>
          <p:cNvPr id="173" name="Google Shape;173;p1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9"/>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1" dirty="0" smtClean="0">
                <a:solidFill>
                  <a:srgbClr val="000000"/>
                </a:solidFill>
                <a:latin typeface="Times New Roman"/>
                <a:ea typeface="Times New Roman"/>
                <a:cs typeface="Times New Roman"/>
                <a:sym typeface="Times New Roman"/>
              </a:rPr>
              <a:t>SOFTWARE COMPONENTS</a:t>
            </a:r>
            <a:endParaRPr b="1" dirty="0">
              <a:solidFill>
                <a:srgbClr val="000000"/>
              </a:solidFill>
              <a:latin typeface="Times New Roman"/>
              <a:ea typeface="Times New Roman"/>
              <a:cs typeface="Times New Roman"/>
              <a:sym typeface="Times New Roman"/>
            </a:endParaRPr>
          </a:p>
        </p:txBody>
      </p:sp>
      <p:sp>
        <p:nvSpPr>
          <p:cNvPr id="172" name="Google Shape;172;p19"/>
          <p:cNvSpPr txBox="1">
            <a:spLocks noGrp="1"/>
          </p:cNvSpPr>
          <p:nvPr>
            <p:ph type="body" idx="1"/>
          </p:nvPr>
        </p:nvSpPr>
        <p:spPr>
          <a:xfrm>
            <a:off x="819150" y="1800200"/>
            <a:ext cx="7505700" cy="2638500"/>
          </a:xfrm>
          <a:prstGeom prst="rect">
            <a:avLst/>
          </a:prstGeom>
        </p:spPr>
        <p:txBody>
          <a:bodyPr spcFirstLastPara="1" wrap="square" lIns="91425" tIns="91425" rIns="91425" bIns="91425" anchor="t" anchorCtr="0">
            <a:noAutofit/>
          </a:bodyPr>
          <a:lstStyle/>
          <a:p>
            <a:pPr indent="-381000">
              <a:buClr>
                <a:srgbClr val="000000"/>
              </a:buClr>
              <a:buSzPts val="2400"/>
              <a:buFont typeface="Times New Roman"/>
              <a:buChar char="●"/>
            </a:pPr>
            <a:r>
              <a:rPr lang="en-IN" sz="2400" dirty="0" err="1">
                <a:solidFill>
                  <a:srgbClr val="000000"/>
                </a:solidFill>
                <a:latin typeface="Times New Roman"/>
                <a:ea typeface="Times New Roman"/>
                <a:cs typeface="Times New Roman"/>
                <a:sym typeface="Times New Roman"/>
              </a:rPr>
              <a:t>ThingSpeak</a:t>
            </a:r>
            <a:r>
              <a:rPr lang="en-IN" sz="2400" dirty="0">
                <a:solidFill>
                  <a:srgbClr val="000000"/>
                </a:solidFill>
                <a:latin typeface="Times New Roman"/>
                <a:ea typeface="Times New Roman"/>
                <a:cs typeface="Times New Roman"/>
                <a:sym typeface="Times New Roman"/>
              </a:rPr>
              <a:t>  (</a:t>
            </a:r>
            <a:r>
              <a:rPr lang="en-IN" sz="2400" dirty="0" err="1">
                <a:solidFill>
                  <a:srgbClr val="000000"/>
                </a:solidFill>
                <a:highlight>
                  <a:srgbClr val="FFFFFF"/>
                </a:highlight>
                <a:latin typeface="Times New Roman"/>
                <a:ea typeface="Times New Roman"/>
                <a:cs typeface="Times New Roman"/>
                <a:sym typeface="Times New Roman"/>
              </a:rPr>
              <a:t>IoT</a:t>
            </a:r>
            <a:r>
              <a:rPr lang="en-IN" sz="2400" dirty="0">
                <a:solidFill>
                  <a:srgbClr val="000000"/>
                </a:solidFill>
                <a:highlight>
                  <a:srgbClr val="FFFFFF"/>
                </a:highlight>
                <a:latin typeface="Times New Roman"/>
                <a:ea typeface="Times New Roman"/>
                <a:cs typeface="Times New Roman"/>
                <a:sym typeface="Times New Roman"/>
              </a:rPr>
              <a:t> platform</a:t>
            </a:r>
            <a:r>
              <a:rPr lang="en-IN" sz="2400" dirty="0" smtClean="0">
                <a:solidFill>
                  <a:srgbClr val="000000"/>
                </a:solidFill>
                <a:latin typeface="Times New Roman"/>
                <a:ea typeface="Times New Roman"/>
                <a:cs typeface="Times New Roman"/>
                <a:sym typeface="Times New Roman"/>
              </a:rPr>
              <a:t>)</a:t>
            </a:r>
            <a:endParaRPr lang="en" sz="2400" dirty="0" smtClean="0">
              <a:solidFill>
                <a:srgbClr val="000000"/>
              </a:solidFill>
              <a:latin typeface="Times New Roman"/>
              <a:ea typeface="Times New Roman"/>
              <a:cs typeface="Times New Roman"/>
              <a:sym typeface="Times New Roman"/>
            </a:endParaRPr>
          </a:p>
          <a:p>
            <a:pPr marL="457200" lvl="0" indent="-381000" algn="l" rtl="0">
              <a:spcBef>
                <a:spcPts val="0"/>
              </a:spcBef>
              <a:spcAft>
                <a:spcPts val="0"/>
              </a:spcAft>
              <a:buClr>
                <a:srgbClr val="000000"/>
              </a:buClr>
              <a:buSzPts val="2400"/>
              <a:buFont typeface="Times New Roman"/>
              <a:buChar char="●"/>
            </a:pPr>
            <a:r>
              <a:rPr lang="en" sz="2400" dirty="0" smtClean="0">
                <a:solidFill>
                  <a:srgbClr val="000000"/>
                </a:solidFill>
                <a:latin typeface="Times New Roman"/>
                <a:ea typeface="Times New Roman"/>
                <a:cs typeface="Times New Roman"/>
                <a:sym typeface="Times New Roman"/>
              </a:rPr>
              <a:t>Arduino </a:t>
            </a:r>
            <a:r>
              <a:rPr lang="en" sz="2400" dirty="0">
                <a:solidFill>
                  <a:srgbClr val="000000"/>
                </a:solidFill>
                <a:latin typeface="Times New Roman"/>
                <a:ea typeface="Times New Roman"/>
                <a:cs typeface="Times New Roman"/>
                <a:sym typeface="Times New Roman"/>
              </a:rPr>
              <a:t>IDE </a:t>
            </a:r>
            <a:endParaRPr sz="2400" dirty="0">
              <a:solidFill>
                <a:srgbClr val="000000"/>
              </a:solidFill>
              <a:latin typeface="Times New Roman"/>
              <a:ea typeface="Times New Roman"/>
              <a:cs typeface="Times New Roman"/>
              <a:sym typeface="Times New Roman"/>
            </a:endParaRPr>
          </a:p>
        </p:txBody>
      </p:sp>
      <p:sp>
        <p:nvSpPr>
          <p:cNvPr id="173" name="Google Shape;173;p1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100"/>
              <a:buFont typeface="Arial"/>
              <a:buNone/>
              <a:tabLst/>
              <a:defRPr/>
            </a:pPr>
            <a:fld id="{00000000-1234-1234-1234-123412341234}" type="slidenum">
              <a:rPr kumimoji="0" lang="en" sz="1000" b="0" i="0" u="none" strike="noStrike" kern="0" cap="none" spc="0" normalizeH="0" baseline="0" noProof="0">
                <a:ln>
                  <a:noFill/>
                </a:ln>
                <a:solidFill>
                  <a:srgbClr val="233A44"/>
                </a:solidFill>
                <a:effectLst/>
                <a:uLnTx/>
                <a:uFillTx/>
                <a:latin typeface="Nunito"/>
                <a:sym typeface="Nunito"/>
              </a:rPr>
              <a:pPr marL="0" marR="0" lvl="0" indent="0" algn="r" defTabSz="914400" rtl="0" eaLnBrk="1" fontAlgn="auto" latinLnBrk="0" hangingPunct="1">
                <a:lnSpc>
                  <a:spcPct val="100000"/>
                </a:lnSpc>
                <a:spcBef>
                  <a:spcPts val="0"/>
                </a:spcBef>
                <a:spcAft>
                  <a:spcPts val="0"/>
                </a:spcAft>
                <a:buClr>
                  <a:srgbClr val="000000"/>
                </a:buClr>
                <a:buSzPts val="1100"/>
                <a:buFont typeface="Arial"/>
                <a:buNone/>
                <a:tabLst/>
                <a:defRPr/>
              </a:pPr>
              <a:t>7</a:t>
            </a:fld>
            <a:endParaRPr kumimoji="0" sz="1000" b="0" i="0" u="none" strike="noStrike" kern="0" cap="none" spc="0" normalizeH="0" baseline="0" noProof="0">
              <a:ln>
                <a:noFill/>
              </a:ln>
              <a:solidFill>
                <a:srgbClr val="233A44"/>
              </a:solidFill>
              <a:effectLst/>
              <a:uLnTx/>
              <a:uFillTx/>
              <a:latin typeface="Nunito"/>
              <a:sym typeface="Nunito"/>
            </a:endParaRPr>
          </a:p>
        </p:txBody>
      </p:sp>
    </p:spTree>
    <p:extLst>
      <p:ext uri="{BB962C8B-B14F-4D97-AF65-F5344CB8AC3E}">
        <p14:creationId xmlns:p14="http://schemas.microsoft.com/office/powerpoint/2010/main" val="850044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1"/>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2800"/>
              <a:buFont typeface="Times New Roman"/>
              <a:buNone/>
            </a:pPr>
            <a:r>
              <a:rPr lang="en" b="1" dirty="0">
                <a:solidFill>
                  <a:srgbClr val="000000"/>
                </a:solidFill>
                <a:latin typeface="Times New Roman"/>
                <a:ea typeface="Times New Roman"/>
                <a:cs typeface="Times New Roman"/>
                <a:sym typeface="Times New Roman"/>
              </a:rPr>
              <a:t>Regulated </a:t>
            </a:r>
            <a:r>
              <a:rPr lang="en" b="1" dirty="0" smtClean="0">
                <a:solidFill>
                  <a:srgbClr val="000000"/>
                </a:solidFill>
                <a:latin typeface="Times New Roman"/>
                <a:ea typeface="Times New Roman"/>
                <a:cs typeface="Times New Roman"/>
                <a:sym typeface="Times New Roman"/>
              </a:rPr>
              <a:t>Power </a:t>
            </a:r>
            <a:r>
              <a:rPr lang="en" b="1" dirty="0">
                <a:solidFill>
                  <a:srgbClr val="000000"/>
                </a:solidFill>
                <a:latin typeface="Times New Roman"/>
                <a:ea typeface="Times New Roman"/>
                <a:cs typeface="Times New Roman"/>
                <a:sym typeface="Times New Roman"/>
              </a:rPr>
              <a:t>S</a:t>
            </a:r>
            <a:r>
              <a:rPr lang="en" b="1" dirty="0" smtClean="0">
                <a:solidFill>
                  <a:srgbClr val="000000"/>
                </a:solidFill>
                <a:latin typeface="Times New Roman"/>
                <a:ea typeface="Times New Roman"/>
                <a:cs typeface="Times New Roman"/>
                <a:sym typeface="Times New Roman"/>
              </a:rPr>
              <a:t>upply</a:t>
            </a:r>
            <a:endParaRPr b="1" dirty="0"/>
          </a:p>
        </p:txBody>
      </p:sp>
      <p:sp>
        <p:nvSpPr>
          <p:cNvPr id="186" name="Google Shape;186;p21"/>
          <p:cNvSpPr txBox="1">
            <a:spLocks noGrp="1"/>
          </p:cNvSpPr>
          <p:nvPr>
            <p:ph type="body" idx="1"/>
          </p:nvPr>
        </p:nvSpPr>
        <p:spPr>
          <a:xfrm>
            <a:off x="819150" y="1782110"/>
            <a:ext cx="7505700" cy="2448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2800"/>
              <a:buFont typeface="Times New Roman"/>
              <a:buNone/>
            </a:pPr>
            <a:r>
              <a:rPr lang="en" sz="2400" dirty="0">
                <a:solidFill>
                  <a:srgbClr val="000000"/>
                </a:solidFill>
                <a:latin typeface="Times New Roman"/>
                <a:ea typeface="Times New Roman"/>
                <a:cs typeface="Times New Roman"/>
                <a:sym typeface="Times New Roman"/>
              </a:rPr>
              <a:t>The major blocks of power supply are given below</a:t>
            </a:r>
            <a:endParaRPr sz="2400" dirty="0">
              <a:latin typeface="Times New Roman"/>
              <a:ea typeface="Times New Roman"/>
              <a:cs typeface="Times New Roman"/>
              <a:sym typeface="Times New Roman"/>
            </a:endParaRPr>
          </a:p>
          <a:p>
            <a:pPr marL="342900" lvl="0" indent="-317500" algn="l" rtl="0">
              <a:lnSpc>
                <a:spcPct val="100000"/>
              </a:lnSpc>
              <a:spcBef>
                <a:spcPts val="560"/>
              </a:spcBef>
              <a:spcAft>
                <a:spcPts val="0"/>
              </a:spcAft>
              <a:buClr>
                <a:srgbClr val="000000"/>
              </a:buClr>
              <a:buSzPts val="2400"/>
              <a:buFont typeface="Times New Roman"/>
              <a:buChar char="•"/>
            </a:pPr>
            <a:r>
              <a:rPr lang="en" sz="2400" dirty="0">
                <a:solidFill>
                  <a:srgbClr val="000000"/>
                </a:solidFill>
                <a:latin typeface="Times New Roman"/>
                <a:ea typeface="Times New Roman"/>
                <a:cs typeface="Times New Roman"/>
                <a:sym typeface="Times New Roman"/>
              </a:rPr>
              <a:t>Transformer</a:t>
            </a:r>
            <a:endParaRPr sz="2400" dirty="0">
              <a:latin typeface="Times New Roman"/>
              <a:ea typeface="Times New Roman"/>
              <a:cs typeface="Times New Roman"/>
              <a:sym typeface="Times New Roman"/>
            </a:endParaRPr>
          </a:p>
          <a:p>
            <a:pPr marL="342900" lvl="0" indent="-317500" algn="l" rtl="0">
              <a:lnSpc>
                <a:spcPct val="100000"/>
              </a:lnSpc>
              <a:spcBef>
                <a:spcPts val="560"/>
              </a:spcBef>
              <a:spcAft>
                <a:spcPts val="0"/>
              </a:spcAft>
              <a:buClr>
                <a:srgbClr val="000000"/>
              </a:buClr>
              <a:buSzPts val="2400"/>
              <a:buFont typeface="Times New Roman"/>
              <a:buChar char="•"/>
            </a:pPr>
            <a:r>
              <a:rPr lang="en" sz="2400" dirty="0">
                <a:solidFill>
                  <a:srgbClr val="000000"/>
                </a:solidFill>
                <a:latin typeface="Times New Roman"/>
                <a:ea typeface="Times New Roman"/>
                <a:cs typeface="Times New Roman"/>
                <a:sym typeface="Times New Roman"/>
              </a:rPr>
              <a:t>Rectifier</a:t>
            </a:r>
            <a:endParaRPr sz="2400" dirty="0">
              <a:latin typeface="Times New Roman"/>
              <a:ea typeface="Times New Roman"/>
              <a:cs typeface="Times New Roman"/>
              <a:sym typeface="Times New Roman"/>
            </a:endParaRPr>
          </a:p>
          <a:p>
            <a:pPr marL="342900" lvl="0" indent="-317500" algn="l" rtl="0">
              <a:lnSpc>
                <a:spcPct val="100000"/>
              </a:lnSpc>
              <a:spcBef>
                <a:spcPts val="560"/>
              </a:spcBef>
              <a:spcAft>
                <a:spcPts val="0"/>
              </a:spcAft>
              <a:buClr>
                <a:srgbClr val="000000"/>
              </a:buClr>
              <a:buSzPts val="2400"/>
              <a:buFont typeface="Times New Roman"/>
              <a:buChar char="•"/>
            </a:pPr>
            <a:r>
              <a:rPr lang="en" sz="2400" dirty="0">
                <a:solidFill>
                  <a:srgbClr val="000000"/>
                </a:solidFill>
                <a:latin typeface="Times New Roman"/>
                <a:ea typeface="Times New Roman"/>
                <a:cs typeface="Times New Roman"/>
                <a:sym typeface="Times New Roman"/>
              </a:rPr>
              <a:t>Filter</a:t>
            </a:r>
            <a:endParaRPr sz="2400" dirty="0">
              <a:latin typeface="Times New Roman"/>
              <a:ea typeface="Times New Roman"/>
              <a:cs typeface="Times New Roman"/>
              <a:sym typeface="Times New Roman"/>
            </a:endParaRPr>
          </a:p>
          <a:p>
            <a:pPr marL="342900" lvl="0" indent="-317500" algn="l" rtl="0">
              <a:lnSpc>
                <a:spcPct val="100000"/>
              </a:lnSpc>
              <a:spcBef>
                <a:spcPts val="560"/>
              </a:spcBef>
              <a:spcAft>
                <a:spcPts val="0"/>
              </a:spcAft>
              <a:buClr>
                <a:srgbClr val="000000"/>
              </a:buClr>
              <a:buSzPts val="2400"/>
              <a:buFont typeface="Times New Roman"/>
              <a:buChar char="•"/>
            </a:pPr>
            <a:r>
              <a:rPr lang="en" sz="2400" dirty="0">
                <a:solidFill>
                  <a:srgbClr val="000000"/>
                </a:solidFill>
                <a:latin typeface="Times New Roman"/>
                <a:ea typeface="Times New Roman"/>
                <a:cs typeface="Times New Roman"/>
                <a:sym typeface="Times New Roman"/>
              </a:rPr>
              <a:t>7805 voltage regulator</a:t>
            </a:r>
            <a:endParaRPr sz="2400" dirty="0"/>
          </a:p>
        </p:txBody>
      </p:sp>
      <p:sp>
        <p:nvSpPr>
          <p:cNvPr id="187" name="Google Shape;187;p2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2"/>
          <p:cNvSpPr txBox="1">
            <a:spLocks noGrp="1"/>
          </p:cNvSpPr>
          <p:nvPr>
            <p:ph type="title"/>
          </p:nvPr>
        </p:nvSpPr>
        <p:spPr>
          <a:xfrm>
            <a:off x="645625" y="391375"/>
            <a:ext cx="7505700" cy="780900"/>
          </a:xfrm>
          <a:prstGeom prst="rect">
            <a:avLst/>
          </a:prstGeom>
        </p:spPr>
        <p:txBody>
          <a:bodyPr spcFirstLastPara="1" wrap="square" lIns="91425" tIns="91425" rIns="91425" bIns="91425" anchor="t" anchorCtr="0">
            <a:noAutofit/>
          </a:bodyPr>
          <a:lstStyle/>
          <a:p>
            <a:pPr marL="0" lvl="0" indent="0" algn="l" rtl="0">
              <a:lnSpc>
                <a:spcPct val="115000"/>
              </a:lnSpc>
              <a:spcBef>
                <a:spcPts val="1000"/>
              </a:spcBef>
              <a:spcAft>
                <a:spcPts val="0"/>
              </a:spcAft>
              <a:buClr>
                <a:srgbClr val="000000"/>
              </a:buClr>
              <a:buSzPts val="1100"/>
              <a:buFont typeface="Arial"/>
              <a:buNone/>
            </a:pPr>
            <a:r>
              <a:rPr lang="en" sz="2400" b="1" dirty="0">
                <a:solidFill>
                  <a:srgbClr val="000000"/>
                </a:solidFill>
                <a:latin typeface="Times New Roman"/>
                <a:ea typeface="Times New Roman"/>
                <a:cs typeface="Times New Roman"/>
                <a:sym typeface="Times New Roman"/>
              </a:rPr>
              <a:t>NodeMCU </a:t>
            </a:r>
            <a:r>
              <a:rPr lang="en" sz="2400" b="1" dirty="0" smtClean="0">
                <a:solidFill>
                  <a:srgbClr val="000000"/>
                </a:solidFill>
                <a:latin typeface="Times New Roman"/>
                <a:ea typeface="Times New Roman"/>
                <a:cs typeface="Times New Roman"/>
                <a:sym typeface="Times New Roman"/>
              </a:rPr>
              <a:t>Features </a:t>
            </a:r>
            <a:r>
              <a:rPr lang="en" sz="2400" b="1" dirty="0">
                <a:solidFill>
                  <a:srgbClr val="000000"/>
                </a:solidFill>
                <a:latin typeface="Times New Roman"/>
                <a:ea typeface="Times New Roman"/>
                <a:cs typeface="Times New Roman"/>
                <a:sym typeface="Times New Roman"/>
              </a:rPr>
              <a:t>- Microcontroller</a:t>
            </a:r>
            <a:endParaRPr sz="2400" b="1" dirty="0">
              <a:solidFill>
                <a:srgbClr val="000000"/>
              </a:solidFill>
              <a:latin typeface="Times New Roman"/>
              <a:ea typeface="Times New Roman"/>
              <a:cs typeface="Times New Roman"/>
              <a:sym typeface="Times New Roman"/>
            </a:endParaRPr>
          </a:p>
        </p:txBody>
      </p:sp>
      <p:sp>
        <p:nvSpPr>
          <p:cNvPr id="193" name="Google Shape;193;p22"/>
          <p:cNvSpPr txBox="1">
            <a:spLocks noGrp="1"/>
          </p:cNvSpPr>
          <p:nvPr>
            <p:ph type="body" idx="1"/>
          </p:nvPr>
        </p:nvSpPr>
        <p:spPr>
          <a:xfrm>
            <a:off x="645625" y="1172275"/>
            <a:ext cx="7505700" cy="3073904"/>
          </a:xfrm>
          <a:prstGeom prst="rect">
            <a:avLst/>
          </a:prstGeom>
        </p:spPr>
        <p:txBody>
          <a:bodyPr spcFirstLastPara="1" wrap="square" lIns="91425" tIns="91425" rIns="91425" bIns="91425" anchor="t" anchorCtr="0">
            <a:noAutofit/>
          </a:bodyPr>
          <a:lstStyle/>
          <a:p>
            <a:pPr marL="400050" indent="-285750">
              <a:lnSpc>
                <a:spcPct val="100000"/>
              </a:lnSpc>
              <a:spcBef>
                <a:spcPts val="1400"/>
              </a:spcBef>
              <a:buClr>
                <a:srgbClr val="000000"/>
              </a:buClr>
              <a:buSzPts val="1800"/>
            </a:pPr>
            <a:r>
              <a:rPr lang="en" sz="1100" dirty="0">
                <a:solidFill>
                  <a:srgbClr val="243F61"/>
                </a:solidFill>
                <a:latin typeface="Cambria"/>
                <a:ea typeface="Times New Roman"/>
                <a:cs typeface="Times New Roman"/>
                <a:sym typeface="Cambria"/>
              </a:rPr>
              <a:t> </a:t>
            </a:r>
            <a:r>
              <a:rPr lang="en" sz="1100" dirty="0" smtClean="0">
                <a:solidFill>
                  <a:srgbClr val="243F61"/>
                </a:solidFill>
                <a:latin typeface="Cambria"/>
                <a:ea typeface="Times New Roman"/>
                <a:cs typeface="Times New Roman"/>
                <a:sym typeface="Cambria"/>
              </a:rPr>
              <a:t> </a:t>
            </a:r>
            <a:r>
              <a:rPr lang="en" sz="1800" dirty="0" smtClean="0">
                <a:solidFill>
                  <a:srgbClr val="000000"/>
                </a:solidFill>
                <a:latin typeface="Times New Roman"/>
                <a:ea typeface="Times New Roman"/>
                <a:cs typeface="Times New Roman"/>
                <a:sym typeface="Times New Roman"/>
              </a:rPr>
              <a:t>Open-source</a:t>
            </a:r>
            <a:endParaRPr sz="1800" dirty="0">
              <a:solidFill>
                <a:srgbClr val="000000"/>
              </a:solidFill>
              <a:latin typeface="Times New Roman"/>
              <a:ea typeface="Times New Roman"/>
              <a:cs typeface="Times New Roman"/>
              <a:sym typeface="Times New Roman"/>
            </a:endParaRPr>
          </a:p>
          <a:p>
            <a:pPr marL="457200" lvl="0" indent="-342900" algn="l" rtl="0">
              <a:lnSpc>
                <a:spcPct val="100000"/>
              </a:lnSpc>
              <a:spcBef>
                <a:spcPts val="0"/>
              </a:spcBef>
              <a:spcAft>
                <a:spcPts val="0"/>
              </a:spcAft>
              <a:buClr>
                <a:srgbClr val="000000"/>
              </a:buClr>
              <a:buSzPts val="1800"/>
              <a:buFont typeface="Times New Roman"/>
              <a:buChar char="●"/>
            </a:pPr>
            <a:r>
              <a:rPr lang="en" sz="1800" dirty="0">
                <a:solidFill>
                  <a:srgbClr val="000000"/>
                </a:solidFill>
                <a:latin typeface="Times New Roman"/>
                <a:ea typeface="Times New Roman"/>
                <a:cs typeface="Times New Roman"/>
                <a:sym typeface="Times New Roman"/>
              </a:rPr>
              <a:t>Arduino-like hardware</a:t>
            </a:r>
            <a:endParaRPr sz="1800" dirty="0">
              <a:solidFill>
                <a:srgbClr val="000000"/>
              </a:solidFill>
              <a:latin typeface="Times New Roman"/>
              <a:ea typeface="Times New Roman"/>
              <a:cs typeface="Times New Roman"/>
              <a:sym typeface="Times New Roman"/>
            </a:endParaRPr>
          </a:p>
          <a:p>
            <a:pPr marL="457200" lvl="0" indent="-342900" algn="l" rtl="0">
              <a:lnSpc>
                <a:spcPct val="100000"/>
              </a:lnSpc>
              <a:spcBef>
                <a:spcPts val="0"/>
              </a:spcBef>
              <a:spcAft>
                <a:spcPts val="0"/>
              </a:spcAft>
              <a:buClr>
                <a:srgbClr val="000000"/>
              </a:buClr>
              <a:buSzPts val="1800"/>
              <a:buFont typeface="Times New Roman"/>
              <a:buChar char="●"/>
            </a:pPr>
            <a:r>
              <a:rPr lang="en" sz="1800" dirty="0">
                <a:solidFill>
                  <a:srgbClr val="000000"/>
                </a:solidFill>
                <a:latin typeface="Times New Roman"/>
                <a:ea typeface="Times New Roman"/>
                <a:cs typeface="Times New Roman"/>
                <a:sym typeface="Times New Roman"/>
              </a:rPr>
              <a:t>Status LED</a:t>
            </a:r>
            <a:endParaRPr sz="1800" dirty="0">
              <a:solidFill>
                <a:srgbClr val="000000"/>
              </a:solidFill>
              <a:latin typeface="Times New Roman"/>
              <a:ea typeface="Times New Roman"/>
              <a:cs typeface="Times New Roman"/>
              <a:sym typeface="Times New Roman"/>
            </a:endParaRPr>
          </a:p>
          <a:p>
            <a:pPr marL="457200" lvl="0" indent="-342900" algn="l" rtl="0">
              <a:lnSpc>
                <a:spcPct val="100000"/>
              </a:lnSpc>
              <a:spcBef>
                <a:spcPts val="0"/>
              </a:spcBef>
              <a:spcAft>
                <a:spcPts val="0"/>
              </a:spcAft>
              <a:buClr>
                <a:srgbClr val="000000"/>
              </a:buClr>
              <a:buSzPts val="1800"/>
              <a:buFont typeface="Times New Roman"/>
              <a:buChar char="●"/>
            </a:pPr>
            <a:r>
              <a:rPr lang="en" sz="1800" dirty="0">
                <a:solidFill>
                  <a:srgbClr val="000000"/>
                </a:solidFill>
                <a:latin typeface="Times New Roman"/>
                <a:ea typeface="Times New Roman"/>
                <a:cs typeface="Times New Roman"/>
                <a:sym typeface="Times New Roman"/>
              </a:rPr>
              <a:t>Micro USB port</a:t>
            </a:r>
            <a:endParaRPr sz="1800" dirty="0">
              <a:solidFill>
                <a:srgbClr val="000000"/>
              </a:solidFill>
              <a:latin typeface="Times New Roman"/>
              <a:ea typeface="Times New Roman"/>
              <a:cs typeface="Times New Roman"/>
              <a:sym typeface="Times New Roman"/>
            </a:endParaRPr>
          </a:p>
          <a:p>
            <a:pPr marL="457200" lvl="0" indent="-342900" algn="l" rtl="0">
              <a:lnSpc>
                <a:spcPct val="100000"/>
              </a:lnSpc>
              <a:spcBef>
                <a:spcPts val="0"/>
              </a:spcBef>
              <a:spcAft>
                <a:spcPts val="0"/>
              </a:spcAft>
              <a:buClr>
                <a:srgbClr val="000000"/>
              </a:buClr>
              <a:buSzPts val="1800"/>
              <a:buFont typeface="Times New Roman"/>
              <a:buChar char="●"/>
            </a:pPr>
            <a:r>
              <a:rPr lang="en" sz="1800" dirty="0">
                <a:solidFill>
                  <a:srgbClr val="000000"/>
                </a:solidFill>
                <a:latin typeface="Times New Roman"/>
                <a:ea typeface="Times New Roman"/>
                <a:cs typeface="Times New Roman"/>
                <a:sym typeface="Times New Roman"/>
              </a:rPr>
              <a:t>Reset/Flash buttons</a:t>
            </a:r>
            <a:endParaRPr sz="1800" dirty="0">
              <a:solidFill>
                <a:srgbClr val="000000"/>
              </a:solidFill>
              <a:latin typeface="Times New Roman"/>
              <a:ea typeface="Times New Roman"/>
              <a:cs typeface="Times New Roman"/>
              <a:sym typeface="Times New Roman"/>
            </a:endParaRPr>
          </a:p>
          <a:p>
            <a:pPr marL="457200" lvl="0" indent="-342900" algn="l" rtl="0">
              <a:lnSpc>
                <a:spcPct val="100000"/>
              </a:lnSpc>
              <a:spcBef>
                <a:spcPts val="0"/>
              </a:spcBef>
              <a:spcAft>
                <a:spcPts val="0"/>
              </a:spcAft>
              <a:buClr>
                <a:srgbClr val="000000"/>
              </a:buClr>
              <a:buSzPts val="1800"/>
              <a:buFont typeface="Times New Roman"/>
              <a:buChar char="●"/>
            </a:pPr>
            <a:r>
              <a:rPr lang="en" sz="1800" dirty="0">
                <a:solidFill>
                  <a:srgbClr val="000000"/>
                </a:solidFill>
                <a:latin typeface="Times New Roman"/>
                <a:ea typeface="Times New Roman"/>
                <a:cs typeface="Times New Roman"/>
                <a:sym typeface="Times New Roman"/>
              </a:rPr>
              <a:t>Interactive and Programmable</a:t>
            </a:r>
            <a:endParaRPr sz="1800" dirty="0">
              <a:solidFill>
                <a:srgbClr val="000000"/>
              </a:solidFill>
              <a:latin typeface="Times New Roman"/>
              <a:ea typeface="Times New Roman"/>
              <a:cs typeface="Times New Roman"/>
              <a:sym typeface="Times New Roman"/>
            </a:endParaRPr>
          </a:p>
          <a:p>
            <a:pPr marL="457200" lvl="0" indent="-342900" algn="l" rtl="0">
              <a:lnSpc>
                <a:spcPct val="100000"/>
              </a:lnSpc>
              <a:spcBef>
                <a:spcPts val="0"/>
              </a:spcBef>
              <a:spcAft>
                <a:spcPts val="0"/>
              </a:spcAft>
              <a:buClr>
                <a:srgbClr val="000000"/>
              </a:buClr>
              <a:buSzPts val="1800"/>
              <a:buFont typeface="Times New Roman"/>
              <a:buChar char="●"/>
            </a:pPr>
            <a:r>
              <a:rPr lang="en" sz="1800" dirty="0">
                <a:solidFill>
                  <a:srgbClr val="000000"/>
                </a:solidFill>
                <a:latin typeface="Times New Roman"/>
                <a:ea typeface="Times New Roman"/>
                <a:cs typeface="Times New Roman"/>
                <a:sym typeface="Times New Roman"/>
              </a:rPr>
              <a:t>Low cost</a:t>
            </a:r>
            <a:endParaRPr sz="1800" dirty="0">
              <a:solidFill>
                <a:srgbClr val="000000"/>
              </a:solidFill>
              <a:latin typeface="Times New Roman"/>
              <a:ea typeface="Times New Roman"/>
              <a:cs typeface="Times New Roman"/>
              <a:sym typeface="Times New Roman"/>
            </a:endParaRPr>
          </a:p>
          <a:p>
            <a:pPr marL="457200" lvl="0" indent="-342900" algn="l" rtl="0">
              <a:lnSpc>
                <a:spcPct val="100000"/>
              </a:lnSpc>
              <a:spcBef>
                <a:spcPts val="0"/>
              </a:spcBef>
              <a:spcAft>
                <a:spcPts val="0"/>
              </a:spcAft>
              <a:buClr>
                <a:srgbClr val="000000"/>
              </a:buClr>
              <a:buSzPts val="1800"/>
              <a:buFont typeface="Times New Roman"/>
              <a:buChar char="●"/>
            </a:pPr>
            <a:r>
              <a:rPr lang="en" sz="1800" dirty="0">
                <a:solidFill>
                  <a:srgbClr val="000000"/>
                </a:solidFill>
                <a:latin typeface="Times New Roman"/>
                <a:ea typeface="Times New Roman"/>
                <a:cs typeface="Times New Roman"/>
                <a:sym typeface="Times New Roman"/>
              </a:rPr>
              <a:t>ESP8266 with inbuilt </a:t>
            </a:r>
            <a:r>
              <a:rPr lang="en" sz="1800" dirty="0" smtClean="0">
                <a:solidFill>
                  <a:srgbClr val="000000"/>
                </a:solidFill>
                <a:latin typeface="Times New Roman"/>
                <a:ea typeface="Times New Roman"/>
                <a:cs typeface="Times New Roman"/>
                <a:sym typeface="Times New Roman"/>
              </a:rPr>
              <a:t>wiFi</a:t>
            </a:r>
            <a:endParaRPr sz="1800" dirty="0">
              <a:solidFill>
                <a:srgbClr val="000000"/>
              </a:solidFill>
              <a:latin typeface="Times New Roman"/>
              <a:ea typeface="Times New Roman"/>
              <a:cs typeface="Times New Roman"/>
              <a:sym typeface="Times New Roman"/>
            </a:endParaRPr>
          </a:p>
          <a:p>
            <a:pPr marL="457200" lvl="0" indent="-342900" algn="l" rtl="0">
              <a:lnSpc>
                <a:spcPct val="100000"/>
              </a:lnSpc>
              <a:spcBef>
                <a:spcPts val="0"/>
              </a:spcBef>
              <a:spcAft>
                <a:spcPts val="0"/>
              </a:spcAft>
              <a:buClr>
                <a:srgbClr val="000000"/>
              </a:buClr>
              <a:buSzPts val="1800"/>
              <a:buFont typeface="Times New Roman"/>
              <a:buChar char="●"/>
            </a:pPr>
            <a:r>
              <a:rPr lang="en" sz="1800" dirty="0">
                <a:solidFill>
                  <a:srgbClr val="000000"/>
                </a:solidFill>
                <a:latin typeface="Times New Roman"/>
                <a:ea typeface="Times New Roman"/>
                <a:cs typeface="Times New Roman"/>
                <a:sym typeface="Times New Roman"/>
              </a:rPr>
              <a:t>USB to UART converter</a:t>
            </a:r>
            <a:endParaRPr sz="1800" dirty="0">
              <a:solidFill>
                <a:srgbClr val="000000"/>
              </a:solidFill>
              <a:latin typeface="Times New Roman"/>
              <a:ea typeface="Times New Roman"/>
              <a:cs typeface="Times New Roman"/>
              <a:sym typeface="Times New Roman"/>
            </a:endParaRPr>
          </a:p>
          <a:p>
            <a:pPr marL="457200" lvl="0" indent="-342900" algn="l" rtl="0">
              <a:lnSpc>
                <a:spcPct val="100000"/>
              </a:lnSpc>
              <a:spcBef>
                <a:spcPts val="0"/>
              </a:spcBef>
              <a:spcAft>
                <a:spcPts val="0"/>
              </a:spcAft>
              <a:buClr>
                <a:srgbClr val="000000"/>
              </a:buClr>
              <a:buSzPts val="1800"/>
              <a:buFont typeface="Times New Roman"/>
              <a:buChar char="●"/>
            </a:pPr>
            <a:r>
              <a:rPr lang="en" sz="1800" dirty="0">
                <a:solidFill>
                  <a:srgbClr val="000000"/>
                </a:solidFill>
                <a:latin typeface="Times New Roman"/>
                <a:ea typeface="Times New Roman"/>
                <a:cs typeface="Times New Roman"/>
                <a:sym typeface="Times New Roman"/>
              </a:rPr>
              <a:t>GPIO pins</a:t>
            </a:r>
            <a:endParaRPr sz="1800" dirty="0">
              <a:solidFill>
                <a:srgbClr val="000000"/>
              </a:solidFill>
              <a:latin typeface="Times New Roman"/>
              <a:ea typeface="Times New Roman"/>
              <a:cs typeface="Times New Roman"/>
              <a:sym typeface="Times New Roman"/>
            </a:endParaRPr>
          </a:p>
          <a:p>
            <a:pPr marL="0" lvl="0" indent="0" algn="l" rtl="0">
              <a:spcBef>
                <a:spcPts val="1400"/>
              </a:spcBef>
              <a:spcAft>
                <a:spcPts val="1600"/>
              </a:spcAft>
              <a:buNone/>
            </a:pPr>
            <a:endParaRPr dirty="0"/>
          </a:p>
        </p:txBody>
      </p:sp>
      <p:sp>
        <p:nvSpPr>
          <p:cNvPr id="194" name="Google Shape;194;p2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TotalTime>
  <Words>1368</Words>
  <Application>Microsoft Office PowerPoint</Application>
  <PresentationFormat>On-screen Show (16:9)</PresentationFormat>
  <Paragraphs>135</Paragraphs>
  <Slides>32</Slides>
  <Notes>31</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Times New Roman</vt:lpstr>
      <vt:lpstr>Cambria</vt:lpstr>
      <vt:lpstr>Calibri</vt:lpstr>
      <vt:lpstr>Arial</vt:lpstr>
      <vt:lpstr>Nunito</vt:lpstr>
      <vt:lpstr>Shift</vt:lpstr>
      <vt:lpstr>Advanced Aircraft Anti-Collision System using Zigbee Communication and Reporting to Ground Station over Internet of Things (IoT)</vt:lpstr>
      <vt:lpstr>AIM OF THE PROJECT</vt:lpstr>
      <vt:lpstr>MOTIVATION</vt:lpstr>
      <vt:lpstr>ABSTARCT</vt:lpstr>
      <vt:lpstr>SCHEMATIC DIAGRAM</vt:lpstr>
      <vt:lpstr>HARDWARE COMPONENTS</vt:lpstr>
      <vt:lpstr>SOFTWARE COMPONENTS</vt:lpstr>
      <vt:lpstr>Regulated Power Supply</vt:lpstr>
      <vt:lpstr>NodeMCU Features - Microcontroller</vt:lpstr>
      <vt:lpstr>PowerPoint Presentation</vt:lpstr>
      <vt:lpstr> Zigbee</vt:lpstr>
      <vt:lpstr>PowerPoint Presentation</vt:lpstr>
      <vt:lpstr>Proximity Sensor (Ultrasonic / IR) HC-SR04</vt:lpstr>
      <vt:lpstr>ThingSpeak</vt:lpstr>
      <vt:lpstr>PowerPoint Presentation</vt:lpstr>
      <vt:lpstr>PowerPoint Presentation</vt:lpstr>
      <vt:lpstr>   LIGHT EMITTING DIODE</vt:lpstr>
      <vt:lpstr>LIQUID CRYSTAL DISPLAY</vt:lpstr>
      <vt:lpstr>BUZZER</vt:lpstr>
      <vt:lpstr>WORKING </vt:lpstr>
      <vt:lpstr>This Zigbee is connected to the microcontroller. Whenever the Aircraft 1 is approaching aircraft 2 then a signal will be sent to the microcontroller and a buzzer will be activated, LED  is in ON condition and “S1 is nearer to S2” message will be displayed on the LCD screen of Aircraft 1 Whenever both the aircrafts are out of range then “safe mode” will be displayed on the LCD screen.</vt:lpstr>
      <vt:lpstr>The data of the flight S1 and S2 are collected and transmitted to the ThingSpeak IoT analytics platform. In this platform the data is graphically plotted with the help MATLAB support. In our project we use three fields to store our data. </vt:lpstr>
      <vt:lpstr>The field 1 shows the data gathered from flight S1, field 2 shows the data gathered from flight S2 and the field 3 shows the emergency alert. This can be accessed from anywhere in the world if we know the webpage address.</vt:lpstr>
      <vt:lpstr>RESULTS</vt:lpstr>
      <vt:lpstr>PowerPoint Presentation</vt:lpstr>
      <vt:lpstr>PowerPoint Presentation</vt:lpstr>
      <vt:lpstr>ADVANTAGES</vt:lpstr>
      <vt:lpstr>CONCLUSION</vt:lpstr>
      <vt:lpstr>REFERENCES</vt:lpstr>
      <vt:lpstr>[5]2011 IEEE/AIAA 30th Digital Avionics Systems Conference [6]Sugano, Masashi, et al. "Indoor localization system using RSSI measurement of wireless sensor network based on ZigBee standard." Target 538 (2007): 050.  [7] Borenstein, Johann, and Yoram Koren. "Obstacle avoidance with ultrasonic sensors." Robotics and Automation</vt:lpstr>
      <vt:lpstr>[8] Drumm, A. C., etal. "Remotely Piloted Vehicles in civil airspace: requirements and analysis methods for the traffic alert and collision avoidance system (TCAS) and see-and-avoid systems." Digital Avionics Systems Conference, 2004. DASC 04. The 23rd. Vol. 2. IEEE, 2008.</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Aircraft Anti-Collision System using Zigbee Communication and Reporting to Ground Station over Internet of Things (IoT)</dc:title>
  <cp:lastModifiedBy>Rahul Kandukuri</cp:lastModifiedBy>
  <cp:revision>25</cp:revision>
  <dcterms:modified xsi:type="dcterms:W3CDTF">2019-04-18T04:30:23Z</dcterms:modified>
</cp:coreProperties>
</file>