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26"/>
  </p:notesMasterIdLst>
  <p:sldIdLst>
    <p:sldId id="257" r:id="rId3"/>
    <p:sldId id="262" r:id="rId4"/>
    <p:sldId id="276" r:id="rId5"/>
    <p:sldId id="264" r:id="rId6"/>
    <p:sldId id="267" r:id="rId7"/>
    <p:sldId id="274" r:id="rId8"/>
    <p:sldId id="266" r:id="rId9"/>
    <p:sldId id="268" r:id="rId10"/>
    <p:sldId id="259" r:id="rId11"/>
    <p:sldId id="263" r:id="rId12"/>
    <p:sldId id="265" r:id="rId13"/>
    <p:sldId id="277" r:id="rId14"/>
    <p:sldId id="278" r:id="rId15"/>
    <p:sldId id="279" r:id="rId16"/>
    <p:sldId id="269" r:id="rId17"/>
    <p:sldId id="272" r:id="rId18"/>
    <p:sldId id="273" r:id="rId19"/>
    <p:sldId id="271" r:id="rId20"/>
    <p:sldId id="260" r:id="rId21"/>
    <p:sldId id="258" r:id="rId22"/>
    <p:sldId id="261" r:id="rId23"/>
    <p:sldId id="270" r:id="rId24"/>
    <p:sldId id="27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8790" autoAdjust="0"/>
  </p:normalViewPr>
  <p:slideViewPr>
    <p:cSldViewPr>
      <p:cViewPr varScale="1">
        <p:scale>
          <a:sx n="64" d="100"/>
          <a:sy n="64" d="100"/>
        </p:scale>
        <p:origin x="-1554" y="-108"/>
      </p:cViewPr>
      <p:guideLst>
        <p:guide orient="horz" pos="2160"/>
        <p:guide pos="2879"/>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A4F40F-E482-4EE9-B270-165DE628A5A9}" type="datetimeFigureOut">
              <a:rPr lang="en-IN" smtClean="0"/>
              <a:pPr/>
              <a:t>15-12-2018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465C19-B01F-4358-AD6B-D58F9FED9B37}" type="slidenum">
              <a:rPr lang="en-IN" smtClean="0"/>
              <a:pPr/>
              <a:t>‹#›</a:t>
            </a:fld>
            <a:endParaRPr lang="en-IN"/>
          </a:p>
        </p:txBody>
      </p:sp>
    </p:spTree>
    <p:extLst>
      <p:ext uri="{BB962C8B-B14F-4D97-AF65-F5344CB8AC3E}">
        <p14:creationId xmlns:p14="http://schemas.microsoft.com/office/powerpoint/2010/main" xmlns="" val="3935487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solidFill>
                  <a:prstClr val="black"/>
                </a:solidFill>
              </a:rPr>
              <a:pPr/>
              <a:t>1</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465C19-B01F-4358-AD6B-D58F9FED9B37}" type="slidenum">
              <a:rPr lang="en-IN" smtClean="0"/>
              <a:pPr/>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3"/>
            <a:ext cx="1728788"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grpSp>
      <p:sp>
        <p:nvSpPr>
          <p:cNvPr id="2" name="Title 1"/>
          <p:cNvSpPr>
            <a:spLocks noGrp="1"/>
          </p:cNvSpPr>
          <p:nvPr>
            <p:ph type="ctrTitle"/>
          </p:nvPr>
        </p:nvSpPr>
        <p:spPr>
          <a:xfrm>
            <a:off x="1407320" y="1122363"/>
            <a:ext cx="6593681"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407320"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308133" y="5410204"/>
            <a:ext cx="2057400" cy="365125"/>
          </a:xfrm>
        </p:spPr>
        <p:txBody>
          <a:bodyPr/>
          <a:lstStyle/>
          <a:p>
            <a:fld id="{743653DA-8BF4-4869-96FE-9BCF43372D46}" type="datetime8">
              <a:rPr lang="en-US" smtClean="0"/>
              <a:pPr/>
              <a:t>12/15/2018 11:55 AM</a:t>
            </a:fld>
            <a:endParaRPr lang="en-US" dirty="0"/>
          </a:p>
        </p:txBody>
      </p:sp>
      <p:sp>
        <p:nvSpPr>
          <p:cNvPr id="5" name="Footer Placeholder 4"/>
          <p:cNvSpPr>
            <a:spLocks noGrp="1"/>
          </p:cNvSpPr>
          <p:nvPr>
            <p:ph type="ftr" sz="quarter" idx="11"/>
          </p:nvPr>
        </p:nvSpPr>
        <p:spPr>
          <a:xfrm>
            <a:off x="1407319" y="5410204"/>
            <a:ext cx="3843665" cy="365125"/>
          </a:xfrm>
        </p:spPr>
        <p:txBody>
          <a:bodyPr/>
          <a:lstStyle/>
          <a:p>
            <a:endParaRPr lang="en-US" dirty="0">
              <a:solidFill>
                <a:srgbClr val="EBDDC3"/>
              </a:solidFill>
            </a:endParaRPr>
          </a:p>
        </p:txBody>
      </p:sp>
      <p:sp>
        <p:nvSpPr>
          <p:cNvPr id="6" name="Slide Number Placeholder 5"/>
          <p:cNvSpPr>
            <a:spLocks noGrp="1"/>
          </p:cNvSpPr>
          <p:nvPr>
            <p:ph type="sldNum" sz="quarter" idx="12"/>
          </p:nvPr>
        </p:nvSpPr>
        <p:spPr>
          <a:xfrm>
            <a:off x="7422685" y="5410202"/>
            <a:ext cx="578317" cy="365125"/>
          </a:xfrm>
        </p:spPr>
        <p:txBody>
          <a:bodyPr/>
          <a:lstStyle/>
          <a:p>
            <a:fld id="{72AC53DF-4216-466D-99A7-94400E6C2A25}" type="slidenum">
              <a:rPr lang="en-US" smtClean="0">
                <a:solidFill>
                  <a:srgbClr val="EBDDC3"/>
                </a:solidFill>
              </a:rPr>
              <a:pPr/>
              <a:t>‹#›</a:t>
            </a:fld>
            <a:endParaRPr lang="en-US" dirty="0">
              <a:solidFill>
                <a:srgbClr val="EBDDC3"/>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4304667"/>
            <a:ext cx="7434266"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6059" y="606426"/>
            <a:ext cx="7434266"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59" y="4419602"/>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2"/>
            <a:ext cx="6977064"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56059"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60" name="TextBox 59"/>
          <p:cNvSpPr txBox="1"/>
          <p:nvPr/>
        </p:nvSpPr>
        <p:spPr>
          <a:xfrm>
            <a:off x="677634" y="73239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7903028"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9" y="2134044"/>
            <a:ext cx="74295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24"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1" y="609600"/>
            <a:ext cx="7429499"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856059" y="2674463"/>
            <a:ext cx="2397674"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845940" y="3360263"/>
            <a:ext cx="2406551"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86076" y="2677635"/>
            <a:ext cx="238828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78161" y="3363435"/>
            <a:ext cx="2396873"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60" y="609600"/>
            <a:ext cx="74294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856060" y="4980861"/>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366791"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889333"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5889332" y="4980857"/>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3816DF-213E-421B-92D3-C068DBB023D6}" type="datetime8">
              <a:rPr lang="en-US" smtClean="0">
                <a:solidFill>
                  <a:srgbClr val="775F55"/>
                </a:solidFill>
              </a:rPr>
              <a:pPr/>
              <a:t>12/15/2018 11:55 AM</a:t>
            </a:fld>
            <a:endParaRPr lang="en-US">
              <a:solidFill>
                <a:srgbClr val="775F55"/>
              </a:solidFill>
            </a:endParaRPr>
          </a:p>
        </p:txBody>
      </p:sp>
      <p:sp>
        <p:nvSpPr>
          <p:cNvPr id="5" name="Footer Placeholder 4"/>
          <p:cNvSpPr>
            <a:spLocks noGrp="1"/>
          </p:cNvSpPr>
          <p:nvPr>
            <p:ph type="ftr" sz="quarter" idx="11"/>
          </p:nvPr>
        </p:nvSpPr>
        <p:spPr/>
        <p:txBody>
          <a:bodyPr/>
          <a:lstStyle/>
          <a:p>
            <a:endParaRPr lang="en-US">
              <a:solidFill>
                <a:srgbClr val="775F55"/>
              </a:solidFill>
            </a:endParaRPr>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rgbClr val="775F55"/>
                </a:solidFill>
              </a: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2"/>
            <a:ext cx="1503758"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6058" y="609602"/>
            <a:ext cx="5811443"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3816DF-213E-421B-92D3-C068DBB023D6}" type="datetime8">
              <a:rPr lang="en-US" smtClean="0">
                <a:solidFill>
                  <a:srgbClr val="775F55"/>
                </a:solidFill>
              </a:rPr>
              <a:pPr/>
              <a:t>12/15/2018 11:55 AM</a:t>
            </a:fld>
            <a:endParaRPr lang="en-US" dirty="0">
              <a:solidFill>
                <a:srgbClr val="775F55"/>
              </a:solidFill>
            </a:endParaRPr>
          </a:p>
        </p:txBody>
      </p:sp>
      <p:sp>
        <p:nvSpPr>
          <p:cNvPr id="5" name="Footer Placeholder 4"/>
          <p:cNvSpPr>
            <a:spLocks noGrp="1"/>
          </p:cNvSpPr>
          <p:nvPr>
            <p:ph type="ftr" sz="quarter" idx="11"/>
          </p:nvPr>
        </p:nvSpPr>
        <p:spPr/>
        <p:txBody>
          <a:bodyPr/>
          <a:lstStyle/>
          <a:p>
            <a:endParaRPr lang="en-US" dirty="0">
              <a:solidFill>
                <a:srgbClr val="775F55"/>
              </a:solidFill>
            </a:endParaRPr>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rgbClr val="775F55"/>
                </a:solidFill>
              </a: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1"/>
            <a:ext cx="1728788"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grpSp>
      <p:sp>
        <p:nvSpPr>
          <p:cNvPr id="2" name="Title 1"/>
          <p:cNvSpPr>
            <a:spLocks noGrp="1"/>
          </p:cNvSpPr>
          <p:nvPr>
            <p:ph type="ctrTitle"/>
          </p:nvPr>
        </p:nvSpPr>
        <p:spPr>
          <a:xfrm>
            <a:off x="1407319" y="1122363"/>
            <a:ext cx="6593681"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407319"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308133" y="5410202"/>
            <a:ext cx="2057400" cy="365125"/>
          </a:xfrm>
        </p:spPr>
        <p:txBody>
          <a:bodyPr/>
          <a:lstStyle/>
          <a:p>
            <a:fld id="{1D8BD707-D9CF-40AE-B4C6-C98DA3205C09}" type="datetimeFigureOut">
              <a:rPr lang="en-US" smtClean="0"/>
              <a:pPr/>
              <a:t>12/15/2018</a:t>
            </a:fld>
            <a:endParaRPr lang="en-US"/>
          </a:p>
        </p:txBody>
      </p:sp>
      <p:sp>
        <p:nvSpPr>
          <p:cNvPr id="5" name="Footer Placeholder 4"/>
          <p:cNvSpPr>
            <a:spLocks noGrp="1"/>
          </p:cNvSpPr>
          <p:nvPr>
            <p:ph type="ftr" sz="quarter" idx="11"/>
          </p:nvPr>
        </p:nvSpPr>
        <p:spPr>
          <a:xfrm>
            <a:off x="1407318" y="5410202"/>
            <a:ext cx="3843665" cy="365125"/>
          </a:xfrm>
        </p:spPr>
        <p:txBody>
          <a:bodyPr/>
          <a:lstStyle/>
          <a:p>
            <a:endParaRPr lang="en-US"/>
          </a:p>
        </p:txBody>
      </p:sp>
      <p:sp>
        <p:nvSpPr>
          <p:cNvPr id="6" name="Slide Number Placeholder 5"/>
          <p:cNvSpPr>
            <a:spLocks noGrp="1"/>
          </p:cNvSpPr>
          <p:nvPr>
            <p:ph type="sldNum" sz="quarter" idx="12"/>
          </p:nvPr>
        </p:nvSpPr>
        <p:spPr>
          <a:xfrm>
            <a:off x="7422684" y="5410200"/>
            <a:ext cx="578317"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solidFill>
                  <a:srgbClr val="775F55"/>
                </a:solidFill>
              </a:rPr>
              <a:pPr/>
              <a:t>12/15/2018 11:55 AM</a:t>
            </a:fld>
            <a:endParaRPr lang="en-US" dirty="0">
              <a:solidFill>
                <a:srgbClr val="775F55"/>
              </a:solidFill>
            </a:endParaRPr>
          </a:p>
        </p:txBody>
      </p:sp>
      <p:sp>
        <p:nvSpPr>
          <p:cNvPr id="5" name="Footer Placeholder 4"/>
          <p:cNvSpPr>
            <a:spLocks noGrp="1"/>
          </p:cNvSpPr>
          <p:nvPr>
            <p:ph type="ftr" sz="quarter" idx="11"/>
          </p:nvPr>
        </p:nvSpPr>
        <p:spPr/>
        <p:txBody>
          <a:bodyPr/>
          <a:lstStyle/>
          <a:p>
            <a:endParaRPr lang="en-US">
              <a:solidFill>
                <a:srgbClr val="775F55"/>
              </a:solidFill>
            </a:endParaRPr>
          </a:p>
        </p:txBody>
      </p:sp>
      <p:sp>
        <p:nvSpPr>
          <p:cNvPr id="6" name="Slide Number Placeholder 5"/>
          <p:cNvSpPr>
            <a:spLocks noGrp="1"/>
          </p:cNvSpPr>
          <p:nvPr>
            <p:ph type="sldNum" sz="quarter" idx="12"/>
          </p:nvPr>
        </p:nvSpPr>
        <p:spPr/>
        <p:txBody>
          <a:bodyPr/>
          <a:lstStyle/>
          <a:p>
            <a:fld id="{1AD93096-5B34-4342-9326-69289CEAE4C2}"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7515" y="2249486"/>
            <a:ext cx="3487337"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00606" y="2249485"/>
            <a:ext cx="348495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609600"/>
            <a:ext cx="4450881"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5541" y="609602"/>
            <a:ext cx="2750018"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6058" y="2249486"/>
            <a:ext cx="4450883"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60" name="TextBox 59"/>
          <p:cNvSpPr txBox="1"/>
          <p:nvPr/>
        </p:nvSpPr>
        <p:spPr>
          <a:xfrm>
            <a:off x="677634" y="73239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7903028"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9"/>
            <a:ext cx="74295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DED3D3-6235-4F4C-B439-DF277FB555A7}" type="datetime8">
              <a:rPr lang="en-US" smtClean="0">
                <a:solidFill>
                  <a:srgbClr val="775F55"/>
                </a:solidFill>
              </a:rPr>
              <a:pPr/>
              <a:t>12/15/2018 11:55 AM</a:t>
            </a:fld>
            <a:endParaRPr lang="en-US">
              <a:solidFill>
                <a:srgbClr val="775F55"/>
              </a:solidFill>
            </a:endParaRPr>
          </a:p>
        </p:txBody>
      </p:sp>
      <p:sp>
        <p:nvSpPr>
          <p:cNvPr id="5" name="Footer Placeholder 4"/>
          <p:cNvSpPr>
            <a:spLocks noGrp="1"/>
          </p:cNvSpPr>
          <p:nvPr>
            <p:ph type="ftr" sz="quarter" idx="11"/>
          </p:nvPr>
        </p:nvSpPr>
        <p:spPr/>
        <p:txBody>
          <a:bodyPr/>
          <a:lstStyle/>
          <a:p>
            <a:endParaRPr lang="en-US">
              <a:solidFill>
                <a:srgbClr val="775F55"/>
              </a:solidFill>
            </a:endParaRPr>
          </a:p>
        </p:txBody>
      </p:sp>
      <p:sp>
        <p:nvSpPr>
          <p:cNvPr id="6" name="Slide Number Placeholder 5"/>
          <p:cNvSpPr>
            <a:spLocks noGrp="1"/>
          </p:cNvSpPr>
          <p:nvPr>
            <p:ph type="sldNum" sz="quarter" idx="12"/>
          </p:nvPr>
        </p:nvSpPr>
        <p:spPr/>
        <p:txBody>
          <a:bodyPr/>
          <a:lstStyle/>
          <a:p>
            <a:fld id="{1AD93096-5B34-4342-9326-69289CEAE4C2}"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845939" y="3360263"/>
            <a:ext cx="2406551"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78160" y="3363435"/>
            <a:ext cx="2396873"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6059" y="2249486"/>
            <a:ext cx="3658792"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5F1E3E-4B2F-4895-B65E-28B2E64F39F6}" type="datetime8">
              <a:rPr lang="en-US" smtClean="0">
                <a:solidFill>
                  <a:srgbClr val="775F55"/>
                </a:solidFill>
              </a:rPr>
              <a:pPr/>
              <a:t>12/15/2018 11:55 AM</a:t>
            </a:fld>
            <a:endParaRPr lang="en-US">
              <a:solidFill>
                <a:srgbClr val="775F55"/>
              </a:solidFill>
            </a:endParaRPr>
          </a:p>
        </p:txBody>
      </p:sp>
      <p:sp>
        <p:nvSpPr>
          <p:cNvPr id="6" name="Footer Placeholder 5"/>
          <p:cNvSpPr>
            <a:spLocks noGrp="1"/>
          </p:cNvSpPr>
          <p:nvPr>
            <p:ph type="ftr" sz="quarter" idx="11"/>
          </p:nvPr>
        </p:nvSpPr>
        <p:spPr/>
        <p:txBody>
          <a:bodyPr/>
          <a:lstStyle/>
          <a:p>
            <a:endParaRPr lang="en-US">
              <a:solidFill>
                <a:srgbClr val="775F55"/>
              </a:solidFill>
            </a:endParaRPr>
          </a:p>
        </p:txBody>
      </p:sp>
      <p:sp>
        <p:nvSpPr>
          <p:cNvPr id="7" name="Slide Number Placeholder 6"/>
          <p:cNvSpPr>
            <a:spLocks noGrp="1"/>
          </p:cNvSpPr>
          <p:nvPr>
            <p:ph type="sldNum" sz="quarter" idx="12"/>
          </p:nvPr>
        </p:nvSpPr>
        <p:spPr/>
        <p:txBody>
          <a:bodyPr/>
          <a:lstStyle/>
          <a:p>
            <a:fld id="{1AD93096-5B34-4342-9326-69289CEAE4C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9"/>
            <a:ext cx="74295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7516" y="2249486"/>
            <a:ext cx="3487337"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56059" y="3073400"/>
            <a:ext cx="3658793"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00607" y="2249485"/>
            <a:ext cx="348495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1" y="3073400"/>
            <a:ext cx="3656408"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085435-8225-4333-BFFA-0096413F0D76}" type="datetime8">
              <a:rPr lang="en-US" smtClean="0">
                <a:solidFill>
                  <a:srgbClr val="775F55"/>
                </a:solidFill>
              </a:rPr>
              <a:pPr/>
              <a:t>12/15/2018 11:55 AM</a:t>
            </a:fld>
            <a:endParaRPr lang="en-US">
              <a:solidFill>
                <a:srgbClr val="775F55"/>
              </a:solidFill>
            </a:endParaRPr>
          </a:p>
        </p:txBody>
      </p:sp>
      <p:sp>
        <p:nvSpPr>
          <p:cNvPr id="8" name="Footer Placeholder 7"/>
          <p:cNvSpPr>
            <a:spLocks noGrp="1"/>
          </p:cNvSpPr>
          <p:nvPr>
            <p:ph type="ftr" sz="quarter" idx="11"/>
          </p:nvPr>
        </p:nvSpPr>
        <p:spPr/>
        <p:txBody>
          <a:bodyPr/>
          <a:lstStyle/>
          <a:p>
            <a:endParaRPr lang="en-US">
              <a:solidFill>
                <a:srgbClr val="775F55"/>
              </a:solidFill>
            </a:endParaRPr>
          </a:p>
        </p:txBody>
      </p:sp>
      <p:sp>
        <p:nvSpPr>
          <p:cNvPr id="9" name="Slide Number Placeholder 8"/>
          <p:cNvSpPr>
            <a:spLocks noGrp="1"/>
          </p:cNvSpPr>
          <p:nvPr>
            <p:ph type="sldNum" sz="quarter" idx="12"/>
          </p:nvPr>
        </p:nvSpPr>
        <p:spPr/>
        <p:txBody>
          <a:bodyPr/>
          <a:lstStyle/>
          <a:p>
            <a:fld id="{1AD93096-5B34-4342-9326-69289CEAE4C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83C494-2A87-468C-A21B-CB14FB9ABB00}" type="datetime8">
              <a:rPr lang="en-US" smtClean="0">
                <a:solidFill>
                  <a:srgbClr val="775F55"/>
                </a:solidFill>
              </a:rPr>
              <a:pPr/>
              <a:t>12/15/2018 11:55 AM</a:t>
            </a:fld>
            <a:endParaRPr lang="en-US">
              <a:solidFill>
                <a:srgbClr val="775F55"/>
              </a:solidFill>
            </a:endParaRPr>
          </a:p>
        </p:txBody>
      </p:sp>
      <p:sp>
        <p:nvSpPr>
          <p:cNvPr id="4" name="Footer Placeholder 3"/>
          <p:cNvSpPr>
            <a:spLocks noGrp="1"/>
          </p:cNvSpPr>
          <p:nvPr>
            <p:ph type="ftr" sz="quarter" idx="11"/>
          </p:nvPr>
        </p:nvSpPr>
        <p:spPr/>
        <p:txBody>
          <a:bodyPr/>
          <a:lstStyle/>
          <a:p>
            <a:endParaRPr lang="en-US">
              <a:solidFill>
                <a:srgbClr val="775F55"/>
              </a:solidFill>
            </a:endParaRPr>
          </a:p>
        </p:txBody>
      </p:sp>
      <p:sp>
        <p:nvSpPr>
          <p:cNvPr id="5" name="Slide Number Placeholder 4"/>
          <p:cNvSpPr>
            <a:spLocks noGrp="1"/>
          </p:cNvSpPr>
          <p:nvPr>
            <p:ph type="sldNum" sz="quarter" idx="12"/>
          </p:nvPr>
        </p:nvSpPr>
        <p:spPr/>
        <p:txBody>
          <a:bodyPr/>
          <a:lstStyle/>
          <a:p>
            <a:fld id="{1AD93096-5B34-4342-9326-69289CEAE4C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solidFill>
                  <a:srgbClr val="775F55"/>
                </a:solidFill>
              </a:rPr>
              <a:pPr/>
              <a:t>12/15/2018 11:55 AM</a:t>
            </a:fld>
            <a:endParaRPr lang="en-US">
              <a:solidFill>
                <a:srgbClr val="775F55"/>
              </a:solidFill>
            </a:endParaRPr>
          </a:p>
        </p:txBody>
      </p:sp>
      <p:sp>
        <p:nvSpPr>
          <p:cNvPr id="3" name="Footer Placeholder 2"/>
          <p:cNvSpPr>
            <a:spLocks noGrp="1"/>
          </p:cNvSpPr>
          <p:nvPr>
            <p:ph type="ftr" sz="quarter" idx="11"/>
          </p:nvPr>
        </p:nvSpPr>
        <p:spPr/>
        <p:txBody>
          <a:bodyPr/>
          <a:lstStyle/>
          <a:p>
            <a:endParaRPr lang="en-US" dirty="0">
              <a:solidFill>
                <a:srgbClr val="775F55"/>
              </a:solidFill>
            </a:endParaRPr>
          </a:p>
        </p:txBody>
      </p:sp>
      <p:sp>
        <p:nvSpPr>
          <p:cNvPr id="4" name="Slide Number Placeholder 3"/>
          <p:cNvSpPr>
            <a:spLocks noGrp="1"/>
          </p:cNvSpPr>
          <p:nvPr>
            <p:ph type="sldNum" sz="quarter" idx="12"/>
          </p:nvPr>
        </p:nvSpPr>
        <p:spPr/>
        <p:txBody>
          <a:bodyPr/>
          <a:lstStyle/>
          <a:p>
            <a:fld id="{1AD93096-5B34-4342-9326-69289CEAE4C2}" type="slidenum">
              <a:rPr lang="en-US" smtClean="0">
                <a:solidFill>
                  <a:srgbClr val="775F55"/>
                </a:solidFill>
              </a:rPr>
              <a:pPr/>
              <a:t>‹#›</a:t>
            </a:fld>
            <a:endParaRPr lang="en-US" dirty="0">
              <a:solidFill>
                <a:srgbClr val="775F55"/>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30" y="609601"/>
            <a:ext cx="2892028"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67151" y="592666"/>
            <a:ext cx="4418407"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0030"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ECC0C8-36B8-442A-833D-B6AACE86BB77}" type="datetime8">
              <a:rPr lang="en-US" smtClean="0">
                <a:solidFill>
                  <a:srgbClr val="775F55"/>
                </a:solidFill>
              </a:rPr>
              <a:pPr/>
              <a:t>12/15/2018 11:55 AM</a:t>
            </a:fld>
            <a:endParaRPr lang="en-US">
              <a:solidFill>
                <a:srgbClr val="775F55"/>
              </a:solidFill>
            </a:endParaRPr>
          </a:p>
        </p:txBody>
      </p:sp>
      <p:sp>
        <p:nvSpPr>
          <p:cNvPr id="6" name="Footer Placeholder 5"/>
          <p:cNvSpPr>
            <a:spLocks noGrp="1"/>
          </p:cNvSpPr>
          <p:nvPr>
            <p:ph type="ftr" sz="quarter" idx="11"/>
          </p:nvPr>
        </p:nvSpPr>
        <p:spPr/>
        <p:txBody>
          <a:bodyPr/>
          <a:lstStyle/>
          <a:p>
            <a:endParaRPr lang="en-US">
              <a:solidFill>
                <a:srgbClr val="775F55"/>
              </a:solidFill>
            </a:endParaRPr>
          </a:p>
        </p:txBody>
      </p:sp>
      <p:sp>
        <p:nvSpPr>
          <p:cNvPr id="7" name="Slide Number Placeholder 6"/>
          <p:cNvSpPr>
            <a:spLocks noGrp="1"/>
          </p:cNvSpPr>
          <p:nvPr>
            <p:ph type="sldNum" sz="quarter" idx="12"/>
          </p:nvPr>
        </p:nvSpPr>
        <p:spPr/>
        <p:txBody>
          <a:bodyPr/>
          <a:lstStyle/>
          <a:p>
            <a:fld id="{1AD93096-5B34-4342-9326-69289CEAE4C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609600"/>
            <a:ext cx="4450881"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5541" y="609604"/>
            <a:ext cx="2750018"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6059" y="2249486"/>
            <a:ext cx="4450883"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20EC5-AC53-4169-941E-EDF10CD23748}" type="datetime8">
              <a:rPr lang="en-US" smtClean="0">
                <a:solidFill>
                  <a:srgbClr val="775F55"/>
                </a:solidFill>
              </a:rPr>
              <a:pPr/>
              <a:t>12/15/2018 11:55 AM</a:t>
            </a:fld>
            <a:endParaRPr lang="en-US">
              <a:solidFill>
                <a:srgbClr val="775F55"/>
              </a:solidFill>
            </a:endParaRPr>
          </a:p>
        </p:txBody>
      </p:sp>
      <p:sp>
        <p:nvSpPr>
          <p:cNvPr id="6" name="Footer Placeholder 5"/>
          <p:cNvSpPr>
            <a:spLocks noGrp="1"/>
          </p:cNvSpPr>
          <p:nvPr>
            <p:ph type="ftr" sz="quarter" idx="11"/>
          </p:nvPr>
        </p:nvSpPr>
        <p:spPr/>
        <p:txBody>
          <a:bodyPr/>
          <a:lstStyle/>
          <a:p>
            <a:endParaRPr lang="en-US" dirty="0">
              <a:solidFill>
                <a:srgbClr val="775F55"/>
              </a:solidFill>
            </a:endParaRPr>
          </a:p>
        </p:txBody>
      </p:sp>
      <p:sp>
        <p:nvSpPr>
          <p:cNvPr id="7" name="Slide Number Placeholder 6"/>
          <p:cNvSpPr>
            <a:spLocks noGrp="1"/>
          </p:cNvSpPr>
          <p:nvPr>
            <p:ph type="sldNum" sz="quarter" idx="12"/>
          </p:nvPr>
        </p:nvSpPr>
        <p:spPr/>
        <p:txBody>
          <a:bodyPr/>
          <a:lstStyle/>
          <a:p>
            <a:fld id="{1AD93096-5B34-4342-9326-69289CEAE4C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xmlns=""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3"/>
            <a:ext cx="9040416"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1"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1" y="2249487"/>
            <a:ext cx="74294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92691" y="5883279"/>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pPr/>
              <a:t>12/15/2018</a:t>
            </a:fld>
            <a:endParaRPr lang="en-US"/>
          </a:p>
        </p:txBody>
      </p:sp>
      <p:sp>
        <p:nvSpPr>
          <p:cNvPr id="5" name="Footer Placeholder 4"/>
          <p:cNvSpPr>
            <a:spLocks noGrp="1"/>
          </p:cNvSpPr>
          <p:nvPr>
            <p:ph type="ftr" sz="quarter" idx="3"/>
          </p:nvPr>
        </p:nvSpPr>
        <p:spPr>
          <a:xfrm>
            <a:off x="856059" y="5883278"/>
            <a:ext cx="4679482"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2" y="5883277"/>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xmlns=""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1"/>
            <a:ext cx="9040416"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pPr/>
              <a:t>12/15/2018</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idx="4294967295"/>
          </p:nvPr>
        </p:nvSpPr>
        <p:spPr>
          <a:xfrm>
            <a:off x="605481" y="152400"/>
            <a:ext cx="8295569" cy="1524000"/>
          </a:xfrm>
        </p:spPr>
        <p:txBody>
          <a:bodyPr>
            <a:noAutofit/>
          </a:bodyPr>
          <a:lstStyle/>
          <a:p>
            <a:pPr algn="ctr"/>
            <a:r>
              <a:rPr lang="en-US" sz="3200" b="1" dirty="0" smtClean="0">
                <a:solidFill>
                  <a:schemeClr val="bg1"/>
                </a:solidFill>
              </a:rPr>
              <a:t>HIGH PERFORMANCE HARDWARE IMPLEMENTATION OF AES USING MINIMAL RESOURCES</a:t>
            </a:r>
            <a:endParaRPr lang="en-US" sz="3200" b="1" dirty="0">
              <a:solidFill>
                <a:schemeClr val="bg1"/>
              </a:solidFill>
            </a:endParaRPr>
          </a:p>
        </p:txBody>
      </p:sp>
      <p:sp>
        <p:nvSpPr>
          <p:cNvPr id="7" name="TextBox 6"/>
          <p:cNvSpPr txBox="1"/>
          <p:nvPr/>
        </p:nvSpPr>
        <p:spPr>
          <a:xfrm>
            <a:off x="0" y="3609668"/>
            <a:ext cx="9144000" cy="923330"/>
          </a:xfrm>
          <a:prstGeom prst="rect">
            <a:avLst/>
          </a:prstGeom>
          <a:noFill/>
        </p:spPr>
        <p:txBody>
          <a:bodyPr wrap="square" rtlCol="0">
            <a:spAutoFit/>
          </a:bodyPr>
          <a:lstStyle/>
          <a:p>
            <a:pPr algn="ctr"/>
            <a:r>
              <a:rPr lang="en-US" dirty="0" smtClean="0">
                <a:solidFill>
                  <a:schemeClr val="bg1"/>
                </a:solidFill>
              </a:rPr>
              <a:t>THEEPIREDDY MANUSHA REDDY		16H55A0441</a:t>
            </a:r>
          </a:p>
          <a:p>
            <a:pPr algn="ctr"/>
            <a:r>
              <a:rPr lang="en-US" dirty="0" smtClean="0">
                <a:solidFill>
                  <a:schemeClr val="bg1"/>
                </a:solidFill>
              </a:rPr>
              <a:t>K S RAHUL			               15H51A04L6</a:t>
            </a:r>
            <a:endParaRPr lang="en-US" dirty="0">
              <a:solidFill>
                <a:schemeClr val="bg1"/>
              </a:solidFill>
            </a:endParaRPr>
          </a:p>
          <a:p>
            <a:pPr algn="ctr"/>
            <a:r>
              <a:rPr lang="en-US" dirty="0" smtClean="0">
                <a:solidFill>
                  <a:schemeClr val="bg1"/>
                </a:solidFill>
              </a:rPr>
              <a:t>ADHIREDDY YESHWANTH REDDY		15H51A04J1</a:t>
            </a:r>
            <a:endParaRPr lang="en-US" dirty="0">
              <a:solidFill>
                <a:schemeClr val="bg1"/>
              </a:solidFill>
            </a:endParaRPr>
          </a:p>
        </p:txBody>
      </p:sp>
      <p:sp>
        <p:nvSpPr>
          <p:cNvPr id="8" name="TextBox 7"/>
          <p:cNvSpPr txBox="1"/>
          <p:nvPr/>
        </p:nvSpPr>
        <p:spPr>
          <a:xfrm>
            <a:off x="2391697" y="2963337"/>
            <a:ext cx="4572000" cy="646331"/>
          </a:xfrm>
          <a:prstGeom prst="rect">
            <a:avLst/>
          </a:prstGeom>
          <a:noFill/>
        </p:spPr>
        <p:txBody>
          <a:bodyPr wrap="square" rtlCol="0">
            <a:spAutoFit/>
          </a:bodyPr>
          <a:lstStyle/>
          <a:p>
            <a:pPr algn="ctr"/>
            <a:r>
              <a:rPr lang="en-US" b="1" dirty="0" smtClean="0">
                <a:solidFill>
                  <a:schemeClr val="bg1"/>
                </a:solidFill>
              </a:rPr>
              <a:t>By</a:t>
            </a:r>
          </a:p>
          <a:p>
            <a:pPr algn="ctr"/>
            <a:r>
              <a:rPr lang="en-US" b="1" dirty="0" smtClean="0">
                <a:solidFill>
                  <a:schemeClr val="bg1"/>
                </a:solidFill>
              </a:rPr>
              <a:t>Batch No. D12</a:t>
            </a:r>
            <a:endParaRPr lang="en-US" b="1" dirty="0">
              <a:solidFill>
                <a:schemeClr val="bg1"/>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006850" y="1619865"/>
            <a:ext cx="1282700" cy="1282700"/>
          </a:xfrm>
          <a:prstGeom prst="rect">
            <a:avLst/>
          </a:prstGeom>
        </p:spPr>
      </p:pic>
      <p:sp>
        <p:nvSpPr>
          <p:cNvPr id="10" name="TextBox 9"/>
          <p:cNvSpPr txBox="1"/>
          <p:nvPr/>
        </p:nvSpPr>
        <p:spPr>
          <a:xfrm>
            <a:off x="76200" y="5754711"/>
            <a:ext cx="9144000" cy="954107"/>
          </a:xfrm>
          <a:prstGeom prst="rect">
            <a:avLst/>
          </a:prstGeom>
          <a:noFill/>
        </p:spPr>
        <p:txBody>
          <a:bodyPr wrap="square" rtlCol="0">
            <a:spAutoFit/>
          </a:bodyPr>
          <a:lstStyle/>
          <a:p>
            <a:pPr algn="ctr"/>
            <a:r>
              <a:rPr lang="en-GB" dirty="0">
                <a:solidFill>
                  <a:schemeClr val="accent3">
                    <a:lumMod val="75000"/>
                  </a:schemeClr>
                </a:solidFill>
              </a:rPr>
              <a:t>DEPARTMENT OF ELECTRONICS &amp; COMMUNICATION ENGINEERING</a:t>
            </a:r>
          </a:p>
          <a:p>
            <a:pPr algn="ctr"/>
            <a:r>
              <a:rPr lang="en-GB" sz="2400" dirty="0">
                <a:solidFill>
                  <a:srgbClr val="00B0F0"/>
                </a:solidFill>
              </a:rPr>
              <a:t>C.M.R COLLEGE OF ENGINEERING AND TECHNOLOGY</a:t>
            </a:r>
          </a:p>
          <a:p>
            <a:pPr algn="ctr"/>
            <a:r>
              <a:rPr lang="en-GB" sz="1400" dirty="0">
                <a:solidFill>
                  <a:srgbClr val="00B0F0"/>
                </a:solidFill>
              </a:rPr>
              <a:t>KANDLAKOYA, MEDCHAL ROAD,HYDERABAD-501401</a:t>
            </a:r>
          </a:p>
        </p:txBody>
      </p:sp>
      <p:sp>
        <p:nvSpPr>
          <p:cNvPr id="4" name="TextBox 3"/>
          <p:cNvSpPr txBox="1"/>
          <p:nvPr/>
        </p:nvSpPr>
        <p:spPr>
          <a:xfrm>
            <a:off x="3060906" y="4639270"/>
            <a:ext cx="3174587" cy="923330"/>
          </a:xfrm>
          <a:prstGeom prst="rect">
            <a:avLst/>
          </a:prstGeom>
          <a:noFill/>
        </p:spPr>
        <p:txBody>
          <a:bodyPr wrap="none" rtlCol="0">
            <a:spAutoFit/>
          </a:bodyPr>
          <a:lstStyle/>
          <a:p>
            <a:pPr algn="ctr"/>
            <a:r>
              <a:rPr lang="en-IN" b="1" dirty="0" smtClean="0">
                <a:solidFill>
                  <a:schemeClr val="bg1"/>
                </a:solidFill>
              </a:rPr>
              <a:t>MINI PROJECT COORDINATOR</a:t>
            </a:r>
          </a:p>
          <a:p>
            <a:pPr algn="ctr"/>
            <a:r>
              <a:rPr lang="en-IN" dirty="0" smtClean="0">
                <a:solidFill>
                  <a:schemeClr val="bg1"/>
                </a:solidFill>
              </a:rPr>
              <a:t>Mrs. T SWAPNARANI</a:t>
            </a:r>
            <a:endParaRPr lang="en-IN" dirty="0" smtClean="0">
              <a:solidFill>
                <a:schemeClr val="bg1"/>
              </a:solidFill>
            </a:endParaRPr>
          </a:p>
          <a:p>
            <a:pPr algn="ctr"/>
            <a:r>
              <a:rPr lang="en-IN" dirty="0" smtClean="0">
                <a:solidFill>
                  <a:schemeClr val="bg1"/>
                </a:solidFill>
              </a:rPr>
              <a:t>ASSISSTANT PROFESSOR</a:t>
            </a:r>
            <a:endParaRPr lang="en-IN"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682078"/>
            <a:ext cx="3950569" cy="769441"/>
          </a:xfrm>
          <a:prstGeom prst="rect">
            <a:avLst/>
          </a:prstGeom>
          <a:noFill/>
        </p:spPr>
        <p:txBody>
          <a:bodyPr wrap="none" rtlCol="0">
            <a:spAutoFit/>
          </a:bodyPr>
          <a:lstStyle/>
          <a:p>
            <a:r>
              <a:rPr lang="en-IN" sz="4400" b="1" u="sng" dirty="0" smtClean="0">
                <a:solidFill>
                  <a:schemeClr val="bg1"/>
                </a:solidFill>
                <a:latin typeface="Calibri" panose="020F0502020204030204" pitchFamily="34" charset="0"/>
              </a:rPr>
              <a:t>REQUIREMENTS</a:t>
            </a:r>
            <a:endParaRPr lang="en-IN" sz="4400" b="1" u="sng" dirty="0">
              <a:solidFill>
                <a:schemeClr val="bg1"/>
              </a:solidFill>
              <a:latin typeface="Calibri" panose="020F0502020204030204" pitchFamily="34" charset="0"/>
            </a:endParaRPr>
          </a:p>
        </p:txBody>
      </p:sp>
      <p:sp>
        <p:nvSpPr>
          <p:cNvPr id="3" name="TextBox 2"/>
          <p:cNvSpPr txBox="1"/>
          <p:nvPr/>
        </p:nvSpPr>
        <p:spPr>
          <a:xfrm>
            <a:off x="1447800" y="2209800"/>
            <a:ext cx="6781800" cy="3108543"/>
          </a:xfrm>
          <a:prstGeom prst="rect">
            <a:avLst/>
          </a:prstGeom>
          <a:noFill/>
        </p:spPr>
        <p:txBody>
          <a:bodyPr wrap="square" rtlCol="0">
            <a:spAutoFit/>
          </a:bodyPr>
          <a:lstStyle/>
          <a:p>
            <a:r>
              <a:rPr lang="en-US" sz="2800" b="1" dirty="0" smtClean="0">
                <a:solidFill>
                  <a:schemeClr val="bg1"/>
                </a:solidFill>
                <a:latin typeface="Calibri Light" panose="020F0302020204030204" pitchFamily="34" charset="0"/>
              </a:rPr>
              <a:t>Software:</a:t>
            </a:r>
          </a:p>
          <a:p>
            <a:pPr marL="457200" indent="-457200">
              <a:buFont typeface="Wingdings" panose="05000000000000000000" pitchFamily="2" charset="2"/>
              <a:buChar char="Ø"/>
            </a:pPr>
            <a:endParaRPr lang="en-US" sz="2800" dirty="0" smtClean="0">
              <a:solidFill>
                <a:schemeClr val="bg1"/>
              </a:solidFill>
              <a:latin typeface="Calibri Light" panose="020F0302020204030204" pitchFamily="34" charset="0"/>
            </a:endParaRPr>
          </a:p>
          <a:p>
            <a:pPr marL="457200" indent="-457200">
              <a:buFont typeface="Wingdings" panose="05000000000000000000" pitchFamily="2" charset="2"/>
              <a:buChar char="Ø"/>
            </a:pPr>
            <a:r>
              <a:rPr lang="en-US" sz="2800" dirty="0" smtClean="0">
                <a:solidFill>
                  <a:schemeClr val="bg1"/>
                </a:solidFill>
                <a:latin typeface="Calibri Light" panose="020F0302020204030204" pitchFamily="34" charset="0"/>
              </a:rPr>
              <a:t>Xilinx ISE</a:t>
            </a:r>
          </a:p>
          <a:p>
            <a:endParaRPr lang="en-US" sz="2800" dirty="0">
              <a:solidFill>
                <a:schemeClr val="bg1"/>
              </a:solidFill>
              <a:latin typeface="Calibri Light" panose="020F0302020204030204" pitchFamily="34" charset="0"/>
            </a:endParaRPr>
          </a:p>
          <a:p>
            <a:r>
              <a:rPr lang="en-US" sz="2800" b="1" dirty="0" smtClean="0">
                <a:solidFill>
                  <a:schemeClr val="bg1"/>
                </a:solidFill>
                <a:latin typeface="Calibri Light" panose="020F0302020204030204" pitchFamily="34" charset="0"/>
              </a:rPr>
              <a:t>Hardware:</a:t>
            </a:r>
          </a:p>
          <a:p>
            <a:endParaRPr lang="en-US" sz="2800" dirty="0">
              <a:solidFill>
                <a:schemeClr val="bg1"/>
              </a:solidFill>
              <a:latin typeface="Calibri Light" panose="020F0302020204030204" pitchFamily="34" charset="0"/>
            </a:endParaRPr>
          </a:p>
          <a:p>
            <a:pPr marL="457200" indent="-457200">
              <a:buFont typeface="Wingdings" panose="05000000000000000000" pitchFamily="2" charset="2"/>
              <a:buChar char="Ø"/>
            </a:pPr>
            <a:r>
              <a:rPr lang="en-US" sz="2800" dirty="0" smtClean="0">
                <a:solidFill>
                  <a:schemeClr val="bg1"/>
                </a:solidFill>
                <a:latin typeface="Calibri Light" panose="020F0302020204030204" pitchFamily="34" charset="0"/>
              </a:rPr>
              <a:t>PC</a:t>
            </a:r>
            <a:endParaRPr lang="en-IN" sz="2800" dirty="0">
              <a:solidFill>
                <a:schemeClr val="bg1"/>
              </a:solidFill>
              <a:latin typeface="Calibri Light" panose="020F030202020403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533399"/>
            <a:ext cx="6239978" cy="769441"/>
          </a:xfrm>
          <a:prstGeom prst="rect">
            <a:avLst/>
          </a:prstGeom>
          <a:noFill/>
        </p:spPr>
        <p:txBody>
          <a:bodyPr wrap="none" rtlCol="0">
            <a:spAutoFit/>
          </a:bodyPr>
          <a:lstStyle/>
          <a:p>
            <a:r>
              <a:rPr lang="en-IN" sz="4400" b="1" u="sng" dirty="0" smtClean="0">
                <a:solidFill>
                  <a:schemeClr val="bg1"/>
                </a:solidFill>
                <a:latin typeface="Calibri" panose="020F0502020204030204" pitchFamily="34" charset="0"/>
              </a:rPr>
              <a:t>PRINCIPLE OF OPERATION</a:t>
            </a:r>
            <a:endParaRPr lang="en-IN" sz="4400" b="1" u="sng" dirty="0">
              <a:solidFill>
                <a:schemeClr val="bg1"/>
              </a:solidFill>
              <a:latin typeface="Calibri" panose="020F0502020204030204" pitchFamily="34" charset="0"/>
            </a:endParaRPr>
          </a:p>
        </p:txBody>
      </p:sp>
      <p:sp>
        <p:nvSpPr>
          <p:cNvPr id="3" name="TextBox 2"/>
          <p:cNvSpPr txBox="1"/>
          <p:nvPr/>
        </p:nvSpPr>
        <p:spPr>
          <a:xfrm>
            <a:off x="988142" y="1676400"/>
            <a:ext cx="7393858" cy="3970318"/>
          </a:xfrm>
          <a:prstGeom prst="rect">
            <a:avLst/>
          </a:prstGeom>
          <a:noFill/>
        </p:spPr>
        <p:txBody>
          <a:bodyPr wrap="square" rtlCol="0">
            <a:spAutoFit/>
          </a:bodyPr>
          <a:lstStyle/>
          <a:p>
            <a:pPr marL="457200" indent="-457200" algn="just">
              <a:buFont typeface="Wingdings" panose="05000000000000000000" pitchFamily="2" charset="2"/>
              <a:buChar char="Ø"/>
            </a:pPr>
            <a:r>
              <a:rPr lang="en-IN" sz="2800" dirty="0">
                <a:solidFill>
                  <a:schemeClr val="bg1"/>
                </a:solidFill>
                <a:latin typeface="Calibri Light" panose="020F0302020204030204" pitchFamily="34" charset="0"/>
              </a:rPr>
              <a:t>The AES encryption and decryption core unit contains key generation module as a common unit. This module gives necessary key expansion for both encryption and decryption functions. </a:t>
            </a:r>
            <a:endParaRPr lang="en-IN" sz="2800" dirty="0" smtClean="0">
              <a:solidFill>
                <a:schemeClr val="bg1"/>
              </a:solidFill>
              <a:latin typeface="Calibri Light" panose="020F0302020204030204" pitchFamily="34" charset="0"/>
            </a:endParaRPr>
          </a:p>
          <a:p>
            <a:pPr marL="457200" indent="-457200" algn="just">
              <a:buFont typeface="Wingdings" panose="05000000000000000000" pitchFamily="2" charset="2"/>
              <a:buChar char="Ø"/>
            </a:pPr>
            <a:endParaRPr lang="en-IN" sz="2800" dirty="0">
              <a:solidFill>
                <a:schemeClr val="bg1"/>
              </a:solidFill>
              <a:latin typeface="Calibri Light" panose="020F0302020204030204" pitchFamily="34" charset="0"/>
            </a:endParaRPr>
          </a:p>
          <a:p>
            <a:pPr marL="457200" indent="-457200" algn="just">
              <a:buFont typeface="Wingdings" panose="05000000000000000000" pitchFamily="2" charset="2"/>
              <a:buChar char="Ø"/>
            </a:pPr>
            <a:r>
              <a:rPr lang="en-IN" sz="2800" dirty="0" smtClean="0">
                <a:solidFill>
                  <a:schemeClr val="bg1"/>
                </a:solidFill>
                <a:latin typeface="Calibri Light" panose="020F0302020204030204" pitchFamily="34" charset="0"/>
              </a:rPr>
              <a:t>The </a:t>
            </a:r>
            <a:r>
              <a:rPr lang="en-IN" sz="2800" dirty="0">
                <a:solidFill>
                  <a:schemeClr val="bg1"/>
                </a:solidFill>
                <a:latin typeface="Calibri Light" panose="020F0302020204030204" pitchFamily="34" charset="0"/>
              </a:rPr>
              <a:t>key generation module consists of key register of 128 bits, S-Box and XOR gates for bitwise XOR operation.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304800"/>
            <a:ext cx="9144000" cy="5078061"/>
          </a:xfrm>
          <a:prstGeom prst="rect">
            <a:avLst/>
          </a:prstGeom>
        </p:spPr>
      </p:pic>
      <p:sp>
        <p:nvSpPr>
          <p:cNvPr id="3" name="TextBox 2"/>
          <p:cNvSpPr txBox="1"/>
          <p:nvPr/>
        </p:nvSpPr>
        <p:spPr>
          <a:xfrm>
            <a:off x="2645767" y="5650468"/>
            <a:ext cx="3852465" cy="369332"/>
          </a:xfrm>
          <a:prstGeom prst="rect">
            <a:avLst/>
          </a:prstGeom>
          <a:noFill/>
        </p:spPr>
        <p:txBody>
          <a:bodyPr wrap="none" rtlCol="0">
            <a:spAutoFit/>
          </a:bodyPr>
          <a:lstStyle/>
          <a:p>
            <a:r>
              <a:rPr lang="en-IN" dirty="0">
                <a:solidFill>
                  <a:schemeClr val="bg1"/>
                </a:solidFill>
              </a:rPr>
              <a:t>Architecture of Key Generation Module.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990600"/>
            <a:ext cx="9144000" cy="4286982"/>
          </a:xfrm>
          <a:prstGeom prst="rect">
            <a:avLst/>
          </a:prstGeom>
        </p:spPr>
      </p:pic>
      <p:sp>
        <p:nvSpPr>
          <p:cNvPr id="3" name="TextBox 2"/>
          <p:cNvSpPr txBox="1"/>
          <p:nvPr/>
        </p:nvSpPr>
        <p:spPr>
          <a:xfrm>
            <a:off x="2693633" y="5294130"/>
            <a:ext cx="4197239" cy="369332"/>
          </a:xfrm>
          <a:prstGeom prst="rect">
            <a:avLst/>
          </a:prstGeom>
          <a:noFill/>
        </p:spPr>
        <p:txBody>
          <a:bodyPr wrap="none" rtlCol="0">
            <a:spAutoFit/>
          </a:bodyPr>
          <a:lstStyle/>
          <a:p>
            <a:r>
              <a:rPr lang="en-IN" dirty="0">
                <a:solidFill>
                  <a:schemeClr val="bg1"/>
                </a:solidFill>
              </a:rPr>
              <a:t>Proposed architecture of encryption module</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132965"/>
            <a:ext cx="9144000" cy="4592070"/>
          </a:xfrm>
          <a:prstGeom prst="rect">
            <a:avLst/>
          </a:prstGeom>
        </p:spPr>
      </p:pic>
      <p:sp>
        <p:nvSpPr>
          <p:cNvPr id="4" name="TextBox 3"/>
          <p:cNvSpPr txBox="1"/>
          <p:nvPr/>
        </p:nvSpPr>
        <p:spPr>
          <a:xfrm>
            <a:off x="2648749" y="5926723"/>
            <a:ext cx="4299831" cy="369332"/>
          </a:xfrm>
          <a:prstGeom prst="rect">
            <a:avLst/>
          </a:prstGeom>
          <a:noFill/>
        </p:spPr>
        <p:txBody>
          <a:bodyPr wrap="none" rtlCol="0">
            <a:spAutoFit/>
          </a:bodyPr>
          <a:lstStyle/>
          <a:p>
            <a:r>
              <a:rPr lang="en-IN" dirty="0">
                <a:solidFill>
                  <a:schemeClr val="bg1"/>
                </a:solidFill>
              </a:rPr>
              <a:t>Proposed architecture of Decryption module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381000" y="152400"/>
            <a:ext cx="5010089" cy="769441"/>
          </a:xfrm>
          <a:prstGeom prst="rect">
            <a:avLst/>
          </a:prstGeom>
          <a:noFill/>
        </p:spPr>
        <p:txBody>
          <a:bodyPr wrap="none" rtlCol="0">
            <a:spAutoFit/>
          </a:bodyPr>
          <a:lstStyle/>
          <a:p>
            <a:r>
              <a:rPr lang="en-IN" sz="4400" b="1" u="sng" dirty="0" smtClean="0">
                <a:solidFill>
                  <a:schemeClr val="bg1"/>
                </a:solidFill>
                <a:latin typeface="Calibri" panose="020F0502020204030204" pitchFamily="34" charset="0"/>
              </a:rPr>
              <a:t>SIMULATION RESULT</a:t>
            </a:r>
            <a:endParaRPr lang="en-IN" sz="4400" b="1" u="sng" dirty="0">
              <a:solidFill>
                <a:schemeClr val="bg1"/>
              </a:solidFill>
              <a:latin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676400"/>
            <a:ext cx="9144000" cy="5181600"/>
          </a:xfrm>
          <a:prstGeom prst="rect">
            <a:avLst/>
          </a:prstGeom>
        </p:spPr>
      </p:pic>
      <p:sp>
        <p:nvSpPr>
          <p:cNvPr id="4" name="TextBox 3"/>
          <p:cNvSpPr txBox="1"/>
          <p:nvPr/>
        </p:nvSpPr>
        <p:spPr>
          <a:xfrm>
            <a:off x="3638089" y="1263290"/>
            <a:ext cx="1867819" cy="369332"/>
          </a:xfrm>
          <a:prstGeom prst="rect">
            <a:avLst/>
          </a:prstGeom>
          <a:noFill/>
        </p:spPr>
        <p:txBody>
          <a:bodyPr wrap="none" rtlCol="0">
            <a:spAutoFit/>
          </a:bodyPr>
          <a:lstStyle/>
          <a:p>
            <a:r>
              <a:rPr lang="en-IN" dirty="0" smtClean="0">
                <a:solidFill>
                  <a:schemeClr val="bg1"/>
                </a:solidFill>
              </a:rPr>
              <a:t>Simulation for AES</a:t>
            </a:r>
            <a:endParaRPr lang="en-IN"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45532"/>
            <a:ext cx="9144000" cy="6412468"/>
          </a:xfrm>
          <a:prstGeom prst="rect">
            <a:avLst/>
          </a:prstGeom>
        </p:spPr>
      </p:pic>
      <p:sp>
        <p:nvSpPr>
          <p:cNvPr id="3" name="TextBox 2"/>
          <p:cNvSpPr txBox="1"/>
          <p:nvPr/>
        </p:nvSpPr>
        <p:spPr>
          <a:xfrm>
            <a:off x="3153310" y="76200"/>
            <a:ext cx="2837380" cy="369332"/>
          </a:xfrm>
          <a:prstGeom prst="rect">
            <a:avLst/>
          </a:prstGeom>
          <a:noFill/>
        </p:spPr>
        <p:txBody>
          <a:bodyPr wrap="none" rtlCol="0">
            <a:spAutoFit/>
          </a:bodyPr>
          <a:lstStyle/>
          <a:p>
            <a:r>
              <a:rPr lang="en-IN" dirty="0" smtClean="0">
                <a:solidFill>
                  <a:schemeClr val="bg1"/>
                </a:solidFill>
              </a:rPr>
              <a:t>Simulation for Key Expansion</a:t>
            </a:r>
            <a:endParaRPr lang="en-IN"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664" y="404056"/>
            <a:ext cx="9144000" cy="6453944"/>
          </a:xfrm>
          <a:prstGeom prst="rect">
            <a:avLst/>
          </a:prstGeom>
        </p:spPr>
      </p:pic>
      <p:sp>
        <p:nvSpPr>
          <p:cNvPr id="4" name="TextBox 3"/>
          <p:cNvSpPr txBox="1"/>
          <p:nvPr/>
        </p:nvSpPr>
        <p:spPr>
          <a:xfrm>
            <a:off x="3302593" y="13535"/>
            <a:ext cx="2578142" cy="369332"/>
          </a:xfrm>
          <a:prstGeom prst="rect">
            <a:avLst/>
          </a:prstGeom>
          <a:noFill/>
        </p:spPr>
        <p:txBody>
          <a:bodyPr wrap="none" rtlCol="0">
            <a:spAutoFit/>
          </a:bodyPr>
          <a:lstStyle/>
          <a:p>
            <a:r>
              <a:rPr lang="en-IN" dirty="0" smtClean="0">
                <a:solidFill>
                  <a:schemeClr val="bg1"/>
                </a:solidFill>
              </a:rPr>
              <a:t>Simulation for AES _SBOX</a:t>
            </a:r>
            <a:endParaRPr lang="en-IN"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97933"/>
            <a:ext cx="9144000" cy="6336267"/>
          </a:xfrm>
          <a:prstGeom prst="rect">
            <a:avLst/>
          </a:prstGeom>
        </p:spPr>
      </p:pic>
      <p:sp>
        <p:nvSpPr>
          <p:cNvPr id="3" name="TextBox 2"/>
          <p:cNvSpPr txBox="1"/>
          <p:nvPr/>
        </p:nvSpPr>
        <p:spPr>
          <a:xfrm>
            <a:off x="3501258" y="152400"/>
            <a:ext cx="2141484" cy="369332"/>
          </a:xfrm>
          <a:prstGeom prst="rect">
            <a:avLst/>
          </a:prstGeom>
          <a:noFill/>
        </p:spPr>
        <p:txBody>
          <a:bodyPr wrap="none" rtlCol="0">
            <a:spAutoFit/>
          </a:bodyPr>
          <a:lstStyle/>
          <a:p>
            <a:r>
              <a:rPr lang="en-IN" dirty="0" smtClean="0">
                <a:solidFill>
                  <a:schemeClr val="bg1"/>
                </a:solidFill>
              </a:rPr>
              <a:t>Simulation for Rounds</a:t>
            </a:r>
            <a:endParaRPr lang="en-IN"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993" y="963403"/>
            <a:ext cx="3543214" cy="769441"/>
          </a:xfrm>
          <a:prstGeom prst="rect">
            <a:avLst/>
          </a:prstGeom>
          <a:noFill/>
        </p:spPr>
        <p:txBody>
          <a:bodyPr wrap="none" rtlCol="0">
            <a:spAutoFit/>
          </a:bodyPr>
          <a:lstStyle/>
          <a:p>
            <a:pPr algn="just"/>
            <a:r>
              <a:rPr lang="en-IN" sz="4400" b="1" u="sng" dirty="0" smtClean="0">
                <a:solidFill>
                  <a:schemeClr val="bg1"/>
                </a:solidFill>
              </a:rPr>
              <a:t>ADVANTAGES</a:t>
            </a:r>
            <a:endParaRPr lang="en-IN" sz="4400" b="1" u="sng" dirty="0">
              <a:solidFill>
                <a:schemeClr val="bg1"/>
              </a:solidFill>
            </a:endParaRPr>
          </a:p>
        </p:txBody>
      </p:sp>
      <p:sp>
        <p:nvSpPr>
          <p:cNvPr id="5" name="TextBox 4"/>
          <p:cNvSpPr txBox="1"/>
          <p:nvPr/>
        </p:nvSpPr>
        <p:spPr>
          <a:xfrm>
            <a:off x="1371600" y="2438400"/>
            <a:ext cx="6014082" cy="2308324"/>
          </a:xfrm>
          <a:prstGeom prst="rect">
            <a:avLst/>
          </a:prstGeom>
          <a:noFill/>
        </p:spPr>
        <p:txBody>
          <a:bodyPr wrap="none" rtlCol="0">
            <a:spAutoFit/>
          </a:bodyPr>
          <a:lstStyle/>
          <a:p>
            <a:pPr marL="571500" indent="-571500" algn="just">
              <a:buFont typeface="Wingdings" panose="05000000000000000000" pitchFamily="2" charset="2"/>
              <a:buChar char="Ø"/>
              <a:defRPr/>
            </a:pPr>
            <a:r>
              <a:rPr lang="en-US" sz="3600" dirty="0">
                <a:solidFill>
                  <a:schemeClr val="bg1"/>
                </a:solidFill>
                <a:latin typeface="Calibri Light" panose="020F0302020204030204" pitchFamily="34" charset="0"/>
                <a:cs typeface="Times New Roman" panose="02020603050405020304" pitchFamily="18" charset="0"/>
              </a:rPr>
              <a:t>Requires  low  space.</a:t>
            </a:r>
          </a:p>
          <a:p>
            <a:pPr marL="571500" indent="-571500" algn="just">
              <a:buFont typeface="Wingdings" panose="05000000000000000000" pitchFamily="2" charset="2"/>
              <a:buChar char="Ø"/>
              <a:defRPr/>
            </a:pPr>
            <a:r>
              <a:rPr lang="en-US" sz="3600" dirty="0">
                <a:solidFill>
                  <a:schemeClr val="bg1"/>
                </a:solidFill>
                <a:latin typeface="Calibri Light" panose="020F0302020204030204" pitchFamily="34" charset="0"/>
                <a:cs typeface="Times New Roman" panose="02020603050405020304" pitchFamily="18" charset="0"/>
              </a:rPr>
              <a:t>Speed  of  operation  is high.</a:t>
            </a:r>
          </a:p>
          <a:p>
            <a:pPr marL="571500" indent="-571500" algn="just">
              <a:buFont typeface="Wingdings" panose="05000000000000000000" pitchFamily="2" charset="2"/>
              <a:buChar char="Ø"/>
              <a:defRPr/>
            </a:pPr>
            <a:r>
              <a:rPr lang="en-US" sz="3600" dirty="0" smtClean="0">
                <a:solidFill>
                  <a:schemeClr val="bg1"/>
                </a:solidFill>
                <a:latin typeface="Calibri Light" panose="020F0302020204030204" pitchFamily="34" charset="0"/>
                <a:cs typeface="Times New Roman" panose="02020603050405020304" pitchFamily="18" charset="0"/>
              </a:rPr>
              <a:t>Low  </a:t>
            </a:r>
            <a:r>
              <a:rPr lang="en-US" sz="3600" dirty="0">
                <a:solidFill>
                  <a:schemeClr val="bg1"/>
                </a:solidFill>
                <a:latin typeface="Calibri Light" panose="020F0302020204030204" pitchFamily="34" charset="0"/>
                <a:cs typeface="Times New Roman" panose="02020603050405020304" pitchFamily="18" charset="0"/>
              </a:rPr>
              <a:t>power   consumption.</a:t>
            </a:r>
          </a:p>
          <a:p>
            <a:pPr marL="571500" indent="-571500" algn="just">
              <a:buFont typeface="Wingdings" panose="05000000000000000000" pitchFamily="2" charset="2"/>
              <a:buChar char="Ø"/>
              <a:defRPr/>
            </a:pPr>
            <a:r>
              <a:rPr lang="en-US" sz="3600" dirty="0" smtClean="0">
                <a:solidFill>
                  <a:schemeClr val="bg1"/>
                </a:solidFill>
                <a:latin typeface="Calibri Light" panose="020F0302020204030204" pitchFamily="34" charset="0"/>
                <a:cs typeface="Times New Roman" panose="02020603050405020304" pitchFamily="18" charset="0"/>
              </a:rPr>
              <a:t>Easy </a:t>
            </a:r>
            <a:r>
              <a:rPr lang="en-US" sz="3600" dirty="0">
                <a:solidFill>
                  <a:schemeClr val="bg1"/>
                </a:solidFill>
                <a:latin typeface="Calibri Light" panose="020F0302020204030204" pitchFamily="34" charset="0"/>
                <a:cs typeface="Times New Roman" panose="02020603050405020304" pitchFamily="18" charset="0"/>
              </a:rPr>
              <a:t>to implement</a:t>
            </a:r>
            <a:r>
              <a:rPr lang="en-US" sz="3600" dirty="0" smtClean="0">
                <a:solidFill>
                  <a:schemeClr val="bg1"/>
                </a:solidFill>
                <a:latin typeface="Calibri Light" panose="020F0302020204030204" pitchFamily="34" charset="0"/>
                <a:cs typeface="Times New Roman" panose="02020603050405020304" pitchFamily="18" charset="0"/>
              </a:rPr>
              <a:t>.</a:t>
            </a:r>
            <a:endParaRPr lang="en-US" sz="3600" dirty="0">
              <a:solidFill>
                <a:schemeClr val="bg1"/>
              </a:solidFill>
              <a:latin typeface="Calibri Light" panose="020F03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1088" y="316049"/>
            <a:ext cx="3980449" cy="769441"/>
          </a:xfrm>
          <a:prstGeom prst="rect">
            <a:avLst/>
          </a:prstGeom>
          <a:noFill/>
        </p:spPr>
        <p:txBody>
          <a:bodyPr wrap="none" rtlCol="0">
            <a:spAutoFit/>
          </a:bodyPr>
          <a:lstStyle/>
          <a:p>
            <a:pPr algn="just"/>
            <a:r>
              <a:rPr lang="en-IN" sz="4400" b="1" u="sng" dirty="0" smtClean="0">
                <a:solidFill>
                  <a:schemeClr val="bg1"/>
                </a:solidFill>
                <a:latin typeface="Calibri" panose="020F0502020204030204" pitchFamily="34" charset="0"/>
              </a:rPr>
              <a:t>INTRODUCTION</a:t>
            </a:r>
            <a:endParaRPr lang="en-IN" sz="4400" b="1" u="sng" dirty="0">
              <a:solidFill>
                <a:schemeClr val="bg1"/>
              </a:solidFill>
              <a:latin typeface="Calibri" panose="020F0502020204030204" pitchFamily="34" charset="0"/>
            </a:endParaRPr>
          </a:p>
        </p:txBody>
      </p:sp>
      <p:sp>
        <p:nvSpPr>
          <p:cNvPr id="3" name="TextBox 2"/>
          <p:cNvSpPr txBox="1"/>
          <p:nvPr/>
        </p:nvSpPr>
        <p:spPr>
          <a:xfrm>
            <a:off x="835742" y="2057400"/>
            <a:ext cx="7696200" cy="3416320"/>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smtClean="0">
                <a:solidFill>
                  <a:schemeClr val="bg1"/>
                </a:solidFill>
                <a:latin typeface="Calibri Light" panose="020F0302020204030204" pitchFamily="34" charset="0"/>
              </a:rPr>
              <a:t>The </a:t>
            </a:r>
            <a:r>
              <a:rPr lang="en-IN" sz="2400" dirty="0">
                <a:solidFill>
                  <a:schemeClr val="bg1"/>
                </a:solidFill>
                <a:latin typeface="Calibri Light" panose="020F0302020204030204" pitchFamily="34" charset="0"/>
              </a:rPr>
              <a:t>importance of cryptography is constantly increasing since the amount of sensitive data being </a:t>
            </a:r>
            <a:r>
              <a:rPr lang="en-IN" sz="2400" dirty="0" smtClean="0">
                <a:solidFill>
                  <a:schemeClr val="bg1"/>
                </a:solidFill>
                <a:latin typeface="Calibri Light" panose="020F0302020204030204" pitchFamily="34" charset="0"/>
              </a:rPr>
              <a:t>transmitted </a:t>
            </a:r>
            <a:r>
              <a:rPr lang="en-IN" sz="2400" dirty="0">
                <a:solidFill>
                  <a:schemeClr val="bg1"/>
                </a:solidFill>
                <a:latin typeface="Calibri Light" panose="020F0302020204030204" pitchFamily="34" charset="0"/>
              </a:rPr>
              <a:t>over an open environment is also increasing day by day</a:t>
            </a:r>
            <a:r>
              <a:rPr lang="en-IN" sz="2400" dirty="0" smtClean="0">
                <a:solidFill>
                  <a:schemeClr val="bg1"/>
                </a:solidFill>
                <a:latin typeface="Calibri Light" panose="020F0302020204030204" pitchFamily="34" charset="0"/>
              </a:rPr>
              <a:t>.</a:t>
            </a:r>
          </a:p>
          <a:p>
            <a:pPr marL="342900" indent="-342900" algn="just">
              <a:buFont typeface="Arial" panose="020B0604020202020204" pitchFamily="34" charset="0"/>
              <a:buChar char="•"/>
            </a:pPr>
            <a:endParaRPr lang="en-IN" sz="2400" dirty="0" smtClean="0">
              <a:solidFill>
                <a:schemeClr val="bg1"/>
              </a:solidFill>
              <a:latin typeface="Calibri Light" panose="020F0302020204030204" pitchFamily="34" charset="0"/>
            </a:endParaRPr>
          </a:p>
          <a:p>
            <a:pPr marL="342900" indent="-342900" algn="just">
              <a:buFont typeface="Arial" panose="020B0604020202020204" pitchFamily="34" charset="0"/>
              <a:buChar char="•"/>
            </a:pPr>
            <a:r>
              <a:rPr lang="en-IN" sz="2400" dirty="0" smtClean="0">
                <a:solidFill>
                  <a:schemeClr val="bg1"/>
                </a:solidFill>
                <a:latin typeface="Calibri Light" panose="020F0302020204030204" pitchFamily="34" charset="0"/>
              </a:rPr>
              <a:t>Encryption </a:t>
            </a:r>
            <a:r>
              <a:rPr lang="en-IN" sz="2400" dirty="0">
                <a:solidFill>
                  <a:schemeClr val="bg1"/>
                </a:solidFill>
                <a:latin typeface="Calibri Light" panose="020F0302020204030204" pitchFamily="34" charset="0"/>
              </a:rPr>
              <a:t>is usually done just before sending data. To utilize the channel resources completely encryption algorithm must have a speed at least equivalent to data transmission speed. </a:t>
            </a:r>
            <a:endParaRPr lang="en-IN" sz="2400" dirty="0" smtClean="0">
              <a:solidFill>
                <a:schemeClr val="bg1"/>
              </a:solidFill>
              <a:latin typeface="Calibri Light" panose="020F0302020204030204" pitchFamily="34" charset="0"/>
            </a:endParaRPr>
          </a:p>
          <a:p>
            <a:pPr marL="342900" indent="-342900" algn="just">
              <a:buFont typeface="Arial" panose="020B0604020202020204" pitchFamily="34" charset="0"/>
              <a:buChar char="•"/>
            </a:pPr>
            <a:endParaRPr lang="en-IN" sz="2400" dirty="0" smtClean="0">
              <a:solidFill>
                <a:schemeClr val="bg1"/>
              </a:solidFill>
              <a:latin typeface="Calibri Light" panose="020F030202020403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3733800" cy="1143000"/>
          </a:xfrm>
        </p:spPr>
        <p:txBody>
          <a:bodyPr>
            <a:normAutofit/>
          </a:bodyPr>
          <a:lstStyle/>
          <a:p>
            <a:pPr algn="ctr"/>
            <a:r>
              <a:rPr lang="en-IN" sz="4400" b="1" u="sng" dirty="0" smtClean="0">
                <a:solidFill>
                  <a:schemeClr val="bg1"/>
                </a:solidFill>
                <a:latin typeface="Calibri" panose="020F0502020204030204" pitchFamily="34" charset="0"/>
              </a:rPr>
              <a:t>APPLICATIONS</a:t>
            </a:r>
            <a:endParaRPr lang="en-IN" sz="4400" b="1" u="sng" dirty="0">
              <a:solidFill>
                <a:schemeClr val="bg1"/>
              </a:solidFill>
              <a:latin typeface="Calibri" panose="020F0502020204030204" pitchFamily="34" charset="0"/>
            </a:endParaRPr>
          </a:p>
        </p:txBody>
      </p:sp>
      <p:sp>
        <p:nvSpPr>
          <p:cNvPr id="3" name="Content Placeholder 2"/>
          <p:cNvSpPr>
            <a:spLocks noGrp="1"/>
          </p:cNvSpPr>
          <p:nvPr>
            <p:ph idx="1"/>
          </p:nvPr>
        </p:nvSpPr>
        <p:spPr>
          <a:xfrm>
            <a:off x="914400" y="1828800"/>
            <a:ext cx="7620000" cy="4495800"/>
          </a:xfrm>
        </p:spPr>
        <p:txBody>
          <a:bodyPr>
            <a:noAutofit/>
          </a:bodyPr>
          <a:lstStyle/>
          <a:p>
            <a:pPr algn="just">
              <a:buFont typeface="Wingdings" panose="05000000000000000000" pitchFamily="2" charset="2"/>
              <a:buChar char="Ø"/>
              <a:defRPr/>
            </a:pPr>
            <a:r>
              <a:rPr lang="en-US" dirty="0">
                <a:solidFill>
                  <a:schemeClr val="bg1"/>
                </a:solidFill>
                <a:latin typeface="Calibri Light" panose="020F0302020204030204" pitchFamily="34" charset="0"/>
              </a:rPr>
              <a:t> Widely  used  for  computer  and  communication network. </a:t>
            </a:r>
          </a:p>
          <a:p>
            <a:pPr algn="just">
              <a:buFont typeface="Wingdings" panose="05000000000000000000" pitchFamily="2" charset="2"/>
              <a:buChar char="Ø"/>
              <a:defRPr/>
            </a:pPr>
            <a:r>
              <a:rPr lang="en-US" dirty="0">
                <a:solidFill>
                  <a:schemeClr val="bg1"/>
                </a:solidFill>
                <a:latin typeface="Calibri Light" panose="020F0302020204030204" pitchFamily="34" charset="0"/>
              </a:rPr>
              <a:t> Information  security  has  aroused  high  attention.</a:t>
            </a:r>
          </a:p>
          <a:p>
            <a:pPr algn="just">
              <a:buFont typeface="Wingdings" panose="05000000000000000000" pitchFamily="2" charset="2"/>
              <a:buChar char="Ø"/>
              <a:defRPr/>
            </a:pPr>
            <a:r>
              <a:rPr lang="en-US" dirty="0">
                <a:solidFill>
                  <a:schemeClr val="bg1"/>
                </a:solidFill>
                <a:latin typeface="Calibri Light" panose="020F0302020204030204" pitchFamily="34" charset="0"/>
              </a:rPr>
              <a:t> Used  in  military, political  and  diplomatic  fields.</a:t>
            </a:r>
          </a:p>
          <a:p>
            <a:pPr algn="just">
              <a:buFont typeface="Wingdings" panose="05000000000000000000" pitchFamily="2" charset="2"/>
              <a:buChar char="Ø"/>
              <a:defRPr/>
            </a:pPr>
            <a:r>
              <a:rPr lang="en-US" dirty="0">
                <a:solidFill>
                  <a:schemeClr val="bg1"/>
                </a:solidFill>
                <a:latin typeface="Calibri Light" panose="020F0302020204030204" pitchFamily="34" charset="0"/>
              </a:rPr>
              <a:t> Also  applied  to  common  fields  of people’s  daily  lives</a:t>
            </a:r>
            <a:r>
              <a:rPr lang="en-US" dirty="0" smtClean="0">
                <a:solidFill>
                  <a:schemeClr val="bg1"/>
                </a:solidFill>
                <a:latin typeface="Calibri Light" panose="020F0302020204030204" pitchFamily="34" charset="0"/>
              </a:rPr>
              <a:t>.</a:t>
            </a:r>
            <a:endParaRPr lang="en-US" dirty="0">
              <a:solidFill>
                <a:schemeClr val="bg1"/>
              </a:solidFill>
              <a:latin typeface="Calibri Light" panose="020F030202020403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3124200" cy="914400"/>
          </a:xfrm>
        </p:spPr>
        <p:txBody>
          <a:bodyPr/>
          <a:lstStyle/>
          <a:p>
            <a:pPr algn="just"/>
            <a:r>
              <a:rPr lang="en-IN" b="1" u="sng" dirty="0" smtClean="0">
                <a:solidFill>
                  <a:schemeClr val="bg1"/>
                </a:solidFill>
                <a:latin typeface="Calibri" panose="020F0502020204030204" pitchFamily="34" charset="0"/>
              </a:rPr>
              <a:t>CONCLUSION</a:t>
            </a:r>
            <a:endParaRPr lang="en-IN" b="1" u="sng" dirty="0">
              <a:solidFill>
                <a:schemeClr val="bg1"/>
              </a:solidFill>
              <a:latin typeface="Calibri" panose="020F0502020204030204" pitchFamily="34" charset="0"/>
            </a:endParaRPr>
          </a:p>
        </p:txBody>
      </p:sp>
      <p:sp>
        <p:nvSpPr>
          <p:cNvPr id="3" name="Content Placeholder 2"/>
          <p:cNvSpPr>
            <a:spLocks noGrp="1"/>
          </p:cNvSpPr>
          <p:nvPr>
            <p:ph idx="1"/>
          </p:nvPr>
        </p:nvSpPr>
        <p:spPr>
          <a:xfrm>
            <a:off x="838200" y="1371600"/>
            <a:ext cx="7620000" cy="4724400"/>
          </a:xfrm>
        </p:spPr>
        <p:txBody>
          <a:bodyPr>
            <a:noAutofit/>
          </a:bodyPr>
          <a:lstStyle/>
          <a:p>
            <a:pPr algn="just">
              <a:buFont typeface="Wingdings" panose="05000000000000000000" pitchFamily="2" charset="2"/>
              <a:buChar char="Ø"/>
            </a:pPr>
            <a:r>
              <a:rPr lang="en-IN" dirty="0" smtClean="0">
                <a:solidFill>
                  <a:schemeClr val="bg1"/>
                </a:solidFill>
                <a:latin typeface="Calibri Light" panose="020F0302020204030204" pitchFamily="34" charset="0"/>
              </a:rPr>
              <a:t> The proposed </a:t>
            </a:r>
            <a:r>
              <a:rPr lang="en-IN" dirty="0">
                <a:solidFill>
                  <a:schemeClr val="bg1"/>
                </a:solidFill>
                <a:latin typeface="Calibri Light" panose="020F0302020204030204" pitchFamily="34" charset="0"/>
              </a:rPr>
              <a:t>architecture achieves a throughput of 3.74 Gbps and thereby utilizing only 1% of slices in the targeted FPGA. </a:t>
            </a:r>
            <a:endParaRPr lang="en-IN" dirty="0" smtClean="0">
              <a:solidFill>
                <a:schemeClr val="bg1"/>
              </a:solidFill>
              <a:latin typeface="Calibri Light" panose="020F0302020204030204" pitchFamily="34" charset="0"/>
            </a:endParaRPr>
          </a:p>
          <a:p>
            <a:pPr algn="just">
              <a:buFont typeface="Wingdings" panose="05000000000000000000" pitchFamily="2" charset="2"/>
              <a:buChar char="Ø"/>
            </a:pPr>
            <a:r>
              <a:rPr lang="en-IN" dirty="0">
                <a:solidFill>
                  <a:schemeClr val="bg1"/>
                </a:solidFill>
                <a:latin typeface="Calibri Light" panose="020F0302020204030204" pitchFamily="34" charset="0"/>
              </a:rPr>
              <a:t> </a:t>
            </a:r>
            <a:r>
              <a:rPr lang="en-IN" dirty="0" smtClean="0">
                <a:solidFill>
                  <a:schemeClr val="bg1"/>
                </a:solidFill>
                <a:latin typeface="Calibri Light" panose="020F0302020204030204" pitchFamily="34" charset="0"/>
              </a:rPr>
              <a:t>Since </a:t>
            </a:r>
            <a:r>
              <a:rPr lang="en-IN" dirty="0">
                <a:solidFill>
                  <a:schemeClr val="bg1"/>
                </a:solidFill>
                <a:latin typeface="Calibri Light" panose="020F0302020204030204" pitchFamily="34" charset="0"/>
              </a:rPr>
              <a:t>the speed is higher than the already reported systems, </a:t>
            </a:r>
            <a:r>
              <a:rPr lang="en-IN" dirty="0" smtClean="0">
                <a:solidFill>
                  <a:schemeClr val="bg1"/>
                </a:solidFill>
                <a:latin typeface="Calibri Light" panose="020F0302020204030204" pitchFamily="34" charset="0"/>
              </a:rPr>
              <a:t>     hence </a:t>
            </a:r>
            <a:r>
              <a:rPr lang="en-IN" dirty="0">
                <a:solidFill>
                  <a:schemeClr val="bg1"/>
                </a:solidFill>
                <a:latin typeface="Calibri Light" panose="020F0302020204030204" pitchFamily="34" charset="0"/>
              </a:rPr>
              <a:t>the proposed design serves as the best high speed encryption algorithm and is thus suitable for various applications. Moreover with less area utilization, the proposed design can be embedded with other larger designs as well.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429499" cy="762000"/>
          </a:xfrm>
        </p:spPr>
        <p:txBody>
          <a:bodyPr>
            <a:normAutofit/>
          </a:bodyPr>
          <a:lstStyle/>
          <a:p>
            <a:r>
              <a:rPr lang="en-IN" sz="4400" u="sng" dirty="0" smtClean="0">
                <a:solidFill>
                  <a:schemeClr val="bg1"/>
                </a:solidFill>
                <a:latin typeface="Calibri" panose="020F0502020204030204" pitchFamily="34" charset="0"/>
              </a:rPr>
              <a:t>REFERENCES</a:t>
            </a:r>
            <a:endParaRPr lang="en-IN" sz="4400" u="sng" dirty="0">
              <a:solidFill>
                <a:schemeClr val="bg1"/>
              </a:solidFill>
              <a:latin typeface="Calibri" panose="020F0502020204030204" pitchFamily="34" charset="0"/>
            </a:endParaRPr>
          </a:p>
        </p:txBody>
      </p:sp>
      <p:sp>
        <p:nvSpPr>
          <p:cNvPr id="3" name="Content Placeholder 2"/>
          <p:cNvSpPr>
            <a:spLocks noGrp="1"/>
          </p:cNvSpPr>
          <p:nvPr>
            <p:ph idx="1"/>
          </p:nvPr>
        </p:nvSpPr>
        <p:spPr>
          <a:xfrm>
            <a:off x="762000" y="1295400"/>
            <a:ext cx="7906940" cy="5181600"/>
          </a:xfrm>
        </p:spPr>
        <p:txBody>
          <a:bodyPr>
            <a:noAutofit/>
          </a:bodyPr>
          <a:lstStyle/>
          <a:p>
            <a:pPr marL="0" indent="0" algn="just">
              <a:buNone/>
            </a:pPr>
            <a:r>
              <a:rPr lang="en-IN" sz="2300" dirty="0" smtClean="0">
                <a:solidFill>
                  <a:schemeClr val="bg1"/>
                </a:solidFill>
                <a:latin typeface="Calibri Light" panose="020F0302020204030204" pitchFamily="34" charset="0"/>
              </a:rPr>
              <a:t>1. </a:t>
            </a:r>
            <a:r>
              <a:rPr lang="en-IN" sz="2300" dirty="0">
                <a:solidFill>
                  <a:schemeClr val="bg1"/>
                </a:solidFill>
                <a:latin typeface="Calibri Light" panose="020F0302020204030204" pitchFamily="34" charset="0"/>
              </a:rPr>
              <a:t>M. </a:t>
            </a:r>
            <a:r>
              <a:rPr lang="en-IN" sz="2300" dirty="0" err="1">
                <a:solidFill>
                  <a:schemeClr val="bg1"/>
                </a:solidFill>
                <a:latin typeface="Calibri Light" panose="020F0302020204030204" pitchFamily="34" charset="0"/>
              </a:rPr>
              <a:t>Goswami</a:t>
            </a:r>
            <a:r>
              <a:rPr lang="en-IN" sz="2300" dirty="0">
                <a:solidFill>
                  <a:schemeClr val="bg1"/>
                </a:solidFill>
                <a:latin typeface="Calibri Light" panose="020F0302020204030204" pitchFamily="34" charset="0"/>
              </a:rPr>
              <a:t> and S. </a:t>
            </a:r>
            <a:r>
              <a:rPr lang="en-IN" sz="2300" dirty="0" err="1">
                <a:solidFill>
                  <a:schemeClr val="bg1"/>
                </a:solidFill>
                <a:latin typeface="Calibri Light" panose="020F0302020204030204" pitchFamily="34" charset="0"/>
              </a:rPr>
              <a:t>Kannojiya</a:t>
            </a:r>
            <a:r>
              <a:rPr lang="en-IN" sz="2300" dirty="0">
                <a:solidFill>
                  <a:schemeClr val="bg1"/>
                </a:solidFill>
                <a:latin typeface="Calibri Light" panose="020F0302020204030204" pitchFamily="34" charset="0"/>
              </a:rPr>
              <a:t>, “High Performance FPGA Implementation of AES Algorithm with 128-Bit Keys,” Proc. IEEE Int. Conf. Advances Computing Comm., vol. 1, </a:t>
            </a:r>
            <a:r>
              <a:rPr lang="en-IN" sz="2300" dirty="0" err="1">
                <a:solidFill>
                  <a:schemeClr val="bg1"/>
                </a:solidFill>
                <a:latin typeface="Calibri Light" panose="020F0302020204030204" pitchFamily="34" charset="0"/>
              </a:rPr>
              <a:t>Himarpur</a:t>
            </a:r>
            <a:r>
              <a:rPr lang="en-IN" sz="2300" dirty="0">
                <a:solidFill>
                  <a:schemeClr val="bg1"/>
                </a:solidFill>
                <a:latin typeface="Calibri Light" panose="020F0302020204030204" pitchFamily="34" charset="0"/>
              </a:rPr>
              <a:t>, India, 2011, pp. 281-286. </a:t>
            </a:r>
            <a:endParaRPr lang="en-IN" sz="2300" dirty="0" smtClean="0">
              <a:solidFill>
                <a:schemeClr val="bg1"/>
              </a:solidFill>
              <a:latin typeface="Calibri Light" panose="020F0302020204030204" pitchFamily="34" charset="0"/>
            </a:endParaRPr>
          </a:p>
          <a:p>
            <a:pPr marL="0" indent="0" algn="just">
              <a:buNone/>
            </a:pPr>
            <a:r>
              <a:rPr lang="en-IN" sz="2300" dirty="0" smtClean="0">
                <a:solidFill>
                  <a:schemeClr val="bg1"/>
                </a:solidFill>
                <a:latin typeface="Calibri Light" panose="020F0302020204030204" pitchFamily="34" charset="0"/>
              </a:rPr>
              <a:t>2. FIPS-197</a:t>
            </a:r>
            <a:r>
              <a:rPr lang="en-IN" sz="2300" dirty="0">
                <a:solidFill>
                  <a:schemeClr val="bg1"/>
                </a:solidFill>
                <a:latin typeface="Calibri Light" panose="020F0302020204030204" pitchFamily="34" charset="0"/>
              </a:rPr>
              <a:t>, NIST - National Institute of Standards and Technology, “Announcing the ADVANCED ENCRYPTION STANDARD (AES),” http://csrc.nist.gov/publications/fips/fips197/fips-197.pdf, 2001. </a:t>
            </a:r>
            <a:endParaRPr lang="en-IN" sz="2300" dirty="0" smtClean="0">
              <a:solidFill>
                <a:schemeClr val="bg1"/>
              </a:solidFill>
              <a:latin typeface="Calibri Light" panose="020F0302020204030204" pitchFamily="34" charset="0"/>
            </a:endParaRPr>
          </a:p>
          <a:p>
            <a:pPr marL="0" indent="0" algn="just">
              <a:buNone/>
            </a:pPr>
            <a:r>
              <a:rPr lang="en-IN" sz="2300" dirty="0" smtClean="0">
                <a:solidFill>
                  <a:schemeClr val="bg1"/>
                </a:solidFill>
                <a:latin typeface="Calibri Light" panose="020F0302020204030204" pitchFamily="34" charset="0"/>
              </a:rPr>
              <a:t>3</a:t>
            </a:r>
            <a:r>
              <a:rPr lang="en-IN" sz="2300" dirty="0">
                <a:solidFill>
                  <a:schemeClr val="bg1"/>
                </a:solidFill>
                <a:latin typeface="Calibri Light" panose="020F0302020204030204" pitchFamily="34" charset="0"/>
              </a:rPr>
              <a:t>.</a:t>
            </a:r>
            <a:r>
              <a:rPr lang="en-IN" sz="2300" dirty="0" smtClean="0">
                <a:solidFill>
                  <a:schemeClr val="bg1"/>
                </a:solidFill>
                <a:latin typeface="Calibri Light" panose="020F0302020204030204" pitchFamily="34" charset="0"/>
              </a:rPr>
              <a:t> </a:t>
            </a:r>
            <a:r>
              <a:rPr lang="en-IN" sz="2300" dirty="0">
                <a:solidFill>
                  <a:schemeClr val="bg1"/>
                </a:solidFill>
                <a:latin typeface="Calibri Light" panose="020F0302020204030204" pitchFamily="34" charset="0"/>
              </a:rPr>
              <a:t>W. Wei, C. </a:t>
            </a:r>
            <a:r>
              <a:rPr lang="en-IN" sz="2300" dirty="0" err="1">
                <a:solidFill>
                  <a:schemeClr val="bg1"/>
                </a:solidFill>
                <a:latin typeface="Calibri Light" panose="020F0302020204030204" pitchFamily="34" charset="0"/>
              </a:rPr>
              <a:t>Jie</a:t>
            </a:r>
            <a:r>
              <a:rPr lang="en-IN" sz="2300" dirty="0">
                <a:solidFill>
                  <a:schemeClr val="bg1"/>
                </a:solidFill>
                <a:latin typeface="Calibri Light" panose="020F0302020204030204" pitchFamily="34" charset="0"/>
              </a:rPr>
              <a:t> and X. </a:t>
            </a:r>
            <a:r>
              <a:rPr lang="en-IN" sz="2300" dirty="0" err="1">
                <a:solidFill>
                  <a:schemeClr val="bg1"/>
                </a:solidFill>
                <a:latin typeface="Calibri Light" panose="020F0302020204030204" pitchFamily="34" charset="0"/>
              </a:rPr>
              <a:t>Fei</a:t>
            </a:r>
            <a:r>
              <a:rPr lang="en-IN" sz="2300" dirty="0">
                <a:solidFill>
                  <a:schemeClr val="bg1"/>
                </a:solidFill>
                <a:latin typeface="Calibri Light" panose="020F0302020204030204" pitchFamily="34" charset="0"/>
              </a:rPr>
              <a:t>, “An Implementation of AES Algorithm on FPGA,” IEEE 9th Int. Conf. on Fuzzy Systems and Knowledge discover 2012, pp. 1615-1617</a:t>
            </a:r>
            <a:r>
              <a:rPr lang="en-IN" sz="2300" dirty="0" smtClean="0">
                <a:solidFill>
                  <a:schemeClr val="bg1"/>
                </a:solidFill>
                <a:latin typeface="Calibri Light" panose="020F0302020204030204" pitchFamily="34" charset="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438400"/>
            <a:ext cx="7429499" cy="1478570"/>
          </a:xfrm>
        </p:spPr>
        <p:txBody>
          <a:bodyPr>
            <a:normAutofit/>
          </a:bodyPr>
          <a:lstStyle/>
          <a:p>
            <a:r>
              <a:rPr lang="en-IN" sz="8000" dirty="0" smtClean="0">
                <a:solidFill>
                  <a:schemeClr val="bg1"/>
                </a:solidFill>
                <a:latin typeface="Arial Black" panose="020B0A04020102020204" pitchFamily="34" charset="0"/>
              </a:rPr>
              <a:t>THANK YOU</a:t>
            </a:r>
            <a:endParaRPr lang="en-IN" sz="80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066800"/>
            <a:ext cx="7696200" cy="4893647"/>
          </a:xfrm>
          <a:prstGeom prst="rect">
            <a:avLst/>
          </a:prstGeom>
          <a:noFill/>
        </p:spPr>
        <p:txBody>
          <a:bodyPr wrap="square" rtlCol="0">
            <a:spAutoFit/>
          </a:bodyPr>
          <a:lstStyle/>
          <a:p>
            <a:pPr algn="just"/>
            <a:r>
              <a:rPr lang="en-IN" sz="2400" b="1" dirty="0" smtClean="0">
                <a:solidFill>
                  <a:schemeClr val="bg1"/>
                </a:solidFill>
                <a:latin typeface="Calibri" panose="020F0502020204030204" pitchFamily="34" charset="0"/>
              </a:rPr>
              <a:t>(Contd.)</a:t>
            </a:r>
          </a:p>
          <a:p>
            <a:pPr marL="342900" indent="-342900" algn="just">
              <a:buFont typeface="Arial" panose="020B0604020202020204" pitchFamily="34" charset="0"/>
              <a:buChar char="•"/>
            </a:pPr>
            <a:endParaRPr lang="en-IN" sz="2400" dirty="0">
              <a:solidFill>
                <a:schemeClr val="bg1"/>
              </a:solidFill>
              <a:latin typeface="Calibri Light" panose="020F0302020204030204" pitchFamily="34" charset="0"/>
            </a:endParaRPr>
          </a:p>
          <a:p>
            <a:pPr marL="342900" indent="-342900" algn="just">
              <a:buFont typeface="Arial" panose="020B0604020202020204" pitchFamily="34" charset="0"/>
              <a:buChar char="•"/>
            </a:pPr>
            <a:r>
              <a:rPr lang="en-IN" sz="2400" dirty="0" smtClean="0">
                <a:solidFill>
                  <a:schemeClr val="bg1"/>
                </a:solidFill>
                <a:latin typeface="Calibri Light" panose="020F0302020204030204" pitchFamily="34" charset="0"/>
              </a:rPr>
              <a:t>The </a:t>
            </a:r>
            <a:r>
              <a:rPr lang="en-IN" sz="2400" dirty="0">
                <a:solidFill>
                  <a:schemeClr val="bg1"/>
                </a:solidFill>
                <a:latin typeface="Calibri Light" panose="020F0302020204030204" pitchFamily="34" charset="0"/>
              </a:rPr>
              <a:t>AES (Advanced Encryption Standard) is a computer security standard from NIST (National Institute of Standards and Technology) intended for protecting electronic data in 2001. Later Rijndael algorithm was selected as AES </a:t>
            </a:r>
            <a:r>
              <a:rPr lang="en-IN" sz="2400" dirty="0" smtClean="0">
                <a:solidFill>
                  <a:schemeClr val="bg1"/>
                </a:solidFill>
                <a:latin typeface="Calibri Light" panose="020F0302020204030204" pitchFamily="34" charset="0"/>
              </a:rPr>
              <a:t>algorithm</a:t>
            </a:r>
          </a:p>
          <a:p>
            <a:pPr marL="342900" indent="-342900" algn="just">
              <a:buFont typeface="Arial" panose="020B0604020202020204" pitchFamily="34" charset="0"/>
              <a:buChar char="•"/>
            </a:pPr>
            <a:endParaRPr lang="en-IN" sz="2400" dirty="0" smtClean="0">
              <a:solidFill>
                <a:schemeClr val="bg1"/>
              </a:solidFill>
              <a:latin typeface="Calibri Light" panose="020F0302020204030204" pitchFamily="34" charset="0"/>
            </a:endParaRPr>
          </a:p>
          <a:p>
            <a:pPr marL="342900" indent="-342900" algn="just">
              <a:buFont typeface="Arial" panose="020B0604020202020204" pitchFamily="34" charset="0"/>
              <a:buChar char="•"/>
            </a:pPr>
            <a:r>
              <a:rPr lang="en-IN" sz="2400" dirty="0" err="1" smtClean="0">
                <a:solidFill>
                  <a:schemeClr val="bg1"/>
                </a:solidFill>
                <a:latin typeface="Calibri Light" panose="020F0302020204030204" pitchFamily="34" charset="0"/>
              </a:rPr>
              <a:t>Rijndael</a:t>
            </a:r>
            <a:r>
              <a:rPr lang="en-IN" sz="2400" dirty="0" smtClean="0">
                <a:solidFill>
                  <a:schemeClr val="bg1"/>
                </a:solidFill>
                <a:latin typeface="Calibri Light" panose="020F0302020204030204" pitchFamily="34" charset="0"/>
              </a:rPr>
              <a:t> </a:t>
            </a:r>
            <a:r>
              <a:rPr lang="en-IN" sz="2400" dirty="0" smtClean="0">
                <a:solidFill>
                  <a:schemeClr val="bg1"/>
                </a:solidFill>
                <a:latin typeface="Calibri Light" panose="020F0302020204030204" pitchFamily="34" charset="0"/>
              </a:rPr>
              <a:t>algorithm (Pronounced as </a:t>
            </a:r>
            <a:r>
              <a:rPr lang="en-IN" sz="2400" dirty="0" err="1" smtClean="0">
                <a:solidFill>
                  <a:schemeClr val="bg1"/>
                </a:solidFill>
                <a:latin typeface="Calibri Light" panose="020F0302020204030204" pitchFamily="34" charset="0"/>
              </a:rPr>
              <a:t>Rine</a:t>
            </a:r>
            <a:r>
              <a:rPr lang="en-IN" sz="2400" dirty="0" smtClean="0">
                <a:solidFill>
                  <a:schemeClr val="bg1"/>
                </a:solidFill>
                <a:latin typeface="Calibri Light" panose="020F0302020204030204" pitchFamily="34" charset="0"/>
              </a:rPr>
              <a:t> </a:t>
            </a:r>
            <a:r>
              <a:rPr lang="en-IN" sz="2400" dirty="0" err="1" smtClean="0">
                <a:solidFill>
                  <a:schemeClr val="bg1"/>
                </a:solidFill>
                <a:latin typeface="Calibri Light" panose="020F0302020204030204" pitchFamily="34" charset="0"/>
              </a:rPr>
              <a:t>Dael</a:t>
            </a:r>
            <a:r>
              <a:rPr lang="en-IN" sz="2400" dirty="0" smtClean="0">
                <a:solidFill>
                  <a:schemeClr val="bg1"/>
                </a:solidFill>
                <a:latin typeface="Calibri Light" panose="020F0302020204030204" pitchFamily="34" charset="0"/>
              </a:rPr>
              <a:t>) </a:t>
            </a:r>
            <a:r>
              <a:rPr lang="en-IN" sz="2400" dirty="0">
                <a:solidFill>
                  <a:schemeClr val="bg1"/>
                </a:solidFill>
                <a:latin typeface="Calibri Light" panose="020F0302020204030204" pitchFamily="34" charset="0"/>
              </a:rPr>
              <a:t>can have key length of 128, 192 and 256 bits while block size must be 128 bit </a:t>
            </a:r>
            <a:endParaRPr lang="en-IN" sz="2400" dirty="0" smtClean="0">
              <a:solidFill>
                <a:schemeClr val="bg1"/>
              </a:solidFill>
              <a:latin typeface="Calibri Light" panose="020F0302020204030204" pitchFamily="34" charset="0"/>
            </a:endParaRPr>
          </a:p>
          <a:p>
            <a:pPr marL="342900" indent="-342900" algn="just">
              <a:buFont typeface="Arial" panose="020B0604020202020204" pitchFamily="34" charset="0"/>
              <a:buChar char="•"/>
            </a:pPr>
            <a:endParaRPr lang="en-IN" sz="2400" dirty="0">
              <a:solidFill>
                <a:schemeClr val="bg1"/>
              </a:solidFill>
              <a:latin typeface="Calibri Light" panose="020F0302020204030204" pitchFamily="34" charset="0"/>
            </a:endParaRPr>
          </a:p>
          <a:p>
            <a:pPr algn="just"/>
            <a:endParaRPr lang="en-IN" sz="2400" dirty="0">
              <a:solidFill>
                <a:schemeClr val="bg1"/>
              </a:solidFill>
              <a:latin typeface="Calibri Light" panose="020F030202020403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55980" y="1435100"/>
            <a:ext cx="7429500" cy="5215255"/>
          </a:xfrm>
        </p:spPr>
        <p:txBody>
          <a:bodyPr>
            <a:normAutofit/>
          </a:bodyPr>
          <a:lstStyle/>
          <a:p>
            <a:pPr>
              <a:buFont typeface="Wingdings" panose="05000000000000000000" charset="0"/>
              <a:buChar char=""/>
            </a:pPr>
            <a:r>
              <a:rPr lang="en-US" dirty="0">
                <a:solidFill>
                  <a:schemeClr val="bg1"/>
                </a:solidFill>
                <a:latin typeface="Calibri Light" panose="020F0302020204030204" pitchFamily="34" charset="0"/>
              </a:rPr>
              <a:t>Cryptography allows people to carry over the confidence found in the physical </a:t>
            </a:r>
            <a:r>
              <a:rPr lang="en-US" dirty="0" smtClean="0">
                <a:solidFill>
                  <a:schemeClr val="bg1"/>
                </a:solidFill>
                <a:latin typeface="Calibri Light" panose="020F0302020204030204" pitchFamily="34" charset="0"/>
              </a:rPr>
              <a:t>world to </a:t>
            </a:r>
            <a:r>
              <a:rPr lang="en-US" dirty="0">
                <a:solidFill>
                  <a:schemeClr val="bg1"/>
                </a:solidFill>
                <a:latin typeface="Calibri Light" panose="020F0302020204030204" pitchFamily="34" charset="0"/>
              </a:rPr>
              <a:t>the electronic world</a:t>
            </a:r>
            <a:r>
              <a:rPr lang="en-US" dirty="0" smtClean="0">
                <a:solidFill>
                  <a:schemeClr val="bg1"/>
                </a:solidFill>
                <a:latin typeface="Calibri Light" panose="020F0302020204030204" pitchFamily="34" charset="0"/>
              </a:rPr>
              <a:t>. The </a:t>
            </a:r>
            <a:r>
              <a:rPr lang="en-US" dirty="0">
                <a:solidFill>
                  <a:schemeClr val="bg1"/>
                </a:solidFill>
                <a:latin typeface="Calibri Light" panose="020F0302020204030204" pitchFamily="34" charset="0"/>
              </a:rPr>
              <a:t>importance of cryptography is  constantly increasing since the amount of sensitive data being transmitted over an open environment is also increasing day by day.</a:t>
            </a:r>
          </a:p>
          <a:p>
            <a:pPr>
              <a:buFont typeface="Wingdings" panose="05000000000000000000" charset="0"/>
              <a:buChar char=""/>
            </a:pPr>
            <a:r>
              <a:rPr lang="en-US" dirty="0">
                <a:solidFill>
                  <a:schemeClr val="bg1"/>
                </a:solidFill>
                <a:latin typeface="Calibri Light" panose="020F0302020204030204" pitchFamily="34" charset="0"/>
              </a:rPr>
              <a:t>The amount of </a:t>
            </a:r>
            <a:r>
              <a:rPr lang="en-US" dirty="0" smtClean="0">
                <a:solidFill>
                  <a:schemeClr val="bg1"/>
                </a:solidFill>
                <a:latin typeface="Calibri Light" panose="020F0302020204030204" pitchFamily="34" charset="0"/>
              </a:rPr>
              <a:t>information </a:t>
            </a:r>
            <a:r>
              <a:rPr lang="en-US" dirty="0">
                <a:solidFill>
                  <a:schemeClr val="bg1"/>
                </a:solidFill>
                <a:latin typeface="Calibri Light" panose="020F0302020204030204" pitchFamily="34" charset="0"/>
              </a:rPr>
              <a:t>that is transmitted in computer readable </a:t>
            </a:r>
            <a:r>
              <a:rPr lang="en-US" dirty="0" smtClean="0">
                <a:solidFill>
                  <a:schemeClr val="bg1"/>
                </a:solidFill>
                <a:latin typeface="Calibri Light" panose="020F0302020204030204" pitchFamily="34" charset="0"/>
              </a:rPr>
              <a:t>form ,</a:t>
            </a:r>
            <a:r>
              <a:rPr lang="en-US" dirty="0">
                <a:solidFill>
                  <a:schemeClr val="bg1"/>
                </a:solidFill>
                <a:latin typeface="Calibri Light" panose="020F0302020204030204" pitchFamily="34" charset="0"/>
              </a:rPr>
              <a:t>the more vulnerable we become to automated spying.</a:t>
            </a:r>
          </a:p>
          <a:p>
            <a:pPr>
              <a:buFont typeface="Wingdings" panose="05000000000000000000" charset="0"/>
              <a:buChar char=""/>
            </a:pPr>
            <a:r>
              <a:rPr lang="en-US" dirty="0">
                <a:solidFill>
                  <a:schemeClr val="bg1"/>
                </a:solidFill>
                <a:latin typeface="Calibri Light" panose="020F0302020204030204" pitchFamily="34" charset="0"/>
              </a:rPr>
              <a:t>Cryptography is not only important in defense applications but also important in real world applications such as E-commerce</a:t>
            </a:r>
            <a:r>
              <a:rPr lang="en-US" dirty="0" smtClean="0">
                <a:solidFill>
                  <a:schemeClr val="bg1"/>
                </a:solidFill>
                <a:latin typeface="Calibri Light" panose="020F0302020204030204" pitchFamily="34" charset="0"/>
              </a:rPr>
              <a:t>, E-mail </a:t>
            </a:r>
            <a:r>
              <a:rPr lang="en-US" dirty="0">
                <a:solidFill>
                  <a:schemeClr val="bg1"/>
                </a:solidFill>
                <a:latin typeface="Calibri Light" panose="020F0302020204030204" pitchFamily="34" charset="0"/>
              </a:rPr>
              <a:t>etc..</a:t>
            </a:r>
          </a:p>
        </p:txBody>
      </p:sp>
      <p:sp>
        <p:nvSpPr>
          <p:cNvPr id="2" name="TextBox 1"/>
          <p:cNvSpPr txBox="1"/>
          <p:nvPr/>
        </p:nvSpPr>
        <p:spPr>
          <a:xfrm>
            <a:off x="1150328" y="337949"/>
            <a:ext cx="2649855" cy="768350"/>
          </a:xfrm>
          <a:prstGeom prst="rect">
            <a:avLst/>
          </a:prstGeom>
          <a:noFill/>
        </p:spPr>
        <p:txBody>
          <a:bodyPr wrap="none" rtlCol="0">
            <a:spAutoFit/>
          </a:bodyPr>
          <a:lstStyle/>
          <a:p>
            <a:pPr algn="ctr"/>
            <a:r>
              <a:rPr lang="en-IN" sz="4400" b="1" u="sng" dirty="0" smtClean="0">
                <a:solidFill>
                  <a:schemeClr val="bg1"/>
                </a:solidFill>
                <a:latin typeface="Calibri" panose="020F0502020204030204" pitchFamily="34" charset="0"/>
              </a:rPr>
              <a:t>OBJECTIVE</a:t>
            </a:r>
            <a:endParaRPr lang="en-US" altLang="en-IN" sz="4400" b="1" u="sng" dirty="0">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1826" y="381000"/>
            <a:ext cx="4282839" cy="769441"/>
          </a:xfrm>
          <a:prstGeom prst="rect">
            <a:avLst/>
          </a:prstGeom>
          <a:noFill/>
        </p:spPr>
        <p:txBody>
          <a:bodyPr wrap="none" rtlCol="0">
            <a:spAutoFit/>
          </a:bodyPr>
          <a:lstStyle/>
          <a:p>
            <a:r>
              <a:rPr lang="en-IN" sz="4400" b="1" u="sng" dirty="0" smtClean="0">
                <a:solidFill>
                  <a:schemeClr val="bg1"/>
                </a:solidFill>
                <a:latin typeface="Calibri" panose="020F0502020204030204" pitchFamily="34" charset="0"/>
              </a:rPr>
              <a:t>EXISTING SYSTEM</a:t>
            </a:r>
            <a:endParaRPr lang="en-IN" sz="4400" b="1" u="sng" dirty="0">
              <a:solidFill>
                <a:schemeClr val="bg1"/>
              </a:solidFill>
              <a:latin typeface="Calibri" panose="020F0502020204030204" pitchFamily="34" charset="0"/>
            </a:endParaRPr>
          </a:p>
        </p:txBody>
      </p:sp>
      <p:sp>
        <p:nvSpPr>
          <p:cNvPr id="3" name="TextBox 2"/>
          <p:cNvSpPr txBox="1"/>
          <p:nvPr/>
        </p:nvSpPr>
        <p:spPr>
          <a:xfrm>
            <a:off x="887361" y="1676400"/>
            <a:ext cx="7804354" cy="3970318"/>
          </a:xfrm>
          <a:prstGeom prst="rect">
            <a:avLst/>
          </a:prstGeom>
          <a:noFill/>
        </p:spPr>
        <p:txBody>
          <a:bodyPr wrap="square" rtlCol="0">
            <a:spAutoFit/>
          </a:bodyPr>
          <a:lstStyle/>
          <a:p>
            <a:pPr marL="342900" indent="-342900" algn="just">
              <a:buFont typeface="Wingdings" panose="05000000000000000000" pitchFamily="2" charset="2"/>
              <a:buChar char="Ø"/>
            </a:pPr>
            <a:r>
              <a:rPr lang="en-IN" sz="2800" dirty="0">
                <a:solidFill>
                  <a:schemeClr val="bg1"/>
                </a:solidFill>
                <a:latin typeface="Calibri Light" panose="020F0302020204030204" pitchFamily="34" charset="0"/>
              </a:rPr>
              <a:t>The AES is a computer security standard from NIST intended for protecting electronic data. </a:t>
            </a:r>
            <a:r>
              <a:rPr lang="en-IN" sz="2800" dirty="0" smtClean="0">
                <a:solidFill>
                  <a:schemeClr val="bg1"/>
                </a:solidFill>
                <a:latin typeface="Calibri Light" panose="020F0302020204030204" pitchFamily="34" charset="0"/>
              </a:rPr>
              <a:t>AES </a:t>
            </a:r>
            <a:r>
              <a:rPr lang="en-IN" sz="2800" dirty="0">
                <a:solidFill>
                  <a:schemeClr val="bg1"/>
                </a:solidFill>
                <a:latin typeface="Calibri Light" panose="020F0302020204030204" pitchFamily="34" charset="0"/>
              </a:rPr>
              <a:t>use </a:t>
            </a:r>
            <a:r>
              <a:rPr lang="en-IN" sz="2800" dirty="0" err="1">
                <a:solidFill>
                  <a:schemeClr val="bg1"/>
                </a:solidFill>
                <a:latin typeface="Calibri Light" panose="020F0302020204030204" pitchFamily="34" charset="0"/>
              </a:rPr>
              <a:t>Rijndael</a:t>
            </a:r>
            <a:r>
              <a:rPr lang="en-IN" sz="2800" dirty="0">
                <a:solidFill>
                  <a:schemeClr val="bg1"/>
                </a:solidFill>
                <a:latin typeface="Calibri Light" panose="020F0302020204030204" pitchFamily="34" charset="0"/>
              </a:rPr>
              <a:t> </a:t>
            </a:r>
            <a:r>
              <a:rPr lang="en-IN" sz="2800" dirty="0" smtClean="0">
                <a:solidFill>
                  <a:schemeClr val="bg1"/>
                </a:solidFill>
                <a:latin typeface="Calibri Light" panose="020F0302020204030204" pitchFamily="34" charset="0"/>
              </a:rPr>
              <a:t>algorithm (Pronounced as </a:t>
            </a:r>
            <a:r>
              <a:rPr lang="en-IN" sz="2800" dirty="0" err="1" smtClean="0">
                <a:solidFill>
                  <a:schemeClr val="bg1"/>
                </a:solidFill>
                <a:latin typeface="Calibri Light" panose="020F0302020204030204" pitchFamily="34" charset="0"/>
              </a:rPr>
              <a:t>Rine</a:t>
            </a:r>
            <a:r>
              <a:rPr lang="en-IN" sz="2800" dirty="0" smtClean="0">
                <a:solidFill>
                  <a:schemeClr val="bg1"/>
                </a:solidFill>
                <a:latin typeface="Calibri Light" panose="020F0302020204030204" pitchFamily="34" charset="0"/>
              </a:rPr>
              <a:t> </a:t>
            </a:r>
            <a:r>
              <a:rPr lang="en-IN" sz="2800" dirty="0" err="1" smtClean="0">
                <a:solidFill>
                  <a:schemeClr val="bg1"/>
                </a:solidFill>
                <a:latin typeface="Calibri Light" panose="020F0302020204030204" pitchFamily="34" charset="0"/>
              </a:rPr>
              <a:t>Dael</a:t>
            </a:r>
            <a:r>
              <a:rPr lang="en-IN" sz="2800" dirty="0" smtClean="0">
                <a:solidFill>
                  <a:schemeClr val="bg1"/>
                </a:solidFill>
                <a:latin typeface="Calibri Light" panose="020F0302020204030204" pitchFamily="34" charset="0"/>
              </a:rPr>
              <a:t>) </a:t>
            </a:r>
            <a:r>
              <a:rPr lang="en-IN" sz="2800" dirty="0" smtClean="0">
                <a:solidFill>
                  <a:schemeClr val="bg1"/>
                </a:solidFill>
                <a:latin typeface="Calibri Light" panose="020F0302020204030204" pitchFamily="34" charset="0"/>
              </a:rPr>
              <a:t>by </a:t>
            </a:r>
            <a:r>
              <a:rPr lang="en-IN" sz="2800" dirty="0">
                <a:solidFill>
                  <a:schemeClr val="bg1"/>
                </a:solidFill>
                <a:latin typeface="Calibri Light" panose="020F0302020204030204" pitchFamily="34" charset="0"/>
              </a:rPr>
              <a:t>Joan </a:t>
            </a:r>
            <a:r>
              <a:rPr lang="en-IN" sz="2800" dirty="0" err="1">
                <a:solidFill>
                  <a:schemeClr val="bg1"/>
                </a:solidFill>
                <a:latin typeface="Calibri Light" panose="020F0302020204030204" pitchFamily="34" charset="0"/>
              </a:rPr>
              <a:t>Daeman</a:t>
            </a:r>
            <a:r>
              <a:rPr lang="en-IN" sz="2800" dirty="0">
                <a:solidFill>
                  <a:schemeClr val="bg1"/>
                </a:solidFill>
                <a:latin typeface="Calibri Light" panose="020F0302020204030204" pitchFamily="34" charset="0"/>
              </a:rPr>
              <a:t> and </a:t>
            </a:r>
            <a:r>
              <a:rPr lang="en-IN" sz="2800" dirty="0" err="1">
                <a:solidFill>
                  <a:schemeClr val="bg1"/>
                </a:solidFill>
                <a:latin typeface="Calibri Light" panose="020F0302020204030204" pitchFamily="34" charset="0"/>
              </a:rPr>
              <a:t>Vicent</a:t>
            </a:r>
            <a:r>
              <a:rPr lang="en-IN" sz="2800" dirty="0">
                <a:solidFill>
                  <a:schemeClr val="bg1"/>
                </a:solidFill>
                <a:latin typeface="Calibri Light" panose="020F0302020204030204" pitchFamily="34" charset="0"/>
              </a:rPr>
              <a:t> </a:t>
            </a:r>
            <a:r>
              <a:rPr lang="en-IN" sz="2800" dirty="0" err="1">
                <a:solidFill>
                  <a:schemeClr val="bg1"/>
                </a:solidFill>
                <a:latin typeface="Calibri Light" panose="020F0302020204030204" pitchFamily="34" charset="0"/>
              </a:rPr>
              <a:t>Rijimen</a:t>
            </a:r>
            <a:r>
              <a:rPr lang="en-IN" sz="2800" dirty="0">
                <a:solidFill>
                  <a:schemeClr val="bg1"/>
                </a:solidFill>
                <a:latin typeface="Calibri Light" panose="020F0302020204030204" pitchFamily="34" charset="0"/>
              </a:rPr>
              <a:t> for both encryption and decryption. </a:t>
            </a:r>
            <a:endParaRPr lang="en-IN" sz="2800" dirty="0" smtClean="0">
              <a:solidFill>
                <a:schemeClr val="bg1"/>
              </a:solidFill>
              <a:latin typeface="Calibri Light" panose="020F0302020204030204" pitchFamily="34" charset="0"/>
            </a:endParaRPr>
          </a:p>
          <a:p>
            <a:pPr marL="342900" indent="-342900" algn="just">
              <a:buFont typeface="Wingdings" panose="05000000000000000000" pitchFamily="2" charset="2"/>
              <a:buChar char="Ø"/>
            </a:pPr>
            <a:endParaRPr lang="en-IN" sz="2800" dirty="0">
              <a:solidFill>
                <a:schemeClr val="bg1"/>
              </a:solidFill>
              <a:latin typeface="Calibri Light" panose="020F0302020204030204" pitchFamily="34" charset="0"/>
            </a:endParaRPr>
          </a:p>
          <a:p>
            <a:pPr marL="342900" indent="-342900" algn="just">
              <a:buFont typeface="Wingdings" panose="05000000000000000000" pitchFamily="2" charset="2"/>
              <a:buChar char="Ø"/>
            </a:pPr>
            <a:r>
              <a:rPr lang="en-IN" sz="2800" dirty="0" smtClean="0">
                <a:solidFill>
                  <a:schemeClr val="bg1"/>
                </a:solidFill>
                <a:latin typeface="Calibri Light" panose="020F0302020204030204" pitchFamily="34" charset="0"/>
              </a:rPr>
              <a:t>The </a:t>
            </a:r>
            <a:r>
              <a:rPr lang="en-IN" sz="2800" dirty="0">
                <a:solidFill>
                  <a:schemeClr val="bg1"/>
                </a:solidFill>
                <a:latin typeface="Calibri Light" panose="020F0302020204030204" pitchFamily="34" charset="0"/>
              </a:rPr>
              <a:t>AES cryptography algorithm is capable of encrypting and decrypting 128 bit data using cipher keys of 128, 196 or 256 </a:t>
            </a:r>
            <a:r>
              <a:rPr lang="en-IN" sz="2800" dirty="0" smtClean="0">
                <a:solidFill>
                  <a:schemeClr val="bg1"/>
                </a:solidFill>
                <a:latin typeface="Calibri Light" panose="020F0302020204030204" pitchFamily="34" charset="0"/>
              </a:rPr>
              <a:t>bits.</a:t>
            </a:r>
            <a:endParaRPr lang="en-IN" sz="2800" dirty="0">
              <a:solidFill>
                <a:schemeClr val="bg1"/>
              </a:solidFill>
              <a:latin typeface="Calibri Light" panose="020F030202020403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762000"/>
            <a:ext cx="7543800" cy="5262979"/>
          </a:xfrm>
          <a:prstGeom prst="rect">
            <a:avLst/>
          </a:prstGeom>
          <a:noFill/>
        </p:spPr>
        <p:txBody>
          <a:bodyPr wrap="square" rtlCol="0">
            <a:spAutoFit/>
          </a:bodyPr>
          <a:lstStyle/>
          <a:p>
            <a:pPr algn="just"/>
            <a:r>
              <a:rPr lang="en-IN" sz="2400" b="1" dirty="0" smtClean="0">
                <a:solidFill>
                  <a:schemeClr val="bg1"/>
                </a:solidFill>
                <a:latin typeface="Calibri" panose="020F0502020204030204" pitchFamily="34" charset="0"/>
              </a:rPr>
              <a:t>(Contd.)</a:t>
            </a:r>
          </a:p>
          <a:p>
            <a:pPr algn="just"/>
            <a:endParaRPr lang="en-IN" sz="2400" dirty="0" smtClean="0">
              <a:solidFill>
                <a:schemeClr val="bg1"/>
              </a:solidFill>
              <a:latin typeface="Calibri Light" panose="020F0302020204030204" pitchFamily="34" charset="0"/>
            </a:endParaRPr>
          </a:p>
          <a:p>
            <a:pPr marL="342900" indent="-342900" algn="just">
              <a:buFont typeface="Wingdings" panose="05000000000000000000" pitchFamily="2" charset="2"/>
              <a:buChar char="Ø"/>
            </a:pPr>
            <a:r>
              <a:rPr lang="en-IN" sz="2400" dirty="0" smtClean="0">
                <a:solidFill>
                  <a:schemeClr val="bg1"/>
                </a:solidFill>
                <a:latin typeface="Calibri Light" panose="020F0302020204030204" pitchFamily="34" charset="0"/>
              </a:rPr>
              <a:t>Rijndael </a:t>
            </a:r>
            <a:r>
              <a:rPr lang="en-IN" sz="2400" dirty="0">
                <a:solidFill>
                  <a:schemeClr val="bg1"/>
                </a:solidFill>
                <a:latin typeface="Calibri Light" panose="020F0302020204030204" pitchFamily="34" charset="0"/>
              </a:rPr>
              <a:t>encryption consist of four operations </a:t>
            </a:r>
          </a:p>
          <a:p>
            <a:pPr algn="just"/>
            <a:r>
              <a:rPr lang="en-IN" sz="2400" dirty="0">
                <a:solidFill>
                  <a:schemeClr val="bg1"/>
                </a:solidFill>
                <a:latin typeface="Calibri Light" panose="020F0302020204030204" pitchFamily="34" charset="0"/>
              </a:rPr>
              <a:t>       </a:t>
            </a:r>
            <a:endParaRPr lang="en-IN" sz="2400" dirty="0" smtClean="0">
              <a:solidFill>
                <a:schemeClr val="bg1"/>
              </a:solidFill>
              <a:latin typeface="Calibri Light" panose="020F0302020204030204" pitchFamily="34" charset="0"/>
            </a:endParaRPr>
          </a:p>
          <a:p>
            <a:pPr algn="just"/>
            <a:r>
              <a:rPr lang="en-IN" sz="2400" dirty="0">
                <a:solidFill>
                  <a:schemeClr val="bg1"/>
                </a:solidFill>
                <a:latin typeface="Calibri Light" panose="020F0302020204030204" pitchFamily="34" charset="0"/>
              </a:rPr>
              <a:t> </a:t>
            </a:r>
            <a:r>
              <a:rPr lang="en-IN" sz="2400" dirty="0" smtClean="0">
                <a:solidFill>
                  <a:schemeClr val="bg1"/>
                </a:solidFill>
                <a:latin typeface="Calibri Light" panose="020F0302020204030204" pitchFamily="34" charset="0"/>
              </a:rPr>
              <a:t>      1</a:t>
            </a:r>
            <a:r>
              <a:rPr lang="en-IN" sz="2400" dirty="0">
                <a:solidFill>
                  <a:schemeClr val="bg1"/>
                </a:solidFill>
                <a:latin typeface="Calibri Light" panose="020F0302020204030204" pitchFamily="34" charset="0"/>
              </a:rPr>
              <a:t>. Substitution</a:t>
            </a:r>
          </a:p>
          <a:p>
            <a:pPr algn="just"/>
            <a:r>
              <a:rPr lang="en-IN" sz="2400" dirty="0">
                <a:solidFill>
                  <a:schemeClr val="bg1"/>
                </a:solidFill>
                <a:latin typeface="Calibri Light" panose="020F0302020204030204" pitchFamily="34" charset="0"/>
              </a:rPr>
              <a:t>       2. Shift Row </a:t>
            </a:r>
          </a:p>
          <a:p>
            <a:pPr algn="just"/>
            <a:r>
              <a:rPr lang="en-IN" sz="2400" dirty="0">
                <a:solidFill>
                  <a:schemeClr val="bg1"/>
                </a:solidFill>
                <a:latin typeface="Calibri Light" panose="020F0302020204030204" pitchFamily="34" charset="0"/>
              </a:rPr>
              <a:t>       3. Mix Column</a:t>
            </a:r>
          </a:p>
          <a:p>
            <a:pPr algn="just"/>
            <a:r>
              <a:rPr lang="en-IN" sz="2400" dirty="0">
                <a:solidFill>
                  <a:schemeClr val="bg1"/>
                </a:solidFill>
                <a:latin typeface="Calibri Light" panose="020F0302020204030204" pitchFamily="34" charset="0"/>
              </a:rPr>
              <a:t>       4. Key Addition</a:t>
            </a:r>
          </a:p>
          <a:p>
            <a:pPr algn="just"/>
            <a:r>
              <a:rPr lang="en-IN" sz="2400" dirty="0">
                <a:solidFill>
                  <a:schemeClr val="bg1"/>
                </a:solidFill>
                <a:latin typeface="Calibri Light" panose="020F0302020204030204" pitchFamily="34" charset="0"/>
              </a:rPr>
              <a:t>    </a:t>
            </a:r>
          </a:p>
          <a:p>
            <a:pPr marL="342900" indent="-342900" algn="just">
              <a:buFont typeface="Wingdings" panose="05000000000000000000" pitchFamily="2" charset="2"/>
              <a:buChar char="Ø"/>
            </a:pPr>
            <a:r>
              <a:rPr lang="en-IN" sz="2400" dirty="0">
                <a:solidFill>
                  <a:schemeClr val="bg1"/>
                </a:solidFill>
                <a:latin typeface="Calibri Light" panose="020F0302020204030204" pitchFamily="34" charset="0"/>
              </a:rPr>
              <a:t>The Rijandael decryption consists of four inverse operations of encryption which are compliment functions of encryption</a:t>
            </a:r>
            <a:r>
              <a:rPr lang="en-IN" sz="2400" dirty="0" smtClean="0">
                <a:solidFill>
                  <a:schemeClr val="bg1"/>
                </a:solidFill>
                <a:latin typeface="Calibri Light" panose="020F0302020204030204" pitchFamily="34" charset="0"/>
              </a:rPr>
              <a:t>.</a:t>
            </a:r>
          </a:p>
          <a:p>
            <a:pPr algn="just"/>
            <a:r>
              <a:rPr lang="en-IN" sz="2400" dirty="0" smtClean="0">
                <a:solidFill>
                  <a:schemeClr val="bg1"/>
                </a:solidFill>
                <a:latin typeface="Calibri Light" panose="020F0302020204030204" pitchFamily="34" charset="0"/>
              </a:rPr>
              <a:t>          </a:t>
            </a:r>
          </a:p>
          <a:p>
            <a:pPr algn="just"/>
            <a:r>
              <a:rPr lang="en-IN" sz="2400" dirty="0">
                <a:solidFill>
                  <a:schemeClr val="bg1"/>
                </a:solidFill>
                <a:latin typeface="Calibri Light" panose="020F0302020204030204" pitchFamily="34" charset="0"/>
              </a:rPr>
              <a:t> </a:t>
            </a:r>
            <a:r>
              <a:rPr lang="en-IN" sz="2400" dirty="0" smtClean="0">
                <a:solidFill>
                  <a:schemeClr val="bg1"/>
                </a:solidFill>
                <a:latin typeface="Calibri Light" panose="020F0302020204030204" pitchFamily="34" charset="0"/>
              </a:rPr>
              <a:t>         </a:t>
            </a:r>
            <a:endParaRPr lang="en-IN" sz="2400" dirty="0">
              <a:solidFill>
                <a:schemeClr val="bg1"/>
              </a:solidFill>
              <a:latin typeface="Calibri Light" panose="020F030202020403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6858000" cy="685800"/>
          </a:xfrm>
        </p:spPr>
        <p:txBody>
          <a:bodyPr>
            <a:noAutofit/>
          </a:bodyPr>
          <a:lstStyle/>
          <a:p>
            <a:pPr algn="ctr"/>
            <a:r>
              <a:rPr lang="en-IN" sz="3200" b="1" u="sng" dirty="0" smtClean="0">
                <a:solidFill>
                  <a:schemeClr val="bg1"/>
                </a:solidFill>
              </a:rPr>
              <a:t>Algorithm for aes encryption</a:t>
            </a:r>
            <a:endParaRPr lang="en-IN" sz="3200" b="1" u="sng" dirty="0">
              <a:solidFill>
                <a:schemeClr val="bg1"/>
              </a:solidFill>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2590800" y="685800"/>
            <a:ext cx="4238706" cy="5987845"/>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609599"/>
            <a:ext cx="4734373" cy="769441"/>
          </a:xfrm>
          <a:prstGeom prst="rect">
            <a:avLst/>
          </a:prstGeom>
          <a:noFill/>
        </p:spPr>
        <p:txBody>
          <a:bodyPr wrap="none" rtlCol="0">
            <a:spAutoFit/>
          </a:bodyPr>
          <a:lstStyle/>
          <a:p>
            <a:r>
              <a:rPr lang="en-IN" sz="4400" b="1" u="sng" dirty="0" smtClean="0">
                <a:solidFill>
                  <a:schemeClr val="bg1"/>
                </a:solidFill>
                <a:latin typeface="Calibri" panose="020F0502020204030204" pitchFamily="34" charset="0"/>
              </a:rPr>
              <a:t>PROPOSED SYSTEM</a:t>
            </a:r>
            <a:endParaRPr lang="en-IN" sz="4400" b="1" u="sng" dirty="0">
              <a:solidFill>
                <a:schemeClr val="bg1"/>
              </a:solidFill>
              <a:latin typeface="Calibri" panose="020F0502020204030204" pitchFamily="34" charset="0"/>
            </a:endParaRPr>
          </a:p>
        </p:txBody>
      </p:sp>
      <p:sp>
        <p:nvSpPr>
          <p:cNvPr id="3" name="TextBox 2"/>
          <p:cNvSpPr txBox="1"/>
          <p:nvPr/>
        </p:nvSpPr>
        <p:spPr>
          <a:xfrm rot="10800000" flipV="1">
            <a:off x="1143000" y="2057400"/>
            <a:ext cx="7238999" cy="3416320"/>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solidFill>
                  <a:schemeClr val="bg1"/>
                </a:solidFill>
                <a:latin typeface="Calibri Light" panose="020F0302020204030204" pitchFamily="34" charset="0"/>
              </a:rPr>
              <a:t>The proposed architecture is designed to get maximum speed and lesser area by mapping all the four Logical functions of AES to LUTs, ROMs and Block RAMs. </a:t>
            </a:r>
            <a:endParaRPr lang="en-IN" sz="2400" dirty="0" smtClean="0">
              <a:solidFill>
                <a:schemeClr val="bg1"/>
              </a:solidFill>
              <a:latin typeface="Calibri Light" panose="020F0302020204030204" pitchFamily="34" charset="0"/>
            </a:endParaRPr>
          </a:p>
          <a:p>
            <a:pPr marL="342900" indent="-342900">
              <a:buFont typeface="Wingdings" panose="05000000000000000000" pitchFamily="2" charset="2"/>
              <a:buChar char="Ø"/>
            </a:pPr>
            <a:endParaRPr lang="en-IN" sz="2400" dirty="0">
              <a:solidFill>
                <a:schemeClr val="bg1"/>
              </a:solidFill>
              <a:latin typeface="Calibri Light" panose="020F0302020204030204" pitchFamily="34" charset="0"/>
            </a:endParaRPr>
          </a:p>
          <a:p>
            <a:pPr marL="342900" indent="-342900">
              <a:buFont typeface="Wingdings" panose="05000000000000000000" pitchFamily="2" charset="2"/>
              <a:buChar char="Ø"/>
            </a:pPr>
            <a:r>
              <a:rPr lang="en-IN" sz="2400" dirty="0" smtClean="0">
                <a:solidFill>
                  <a:schemeClr val="bg1"/>
                </a:solidFill>
                <a:latin typeface="Calibri Light" panose="020F0302020204030204" pitchFamily="34" charset="0"/>
              </a:rPr>
              <a:t>The </a:t>
            </a:r>
            <a:r>
              <a:rPr lang="en-IN" sz="2400" dirty="0">
                <a:solidFill>
                  <a:schemeClr val="bg1"/>
                </a:solidFill>
                <a:latin typeface="Calibri Light" panose="020F0302020204030204" pitchFamily="34" charset="0"/>
              </a:rPr>
              <a:t>proposed architecture has three parts </a:t>
            </a:r>
            <a:endParaRPr lang="en-IN" sz="2400" dirty="0" smtClean="0">
              <a:solidFill>
                <a:schemeClr val="bg1"/>
              </a:solidFill>
              <a:latin typeface="Calibri Light" panose="020F0302020204030204" pitchFamily="34" charset="0"/>
            </a:endParaRPr>
          </a:p>
          <a:p>
            <a:r>
              <a:rPr lang="en-IN" sz="2400" dirty="0" smtClean="0">
                <a:solidFill>
                  <a:schemeClr val="bg1"/>
                </a:solidFill>
                <a:latin typeface="Calibri Light" panose="020F0302020204030204" pitchFamily="34" charset="0"/>
              </a:rPr>
              <a:t>       1. Key </a:t>
            </a:r>
            <a:r>
              <a:rPr lang="en-IN" sz="2400" dirty="0">
                <a:solidFill>
                  <a:schemeClr val="bg1"/>
                </a:solidFill>
                <a:latin typeface="Calibri Light" panose="020F0302020204030204" pitchFamily="34" charset="0"/>
              </a:rPr>
              <a:t>Generation Module </a:t>
            </a:r>
            <a:endParaRPr lang="en-IN" sz="2400" dirty="0" smtClean="0">
              <a:solidFill>
                <a:schemeClr val="bg1"/>
              </a:solidFill>
              <a:latin typeface="Calibri Light" panose="020F0302020204030204" pitchFamily="34" charset="0"/>
            </a:endParaRPr>
          </a:p>
          <a:p>
            <a:r>
              <a:rPr lang="en-IN" sz="2400" dirty="0" smtClean="0">
                <a:solidFill>
                  <a:schemeClr val="bg1"/>
                </a:solidFill>
                <a:latin typeface="Calibri Light" panose="020F0302020204030204" pitchFamily="34" charset="0"/>
              </a:rPr>
              <a:t>       2. </a:t>
            </a:r>
            <a:r>
              <a:rPr lang="en-IN" sz="2400" dirty="0">
                <a:solidFill>
                  <a:schemeClr val="bg1"/>
                </a:solidFill>
                <a:latin typeface="Calibri Light" panose="020F0302020204030204" pitchFamily="34" charset="0"/>
              </a:rPr>
              <a:t>Encryption Module </a:t>
            </a:r>
          </a:p>
          <a:p>
            <a:r>
              <a:rPr lang="en-IN" sz="2400" dirty="0" smtClean="0">
                <a:solidFill>
                  <a:schemeClr val="bg1"/>
                </a:solidFill>
                <a:latin typeface="Calibri Light" panose="020F0302020204030204" pitchFamily="34" charset="0"/>
              </a:rPr>
              <a:t>       3. Decryption </a:t>
            </a:r>
            <a:r>
              <a:rPr lang="en-IN" sz="2400" dirty="0">
                <a:solidFill>
                  <a:schemeClr val="bg1"/>
                </a:solidFill>
                <a:latin typeface="Calibri Light" panose="020F0302020204030204" pitchFamily="34" charset="0"/>
              </a:rPr>
              <a:t>Module.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4267200" cy="685800"/>
          </a:xfrm>
        </p:spPr>
        <p:txBody>
          <a:bodyPr>
            <a:noAutofit/>
          </a:bodyPr>
          <a:lstStyle/>
          <a:p>
            <a:pPr algn="ctr"/>
            <a:r>
              <a:rPr lang="en-IN" sz="4400" b="1" u="sng" dirty="0" smtClean="0">
                <a:solidFill>
                  <a:schemeClr val="bg1"/>
                </a:solidFill>
                <a:latin typeface="Calibri" panose="020F0502020204030204" pitchFamily="34" charset="0"/>
              </a:rPr>
              <a:t>BLOCK DIAGRAM</a:t>
            </a:r>
            <a:endParaRPr lang="en-IN" sz="4400" b="1" u="sng" dirty="0">
              <a:solidFill>
                <a:schemeClr val="bg1"/>
              </a:solidFill>
              <a:latin typeface="Calibri" panose="020F0502020204030204" pitchFamily="34" charset="0"/>
            </a:endParaRPr>
          </a:p>
        </p:txBody>
      </p:sp>
      <p:sp>
        <p:nvSpPr>
          <p:cNvPr id="11" name="TextBox 10"/>
          <p:cNvSpPr txBox="1"/>
          <p:nvPr/>
        </p:nvSpPr>
        <p:spPr>
          <a:xfrm>
            <a:off x="2667000" y="5423149"/>
            <a:ext cx="4641014" cy="338554"/>
          </a:xfrm>
          <a:prstGeom prst="rect">
            <a:avLst/>
          </a:prstGeom>
          <a:noFill/>
        </p:spPr>
        <p:txBody>
          <a:bodyPr wrap="none" rtlCol="0">
            <a:spAutoFit/>
          </a:bodyPr>
          <a:lstStyle/>
          <a:p>
            <a:pPr algn="ctr"/>
            <a:r>
              <a:rPr lang="en-IN" sz="1600" dirty="0">
                <a:solidFill>
                  <a:schemeClr val="bg1"/>
                </a:solidFill>
                <a:latin typeface="Times New Roman" panose="02020603050405020304" pitchFamily="18" charset="0"/>
                <a:cs typeface="Times New Roman" panose="02020603050405020304" pitchFamily="18" charset="0"/>
              </a:rPr>
              <a:t>AES Encryption and Decryption Unit Block Diagram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62000" y="1143000"/>
            <a:ext cx="7850539" cy="3543646"/>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780</Words>
  <Application>Microsoft Office PowerPoint</Application>
  <PresentationFormat>On-screen Show (4:3)</PresentationFormat>
  <Paragraphs>91</Paragraphs>
  <Slides>23</Slides>
  <Notes>3</Notes>
  <HiddenSlides>2</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Circuit</vt:lpstr>
      <vt:lpstr>1_Circuit</vt:lpstr>
      <vt:lpstr>HIGH PERFORMANCE HARDWARE IMPLEMENTATION OF AES USING MINIMAL RESOURCES</vt:lpstr>
      <vt:lpstr>Slide 2</vt:lpstr>
      <vt:lpstr>Slide 3</vt:lpstr>
      <vt:lpstr>Slide 4</vt:lpstr>
      <vt:lpstr>Slide 5</vt:lpstr>
      <vt:lpstr>Slide 6</vt:lpstr>
      <vt:lpstr>Algorithm for aes encryption</vt:lpstr>
      <vt:lpstr>Slide 8</vt:lpstr>
      <vt:lpstr>BLOCK DIAGRAM</vt:lpstr>
      <vt:lpstr>Slide 10</vt:lpstr>
      <vt:lpstr>Slide 11</vt:lpstr>
      <vt:lpstr>Slide 12</vt:lpstr>
      <vt:lpstr>Slide 13</vt:lpstr>
      <vt:lpstr>Slide 14</vt:lpstr>
      <vt:lpstr>Slide 15</vt:lpstr>
      <vt:lpstr>Slide 16</vt:lpstr>
      <vt:lpstr>Slide 17</vt:lpstr>
      <vt:lpstr>Slide 18</vt:lpstr>
      <vt:lpstr>Slide 19</vt:lpstr>
      <vt:lpstr>APPLICATIONS</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PERFORMANCE HARDWARE IMPLEMENTATION OF AES USING MINIMAL RESOURCES</dc:title>
  <dc:creator>Rahul Kandukuri</dc:creator>
  <cp:lastModifiedBy>MANIDEEP</cp:lastModifiedBy>
  <cp:revision>82</cp:revision>
  <dcterms:created xsi:type="dcterms:W3CDTF">2006-08-16T00:00:00Z</dcterms:created>
  <dcterms:modified xsi:type="dcterms:W3CDTF">2018-12-15T06:31:58Z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1033-10.2.0.6080</vt:lpwstr>
  </property>
</Properties>
</file>