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4"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22"/>
    <p:restoredTop sz="94617"/>
  </p:normalViewPr>
  <p:slideViewPr>
    <p:cSldViewPr snapToGrid="0" snapToObjects="1">
      <p:cViewPr varScale="1">
        <p:scale>
          <a:sx n="70" d="100"/>
          <a:sy n="70" d="100"/>
        </p:scale>
        <p:origin x="216" y="3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73586B-27EB-BE46-B1B3-66CD8FF6AEFA}" type="datetimeFigureOut">
              <a:rPr lang="en-US" smtClean="0"/>
              <a:t>5/21/22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64706C-D7BE-1B41-8302-3639B58384D2}" type="slidenum">
              <a:rPr lang="en-US" smtClean="0"/>
              <a:t>‹#›</a:t>
            </a:fld>
            <a:endParaRPr lang="en-US"/>
          </a:p>
        </p:txBody>
      </p:sp>
    </p:spTree>
    <p:extLst>
      <p:ext uri="{BB962C8B-B14F-4D97-AF65-F5344CB8AC3E}">
        <p14:creationId xmlns:p14="http://schemas.microsoft.com/office/powerpoint/2010/main" val="115487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Passed by the Senate in early March, if passed by the House of Reps and signed into law by Pres, the bill would make DST permanent across the country starting in 2023.</a:t>
            </a:r>
          </a:p>
        </p:txBody>
      </p:sp>
      <p:sp>
        <p:nvSpPr>
          <p:cNvPr id="4" name="Slide Number Placeholder 3"/>
          <p:cNvSpPr>
            <a:spLocks noGrp="1"/>
          </p:cNvSpPr>
          <p:nvPr>
            <p:ph type="sldNum" sz="quarter" idx="5"/>
          </p:nvPr>
        </p:nvSpPr>
        <p:spPr/>
        <p:txBody>
          <a:bodyPr/>
          <a:lstStyle/>
          <a:p>
            <a:fld id="{2C64706C-D7BE-1B41-8302-3639B58384D2}" type="slidenum">
              <a:rPr lang="en-US" smtClean="0"/>
              <a:t>9</a:t>
            </a:fld>
            <a:endParaRPr lang="en-US"/>
          </a:p>
        </p:txBody>
      </p:sp>
    </p:spTree>
    <p:extLst>
      <p:ext uri="{BB962C8B-B14F-4D97-AF65-F5344CB8AC3E}">
        <p14:creationId xmlns:p14="http://schemas.microsoft.com/office/powerpoint/2010/main" val="3104572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E383A3-CA38-F64E-8911-7913B268692D}" type="datetimeFigureOut">
              <a:rPr lang="en-US" smtClean="0"/>
              <a:t>5/21/22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0A7F9-BE6E-9245-BC8E-2F2C739CBC3F}" type="slidenum">
              <a:rPr lang="en-US" smtClean="0"/>
              <a:t>‹#›</a:t>
            </a:fld>
            <a:endParaRPr lang="en-US"/>
          </a:p>
        </p:txBody>
      </p:sp>
    </p:spTree>
    <p:extLst>
      <p:ext uri="{BB962C8B-B14F-4D97-AF65-F5344CB8AC3E}">
        <p14:creationId xmlns:p14="http://schemas.microsoft.com/office/powerpoint/2010/main" val="565371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E383A3-CA38-F64E-8911-7913B268692D}" type="datetimeFigureOut">
              <a:rPr lang="en-US" smtClean="0"/>
              <a:t>5/21/22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0A7F9-BE6E-9245-BC8E-2F2C739CBC3F}" type="slidenum">
              <a:rPr lang="en-US" smtClean="0"/>
              <a:t>‹#›</a:t>
            </a:fld>
            <a:endParaRPr lang="en-US"/>
          </a:p>
        </p:txBody>
      </p:sp>
    </p:spTree>
    <p:extLst>
      <p:ext uri="{BB962C8B-B14F-4D97-AF65-F5344CB8AC3E}">
        <p14:creationId xmlns:p14="http://schemas.microsoft.com/office/powerpoint/2010/main" val="3582137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E383A3-CA38-F64E-8911-7913B268692D}" type="datetimeFigureOut">
              <a:rPr lang="en-US" smtClean="0"/>
              <a:t>5/21/22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0A7F9-BE6E-9245-BC8E-2F2C739CBC3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3357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E383A3-CA38-F64E-8911-7913B268692D}" type="datetimeFigureOut">
              <a:rPr lang="en-US" smtClean="0"/>
              <a:t>5/21/22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0A7F9-BE6E-9245-BC8E-2F2C739CBC3F}" type="slidenum">
              <a:rPr lang="en-US" smtClean="0"/>
              <a:t>‹#›</a:t>
            </a:fld>
            <a:endParaRPr lang="en-US"/>
          </a:p>
        </p:txBody>
      </p:sp>
    </p:spTree>
    <p:extLst>
      <p:ext uri="{BB962C8B-B14F-4D97-AF65-F5344CB8AC3E}">
        <p14:creationId xmlns:p14="http://schemas.microsoft.com/office/powerpoint/2010/main" val="37011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E383A3-CA38-F64E-8911-7913B268692D}" type="datetimeFigureOut">
              <a:rPr lang="en-US" smtClean="0"/>
              <a:t>5/21/22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0A7F9-BE6E-9245-BC8E-2F2C739CBC3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93858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E383A3-CA38-F64E-8911-7913B268692D}" type="datetimeFigureOut">
              <a:rPr lang="en-US" smtClean="0"/>
              <a:t>5/21/22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0A7F9-BE6E-9245-BC8E-2F2C739CBC3F}" type="slidenum">
              <a:rPr lang="en-US" smtClean="0"/>
              <a:t>‹#›</a:t>
            </a:fld>
            <a:endParaRPr lang="en-US"/>
          </a:p>
        </p:txBody>
      </p:sp>
    </p:spTree>
    <p:extLst>
      <p:ext uri="{BB962C8B-B14F-4D97-AF65-F5344CB8AC3E}">
        <p14:creationId xmlns:p14="http://schemas.microsoft.com/office/powerpoint/2010/main" val="1756555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E383A3-CA38-F64E-8911-7913B268692D}" type="datetimeFigureOut">
              <a:rPr lang="en-US" smtClean="0"/>
              <a:t>5/21/22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0A7F9-BE6E-9245-BC8E-2F2C739CBC3F}" type="slidenum">
              <a:rPr lang="en-US" smtClean="0"/>
              <a:t>‹#›</a:t>
            </a:fld>
            <a:endParaRPr lang="en-US"/>
          </a:p>
        </p:txBody>
      </p:sp>
    </p:spTree>
    <p:extLst>
      <p:ext uri="{BB962C8B-B14F-4D97-AF65-F5344CB8AC3E}">
        <p14:creationId xmlns:p14="http://schemas.microsoft.com/office/powerpoint/2010/main" val="28365563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E383A3-CA38-F64E-8911-7913B268692D}" type="datetimeFigureOut">
              <a:rPr lang="en-US" smtClean="0"/>
              <a:t>5/21/22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0A7F9-BE6E-9245-BC8E-2F2C739CBC3F}" type="slidenum">
              <a:rPr lang="en-US" smtClean="0"/>
              <a:t>‹#›</a:t>
            </a:fld>
            <a:endParaRPr lang="en-US"/>
          </a:p>
        </p:txBody>
      </p:sp>
    </p:spTree>
    <p:extLst>
      <p:ext uri="{BB962C8B-B14F-4D97-AF65-F5344CB8AC3E}">
        <p14:creationId xmlns:p14="http://schemas.microsoft.com/office/powerpoint/2010/main" val="3712516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E383A3-CA38-F64E-8911-7913B268692D}" type="datetimeFigureOut">
              <a:rPr lang="en-US" smtClean="0"/>
              <a:t>5/21/22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0A7F9-BE6E-9245-BC8E-2F2C739CBC3F}" type="slidenum">
              <a:rPr lang="en-US" smtClean="0"/>
              <a:t>‹#›</a:t>
            </a:fld>
            <a:endParaRPr lang="en-US"/>
          </a:p>
        </p:txBody>
      </p:sp>
    </p:spTree>
    <p:extLst>
      <p:ext uri="{BB962C8B-B14F-4D97-AF65-F5344CB8AC3E}">
        <p14:creationId xmlns:p14="http://schemas.microsoft.com/office/powerpoint/2010/main" val="219719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E383A3-CA38-F64E-8911-7913B268692D}" type="datetimeFigureOut">
              <a:rPr lang="en-US" smtClean="0"/>
              <a:t>5/21/22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0A7F9-BE6E-9245-BC8E-2F2C739CBC3F}" type="slidenum">
              <a:rPr lang="en-US" smtClean="0"/>
              <a:t>‹#›</a:t>
            </a:fld>
            <a:endParaRPr lang="en-US"/>
          </a:p>
        </p:txBody>
      </p:sp>
    </p:spTree>
    <p:extLst>
      <p:ext uri="{BB962C8B-B14F-4D97-AF65-F5344CB8AC3E}">
        <p14:creationId xmlns:p14="http://schemas.microsoft.com/office/powerpoint/2010/main" val="1957185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E383A3-CA38-F64E-8911-7913B268692D}" type="datetimeFigureOut">
              <a:rPr lang="en-US" smtClean="0"/>
              <a:t>5/21/22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A0A7F9-BE6E-9245-BC8E-2F2C739CBC3F}" type="slidenum">
              <a:rPr lang="en-US" smtClean="0"/>
              <a:t>‹#›</a:t>
            </a:fld>
            <a:endParaRPr lang="en-US"/>
          </a:p>
        </p:txBody>
      </p:sp>
    </p:spTree>
    <p:extLst>
      <p:ext uri="{BB962C8B-B14F-4D97-AF65-F5344CB8AC3E}">
        <p14:creationId xmlns:p14="http://schemas.microsoft.com/office/powerpoint/2010/main" val="2802304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E383A3-CA38-F64E-8911-7913B268692D}" type="datetimeFigureOut">
              <a:rPr lang="en-US" smtClean="0"/>
              <a:t>5/21/22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A0A7F9-BE6E-9245-BC8E-2F2C739CBC3F}" type="slidenum">
              <a:rPr lang="en-US" smtClean="0"/>
              <a:t>‹#›</a:t>
            </a:fld>
            <a:endParaRPr lang="en-US"/>
          </a:p>
        </p:txBody>
      </p:sp>
    </p:spTree>
    <p:extLst>
      <p:ext uri="{BB962C8B-B14F-4D97-AF65-F5344CB8AC3E}">
        <p14:creationId xmlns:p14="http://schemas.microsoft.com/office/powerpoint/2010/main" val="825177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E383A3-CA38-F64E-8911-7913B268692D}" type="datetimeFigureOut">
              <a:rPr lang="en-US" smtClean="0"/>
              <a:t>5/21/22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A0A7F9-BE6E-9245-BC8E-2F2C739CBC3F}" type="slidenum">
              <a:rPr lang="en-US" smtClean="0"/>
              <a:t>‹#›</a:t>
            </a:fld>
            <a:endParaRPr lang="en-US"/>
          </a:p>
        </p:txBody>
      </p:sp>
    </p:spTree>
    <p:extLst>
      <p:ext uri="{BB962C8B-B14F-4D97-AF65-F5344CB8AC3E}">
        <p14:creationId xmlns:p14="http://schemas.microsoft.com/office/powerpoint/2010/main" val="178145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E383A3-CA38-F64E-8911-7913B268692D}" type="datetimeFigureOut">
              <a:rPr lang="en-US" smtClean="0"/>
              <a:t>5/21/22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A0A7F9-BE6E-9245-BC8E-2F2C739CBC3F}" type="slidenum">
              <a:rPr lang="en-US" smtClean="0"/>
              <a:t>‹#›</a:t>
            </a:fld>
            <a:endParaRPr lang="en-US"/>
          </a:p>
        </p:txBody>
      </p:sp>
    </p:spTree>
    <p:extLst>
      <p:ext uri="{BB962C8B-B14F-4D97-AF65-F5344CB8AC3E}">
        <p14:creationId xmlns:p14="http://schemas.microsoft.com/office/powerpoint/2010/main" val="214306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E383A3-CA38-F64E-8911-7913B268692D}" type="datetimeFigureOut">
              <a:rPr lang="en-US" smtClean="0"/>
              <a:t>5/21/22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A0A7F9-BE6E-9245-BC8E-2F2C739CBC3F}" type="slidenum">
              <a:rPr lang="en-US" smtClean="0"/>
              <a:t>‹#›</a:t>
            </a:fld>
            <a:endParaRPr lang="en-US"/>
          </a:p>
        </p:txBody>
      </p:sp>
    </p:spTree>
    <p:extLst>
      <p:ext uri="{BB962C8B-B14F-4D97-AF65-F5344CB8AC3E}">
        <p14:creationId xmlns:p14="http://schemas.microsoft.com/office/powerpoint/2010/main" val="425005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E383A3-CA38-F64E-8911-7913B268692D}" type="datetimeFigureOut">
              <a:rPr lang="en-US" smtClean="0"/>
              <a:t>5/21/22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A0A7F9-BE6E-9245-BC8E-2F2C739CBC3F}" type="slidenum">
              <a:rPr lang="en-US" smtClean="0"/>
              <a:t>‹#›</a:t>
            </a:fld>
            <a:endParaRPr lang="en-US"/>
          </a:p>
        </p:txBody>
      </p:sp>
    </p:spTree>
    <p:extLst>
      <p:ext uri="{BB962C8B-B14F-4D97-AF65-F5344CB8AC3E}">
        <p14:creationId xmlns:p14="http://schemas.microsoft.com/office/powerpoint/2010/main" val="1146857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E383A3-CA38-F64E-8911-7913B268692D}" type="datetimeFigureOut">
              <a:rPr lang="en-US" smtClean="0"/>
              <a:t>5/21/22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A0A7F9-BE6E-9245-BC8E-2F2C739CBC3F}" type="slidenum">
              <a:rPr lang="en-US" smtClean="0"/>
              <a:t>‹#›</a:t>
            </a:fld>
            <a:endParaRPr lang="en-US"/>
          </a:p>
        </p:txBody>
      </p:sp>
    </p:spTree>
    <p:extLst>
      <p:ext uri="{BB962C8B-B14F-4D97-AF65-F5344CB8AC3E}">
        <p14:creationId xmlns:p14="http://schemas.microsoft.com/office/powerpoint/2010/main" val="2019209726"/>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1.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1.pn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1.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xml"/><Relationship Id="rId7" Type="http://schemas.openxmlformats.org/officeDocument/2006/relationships/hyperlink" Target="https://github.com/k-sgonzalez/Portfolio/tree/main/Project1_DaylightSavingTime" TargetMode="External"/><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hyperlink" Target="https://ucr.fbi.gov/crime-in-the-u.s/2019/crime-in-the-u.s.-2019/additional-publications/nibrs" TargetMode="External"/><Relationship Id="rId5" Type="http://schemas.openxmlformats.org/officeDocument/2006/relationships/hyperlink" Target="https://wonder.cdc.gov/controller/datarequest/D76;jsessionid=F6F0B47B90916521843A879B2D48" TargetMode="External"/><Relationship Id="rId4" Type="http://schemas.openxmlformats.org/officeDocument/2006/relationships/hyperlink" Target="https://www.nhtsa.gov/file-downloads?p=nhtsa/downloads/FARS/2020/National/" TargetMode="Externa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1.png"/><Relationship Id="rId5" Type="http://schemas.openxmlformats.org/officeDocument/2006/relationships/image" Target="../media/image10.jpeg"/><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A69BF-07C9-CDB9-4598-33224BD7A72C}"/>
              </a:ext>
            </a:extLst>
          </p:cNvPr>
          <p:cNvSpPr>
            <a:spLocks noGrp="1"/>
          </p:cNvSpPr>
          <p:nvPr>
            <p:ph type="ctrTitle"/>
          </p:nvPr>
        </p:nvSpPr>
        <p:spPr>
          <a:xfrm>
            <a:off x="421710" y="1766689"/>
            <a:ext cx="7766936" cy="1646302"/>
          </a:xfrm>
        </p:spPr>
        <p:txBody>
          <a:bodyPr>
            <a:normAutofit fontScale="90000"/>
          </a:bodyPr>
          <a:lstStyle/>
          <a:p>
            <a:r>
              <a:rPr lang="en-US" dirty="0"/>
              <a:t>Daylight Saving Time (DST) &amp; its Effects on Society</a:t>
            </a:r>
          </a:p>
        </p:txBody>
      </p:sp>
      <p:sp>
        <p:nvSpPr>
          <p:cNvPr id="3" name="Subtitle 2">
            <a:extLst>
              <a:ext uri="{FF2B5EF4-FFF2-40B4-BE49-F238E27FC236}">
                <a16:creationId xmlns:a16="http://schemas.microsoft.com/office/drawing/2014/main" id="{DA62C398-2A2C-87DE-078A-96F532E1A56E}"/>
              </a:ext>
            </a:extLst>
          </p:cNvPr>
          <p:cNvSpPr>
            <a:spLocks noGrp="1"/>
          </p:cNvSpPr>
          <p:nvPr>
            <p:ph type="subTitle" idx="1"/>
          </p:nvPr>
        </p:nvSpPr>
        <p:spPr>
          <a:xfrm>
            <a:off x="421710" y="4741906"/>
            <a:ext cx="9144000" cy="1655762"/>
          </a:xfrm>
        </p:spPr>
        <p:txBody>
          <a:bodyPr/>
          <a:lstStyle/>
          <a:p>
            <a:pPr algn="l">
              <a:spcBef>
                <a:spcPts val="0"/>
              </a:spcBef>
            </a:pPr>
            <a:r>
              <a:rPr lang="en-US" sz="1400" dirty="0"/>
              <a:t>Kimberly Gonzalez</a:t>
            </a:r>
          </a:p>
          <a:p>
            <a:pPr algn="l">
              <a:spcBef>
                <a:spcPts val="0"/>
              </a:spcBef>
            </a:pPr>
            <a:r>
              <a:rPr lang="en-US" sz="1400" dirty="0"/>
              <a:t>DSC680 Applied Data Science</a:t>
            </a:r>
          </a:p>
          <a:p>
            <a:pPr algn="l">
              <a:spcBef>
                <a:spcPts val="0"/>
              </a:spcBef>
            </a:pPr>
            <a:r>
              <a:rPr lang="en-US" sz="1400" dirty="0"/>
              <a:t>Spring 2022 – Bellevue University</a:t>
            </a:r>
          </a:p>
          <a:p>
            <a:endParaRPr lang="en-US" dirty="0"/>
          </a:p>
        </p:txBody>
      </p:sp>
      <p:pic>
        <p:nvPicPr>
          <p:cNvPr id="5" name="Audio Recording May 21, 2022 at 2:23:30 AM" descr="Audio Recording May 21, 2022 at 2:23:30 AM">
            <a:hlinkClick r:id="" action="ppaction://media"/>
            <a:extLst>
              <a:ext uri="{FF2B5EF4-FFF2-40B4-BE49-F238E27FC236}">
                <a16:creationId xmlns:a16="http://schemas.microsoft.com/office/drawing/2014/main" id="{FC3D7FEC-3C30-565E-2B6F-26773D392D57}"/>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957490" y="5765800"/>
            <a:ext cx="812800" cy="812800"/>
          </a:xfrm>
          <a:prstGeom prst="rect">
            <a:avLst/>
          </a:prstGeom>
          <a:solidFill>
            <a:schemeClr val="tx1"/>
          </a:solidFill>
        </p:spPr>
      </p:pic>
    </p:spTree>
    <p:extLst>
      <p:ext uri="{BB962C8B-B14F-4D97-AF65-F5344CB8AC3E}">
        <p14:creationId xmlns:p14="http://schemas.microsoft.com/office/powerpoint/2010/main" val="109223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93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60A1C-F147-E716-F2CC-5C14E32C15B8}"/>
              </a:ext>
            </a:extLst>
          </p:cNvPr>
          <p:cNvSpPr>
            <a:spLocks noGrp="1"/>
          </p:cNvSpPr>
          <p:nvPr>
            <p:ph type="title"/>
          </p:nvPr>
        </p:nvSpPr>
        <p:spPr>
          <a:xfrm>
            <a:off x="150312" y="148583"/>
            <a:ext cx="2242159" cy="643003"/>
          </a:xfrm>
        </p:spPr>
        <p:txBody>
          <a:bodyPr>
            <a:normAutofit/>
          </a:bodyPr>
          <a:lstStyle/>
          <a:p>
            <a:r>
              <a:rPr lang="en-US" sz="2800" dirty="0"/>
              <a:t>Background</a:t>
            </a:r>
          </a:p>
        </p:txBody>
      </p:sp>
      <p:sp>
        <p:nvSpPr>
          <p:cNvPr id="3" name="Content Placeholder 2">
            <a:extLst>
              <a:ext uri="{FF2B5EF4-FFF2-40B4-BE49-F238E27FC236}">
                <a16:creationId xmlns:a16="http://schemas.microsoft.com/office/drawing/2014/main" id="{4B399F5F-6646-A922-0DF5-7B4EC1880F42}"/>
              </a:ext>
            </a:extLst>
          </p:cNvPr>
          <p:cNvSpPr>
            <a:spLocks noGrp="1"/>
          </p:cNvSpPr>
          <p:nvPr>
            <p:ph idx="1"/>
          </p:nvPr>
        </p:nvSpPr>
        <p:spPr>
          <a:xfrm>
            <a:off x="2339750" y="411161"/>
            <a:ext cx="6651322" cy="2014245"/>
          </a:xfrm>
        </p:spPr>
        <p:txBody>
          <a:bodyPr>
            <a:normAutofit lnSpcReduction="10000"/>
          </a:bodyPr>
          <a:lstStyle/>
          <a:p>
            <a:pPr marL="0" indent="0">
              <a:buNone/>
            </a:pPr>
            <a:r>
              <a:rPr lang="en-US" sz="1500" b="1" dirty="0">
                <a:solidFill>
                  <a:schemeClr val="accent2"/>
                </a:solidFill>
              </a:rPr>
              <a:t>“Twice a year, in the spring and fall, people across the nation adjust their clocks and modify their schedules to adjust to the new time,” Pallone and Schakowsky said. “Historians will provide all sorts of justifications for why we do this, but increasingly our changing of the clocks twice a year is getting harder to explain. Next week, the Subcommittee will hear from a panel of experts on the impacts of springing forward and falling back, and whether it still makes sense in our modern times.”  - Chair Jan Schakowsky (D-IL), Consumer Protection and Commerce Subcommittee</a:t>
            </a:r>
            <a:endParaRPr lang="en-US" sz="1500" dirty="0">
              <a:solidFill>
                <a:schemeClr val="accent2"/>
              </a:solidFill>
            </a:endParaRPr>
          </a:p>
          <a:p>
            <a:endParaRPr lang="en-US" sz="1200" dirty="0">
              <a:solidFill>
                <a:schemeClr val="accent2"/>
              </a:solidFill>
            </a:endParaRPr>
          </a:p>
        </p:txBody>
      </p:sp>
      <p:sp>
        <p:nvSpPr>
          <p:cNvPr id="5" name="TextBox 4">
            <a:extLst>
              <a:ext uri="{FF2B5EF4-FFF2-40B4-BE49-F238E27FC236}">
                <a16:creationId xmlns:a16="http://schemas.microsoft.com/office/drawing/2014/main" id="{B03DA6EC-0723-C48C-FBFA-B6A863B1FC20}"/>
              </a:ext>
            </a:extLst>
          </p:cNvPr>
          <p:cNvSpPr txBox="1"/>
          <p:nvPr/>
        </p:nvSpPr>
        <p:spPr>
          <a:xfrm>
            <a:off x="2339750" y="2568663"/>
            <a:ext cx="2464475" cy="1569660"/>
          </a:xfrm>
          <a:prstGeom prst="rect">
            <a:avLst/>
          </a:prstGeom>
          <a:noFill/>
        </p:spPr>
        <p:txBody>
          <a:bodyPr wrap="square" rtlCol="0">
            <a:spAutoFit/>
          </a:bodyPr>
          <a:lstStyle/>
          <a:p>
            <a:r>
              <a:rPr lang="en-US" sz="1200" dirty="0"/>
              <a:t>In late February 2022, the Energy and Commerce Committee announces a hearing will be held to discuss Daylight Saving Time (DST), to decide whether a bipartisan bill would move forward to eliminate the time-change, beginning in 2023.</a:t>
            </a:r>
          </a:p>
        </p:txBody>
      </p:sp>
      <p:sp>
        <p:nvSpPr>
          <p:cNvPr id="6" name="TextBox 5">
            <a:extLst>
              <a:ext uri="{FF2B5EF4-FFF2-40B4-BE49-F238E27FC236}">
                <a16:creationId xmlns:a16="http://schemas.microsoft.com/office/drawing/2014/main" id="{227B0426-1BC0-BDE3-F374-155F6266A0C8}"/>
              </a:ext>
            </a:extLst>
          </p:cNvPr>
          <p:cNvSpPr txBox="1"/>
          <p:nvPr/>
        </p:nvSpPr>
        <p:spPr>
          <a:xfrm>
            <a:off x="5642974" y="2529114"/>
            <a:ext cx="3348098" cy="1569660"/>
          </a:xfrm>
          <a:prstGeom prst="rect">
            <a:avLst/>
          </a:prstGeom>
          <a:noFill/>
        </p:spPr>
        <p:txBody>
          <a:bodyPr wrap="square" rtlCol="0">
            <a:spAutoFit/>
          </a:bodyPr>
          <a:lstStyle/>
          <a:p>
            <a:r>
              <a:rPr lang="en-US" sz="1200" dirty="0"/>
              <a:t>DST was first adopted in 1916 during WWI by Germany as a method of conserving fuel. The U.S. however, didn’t permanently adopt DST until the end of the energy crisis in 1976, where the DST schedule was amended several times before the Energy Policy Act of 2005, which houses the current DST schedule that’s been followed since 2007.</a:t>
            </a:r>
          </a:p>
        </p:txBody>
      </p:sp>
      <p:pic>
        <p:nvPicPr>
          <p:cNvPr id="1028" name="Picture 4" descr="War Time&quot; Daylight Saving Begins: February 9, 1942 - The official blog of  Newspapers.com">
            <a:extLst>
              <a:ext uri="{FF2B5EF4-FFF2-40B4-BE49-F238E27FC236}">
                <a16:creationId xmlns:a16="http://schemas.microsoft.com/office/drawing/2014/main" id="{6F293235-7145-C8F2-8578-DA90BDD487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1921" y="4175652"/>
            <a:ext cx="6686980" cy="2682348"/>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3">
            <a:extLst>
              <a:ext uri="{FF2B5EF4-FFF2-40B4-BE49-F238E27FC236}">
                <a16:creationId xmlns:a16="http://schemas.microsoft.com/office/drawing/2014/main" id="{5D53D304-4003-BAF9-C541-A99D432D0B18}"/>
              </a:ext>
            </a:extLst>
          </p:cNvPr>
          <p:cNvSpPr txBox="1"/>
          <p:nvPr/>
        </p:nvSpPr>
        <p:spPr>
          <a:xfrm>
            <a:off x="8991072" y="5214249"/>
            <a:ext cx="3200927" cy="1643751"/>
          </a:xfrm>
          <a:prstGeom prst="rect">
            <a:avLst/>
          </a:prstGeom>
          <a:solidFill>
            <a:schemeClr val="accent1">
              <a:lumMod val="20000"/>
              <a:lumOff val="80000"/>
            </a:schemeClr>
          </a:solidFill>
          <a:ln>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2000" b="1" i="1" dirty="0">
                <a:ln>
                  <a:noFill/>
                </a:ln>
                <a:solidFill>
                  <a:srgbClr val="FFC000"/>
                </a:solidFill>
                <a:effectLst/>
                <a:latin typeface="Times New Roman" panose="02020603050405020304" pitchFamily="18" charset="0"/>
                <a:ea typeface="Times New Roman" panose="02020603050405020304" pitchFamily="18" charset="0"/>
              </a:rPr>
              <a:t>If our justifications for changing of the clocks is getting harder to explain; why do we continue to do so?...</a:t>
            </a:r>
            <a:endParaRPr lang="en-US" sz="2000" dirty="0">
              <a:effectLst/>
              <a:latin typeface="Times New Roman" panose="02020603050405020304" pitchFamily="18" charset="0"/>
              <a:ea typeface="Times New Roman" panose="02020603050405020304" pitchFamily="18" charset="0"/>
            </a:endParaRPr>
          </a:p>
        </p:txBody>
      </p:sp>
      <p:pic>
        <p:nvPicPr>
          <p:cNvPr id="7" name="Audio Recording May 21, 2022 at 2:26:55 AM" descr="Audio Recording May 21, 2022 at 2:26:55 AM">
            <a:hlinkClick r:id="" action="ppaction://media"/>
            <a:extLst>
              <a:ext uri="{FF2B5EF4-FFF2-40B4-BE49-F238E27FC236}">
                <a16:creationId xmlns:a16="http://schemas.microsoft.com/office/drawing/2014/main" id="{F1220B00-D0A9-3777-D4C8-474260F6064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01176" y="3022600"/>
            <a:ext cx="812800" cy="812800"/>
          </a:xfrm>
          <a:prstGeom prst="rect">
            <a:avLst/>
          </a:prstGeom>
          <a:solidFill>
            <a:schemeClr val="tx1"/>
          </a:solidFill>
        </p:spPr>
      </p:pic>
    </p:spTree>
    <p:extLst>
      <p:ext uri="{BB962C8B-B14F-4D97-AF65-F5344CB8AC3E}">
        <p14:creationId xmlns:p14="http://schemas.microsoft.com/office/powerpoint/2010/main" val="158665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2448"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AD8F3D-3EAD-A549-AC0F-1A22EB28A9E5}"/>
              </a:ext>
            </a:extLst>
          </p:cNvPr>
          <p:cNvSpPr>
            <a:spLocks noGrp="1"/>
          </p:cNvSpPr>
          <p:nvPr>
            <p:ph idx="1"/>
          </p:nvPr>
        </p:nvSpPr>
        <p:spPr>
          <a:xfrm>
            <a:off x="301553" y="791587"/>
            <a:ext cx="4007400" cy="1976666"/>
          </a:xfrm>
        </p:spPr>
        <p:txBody>
          <a:bodyPr/>
          <a:lstStyle/>
          <a:p>
            <a:pPr marL="0" indent="0">
              <a:buNone/>
            </a:pPr>
            <a:r>
              <a:rPr lang="en-US" dirty="0"/>
              <a:t>DST negatively impacts areas such as:</a:t>
            </a:r>
          </a:p>
          <a:p>
            <a:r>
              <a:rPr lang="en-US" dirty="0"/>
              <a:t>Health</a:t>
            </a:r>
          </a:p>
          <a:p>
            <a:r>
              <a:rPr lang="en-US" dirty="0"/>
              <a:t>Crime</a:t>
            </a:r>
          </a:p>
          <a:p>
            <a:r>
              <a:rPr lang="en-US" dirty="0"/>
              <a:t>Traffic</a:t>
            </a:r>
          </a:p>
        </p:txBody>
      </p:sp>
      <p:sp>
        <p:nvSpPr>
          <p:cNvPr id="5" name="Title 1">
            <a:extLst>
              <a:ext uri="{FF2B5EF4-FFF2-40B4-BE49-F238E27FC236}">
                <a16:creationId xmlns:a16="http://schemas.microsoft.com/office/drawing/2014/main" id="{3E5D13B5-A905-78C4-A06B-9187CA209DAD}"/>
              </a:ext>
            </a:extLst>
          </p:cNvPr>
          <p:cNvSpPr>
            <a:spLocks noGrp="1"/>
          </p:cNvSpPr>
          <p:nvPr>
            <p:ph type="title"/>
          </p:nvPr>
        </p:nvSpPr>
        <p:spPr>
          <a:xfrm>
            <a:off x="150312" y="148583"/>
            <a:ext cx="2705622" cy="643003"/>
          </a:xfrm>
        </p:spPr>
        <p:txBody>
          <a:bodyPr>
            <a:normAutofit/>
          </a:bodyPr>
          <a:lstStyle/>
          <a:p>
            <a:r>
              <a:rPr lang="en-US" sz="2800" dirty="0"/>
              <a:t>The Argument</a:t>
            </a:r>
          </a:p>
        </p:txBody>
      </p:sp>
      <p:pic>
        <p:nvPicPr>
          <p:cNvPr id="3076" name="Picture 4" descr="Is Daylight Saving Time Bad for Your Health?">
            <a:extLst>
              <a:ext uri="{FF2B5EF4-FFF2-40B4-BE49-F238E27FC236}">
                <a16:creationId xmlns:a16="http://schemas.microsoft.com/office/drawing/2014/main" id="{DF05ABFA-A59E-26E6-E061-85C41D85F3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0535" y="0"/>
            <a:ext cx="5129352" cy="2880986"/>
          </a:xfrm>
          <a:prstGeom prst="rect">
            <a:avLst/>
          </a:prstGeom>
          <a:noFill/>
          <a:effectLst>
            <a:softEdge rad="29202"/>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BF341C7-8631-E197-6B4D-92E14AA330BF}"/>
              </a:ext>
            </a:extLst>
          </p:cNvPr>
          <p:cNvSpPr txBox="1"/>
          <p:nvPr/>
        </p:nvSpPr>
        <p:spPr>
          <a:xfrm>
            <a:off x="2606342" y="2869684"/>
            <a:ext cx="5862181" cy="1489373"/>
          </a:xfrm>
          <a:prstGeom prst="rect">
            <a:avLst/>
          </a:prstGeom>
          <a:noFill/>
        </p:spPr>
        <p:txBody>
          <a:bodyPr wrap="square" rtlCol="0">
            <a:spAutoFit/>
          </a:bodyPr>
          <a:lstStyle/>
          <a:p>
            <a:r>
              <a:rPr lang="en-US" dirty="0">
                <a:solidFill>
                  <a:schemeClr val="accent2"/>
                </a:solidFill>
              </a:rPr>
              <a:t>“Studies have shown an increase in the rate of heart attacks and stroke in the two days immediately following the time change”- Chairman Frank Pallone, 2022 (Consumer Protection and Commerce Subcommittee)</a:t>
            </a:r>
          </a:p>
        </p:txBody>
      </p:sp>
      <p:sp>
        <p:nvSpPr>
          <p:cNvPr id="7" name="TextBox 6">
            <a:extLst>
              <a:ext uri="{FF2B5EF4-FFF2-40B4-BE49-F238E27FC236}">
                <a16:creationId xmlns:a16="http://schemas.microsoft.com/office/drawing/2014/main" id="{B83F0A97-AEB3-B748-E1C4-A3F463F75F0D}"/>
              </a:ext>
            </a:extLst>
          </p:cNvPr>
          <p:cNvSpPr txBox="1"/>
          <p:nvPr/>
        </p:nvSpPr>
        <p:spPr>
          <a:xfrm>
            <a:off x="4462398" y="4371581"/>
            <a:ext cx="4885151" cy="1743024"/>
          </a:xfrm>
          <a:prstGeom prst="rect">
            <a:avLst/>
          </a:prstGeom>
          <a:noFill/>
        </p:spPr>
        <p:txBody>
          <a:bodyPr wrap="square" rtlCol="0">
            <a:spAutoFit/>
          </a:bodyPr>
          <a:lstStyle/>
          <a:p>
            <a:pPr algn="ctr"/>
            <a:r>
              <a:rPr lang="en-US" dirty="0"/>
              <a:t>Are these negative impacts directly correlated to Daylight Saving Time? </a:t>
            </a:r>
          </a:p>
          <a:p>
            <a:pPr algn="ctr"/>
            <a:endParaRPr lang="en-US" dirty="0"/>
          </a:p>
          <a:p>
            <a:pPr algn="ctr"/>
            <a:r>
              <a:rPr lang="en-US" dirty="0"/>
              <a:t>Does DST indeed have a negative effect on society and individuals which would justify no longer doing the time change?</a:t>
            </a:r>
          </a:p>
        </p:txBody>
      </p:sp>
      <p:pic>
        <p:nvPicPr>
          <p:cNvPr id="3078" name="Picture 6" descr="Senate approves permanent Daylight Saving Time - CBS News">
            <a:extLst>
              <a:ext uri="{FF2B5EF4-FFF2-40B4-BE49-F238E27FC236}">
                <a16:creationId xmlns:a16="http://schemas.microsoft.com/office/drawing/2014/main" id="{A28D89CF-97EB-4EC5-0CAA-4A60ACA006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359057"/>
            <a:ext cx="4462398" cy="2498943"/>
          </a:xfrm>
          <a:prstGeom prst="rect">
            <a:avLst/>
          </a:prstGeom>
          <a:noFill/>
          <a:extLst>
            <a:ext uri="{909E8E84-426E-40DD-AFC4-6F175D3DCCD1}">
              <a14:hiddenFill xmlns:a14="http://schemas.microsoft.com/office/drawing/2010/main">
                <a:solidFill>
                  <a:srgbClr val="FFFFFF"/>
                </a:solidFill>
              </a14:hiddenFill>
            </a:ext>
          </a:extLst>
        </p:spPr>
      </p:pic>
      <p:pic>
        <p:nvPicPr>
          <p:cNvPr id="8" name="Audio Recording May 21, 2022 at 2:28:14 AM" descr="Audio Recording May 21, 2022 at 2:28:14 AM">
            <a:hlinkClick r:id="" action="ppaction://media"/>
            <a:extLst>
              <a:ext uri="{FF2B5EF4-FFF2-40B4-BE49-F238E27FC236}">
                <a16:creationId xmlns:a16="http://schemas.microsoft.com/office/drawing/2014/main" id="{BA2C73FB-603A-CC09-A1BC-A91EA97B5C50}"/>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49152" y="5888735"/>
            <a:ext cx="812800" cy="794029"/>
          </a:xfrm>
          <a:prstGeom prst="rect">
            <a:avLst/>
          </a:prstGeom>
          <a:solidFill>
            <a:schemeClr val="tx1"/>
          </a:solidFill>
        </p:spPr>
      </p:pic>
    </p:spTree>
    <p:extLst>
      <p:ext uri="{BB962C8B-B14F-4D97-AF65-F5344CB8AC3E}">
        <p14:creationId xmlns:p14="http://schemas.microsoft.com/office/powerpoint/2010/main" val="60573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1904"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6B506-599F-ACBB-022D-9C0443F7C413}"/>
              </a:ext>
            </a:extLst>
          </p:cNvPr>
          <p:cNvSpPr txBox="1">
            <a:spLocks/>
          </p:cNvSpPr>
          <p:nvPr/>
        </p:nvSpPr>
        <p:spPr>
          <a:xfrm>
            <a:off x="150311" y="148583"/>
            <a:ext cx="6688899" cy="643003"/>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Impact of DST on Vehicular-related Fatalities</a:t>
            </a:r>
          </a:p>
        </p:txBody>
      </p:sp>
      <p:sp>
        <p:nvSpPr>
          <p:cNvPr id="7" name="Text Box 4">
            <a:extLst>
              <a:ext uri="{FF2B5EF4-FFF2-40B4-BE49-F238E27FC236}">
                <a16:creationId xmlns:a16="http://schemas.microsoft.com/office/drawing/2014/main" id="{C2A73BCB-F01C-B270-C6AA-A1CD8ADC0B17}"/>
              </a:ext>
            </a:extLst>
          </p:cNvPr>
          <p:cNvSpPr txBox="1"/>
          <p:nvPr/>
        </p:nvSpPr>
        <p:spPr>
          <a:xfrm>
            <a:off x="9331890" y="1"/>
            <a:ext cx="2860110" cy="1979112"/>
          </a:xfrm>
          <a:prstGeom prst="rect">
            <a:avLst/>
          </a:prstGeom>
          <a:solidFill>
            <a:schemeClr val="accent2">
              <a:lumMod val="20000"/>
              <a:lumOff val="80000"/>
            </a:schemeClr>
          </a:solidFill>
          <a:ln>
            <a:noFill/>
          </a:ln>
        </p:spPr>
        <p:txBody>
          <a:bodyPr rot="0" spcFirstLastPara="0" vert="horz" wrap="square" lIns="91440" tIns="45720" rIns="91440" bIns="45720" numCol="1" spcCol="0" rtlCol="0" fromWordArt="0" anchor="t"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marL="0" marR="0">
              <a:spcBef>
                <a:spcPts val="0"/>
              </a:spcBef>
              <a:spcAft>
                <a:spcPts val="0"/>
              </a:spcAft>
            </a:pPr>
            <a:r>
              <a:rPr lang="en-US" sz="1400" b="1" i="1" dirty="0">
                <a:ln>
                  <a:noFill/>
                </a:ln>
                <a:solidFill>
                  <a:schemeClr val="accent3"/>
                </a:solidFill>
                <a:effectLst/>
                <a:latin typeface="Times New Roman" panose="02020603050405020304" pitchFamily="18" charset="0"/>
                <a:ea typeface="Times New Roman" panose="02020603050405020304" pitchFamily="18" charset="0"/>
              </a:rPr>
              <a:t>According to data from the Fatality Analysis Reporting System (FARS), DST is linked to a 6% increase in car accidents. Furthermore, the study found that DST is responsible for around 28 deaths each year.</a:t>
            </a:r>
            <a:endParaRPr lang="en-US" sz="1400" dirty="0">
              <a:solidFill>
                <a:schemeClr val="accent3"/>
              </a:solidFill>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063E29C5-0E9C-33F1-FC59-657701294F3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051" y="563154"/>
            <a:ext cx="5079934" cy="3144550"/>
          </a:xfrm>
          <a:prstGeom prst="rect">
            <a:avLst/>
          </a:prstGeom>
          <a:noFill/>
          <a:ln>
            <a:noFill/>
          </a:ln>
        </p:spPr>
      </p:pic>
      <p:pic>
        <p:nvPicPr>
          <p:cNvPr id="9" name="Picture 8">
            <a:extLst>
              <a:ext uri="{FF2B5EF4-FFF2-40B4-BE49-F238E27FC236}">
                <a16:creationId xmlns:a16="http://schemas.microsoft.com/office/drawing/2014/main" id="{7CA664FF-3CEF-1A1E-DFA2-08C4D336E1D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13555" y="3707704"/>
            <a:ext cx="5089965" cy="3150295"/>
          </a:xfrm>
          <a:prstGeom prst="rect">
            <a:avLst/>
          </a:prstGeom>
          <a:noFill/>
          <a:ln>
            <a:noFill/>
          </a:ln>
        </p:spPr>
      </p:pic>
      <p:sp>
        <p:nvSpPr>
          <p:cNvPr id="10" name="TextBox 9">
            <a:extLst>
              <a:ext uri="{FF2B5EF4-FFF2-40B4-BE49-F238E27FC236}">
                <a16:creationId xmlns:a16="http://schemas.microsoft.com/office/drawing/2014/main" id="{EBB79B42-5B6A-DDFA-1561-FDBA63EB8B2B}"/>
              </a:ext>
            </a:extLst>
          </p:cNvPr>
          <p:cNvSpPr txBox="1"/>
          <p:nvPr/>
        </p:nvSpPr>
        <p:spPr>
          <a:xfrm>
            <a:off x="4997885" y="1027527"/>
            <a:ext cx="4334005"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t>Immediately following DST (Wed, March 8, 2020) we observe a decrease in vehicular-related fatalities.</a:t>
            </a:r>
          </a:p>
          <a:p>
            <a:pPr marL="285750" indent="-285750">
              <a:buFont typeface="Arial" panose="020B0604020202020204" pitchFamily="34" charset="0"/>
              <a:buChar char="•"/>
            </a:pPr>
            <a:r>
              <a:rPr lang="en-US" sz="1400" dirty="0"/>
              <a:t>An increase wasn’t observed until the weekend.</a:t>
            </a:r>
          </a:p>
          <a:p>
            <a:r>
              <a:rPr lang="en-US" sz="1400" dirty="0"/>
              <a:t>Key takeaways:</a:t>
            </a:r>
          </a:p>
          <a:p>
            <a:pPr marL="285750" indent="-285750">
              <a:buFont typeface="Arial" panose="020B0604020202020204" pitchFamily="34" charset="0"/>
              <a:buChar char="•"/>
            </a:pPr>
            <a:r>
              <a:rPr lang="en-US" sz="1400" dirty="0"/>
              <a:t>2020 was the first year of COVID-19 lockdown</a:t>
            </a:r>
          </a:p>
          <a:p>
            <a:pPr marL="285750" indent="-285750">
              <a:buFont typeface="Arial" panose="020B0604020202020204" pitchFamily="34" charset="0"/>
              <a:buChar char="•"/>
            </a:pPr>
            <a:r>
              <a:rPr lang="en-US" sz="1400" dirty="0"/>
              <a:t>Potential other contributing factors to observed increased particularly around the weekend.</a:t>
            </a:r>
          </a:p>
        </p:txBody>
      </p:sp>
      <p:sp>
        <p:nvSpPr>
          <p:cNvPr id="11" name="TextBox 10">
            <a:extLst>
              <a:ext uri="{FF2B5EF4-FFF2-40B4-BE49-F238E27FC236}">
                <a16:creationId xmlns:a16="http://schemas.microsoft.com/office/drawing/2014/main" id="{CE88EB2B-41C7-49F4-1D55-DDF6F1664640}"/>
              </a:ext>
            </a:extLst>
          </p:cNvPr>
          <p:cNvSpPr txBox="1"/>
          <p:nvPr/>
        </p:nvSpPr>
        <p:spPr>
          <a:xfrm>
            <a:off x="860707" y="4247598"/>
            <a:ext cx="4334005"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t>Immediately following DST (Sun, March 10, 2019) we observe an increase in vehicular-related fatalities</a:t>
            </a:r>
          </a:p>
          <a:p>
            <a:r>
              <a:rPr lang="en-US" sz="1400" dirty="0"/>
              <a:t>Key takeaways:</a:t>
            </a:r>
          </a:p>
          <a:p>
            <a:pPr marL="285750" indent="-285750">
              <a:buFont typeface="Arial" panose="020B0604020202020204" pitchFamily="34" charset="0"/>
              <a:buChar char="•"/>
            </a:pPr>
            <a:r>
              <a:rPr lang="en-US" sz="1400" dirty="0"/>
              <a:t>The data for this year supports argument that DST increases vehicular-related fatalities.</a:t>
            </a:r>
          </a:p>
          <a:p>
            <a:pPr marL="285750" indent="-285750">
              <a:buFont typeface="Arial" panose="020B0604020202020204" pitchFamily="34" charset="0"/>
              <a:buChar char="•"/>
            </a:pPr>
            <a:r>
              <a:rPr lang="en-US" sz="1400" dirty="0"/>
              <a:t>Potential other contributing factors to observed increased rates.</a:t>
            </a:r>
          </a:p>
        </p:txBody>
      </p:sp>
      <p:pic>
        <p:nvPicPr>
          <p:cNvPr id="12" name="Audio Recording May 21, 2022 at 2:34:37 AM" descr="Audio Recording May 21, 2022 at 2:34:37 AM">
            <a:hlinkClick r:id="" action="ppaction://media"/>
            <a:extLst>
              <a:ext uri="{FF2B5EF4-FFF2-40B4-BE49-F238E27FC236}">
                <a16:creationId xmlns:a16="http://schemas.microsoft.com/office/drawing/2014/main" id="{A6EB97E4-84F3-CB3A-2834-40483CC35321}"/>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0924893" y="5657080"/>
            <a:ext cx="812800" cy="812800"/>
          </a:xfrm>
          <a:prstGeom prst="rect">
            <a:avLst/>
          </a:prstGeom>
          <a:solidFill>
            <a:schemeClr val="tx1"/>
          </a:solidFill>
        </p:spPr>
      </p:pic>
    </p:spTree>
    <p:extLst>
      <p:ext uri="{BB962C8B-B14F-4D97-AF65-F5344CB8AC3E}">
        <p14:creationId xmlns:p14="http://schemas.microsoft.com/office/powerpoint/2010/main" val="174663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83232"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6B506-599F-ACBB-022D-9C0443F7C413}"/>
              </a:ext>
            </a:extLst>
          </p:cNvPr>
          <p:cNvSpPr txBox="1">
            <a:spLocks/>
          </p:cNvSpPr>
          <p:nvPr/>
        </p:nvSpPr>
        <p:spPr>
          <a:xfrm>
            <a:off x="150311" y="148583"/>
            <a:ext cx="6688899" cy="64300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Impact of DST on Health Rates</a:t>
            </a:r>
          </a:p>
        </p:txBody>
      </p:sp>
      <p:sp>
        <p:nvSpPr>
          <p:cNvPr id="7" name="Text Box 4">
            <a:extLst>
              <a:ext uri="{FF2B5EF4-FFF2-40B4-BE49-F238E27FC236}">
                <a16:creationId xmlns:a16="http://schemas.microsoft.com/office/drawing/2014/main" id="{C2A73BCB-F01C-B270-C6AA-A1CD8ADC0B17}"/>
              </a:ext>
            </a:extLst>
          </p:cNvPr>
          <p:cNvSpPr txBox="1"/>
          <p:nvPr/>
        </p:nvSpPr>
        <p:spPr>
          <a:xfrm>
            <a:off x="9331890" y="1"/>
            <a:ext cx="2860110" cy="1979112"/>
          </a:xfrm>
          <a:prstGeom prst="rect">
            <a:avLst/>
          </a:prstGeom>
          <a:solidFill>
            <a:schemeClr val="accent2">
              <a:lumMod val="20000"/>
              <a:lumOff val="80000"/>
            </a:schemeClr>
          </a:solidFill>
          <a:ln>
            <a:noFill/>
          </a:ln>
        </p:spPr>
        <p:txBody>
          <a:bodyPr rot="0" spcFirstLastPara="0" vert="horz" wrap="square" lIns="91440" tIns="45720" rIns="91440" bIns="45720" numCol="1" spcCol="0" rtlCol="0" fromWordArt="0" anchor="t" anchorCtr="0" forceAA="0" compatLnSpc="1">
            <a:prstTxWarp prst="textNoShape">
              <a:avLst/>
            </a:prstTxWarp>
            <a:noAutofit/>
            <a:scene3d>
              <a:camera prst="orthographicFront"/>
              <a:lightRig rig="harsh" dir="t"/>
            </a:scene3d>
            <a:sp3d extrusionH="57150" prstMaterial="matte">
              <a:bevelT w="63500" h="12700" prst="angle"/>
              <a:contourClr>
                <a:schemeClr val="bg1">
                  <a:lumMod val="65000"/>
                </a:schemeClr>
              </a:contourClr>
            </a:sp3d>
          </a:bodyPr>
          <a:lstStyle/>
          <a:p>
            <a:r>
              <a:rPr lang="en-US" sz="1600" b="1" i="1" dirty="0">
                <a:ln/>
                <a:solidFill>
                  <a:schemeClr val="accent3"/>
                </a:solidFill>
              </a:rPr>
              <a:t>Studies have shown an increase in the rate of heart attacks and stroke in the two days immediately following the time change. – Chairman Frank Pallone, 2022</a:t>
            </a:r>
          </a:p>
        </p:txBody>
      </p:sp>
      <p:sp>
        <p:nvSpPr>
          <p:cNvPr id="10" name="TextBox 9">
            <a:extLst>
              <a:ext uri="{FF2B5EF4-FFF2-40B4-BE49-F238E27FC236}">
                <a16:creationId xmlns:a16="http://schemas.microsoft.com/office/drawing/2014/main" id="{EBB79B42-5B6A-DDFA-1561-FDBA63EB8B2B}"/>
              </a:ext>
            </a:extLst>
          </p:cNvPr>
          <p:cNvSpPr txBox="1"/>
          <p:nvPr/>
        </p:nvSpPr>
        <p:spPr>
          <a:xfrm>
            <a:off x="5014392" y="1067401"/>
            <a:ext cx="4334005"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Consistent rates</a:t>
            </a:r>
          </a:p>
          <a:p>
            <a:r>
              <a:rPr lang="en-US" sz="1400" dirty="0"/>
              <a:t>Key takeaways:</a:t>
            </a:r>
          </a:p>
          <a:p>
            <a:pPr marL="285750" indent="-285750">
              <a:buFont typeface="Arial" panose="020B0604020202020204" pitchFamily="34" charset="0"/>
              <a:buChar char="•"/>
            </a:pPr>
            <a:r>
              <a:rPr lang="en-US" sz="1400" dirty="0"/>
              <a:t>Other possible contributing factors</a:t>
            </a:r>
          </a:p>
        </p:txBody>
      </p:sp>
      <p:sp>
        <p:nvSpPr>
          <p:cNvPr id="11" name="TextBox 10">
            <a:extLst>
              <a:ext uri="{FF2B5EF4-FFF2-40B4-BE49-F238E27FC236}">
                <a16:creationId xmlns:a16="http://schemas.microsoft.com/office/drawing/2014/main" id="{CE88EB2B-41C7-49F4-1D55-DDF6F1664640}"/>
              </a:ext>
            </a:extLst>
          </p:cNvPr>
          <p:cNvSpPr txBox="1"/>
          <p:nvPr/>
        </p:nvSpPr>
        <p:spPr>
          <a:xfrm>
            <a:off x="810603" y="4247598"/>
            <a:ext cx="4334005"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Highest rates observed during the week BEFORE the DST change</a:t>
            </a:r>
          </a:p>
          <a:p>
            <a:r>
              <a:rPr lang="en-US" sz="1400" dirty="0"/>
              <a:t>Key takeaways:</a:t>
            </a:r>
          </a:p>
          <a:p>
            <a:pPr marL="285750" indent="-285750">
              <a:buFont typeface="Arial" panose="020B0604020202020204" pitchFamily="34" charset="0"/>
              <a:buChar char="•"/>
            </a:pPr>
            <a:r>
              <a:rPr lang="en-US" sz="1400" dirty="0"/>
              <a:t>Data does not support argument</a:t>
            </a:r>
          </a:p>
        </p:txBody>
      </p:sp>
      <p:pic>
        <p:nvPicPr>
          <p:cNvPr id="12" name="Picture 11">
            <a:extLst>
              <a:ext uri="{FF2B5EF4-FFF2-40B4-BE49-F238E27FC236}">
                <a16:creationId xmlns:a16="http://schemas.microsoft.com/office/drawing/2014/main" id="{0AB9A5F0-5831-F757-F3B1-8A7B0FBDC19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0310" y="624036"/>
            <a:ext cx="4864082" cy="3008512"/>
          </a:xfrm>
          <a:prstGeom prst="rect">
            <a:avLst/>
          </a:prstGeom>
          <a:noFill/>
          <a:ln>
            <a:noFill/>
          </a:ln>
        </p:spPr>
      </p:pic>
      <p:pic>
        <p:nvPicPr>
          <p:cNvPr id="13" name="Picture 12">
            <a:extLst>
              <a:ext uri="{FF2B5EF4-FFF2-40B4-BE49-F238E27FC236}">
                <a16:creationId xmlns:a16="http://schemas.microsoft.com/office/drawing/2014/main" id="{281CB376-1D3C-1FD1-7DA8-B5301860610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14392" y="3804961"/>
            <a:ext cx="4961848" cy="3070548"/>
          </a:xfrm>
          <a:prstGeom prst="rect">
            <a:avLst/>
          </a:prstGeom>
          <a:noFill/>
          <a:ln>
            <a:noFill/>
          </a:ln>
        </p:spPr>
      </p:pic>
      <p:pic>
        <p:nvPicPr>
          <p:cNvPr id="14" name="Audio Recording May 21, 2022 at 2:36:00 AM" descr="Audio Recording May 21, 2022 at 2:36:00 AM">
            <a:hlinkClick r:id="" action="ppaction://media"/>
            <a:extLst>
              <a:ext uri="{FF2B5EF4-FFF2-40B4-BE49-F238E27FC236}">
                <a16:creationId xmlns:a16="http://schemas.microsoft.com/office/drawing/2014/main" id="{ECA4F5B3-80F7-06DA-6334-9EE98CC64D72}"/>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30864" y="5765800"/>
            <a:ext cx="812800" cy="812800"/>
          </a:xfrm>
          <a:prstGeom prst="rect">
            <a:avLst/>
          </a:prstGeom>
          <a:solidFill>
            <a:schemeClr val="tx1"/>
          </a:solidFill>
        </p:spPr>
      </p:pic>
    </p:spTree>
    <p:extLst>
      <p:ext uri="{BB962C8B-B14F-4D97-AF65-F5344CB8AC3E}">
        <p14:creationId xmlns:p14="http://schemas.microsoft.com/office/powerpoint/2010/main" val="65455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3152"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6B506-599F-ACBB-022D-9C0443F7C413}"/>
              </a:ext>
            </a:extLst>
          </p:cNvPr>
          <p:cNvSpPr txBox="1">
            <a:spLocks/>
          </p:cNvSpPr>
          <p:nvPr/>
        </p:nvSpPr>
        <p:spPr>
          <a:xfrm>
            <a:off x="150311" y="148583"/>
            <a:ext cx="6688899" cy="64300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Impact of DST on Crime Rates</a:t>
            </a:r>
          </a:p>
        </p:txBody>
      </p:sp>
      <p:sp>
        <p:nvSpPr>
          <p:cNvPr id="10" name="TextBox 9">
            <a:extLst>
              <a:ext uri="{FF2B5EF4-FFF2-40B4-BE49-F238E27FC236}">
                <a16:creationId xmlns:a16="http://schemas.microsoft.com/office/drawing/2014/main" id="{EBB79B42-5B6A-DDFA-1561-FDBA63EB8B2B}"/>
              </a:ext>
            </a:extLst>
          </p:cNvPr>
          <p:cNvSpPr txBox="1"/>
          <p:nvPr/>
        </p:nvSpPr>
        <p:spPr>
          <a:xfrm>
            <a:off x="6325113" y="3391422"/>
            <a:ext cx="3720762"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t>Slight increase in rates observed the day immediately following DST change, followed by a slow decline, and another surge on the Friday immediately following DST (15-Mar-19)</a:t>
            </a:r>
          </a:p>
          <a:p>
            <a:r>
              <a:rPr lang="en-US" sz="1400" dirty="0"/>
              <a:t>Key takeaways:</a:t>
            </a:r>
          </a:p>
          <a:p>
            <a:pPr marL="285750" indent="-285750">
              <a:buFont typeface="Arial" panose="020B0604020202020204" pitchFamily="34" charset="0"/>
              <a:buChar char="•"/>
            </a:pPr>
            <a:r>
              <a:rPr lang="en-US" sz="1400" dirty="0"/>
              <a:t>Other possible contributing factors</a:t>
            </a:r>
          </a:p>
        </p:txBody>
      </p:sp>
      <p:pic>
        <p:nvPicPr>
          <p:cNvPr id="8" name="Picture 7">
            <a:extLst>
              <a:ext uri="{FF2B5EF4-FFF2-40B4-BE49-F238E27FC236}">
                <a16:creationId xmlns:a16="http://schemas.microsoft.com/office/drawing/2014/main" id="{46A128C9-468B-31D2-3A48-9AEF8C61132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9623" y="791586"/>
            <a:ext cx="5965489" cy="3692732"/>
          </a:xfrm>
          <a:prstGeom prst="rect">
            <a:avLst/>
          </a:prstGeom>
          <a:noFill/>
          <a:ln>
            <a:noFill/>
          </a:ln>
        </p:spPr>
      </p:pic>
      <p:pic>
        <p:nvPicPr>
          <p:cNvPr id="3" name="Audio Recording May 21, 2022 at 2:37:43 AM" descr="Audio Recording May 21, 2022 at 2:37:43 AM">
            <a:hlinkClick r:id="" action="ppaction://media"/>
            <a:extLst>
              <a:ext uri="{FF2B5EF4-FFF2-40B4-BE49-F238E27FC236}">
                <a16:creationId xmlns:a16="http://schemas.microsoft.com/office/drawing/2014/main" id="{FA4CB550-C2A2-0150-17E0-352BC415BA4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6000" y="5802376"/>
            <a:ext cx="812800" cy="812800"/>
          </a:xfrm>
          <a:prstGeom prst="rect">
            <a:avLst/>
          </a:prstGeom>
          <a:solidFill>
            <a:schemeClr val="tx1"/>
          </a:solidFill>
        </p:spPr>
      </p:pic>
    </p:spTree>
    <p:extLst>
      <p:ext uri="{BB962C8B-B14F-4D97-AF65-F5344CB8AC3E}">
        <p14:creationId xmlns:p14="http://schemas.microsoft.com/office/powerpoint/2010/main" val="2734917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744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6B506-599F-ACBB-022D-9C0443F7C413}"/>
              </a:ext>
            </a:extLst>
          </p:cNvPr>
          <p:cNvSpPr txBox="1">
            <a:spLocks/>
          </p:cNvSpPr>
          <p:nvPr/>
        </p:nvSpPr>
        <p:spPr>
          <a:xfrm>
            <a:off x="232249" y="477587"/>
            <a:ext cx="2116900" cy="71502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dirty="0"/>
              <a:t>Conclusion</a:t>
            </a:r>
          </a:p>
        </p:txBody>
      </p:sp>
      <p:sp>
        <p:nvSpPr>
          <p:cNvPr id="10" name="TextBox 9">
            <a:extLst>
              <a:ext uri="{FF2B5EF4-FFF2-40B4-BE49-F238E27FC236}">
                <a16:creationId xmlns:a16="http://schemas.microsoft.com/office/drawing/2014/main" id="{EBB79B42-5B6A-DDFA-1561-FDBA63EB8B2B}"/>
              </a:ext>
            </a:extLst>
          </p:cNvPr>
          <p:cNvSpPr txBox="1"/>
          <p:nvPr/>
        </p:nvSpPr>
        <p:spPr>
          <a:xfrm>
            <a:off x="150311" y="863611"/>
            <a:ext cx="2705623" cy="3754874"/>
          </a:xfrm>
          <a:prstGeom prst="rect">
            <a:avLst/>
          </a:prstGeom>
          <a:noFill/>
        </p:spPr>
        <p:txBody>
          <a:bodyPr wrap="square" rtlCol="0">
            <a:spAutoFit/>
          </a:bodyPr>
          <a:lstStyle/>
          <a:p>
            <a:r>
              <a:rPr lang="en-US" sz="1400" dirty="0"/>
              <a:t>Although data may show rates which support the various arguments around the negative impacts of the DST change on areas of society such as Traffic, Health, and Crime; from these data sources we are unable to definitively determine that the change between Standard Time and Daylight-Saving Time (vice versa) is the direct cause. It would be more accurate to say it’s possible that it’s a </a:t>
            </a:r>
            <a:r>
              <a:rPr lang="en-US" sz="1400" i="1" dirty="0"/>
              <a:t>contributing factor, </a:t>
            </a:r>
            <a:r>
              <a:rPr lang="en-US" sz="1400" dirty="0"/>
              <a:t>but to say definitively that it’s the reason for rate increases would be inaccurate. </a:t>
            </a:r>
          </a:p>
        </p:txBody>
      </p:sp>
      <p:sp>
        <p:nvSpPr>
          <p:cNvPr id="5" name="Title 1">
            <a:extLst>
              <a:ext uri="{FF2B5EF4-FFF2-40B4-BE49-F238E27FC236}">
                <a16:creationId xmlns:a16="http://schemas.microsoft.com/office/drawing/2014/main" id="{5F14D6CC-599D-171A-3699-447737130CE9}"/>
              </a:ext>
            </a:extLst>
          </p:cNvPr>
          <p:cNvSpPr txBox="1">
            <a:spLocks/>
          </p:cNvSpPr>
          <p:nvPr/>
        </p:nvSpPr>
        <p:spPr>
          <a:xfrm>
            <a:off x="3707713" y="576588"/>
            <a:ext cx="2705622" cy="517025"/>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dirty="0"/>
              <a:t>Limitations &amp; Ethical Considerations</a:t>
            </a:r>
          </a:p>
        </p:txBody>
      </p:sp>
      <p:sp>
        <p:nvSpPr>
          <p:cNvPr id="6" name="TextBox 5">
            <a:extLst>
              <a:ext uri="{FF2B5EF4-FFF2-40B4-BE49-F238E27FC236}">
                <a16:creationId xmlns:a16="http://schemas.microsoft.com/office/drawing/2014/main" id="{E4D427BE-C7EF-3CE5-6AFE-46A82F6EF9E4}"/>
              </a:ext>
            </a:extLst>
          </p:cNvPr>
          <p:cNvSpPr txBox="1"/>
          <p:nvPr/>
        </p:nvSpPr>
        <p:spPr>
          <a:xfrm>
            <a:off x="3707712" y="1096255"/>
            <a:ext cx="2705623"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Differently structured data</a:t>
            </a:r>
          </a:p>
          <a:p>
            <a:pPr marL="285750" indent="-285750">
              <a:buFont typeface="Arial" panose="020B0604020202020204" pitchFamily="34" charset="0"/>
              <a:buChar char="•"/>
            </a:pPr>
            <a:r>
              <a:rPr lang="en-US" sz="1400" dirty="0"/>
              <a:t>Data unavailability</a:t>
            </a:r>
          </a:p>
          <a:p>
            <a:pPr marL="285750" indent="-285750">
              <a:buFont typeface="Arial" panose="020B0604020202020204" pitchFamily="34" charset="0"/>
              <a:buChar char="•"/>
            </a:pPr>
            <a:r>
              <a:rPr lang="en-US" sz="1400" dirty="0"/>
              <a:t>Correlation does not equal Causation</a:t>
            </a:r>
          </a:p>
        </p:txBody>
      </p:sp>
      <p:sp>
        <p:nvSpPr>
          <p:cNvPr id="7" name="Title 1">
            <a:extLst>
              <a:ext uri="{FF2B5EF4-FFF2-40B4-BE49-F238E27FC236}">
                <a16:creationId xmlns:a16="http://schemas.microsoft.com/office/drawing/2014/main" id="{03849880-7C80-3D06-7A70-C619797C35F7}"/>
              </a:ext>
            </a:extLst>
          </p:cNvPr>
          <p:cNvSpPr txBox="1">
            <a:spLocks/>
          </p:cNvSpPr>
          <p:nvPr/>
        </p:nvSpPr>
        <p:spPr>
          <a:xfrm>
            <a:off x="7195148" y="477587"/>
            <a:ext cx="2578279" cy="51702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dirty="0"/>
              <a:t>Recommendations</a:t>
            </a:r>
          </a:p>
        </p:txBody>
      </p:sp>
      <p:sp>
        <p:nvSpPr>
          <p:cNvPr id="9" name="TextBox 8">
            <a:extLst>
              <a:ext uri="{FF2B5EF4-FFF2-40B4-BE49-F238E27FC236}">
                <a16:creationId xmlns:a16="http://schemas.microsoft.com/office/drawing/2014/main" id="{6DE2CC0B-6492-B53B-9B83-FBFAE0DAE1E2}"/>
              </a:ext>
            </a:extLst>
          </p:cNvPr>
          <p:cNvSpPr txBox="1"/>
          <p:nvPr/>
        </p:nvSpPr>
        <p:spPr>
          <a:xfrm>
            <a:off x="7131477" y="835101"/>
            <a:ext cx="2705623" cy="2462213"/>
          </a:xfrm>
          <a:prstGeom prst="rect">
            <a:avLst/>
          </a:prstGeom>
          <a:noFill/>
        </p:spPr>
        <p:txBody>
          <a:bodyPr wrap="square" rtlCol="0">
            <a:spAutoFit/>
          </a:bodyPr>
          <a:lstStyle/>
          <a:p>
            <a:r>
              <a:rPr lang="en-US" sz="1400" dirty="0"/>
              <a:t>My recommendation is that in order to definitively say that the DST change is the causing factor for increased rates in the above-mentioned topics, surveys or assessments must be constructed to a level of such granular detail to remove any potential risk for outliers or other possible contributing factors.</a:t>
            </a:r>
          </a:p>
        </p:txBody>
      </p:sp>
      <p:sp>
        <p:nvSpPr>
          <p:cNvPr id="11" name="Text Box 4">
            <a:extLst>
              <a:ext uri="{FF2B5EF4-FFF2-40B4-BE49-F238E27FC236}">
                <a16:creationId xmlns:a16="http://schemas.microsoft.com/office/drawing/2014/main" id="{8DC288B3-776C-0FCC-3152-C1C2005D047A}"/>
              </a:ext>
            </a:extLst>
          </p:cNvPr>
          <p:cNvSpPr txBox="1"/>
          <p:nvPr/>
        </p:nvSpPr>
        <p:spPr>
          <a:xfrm>
            <a:off x="3707711" y="2050362"/>
            <a:ext cx="2951984" cy="3322301"/>
          </a:xfrm>
          <a:prstGeom prst="rect">
            <a:avLst/>
          </a:prstGeom>
          <a:solidFill>
            <a:schemeClr val="accent2">
              <a:lumMod val="20000"/>
              <a:lumOff val="80000"/>
            </a:schemeClr>
          </a:solidFill>
          <a:ln>
            <a:noFill/>
          </a:ln>
        </p:spPr>
        <p:txBody>
          <a:bodyPr rot="0" spcFirstLastPara="0" vert="horz" wrap="square" lIns="91440" tIns="45720" rIns="91440" bIns="45720" numCol="1" spcCol="0" rtlCol="0" fromWordArt="0" anchor="t"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r>
              <a:rPr lang="en-US" dirty="0">
                <a:solidFill>
                  <a:schemeClr val="accent3"/>
                </a:solidFill>
              </a:rPr>
              <a:t>“</a:t>
            </a:r>
            <a:r>
              <a:rPr lang="en-US" b="1" dirty="0">
                <a:solidFill>
                  <a:schemeClr val="accent3"/>
                </a:solidFill>
              </a:rPr>
              <a:t>studies have shown people simply are not as productive at work in the days following the time-change – spending more time on their computer on non-work related activities; a side effect that hurts our economy.” – Chairman Frank Pallone, 2022</a:t>
            </a:r>
            <a:r>
              <a:rPr lang="en-US" sz="1400" dirty="0">
                <a:solidFill>
                  <a:schemeClr val="accent3"/>
                </a:solidFill>
              </a:rPr>
              <a:t> </a:t>
            </a:r>
            <a:endParaRPr lang="en-US" sz="1400" dirty="0">
              <a:solidFill>
                <a:schemeClr val="accent3"/>
              </a:solidFill>
              <a:effectLst/>
              <a:latin typeface="Times New Roman" panose="02020603050405020304" pitchFamily="18" charset="0"/>
              <a:ea typeface="Times New Roman" panose="02020603050405020304" pitchFamily="18" charset="0"/>
            </a:endParaRPr>
          </a:p>
        </p:txBody>
      </p:sp>
      <p:pic>
        <p:nvPicPr>
          <p:cNvPr id="2" name="Audio Recording May 21, 2022 at 2:41:21 AM" descr="Audio Recording May 21, 2022 at 2:41:21 AM">
            <a:hlinkClick r:id="" action="ppaction://media"/>
            <a:extLst>
              <a:ext uri="{FF2B5EF4-FFF2-40B4-BE49-F238E27FC236}">
                <a16:creationId xmlns:a16="http://schemas.microsoft.com/office/drawing/2014/main" id="{AEA0ACB7-869E-C2E9-D1BB-44ED6DA3C6D2}"/>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57712" y="5838952"/>
            <a:ext cx="812800" cy="812800"/>
          </a:xfrm>
          <a:prstGeom prst="rect">
            <a:avLst/>
          </a:prstGeom>
          <a:solidFill>
            <a:schemeClr val="tx1"/>
          </a:solidFill>
        </p:spPr>
      </p:pic>
    </p:spTree>
    <p:extLst>
      <p:ext uri="{BB962C8B-B14F-4D97-AF65-F5344CB8AC3E}">
        <p14:creationId xmlns:p14="http://schemas.microsoft.com/office/powerpoint/2010/main" val="303131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872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6B506-599F-ACBB-022D-9C0443F7C413}"/>
              </a:ext>
            </a:extLst>
          </p:cNvPr>
          <p:cNvSpPr txBox="1">
            <a:spLocks/>
          </p:cNvSpPr>
          <p:nvPr/>
        </p:nvSpPr>
        <p:spPr>
          <a:xfrm>
            <a:off x="232249" y="477587"/>
            <a:ext cx="2116900" cy="71502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dirty="0"/>
              <a:t>Methodology</a:t>
            </a:r>
          </a:p>
        </p:txBody>
      </p:sp>
      <p:sp>
        <p:nvSpPr>
          <p:cNvPr id="10" name="TextBox 9">
            <a:extLst>
              <a:ext uri="{FF2B5EF4-FFF2-40B4-BE49-F238E27FC236}">
                <a16:creationId xmlns:a16="http://schemas.microsoft.com/office/drawing/2014/main" id="{EBB79B42-5B6A-DDFA-1561-FDBA63EB8B2B}"/>
              </a:ext>
            </a:extLst>
          </p:cNvPr>
          <p:cNvSpPr txBox="1"/>
          <p:nvPr/>
        </p:nvSpPr>
        <p:spPr>
          <a:xfrm>
            <a:off x="150311" y="863611"/>
            <a:ext cx="2705623" cy="3754874"/>
          </a:xfrm>
          <a:prstGeom prst="rect">
            <a:avLst/>
          </a:prstGeom>
          <a:noFill/>
        </p:spPr>
        <p:txBody>
          <a:bodyPr wrap="square" rtlCol="0">
            <a:spAutoFit/>
          </a:bodyPr>
          <a:lstStyle/>
          <a:p>
            <a:r>
              <a:rPr lang="en-US" sz="1400" dirty="0"/>
              <a:t>When getting started with my analysis, one thing I needed to do was remove outliers; this led to me removing Arizona and Hawaii from the datasets I was using as they do not observe DST and didn’t want them to skew my results.</a:t>
            </a:r>
          </a:p>
          <a:p>
            <a:endParaRPr lang="en-US" sz="1400" dirty="0"/>
          </a:p>
          <a:p>
            <a:r>
              <a:rPr lang="en-US" sz="1400" dirty="0"/>
              <a:t> I was looking to analyze rates for each topic by comparing the week before and week after DST to identify if there was indeed an increase in rates around this time, supporting the arguments by stakeholders vested in this topic.</a:t>
            </a:r>
          </a:p>
        </p:txBody>
      </p:sp>
      <p:graphicFrame>
        <p:nvGraphicFramePr>
          <p:cNvPr id="2" name="Table 1">
            <a:extLst>
              <a:ext uri="{FF2B5EF4-FFF2-40B4-BE49-F238E27FC236}">
                <a16:creationId xmlns:a16="http://schemas.microsoft.com/office/drawing/2014/main" id="{296E2DEC-7B60-6649-A1F8-5672453EDAA8}"/>
              </a:ext>
            </a:extLst>
          </p:cNvPr>
          <p:cNvGraphicFramePr>
            <a:graphicFrameLocks noGrp="1"/>
          </p:cNvGraphicFramePr>
          <p:nvPr>
            <p:extLst>
              <p:ext uri="{D42A27DB-BD31-4B8C-83A1-F6EECF244321}">
                <p14:modId xmlns:p14="http://schemas.microsoft.com/office/powerpoint/2010/main" val="768832696"/>
              </p:ext>
            </p:extLst>
          </p:nvPr>
        </p:nvGraphicFramePr>
        <p:xfrm>
          <a:off x="3057961" y="0"/>
          <a:ext cx="9134039" cy="6857999"/>
        </p:xfrm>
        <a:graphic>
          <a:graphicData uri="http://schemas.openxmlformats.org/drawingml/2006/table">
            <a:tbl>
              <a:tblPr firstRow="1" firstCol="1" bandRow="1">
                <a:tableStyleId>{5C22544A-7EE6-4342-B048-85BDC9FD1C3A}</a:tableStyleId>
              </a:tblPr>
              <a:tblGrid>
                <a:gridCol w="4479098">
                  <a:extLst>
                    <a:ext uri="{9D8B030D-6E8A-4147-A177-3AD203B41FA5}">
                      <a16:colId xmlns:a16="http://schemas.microsoft.com/office/drawing/2014/main" val="3971236143"/>
                    </a:ext>
                  </a:extLst>
                </a:gridCol>
                <a:gridCol w="4654941">
                  <a:extLst>
                    <a:ext uri="{9D8B030D-6E8A-4147-A177-3AD203B41FA5}">
                      <a16:colId xmlns:a16="http://schemas.microsoft.com/office/drawing/2014/main" val="3657644454"/>
                    </a:ext>
                  </a:extLst>
                </a:gridCol>
              </a:tblGrid>
              <a:tr h="324648">
                <a:tc>
                  <a:txBody>
                    <a:bodyPr/>
                    <a:lstStyle/>
                    <a:p>
                      <a:pPr marL="0" marR="0">
                        <a:lnSpc>
                          <a:spcPct val="200000"/>
                        </a:lnSpc>
                        <a:spcBef>
                          <a:spcPts val="0"/>
                        </a:spcBef>
                        <a:spcAft>
                          <a:spcPts val="0"/>
                        </a:spcAft>
                      </a:pPr>
                      <a:r>
                        <a:rPr lang="en-US" sz="1200" dirty="0">
                          <a:effectLst/>
                        </a:rPr>
                        <a:t>Section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336" marR="46336" marT="0" marB="0"/>
                </a:tc>
                <a:tc>
                  <a:txBody>
                    <a:bodyPr/>
                    <a:lstStyle/>
                    <a:p>
                      <a:pPr marL="0" marR="0">
                        <a:lnSpc>
                          <a:spcPct val="200000"/>
                        </a:lnSpc>
                        <a:spcBef>
                          <a:spcPts val="0"/>
                        </a:spcBef>
                        <a:spcAft>
                          <a:spcPts val="0"/>
                        </a:spcAft>
                      </a:pPr>
                      <a:r>
                        <a:rPr lang="en-US" sz="1200">
                          <a:effectLst/>
                        </a:rPr>
                        <a:t>Data Sources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336" marR="46336" marT="0" marB="0"/>
                </a:tc>
                <a:extLst>
                  <a:ext uri="{0D108BD9-81ED-4DB2-BD59-A6C34878D82A}">
                    <a16:rowId xmlns:a16="http://schemas.microsoft.com/office/drawing/2014/main" val="3124939091"/>
                  </a:ext>
                </a:extLst>
              </a:tr>
              <a:tr h="3276224">
                <a:tc>
                  <a:txBody>
                    <a:bodyPr/>
                    <a:lstStyle/>
                    <a:p>
                      <a:pPr marL="0" marR="0" algn="ctr">
                        <a:lnSpc>
                          <a:spcPct val="200000"/>
                        </a:lnSpc>
                        <a:spcBef>
                          <a:spcPts val="0"/>
                        </a:spcBef>
                        <a:spcAft>
                          <a:spcPts val="0"/>
                        </a:spcAft>
                      </a:pPr>
                      <a:r>
                        <a:rPr lang="en-US" sz="1200" dirty="0">
                          <a:effectLst/>
                        </a:rPr>
                        <a:t>Impact of DST on Vehicular-related Fatalities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336" marR="46336" marT="0" marB="0"/>
                </a:tc>
                <a:tc>
                  <a:txBody>
                    <a:bodyPr/>
                    <a:lstStyle/>
                    <a:p>
                      <a:pPr marL="0" marR="0">
                        <a:spcBef>
                          <a:spcPts val="0"/>
                        </a:spcBef>
                        <a:spcAft>
                          <a:spcPts val="0"/>
                        </a:spcAft>
                      </a:pPr>
                      <a:r>
                        <a:rPr lang="en-US" sz="1200">
                          <a:effectLst/>
                        </a:rPr>
                        <a:t>The data used for this section was obtained by the National Center for Statistics and Analysis (NCSA), an office of the National Highway Traffic Safety Administration, which provides analytical and statistical support for the National Highway Traffic Safety Administration (NHTSA) and the highway safety community at large for over 45 years.</a:t>
                      </a:r>
                    </a:p>
                    <a:p>
                      <a:pPr marL="342900" marR="0" lvl="0" indent="-342900">
                        <a:spcBef>
                          <a:spcPts val="0"/>
                        </a:spcBef>
                        <a:spcAft>
                          <a:spcPts val="0"/>
                        </a:spcAft>
                        <a:buFont typeface="Wingdings" pitchFamily="2" charset="2"/>
                        <a:buChar char=""/>
                      </a:pPr>
                      <a:r>
                        <a:rPr lang="en-US" sz="1200" u="sng">
                          <a:effectLst/>
                          <a:hlinkClick r:id="rId4"/>
                        </a:rPr>
                        <a:t>https://www.nhtsa.gov/file-downloads?p=nhtsa/downloads/FARS/2020/National/</a:t>
                      </a:r>
                      <a:endParaRPr lang="en-US" sz="1200">
                        <a:effectLst/>
                      </a:endParaRPr>
                    </a:p>
                    <a:p>
                      <a:pPr marL="342900" marR="0" lvl="0" indent="-342900">
                        <a:spcBef>
                          <a:spcPts val="0"/>
                        </a:spcBef>
                        <a:spcAft>
                          <a:spcPts val="0"/>
                        </a:spcAft>
                        <a:buFont typeface="Wingdings" pitchFamily="2" charset="2"/>
                        <a:buChar char=""/>
                      </a:pPr>
                      <a:r>
                        <a:rPr lang="en-US" sz="1200">
                          <a:effectLst/>
                        </a:rPr>
                        <a:t>FARS2020NationalCSV.zip</a:t>
                      </a:r>
                    </a:p>
                    <a:p>
                      <a:pPr marL="457200" marR="0">
                        <a:spcBef>
                          <a:spcPts val="0"/>
                        </a:spcBef>
                        <a:spcAft>
                          <a:spcPts val="0"/>
                        </a:spcAft>
                      </a:pPr>
                      <a:r>
                        <a:rPr lang="en-US" sz="1200">
                          <a:effectLst/>
                        </a:rPr>
                        <a:t> </a:t>
                      </a:r>
                    </a:p>
                    <a:p>
                      <a:pPr marL="342900" marR="0" lvl="0" indent="-342900">
                        <a:spcBef>
                          <a:spcPts val="0"/>
                        </a:spcBef>
                        <a:spcAft>
                          <a:spcPts val="0"/>
                        </a:spcAft>
                        <a:buFont typeface="Wingdings" pitchFamily="2" charset="2"/>
                        <a:buChar char=""/>
                      </a:pPr>
                      <a:r>
                        <a:rPr lang="en-US" sz="1200">
                          <a:effectLst/>
                        </a:rPr>
                        <a:t>https://www.nhtsa.gov/file-downloads?p=nhtsa/downloads/FARS/2019/National/</a:t>
                      </a:r>
                    </a:p>
                    <a:p>
                      <a:pPr marL="342900" marR="0" lvl="0" indent="-342900">
                        <a:spcBef>
                          <a:spcPts val="0"/>
                        </a:spcBef>
                        <a:spcAft>
                          <a:spcPts val="0"/>
                        </a:spcAft>
                        <a:buFont typeface="Wingdings" pitchFamily="2" charset="2"/>
                        <a:buChar char=""/>
                      </a:pPr>
                      <a:r>
                        <a:rPr lang="en-US" sz="1200">
                          <a:effectLst/>
                        </a:rPr>
                        <a:t>FARS2019NationalCSV.zip</a:t>
                      </a:r>
                    </a:p>
                    <a:p>
                      <a:pPr marL="0" marR="0">
                        <a:spcBef>
                          <a:spcPts val="0"/>
                        </a:spcBef>
                        <a:spcAft>
                          <a:spcPts val="0"/>
                        </a:spcAft>
                      </a:pPr>
                      <a:r>
                        <a:rPr lang="en-US" sz="1200">
                          <a:effectLst/>
                        </a:rPr>
                        <a:t> </a:t>
                      </a:r>
                    </a:p>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336" marR="46336" marT="0" marB="0"/>
                </a:tc>
                <a:extLst>
                  <a:ext uri="{0D108BD9-81ED-4DB2-BD59-A6C34878D82A}">
                    <a16:rowId xmlns:a16="http://schemas.microsoft.com/office/drawing/2014/main" val="2287777555"/>
                  </a:ext>
                </a:extLst>
              </a:tr>
              <a:tr h="1341170">
                <a:tc>
                  <a:txBody>
                    <a:bodyPr/>
                    <a:lstStyle/>
                    <a:p>
                      <a:pPr marL="0" marR="0">
                        <a:lnSpc>
                          <a:spcPct val="200000"/>
                        </a:lnSpc>
                        <a:spcBef>
                          <a:spcPts val="0"/>
                        </a:spcBef>
                        <a:spcAft>
                          <a:spcPts val="0"/>
                        </a:spcAft>
                      </a:pPr>
                      <a:r>
                        <a:rPr lang="en-US" sz="1200">
                          <a:effectLst/>
                        </a:rPr>
                        <a:t>Impact of DST on Health Rates</a:t>
                      </a:r>
                    </a:p>
                    <a:p>
                      <a:pPr marL="0" marR="0">
                        <a:lnSpc>
                          <a:spcPct val="200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336" marR="46336" marT="0" marB="0"/>
                </a:tc>
                <a:tc>
                  <a:txBody>
                    <a:bodyPr/>
                    <a:lstStyle/>
                    <a:p>
                      <a:pPr marL="0" marR="0">
                        <a:spcBef>
                          <a:spcPts val="0"/>
                        </a:spcBef>
                        <a:spcAft>
                          <a:spcPts val="0"/>
                        </a:spcAft>
                      </a:pPr>
                      <a:r>
                        <a:rPr lang="en-US" sz="1200">
                          <a:effectLst/>
                        </a:rPr>
                        <a:t>The data used for this section was obtained from the CDC WONDER database, which provides access to a wide array of publicly available health information.</a:t>
                      </a:r>
                    </a:p>
                    <a:p>
                      <a:pPr marL="342900" marR="0" lvl="0" indent="-342900">
                        <a:spcBef>
                          <a:spcPts val="0"/>
                        </a:spcBef>
                        <a:spcAft>
                          <a:spcPts val="0"/>
                        </a:spcAft>
                        <a:buFont typeface="Wingdings" pitchFamily="2" charset="2"/>
                        <a:buChar char=""/>
                      </a:pPr>
                      <a:r>
                        <a:rPr lang="en-US" sz="1200" u="sng">
                          <a:effectLst/>
                          <a:hlinkClick r:id="rId5"/>
                        </a:rPr>
                        <a:t>https://wonder.cdc.gov/controller/datarequest/D76;jsessionid=F6F0B47B90916521843A879B2D48</a:t>
                      </a:r>
                      <a:endParaRPr lang="en-US" sz="1200">
                        <a:effectLst/>
                      </a:endParaRPr>
                    </a:p>
                    <a:p>
                      <a:pPr marL="342900" marR="0" lvl="0" indent="-342900">
                        <a:spcBef>
                          <a:spcPts val="0"/>
                        </a:spcBef>
                        <a:spcAft>
                          <a:spcPts val="0"/>
                        </a:spcAft>
                        <a:buFont typeface="Wingdings" pitchFamily="2" charset="2"/>
                        <a:buChar char=""/>
                      </a:pPr>
                      <a:r>
                        <a:rPr lang="en-US" sz="1200">
                          <a:effectLst/>
                        </a:rPr>
                        <a:t>Weekly_Counts_of_Deaths_by_State_and_Select_Causes__2014-2019.csv</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336" marR="46336" marT="0" marB="0"/>
                </a:tc>
                <a:extLst>
                  <a:ext uri="{0D108BD9-81ED-4DB2-BD59-A6C34878D82A}">
                    <a16:rowId xmlns:a16="http://schemas.microsoft.com/office/drawing/2014/main" val="1062919767"/>
                  </a:ext>
                </a:extLst>
              </a:tr>
              <a:tr h="1915957">
                <a:tc>
                  <a:txBody>
                    <a:bodyPr/>
                    <a:lstStyle/>
                    <a:p>
                      <a:pPr marL="0" marR="0">
                        <a:lnSpc>
                          <a:spcPct val="200000"/>
                        </a:lnSpc>
                        <a:spcBef>
                          <a:spcPts val="0"/>
                        </a:spcBef>
                        <a:spcAft>
                          <a:spcPts val="0"/>
                        </a:spcAft>
                      </a:pPr>
                      <a:r>
                        <a:rPr lang="en-US" sz="1200">
                          <a:effectLst/>
                        </a:rPr>
                        <a:t>Impact of DST on Crime Rate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336" marR="46336" marT="0" marB="0"/>
                </a:tc>
                <a:tc>
                  <a:txBody>
                    <a:bodyPr/>
                    <a:lstStyle/>
                    <a:p>
                      <a:pPr marL="0" marR="0">
                        <a:spcBef>
                          <a:spcPts val="0"/>
                        </a:spcBef>
                        <a:spcAft>
                          <a:spcPts val="0"/>
                        </a:spcAft>
                      </a:pPr>
                      <a:r>
                        <a:rPr lang="en-US" sz="1200" dirty="0">
                          <a:effectLst/>
                        </a:rPr>
                        <a:t>The data used for this section was obtained from the National Incident-Based Reporting System (NIBRS) Series which is a component part of the Uniform Crime Reporting Program (UCR), a nationwide view of crime administered by the Federal Bureau of Investigation (FBI), based on the submission of crime information by participating law enforcement agencies.</a:t>
                      </a:r>
                    </a:p>
                    <a:p>
                      <a:pPr marL="342900" marR="0" lvl="0" indent="-342900">
                        <a:spcBef>
                          <a:spcPts val="0"/>
                        </a:spcBef>
                        <a:spcAft>
                          <a:spcPts val="0"/>
                        </a:spcAft>
                        <a:buFont typeface="Wingdings" pitchFamily="2" charset="2"/>
                        <a:buChar char=""/>
                      </a:pPr>
                      <a:r>
                        <a:rPr lang="en-US" sz="1200" u="sng" dirty="0">
                          <a:effectLst/>
                          <a:hlinkClick r:id="rId6"/>
                        </a:rPr>
                        <a:t>https://ucr.fbi.gov/crime-in-the-u.s/2019/crime-in-the-u.s.-2019/additional-publications/nibrs</a:t>
                      </a:r>
                      <a:endParaRPr lang="en-US" sz="1200" dirty="0">
                        <a:effectLst/>
                      </a:endParaRPr>
                    </a:p>
                    <a:p>
                      <a:pPr marL="342900" marR="0" lvl="0" indent="-342900">
                        <a:spcBef>
                          <a:spcPts val="0"/>
                        </a:spcBef>
                        <a:spcAft>
                          <a:spcPts val="0"/>
                        </a:spcAft>
                        <a:buFont typeface="Wingdings" pitchFamily="2" charset="2"/>
                        <a:buChar char=""/>
                      </a:pPr>
                      <a:r>
                        <a:rPr lang="en-US" sz="1200" dirty="0" err="1">
                          <a:effectLst/>
                        </a:rPr>
                        <a:t>NIBRS_incident.csv</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336" marR="46336" marT="0" marB="0"/>
                </a:tc>
                <a:extLst>
                  <a:ext uri="{0D108BD9-81ED-4DB2-BD59-A6C34878D82A}">
                    <a16:rowId xmlns:a16="http://schemas.microsoft.com/office/drawing/2014/main" val="1837137141"/>
                  </a:ext>
                </a:extLst>
              </a:tr>
            </a:tbl>
          </a:graphicData>
        </a:graphic>
      </p:graphicFrame>
      <p:sp>
        <p:nvSpPr>
          <p:cNvPr id="3" name="TextBox 2">
            <a:extLst>
              <a:ext uri="{FF2B5EF4-FFF2-40B4-BE49-F238E27FC236}">
                <a16:creationId xmlns:a16="http://schemas.microsoft.com/office/drawing/2014/main" id="{9F23D4C0-9EDA-CFD9-7064-78159E87DC18}"/>
              </a:ext>
            </a:extLst>
          </p:cNvPr>
          <p:cNvSpPr txBox="1"/>
          <p:nvPr/>
        </p:nvSpPr>
        <p:spPr>
          <a:xfrm>
            <a:off x="457717" y="5708249"/>
            <a:ext cx="2398217" cy="984885"/>
          </a:xfrm>
          <a:prstGeom prst="rect">
            <a:avLst/>
          </a:prstGeom>
          <a:noFill/>
        </p:spPr>
        <p:txBody>
          <a:bodyPr wrap="square" rtlCol="0">
            <a:spAutoFit/>
          </a:bodyPr>
          <a:lstStyle/>
          <a:p>
            <a:r>
              <a:rPr lang="en-US" sz="1400" dirty="0">
                <a:solidFill>
                  <a:schemeClr val="accent1"/>
                </a:solidFill>
              </a:rPr>
              <a:t>Code and Datasets for this project can be found:</a:t>
            </a:r>
          </a:p>
          <a:p>
            <a:r>
              <a:rPr lang="en-US" sz="1000" dirty="0">
                <a:hlinkClick r:id="rId7">
                  <a:extLst>
                    <a:ext uri="{A12FA001-AC4F-418D-AE19-62706E023703}">
                      <ahyp:hlinkClr xmlns:ahyp="http://schemas.microsoft.com/office/drawing/2018/hyperlinkcolor" val="tx"/>
                    </a:ext>
                  </a:extLst>
                </a:hlinkClick>
              </a:rPr>
              <a:t>https://</a:t>
            </a:r>
            <a:r>
              <a:rPr lang="en-US" sz="1000" dirty="0" err="1">
                <a:hlinkClick r:id="rId7">
                  <a:extLst>
                    <a:ext uri="{A12FA001-AC4F-418D-AE19-62706E023703}">
                      <ahyp:hlinkClr xmlns:ahyp="http://schemas.microsoft.com/office/drawing/2018/hyperlinkcolor" val="tx"/>
                    </a:ext>
                  </a:extLst>
                </a:hlinkClick>
              </a:rPr>
              <a:t>github.com</a:t>
            </a:r>
            <a:r>
              <a:rPr lang="en-US" sz="1000" dirty="0">
                <a:hlinkClick r:id="rId7">
                  <a:extLst>
                    <a:ext uri="{A12FA001-AC4F-418D-AE19-62706E023703}">
                      <ahyp:hlinkClr xmlns:ahyp="http://schemas.microsoft.com/office/drawing/2018/hyperlinkcolor" val="tx"/>
                    </a:ext>
                  </a:extLst>
                </a:hlinkClick>
              </a:rPr>
              <a:t>/k-</a:t>
            </a:r>
            <a:r>
              <a:rPr lang="en-US" sz="1000" dirty="0" err="1">
                <a:hlinkClick r:id="rId7">
                  <a:extLst>
                    <a:ext uri="{A12FA001-AC4F-418D-AE19-62706E023703}">
                      <ahyp:hlinkClr xmlns:ahyp="http://schemas.microsoft.com/office/drawing/2018/hyperlinkcolor" val="tx"/>
                    </a:ext>
                  </a:extLst>
                </a:hlinkClick>
              </a:rPr>
              <a:t>sgonzalez</a:t>
            </a:r>
            <a:r>
              <a:rPr lang="en-US" sz="1000" dirty="0">
                <a:hlinkClick r:id="rId7">
                  <a:extLst>
                    <a:ext uri="{A12FA001-AC4F-418D-AE19-62706E023703}">
                      <ahyp:hlinkClr xmlns:ahyp="http://schemas.microsoft.com/office/drawing/2018/hyperlinkcolor" val="tx"/>
                    </a:ext>
                  </a:extLst>
                </a:hlinkClick>
              </a:rPr>
              <a:t>/Portfolio/tree/main/Project1_DaylightSavingTime</a:t>
            </a:r>
            <a:endParaRPr lang="en-US" sz="1000" dirty="0"/>
          </a:p>
        </p:txBody>
      </p:sp>
      <p:pic>
        <p:nvPicPr>
          <p:cNvPr id="8" name="Audio Recording May 21, 2022 at 2:43:06 AM" descr="Audio Recording May 21, 2022 at 2:43:06 AM">
            <a:hlinkClick r:id="" action="ppaction://media"/>
            <a:extLst>
              <a:ext uri="{FF2B5EF4-FFF2-40B4-BE49-F238E27FC236}">
                <a16:creationId xmlns:a16="http://schemas.microsoft.com/office/drawing/2014/main" id="{4274E23D-C881-7394-68F9-E40EADE7BC7A}"/>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096722" y="4756967"/>
            <a:ext cx="812800" cy="812800"/>
          </a:xfrm>
          <a:prstGeom prst="rect">
            <a:avLst/>
          </a:prstGeom>
          <a:solidFill>
            <a:schemeClr val="tx1"/>
          </a:solidFill>
        </p:spPr>
      </p:pic>
    </p:spTree>
    <p:extLst>
      <p:ext uri="{BB962C8B-B14F-4D97-AF65-F5344CB8AC3E}">
        <p14:creationId xmlns:p14="http://schemas.microsoft.com/office/powerpoint/2010/main" val="366050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4400"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3F8B-6C62-0BDC-0AFA-0722F1EAAD4C}"/>
              </a:ext>
            </a:extLst>
          </p:cNvPr>
          <p:cNvSpPr>
            <a:spLocks noGrp="1"/>
          </p:cNvSpPr>
          <p:nvPr>
            <p:ph type="title"/>
          </p:nvPr>
        </p:nvSpPr>
        <p:spPr>
          <a:xfrm>
            <a:off x="0" y="35849"/>
            <a:ext cx="2416595" cy="780789"/>
          </a:xfrm>
        </p:spPr>
        <p:txBody>
          <a:bodyPr/>
          <a:lstStyle/>
          <a:p>
            <a:r>
              <a:rPr lang="en-US" dirty="0"/>
              <a:t>Questions?</a:t>
            </a:r>
          </a:p>
        </p:txBody>
      </p:sp>
      <p:sp>
        <p:nvSpPr>
          <p:cNvPr id="3" name="Content Placeholder 2">
            <a:extLst>
              <a:ext uri="{FF2B5EF4-FFF2-40B4-BE49-F238E27FC236}">
                <a16:creationId xmlns:a16="http://schemas.microsoft.com/office/drawing/2014/main" id="{D946BA13-1B47-2E75-C637-10370A76487F}"/>
              </a:ext>
            </a:extLst>
          </p:cNvPr>
          <p:cNvSpPr>
            <a:spLocks noGrp="1"/>
          </p:cNvSpPr>
          <p:nvPr>
            <p:ph idx="1"/>
          </p:nvPr>
        </p:nvSpPr>
        <p:spPr>
          <a:xfrm>
            <a:off x="0" y="657465"/>
            <a:ext cx="6096000" cy="5066930"/>
          </a:xfrm>
        </p:spPr>
        <p:txBody>
          <a:bodyPr>
            <a:normAutofit/>
          </a:bodyPr>
          <a:lstStyle/>
          <a:p>
            <a:r>
              <a:rPr lang="en-US" dirty="0"/>
              <a:t>What inspired you to research this topic?</a:t>
            </a:r>
          </a:p>
          <a:p>
            <a:r>
              <a:rPr lang="en-US" dirty="0"/>
              <a:t>What was the most interesting fact you found out while researching this topic?</a:t>
            </a:r>
          </a:p>
          <a:p>
            <a:r>
              <a:rPr lang="en-US" dirty="0"/>
              <a:t>If it were your choice, would you do away with DST?</a:t>
            </a:r>
          </a:p>
          <a:p>
            <a:r>
              <a:rPr lang="en-US" dirty="0"/>
              <a:t>What do you believe are the biggest considerations that should be taken into account for this topic?</a:t>
            </a:r>
          </a:p>
          <a:p>
            <a:r>
              <a:rPr lang="en-US" dirty="0"/>
              <a:t>What was the most challenging part of this project?</a:t>
            </a:r>
          </a:p>
          <a:p>
            <a:r>
              <a:rPr lang="en-US" dirty="0"/>
              <a:t>What would you have done differently?</a:t>
            </a:r>
          </a:p>
          <a:p>
            <a:r>
              <a:rPr lang="en-US" dirty="0"/>
              <a:t>Do you think DST will be rid of permanently?</a:t>
            </a:r>
          </a:p>
          <a:p>
            <a:r>
              <a:rPr lang="en-US" dirty="0"/>
              <a:t>Where is the Sunshine Protection Act Now?</a:t>
            </a:r>
          </a:p>
          <a:p>
            <a:r>
              <a:rPr lang="en-US" dirty="0"/>
              <a:t>Are there any other topics you would like to have covered?</a:t>
            </a:r>
          </a:p>
          <a:p>
            <a:r>
              <a:rPr lang="en-US" dirty="0"/>
              <a:t>Any other lessons learned?</a:t>
            </a:r>
          </a:p>
          <a:p>
            <a:endParaRPr lang="en-US" dirty="0"/>
          </a:p>
        </p:txBody>
      </p:sp>
      <p:pic>
        <p:nvPicPr>
          <p:cNvPr id="9218" name="Picture 2" descr="Sleep Experts Warn of Permanent Daylight Saving Time Risks | MedPage Today">
            <a:extLst>
              <a:ext uri="{FF2B5EF4-FFF2-40B4-BE49-F238E27FC236}">
                <a16:creationId xmlns:a16="http://schemas.microsoft.com/office/drawing/2014/main" id="{51164727-B19D-B6A2-4A9D-7E8F87E216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1556" y="3128375"/>
            <a:ext cx="6630444" cy="3729625"/>
          </a:xfrm>
          <a:prstGeom prst="rect">
            <a:avLst/>
          </a:prstGeom>
          <a:noFill/>
          <a:extLst>
            <a:ext uri="{909E8E84-426E-40DD-AFC4-6F175D3DCCD1}">
              <a14:hiddenFill xmlns:a14="http://schemas.microsoft.com/office/drawing/2010/main">
                <a:solidFill>
                  <a:srgbClr val="FFFFFF"/>
                </a:solidFill>
              </a14:hiddenFill>
            </a:ext>
          </a:extLst>
        </p:spPr>
      </p:pic>
      <p:pic>
        <p:nvPicPr>
          <p:cNvPr id="4" name="Audio Recording May 21, 2022 at 2:47:07 AM" descr="Audio Recording May 21, 2022 at 2:47:07 AM">
            <a:hlinkClick r:id="" action="ppaction://media"/>
            <a:extLst>
              <a:ext uri="{FF2B5EF4-FFF2-40B4-BE49-F238E27FC236}">
                <a16:creationId xmlns:a16="http://schemas.microsoft.com/office/drawing/2014/main" id="{74E389CD-A17D-57A9-99D1-4BD5C5D91682}"/>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0993120" y="81569"/>
            <a:ext cx="812800" cy="812800"/>
          </a:xfrm>
          <a:prstGeom prst="rect">
            <a:avLst/>
          </a:prstGeom>
          <a:solidFill>
            <a:schemeClr val="tx1"/>
          </a:solidFill>
        </p:spPr>
      </p:pic>
    </p:spTree>
    <p:extLst>
      <p:ext uri="{BB962C8B-B14F-4D97-AF65-F5344CB8AC3E}">
        <p14:creationId xmlns:p14="http://schemas.microsoft.com/office/powerpoint/2010/main" val="72049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352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{DB6080C6-D87E-774E-9ECD-4A0210D14231}tf10001060</Template>
  <TotalTime>116</TotalTime>
  <Words>1331</Words>
  <Application>Microsoft Macintosh PowerPoint</Application>
  <PresentationFormat>Widescreen</PresentationFormat>
  <Paragraphs>89</Paragraphs>
  <Slides>9</Slides>
  <Notes>1</Notes>
  <HiddenSlides>0</HiddenSlides>
  <MMClips>9</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Times New Roman</vt:lpstr>
      <vt:lpstr>Trebuchet MS</vt:lpstr>
      <vt:lpstr>Wingdings</vt:lpstr>
      <vt:lpstr>Wingdings 3</vt:lpstr>
      <vt:lpstr>Facet</vt:lpstr>
      <vt:lpstr>Daylight Saving Time (DST) &amp; its Effects on Society</vt:lpstr>
      <vt:lpstr>Background</vt:lpstr>
      <vt:lpstr>The Argument</vt:lpstr>
      <vt:lpstr>PowerPoint Presentation</vt:lpstr>
      <vt:lpstr>PowerPoint Presentation</vt:lpstr>
      <vt:lpstr>PowerPoint Presentation</vt:lpstr>
      <vt:lpstr>PowerPoint Presentation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Daylight Saving Time (DST) &amp; its Effects on Society</dc:title>
  <dc:creator>Kimberly Gonzalez</dc:creator>
  <cp:lastModifiedBy>Kimberly Gonzalez</cp:lastModifiedBy>
  <cp:revision>8</cp:revision>
  <dcterms:created xsi:type="dcterms:W3CDTF">2022-05-21T07:55:27Z</dcterms:created>
  <dcterms:modified xsi:type="dcterms:W3CDTF">2022-05-21T09:52:03Z</dcterms:modified>
</cp:coreProperties>
</file>