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47"/>
  </p:notesMasterIdLst>
  <p:sldIdLst>
    <p:sldId id="256" r:id="rId2"/>
    <p:sldId id="257" r:id="rId3"/>
    <p:sldId id="259" r:id="rId4"/>
    <p:sldId id="260" r:id="rId5"/>
    <p:sldId id="344" r:id="rId6"/>
    <p:sldId id="309" r:id="rId7"/>
    <p:sldId id="304" r:id="rId8"/>
    <p:sldId id="305" r:id="rId9"/>
    <p:sldId id="306" r:id="rId10"/>
    <p:sldId id="315" r:id="rId11"/>
    <p:sldId id="316" r:id="rId12"/>
    <p:sldId id="307" r:id="rId13"/>
    <p:sldId id="310" r:id="rId14"/>
    <p:sldId id="313" r:id="rId15"/>
    <p:sldId id="317" r:id="rId16"/>
    <p:sldId id="312" r:id="rId17"/>
    <p:sldId id="319" r:id="rId18"/>
    <p:sldId id="321" r:id="rId19"/>
    <p:sldId id="320" r:id="rId20"/>
    <p:sldId id="322" r:id="rId21"/>
    <p:sldId id="308" r:id="rId22"/>
    <p:sldId id="343" r:id="rId23"/>
    <p:sldId id="314" r:id="rId24"/>
    <p:sldId id="303" r:id="rId25"/>
    <p:sldId id="324" r:id="rId26"/>
    <p:sldId id="345" r:id="rId27"/>
    <p:sldId id="325" r:id="rId28"/>
    <p:sldId id="326" r:id="rId29"/>
    <p:sldId id="327" r:id="rId30"/>
    <p:sldId id="328" r:id="rId31"/>
    <p:sldId id="330" r:id="rId32"/>
    <p:sldId id="329" r:id="rId33"/>
    <p:sldId id="331" r:id="rId34"/>
    <p:sldId id="323" r:id="rId35"/>
    <p:sldId id="332" r:id="rId36"/>
    <p:sldId id="333" r:id="rId37"/>
    <p:sldId id="334" r:id="rId38"/>
    <p:sldId id="335" r:id="rId39"/>
    <p:sldId id="346" r:id="rId40"/>
    <p:sldId id="338" r:id="rId41"/>
    <p:sldId id="339" r:id="rId42"/>
    <p:sldId id="340" r:id="rId43"/>
    <p:sldId id="341" r:id="rId44"/>
    <p:sldId id="342" r:id="rId45"/>
    <p:sldId id="273" r:id="rId4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48"/>
    </p:embeddedFont>
    <p:embeddedFont>
      <p:font typeface="Darker Grotesque Medium" pitchFamily="2" charset="0"/>
      <p:regular r:id="rId49"/>
      <p:bold r:id="rId50"/>
    </p:embeddedFont>
    <p:embeddedFont>
      <p:font typeface="Merriweather" pitchFamily="2" charset="0"/>
      <p:regular r:id="rId51"/>
      <p:bold r:id="rId52"/>
      <p:italic r:id="rId53"/>
      <p:boldItalic r:id="rId54"/>
    </p:embeddedFont>
    <p:embeddedFont>
      <p:font typeface="Roboto Condensed Light" panose="020F0302020204030204" pitchFamily="34" charset="0"/>
      <p:regular r:id="rId55"/>
      <p:italic r:id="rId56"/>
    </p:embeddedFont>
    <p:embeddedFont>
      <p:font typeface="Source Sans Pro" panose="020B0503030403020204" pitchFamily="34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D6CF72-00E2-4F51-A761-FA04A54BAF17}">
  <a:tblStyle styleId="{B5D6CF72-00E2-4F51-A761-FA04A54BAF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napToObjects="1">
      <p:cViewPr>
        <p:scale>
          <a:sx n="156" d="100"/>
          <a:sy n="156" d="100"/>
        </p:scale>
        <p:origin x="36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4351be878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4351be878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351be87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4351be87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7490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351be87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4351be87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153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351be87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4351be87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253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351be87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4351be87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931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351be87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4351be87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judges a model by how close its fitted values tend to be to the true expected values.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6162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351be87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4351be87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7070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351be87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4351be87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6140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351be87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4351be87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22687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351be87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4351be87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161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351be87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4351be87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90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046fce6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046fce6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351be87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4351be87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76087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351be87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4351be87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766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351be87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4351be87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609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351be87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4351be87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81017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4351be87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4351be87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85590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351be87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4351be87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5819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351be87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4351be87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9827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351be87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4351be87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0541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351be87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4351be87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4143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351be87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4351be87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496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4351be87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4351be87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351be87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4351be87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7962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351be87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4351be87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6038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351be87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4351be87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754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351be87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4351be87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3152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351be87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4351be87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9066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351be87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4351be87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4247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351be87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4351be87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31405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351be87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4351be87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4208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351be87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4351be87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4126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351be87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4351be87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064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351be87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4351be87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351be87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4351be87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6614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351be87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4351be87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1657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351be87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4351be87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74110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351be87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4351be87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4894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351be87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4351be87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1823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d4351be87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d4351be87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351be87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4351be87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852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351be87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4351be87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774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351be87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4351be87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328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351be87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4351be87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2685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351be87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4351be87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608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50" y="286050"/>
            <a:ext cx="9144449" cy="4571700"/>
            <a:chOff x="-450" y="286050"/>
            <a:chExt cx="9144449" cy="4571700"/>
          </a:xfrm>
        </p:grpSpPr>
        <p:sp>
          <p:nvSpPr>
            <p:cNvPr id="10" name="Google Shape;10;p2"/>
            <p:cNvSpPr/>
            <p:nvPr/>
          </p:nvSpPr>
          <p:spPr>
            <a:xfrm>
              <a:off x="315300" y="286050"/>
              <a:ext cx="8513400" cy="45717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450" y="585630"/>
              <a:ext cx="1159588" cy="3972541"/>
            </a:xfrm>
            <a:custGeom>
              <a:avLst/>
              <a:gdLst/>
              <a:ahLst/>
              <a:cxnLst/>
              <a:rect l="l" t="t" r="r" b="b"/>
              <a:pathLst>
                <a:path w="15941" h="54611" fill="none" extrusionOk="0">
                  <a:moveTo>
                    <a:pt x="1" y="1"/>
                  </a:moveTo>
                  <a:cubicBezTo>
                    <a:pt x="9510" y="5383"/>
                    <a:pt x="15930" y="15596"/>
                    <a:pt x="15930" y="27305"/>
                  </a:cubicBezTo>
                  <a:cubicBezTo>
                    <a:pt x="15941" y="35625"/>
                    <a:pt x="12638" y="43605"/>
                    <a:pt x="6748" y="49479"/>
                  </a:cubicBezTo>
                  <a:cubicBezTo>
                    <a:pt x="4739" y="51488"/>
                    <a:pt x="2468" y="53213"/>
                    <a:pt x="1" y="5461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54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984848" y="585630"/>
              <a:ext cx="1159152" cy="3972541"/>
            </a:xfrm>
            <a:custGeom>
              <a:avLst/>
              <a:gdLst/>
              <a:ahLst/>
              <a:cxnLst/>
              <a:rect l="l" t="t" r="r" b="b"/>
              <a:pathLst>
                <a:path w="15935" h="54611" fill="none" extrusionOk="0">
                  <a:moveTo>
                    <a:pt x="15934" y="1"/>
                  </a:moveTo>
                  <a:cubicBezTo>
                    <a:pt x="6420" y="5383"/>
                    <a:pt x="0" y="15596"/>
                    <a:pt x="0" y="27305"/>
                  </a:cubicBezTo>
                  <a:cubicBezTo>
                    <a:pt x="6" y="38616"/>
                    <a:pt x="6092" y="49042"/>
                    <a:pt x="15934" y="5461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54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53000" y="1238850"/>
            <a:ext cx="58380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 b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053525" y="3317525"/>
            <a:ext cx="50367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-450" y="585630"/>
            <a:ext cx="1159588" cy="3972541"/>
          </a:xfrm>
          <a:custGeom>
            <a:avLst/>
            <a:gdLst/>
            <a:ahLst/>
            <a:cxnLst/>
            <a:rect l="l" t="t" r="r" b="b"/>
            <a:pathLst>
              <a:path w="15941" h="54611" fill="none" extrusionOk="0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984848" y="585630"/>
            <a:ext cx="1159152" cy="3972541"/>
          </a:xfrm>
          <a:custGeom>
            <a:avLst/>
            <a:gdLst/>
            <a:ahLst/>
            <a:cxnLst/>
            <a:rect l="l" t="t" r="r" b="b"/>
            <a:pathLst>
              <a:path w="15935" h="54611" fill="none" extrusionOk="0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20000" y="2612920"/>
            <a:ext cx="77040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82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253162"/>
            <a:ext cx="3150900" cy="10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391900" y="3158078"/>
            <a:ext cx="4360200" cy="5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AutoNum type="arabicPeriod"/>
              <a:defRPr sz="1200">
                <a:solidFill>
                  <a:srgbClr val="434343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24" name="Google Shape;24;p4"/>
          <p:cNvCxnSpPr/>
          <p:nvPr/>
        </p:nvCxnSpPr>
        <p:spPr>
          <a:xfrm rot="10800000">
            <a:off x="300" y="1021850"/>
            <a:ext cx="7581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-450" y="585630"/>
            <a:ext cx="1159588" cy="3972541"/>
          </a:xfrm>
          <a:custGeom>
            <a:avLst/>
            <a:gdLst/>
            <a:ahLst/>
            <a:cxnLst/>
            <a:rect l="l" t="t" r="r" b="b"/>
            <a:pathLst>
              <a:path w="15941" h="54611" fill="none" extrusionOk="0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/>
          <p:nvPr/>
        </p:nvSpPr>
        <p:spPr>
          <a:xfrm>
            <a:off x="7984848" y="585630"/>
            <a:ext cx="1159152" cy="3972541"/>
          </a:xfrm>
          <a:custGeom>
            <a:avLst/>
            <a:gdLst/>
            <a:ahLst/>
            <a:cxnLst/>
            <a:rect l="l" t="t" r="r" b="b"/>
            <a:pathLst>
              <a:path w="15935" h="54611" fill="none" extrusionOk="0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1783150" y="835763"/>
            <a:ext cx="5577600" cy="27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712850" y="3323800"/>
            <a:ext cx="20952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1"/>
          </p:nvPr>
        </p:nvSpPr>
        <p:spPr>
          <a:xfrm>
            <a:off x="712850" y="3619470"/>
            <a:ext cx="2095200" cy="8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title" idx="2"/>
          </p:nvPr>
        </p:nvSpPr>
        <p:spPr>
          <a:xfrm>
            <a:off x="3524400" y="2333200"/>
            <a:ext cx="20952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3"/>
          </p:nvPr>
        </p:nvSpPr>
        <p:spPr>
          <a:xfrm>
            <a:off x="3524400" y="2628870"/>
            <a:ext cx="2095200" cy="8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title" idx="4"/>
          </p:nvPr>
        </p:nvSpPr>
        <p:spPr>
          <a:xfrm>
            <a:off x="6334525" y="3323800"/>
            <a:ext cx="20952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5"/>
          </p:nvPr>
        </p:nvSpPr>
        <p:spPr>
          <a:xfrm>
            <a:off x="6334525" y="3619470"/>
            <a:ext cx="2095200" cy="8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108" name="Google Shape;108;p20"/>
          <p:cNvCxnSpPr/>
          <p:nvPr/>
        </p:nvCxnSpPr>
        <p:spPr>
          <a:xfrm rot="10800000">
            <a:off x="300" y="1021850"/>
            <a:ext cx="7581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5"/>
          <p:cNvGrpSpPr/>
          <p:nvPr/>
        </p:nvGrpSpPr>
        <p:grpSpPr>
          <a:xfrm>
            <a:off x="-450" y="286050"/>
            <a:ext cx="9144449" cy="4571700"/>
            <a:chOff x="-450" y="286050"/>
            <a:chExt cx="9144449" cy="4571700"/>
          </a:xfrm>
        </p:grpSpPr>
        <p:sp>
          <p:nvSpPr>
            <p:cNvPr id="156" name="Google Shape;156;p25"/>
            <p:cNvSpPr/>
            <p:nvPr/>
          </p:nvSpPr>
          <p:spPr>
            <a:xfrm>
              <a:off x="315300" y="286050"/>
              <a:ext cx="8513400" cy="45717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-450" y="585630"/>
              <a:ext cx="1159588" cy="3972541"/>
            </a:xfrm>
            <a:custGeom>
              <a:avLst/>
              <a:gdLst/>
              <a:ahLst/>
              <a:cxnLst/>
              <a:rect l="l" t="t" r="r" b="b"/>
              <a:pathLst>
                <a:path w="15941" h="54611" fill="none" extrusionOk="0">
                  <a:moveTo>
                    <a:pt x="1" y="1"/>
                  </a:moveTo>
                  <a:cubicBezTo>
                    <a:pt x="9510" y="5383"/>
                    <a:pt x="15930" y="15596"/>
                    <a:pt x="15930" y="27305"/>
                  </a:cubicBezTo>
                  <a:cubicBezTo>
                    <a:pt x="15941" y="35625"/>
                    <a:pt x="12638" y="43605"/>
                    <a:pt x="6748" y="49479"/>
                  </a:cubicBezTo>
                  <a:cubicBezTo>
                    <a:pt x="4739" y="51488"/>
                    <a:pt x="2468" y="53213"/>
                    <a:pt x="1" y="5461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54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7984848" y="585630"/>
              <a:ext cx="1159152" cy="3972541"/>
            </a:xfrm>
            <a:custGeom>
              <a:avLst/>
              <a:gdLst/>
              <a:ahLst/>
              <a:cxnLst/>
              <a:rect l="l" t="t" r="r" b="b"/>
              <a:pathLst>
                <a:path w="15935" h="54611" fill="none" extrusionOk="0">
                  <a:moveTo>
                    <a:pt x="15934" y="1"/>
                  </a:moveTo>
                  <a:cubicBezTo>
                    <a:pt x="6420" y="5383"/>
                    <a:pt x="0" y="15596"/>
                    <a:pt x="0" y="27305"/>
                  </a:cubicBezTo>
                  <a:cubicBezTo>
                    <a:pt x="6" y="38616"/>
                    <a:pt x="6092" y="49042"/>
                    <a:pt x="15934" y="5461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54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●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○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■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●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○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■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●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○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arker Grotesque Medium"/>
              <a:buChar char="■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8" r:id="rId5"/>
    <p:sldLayoutId id="2147483666" r:id="rId6"/>
    <p:sldLayoutId id="214748367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ctrTitle"/>
          </p:nvPr>
        </p:nvSpPr>
        <p:spPr>
          <a:xfrm>
            <a:off x="1653000" y="1238850"/>
            <a:ext cx="58380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 Project</a:t>
            </a:r>
            <a:endParaRPr dirty="0"/>
          </a:p>
        </p:txBody>
      </p:sp>
      <p:sp>
        <p:nvSpPr>
          <p:cNvPr id="169" name="Google Shape;169;p28"/>
          <p:cNvSpPr/>
          <p:nvPr/>
        </p:nvSpPr>
        <p:spPr>
          <a:xfrm>
            <a:off x="6961050" y="742950"/>
            <a:ext cx="872400" cy="872400"/>
          </a:xfrm>
          <a:prstGeom prst="star4">
            <a:avLst>
              <a:gd name="adj" fmla="val 125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8"/>
          <p:cNvSpPr/>
          <p:nvPr/>
        </p:nvSpPr>
        <p:spPr>
          <a:xfrm>
            <a:off x="1526000" y="3973800"/>
            <a:ext cx="279900" cy="279900"/>
          </a:xfrm>
          <a:prstGeom prst="star4">
            <a:avLst>
              <a:gd name="adj" fmla="val 125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28"/>
          <p:cNvGrpSpPr/>
          <p:nvPr/>
        </p:nvGrpSpPr>
        <p:grpSpPr>
          <a:xfrm>
            <a:off x="4263850" y="4031025"/>
            <a:ext cx="616350" cy="165450"/>
            <a:chOff x="4263850" y="3973875"/>
            <a:chExt cx="616350" cy="165450"/>
          </a:xfrm>
        </p:grpSpPr>
        <p:cxnSp>
          <p:nvCxnSpPr>
            <p:cNvPr id="172" name="Google Shape;172;p28"/>
            <p:cNvCxnSpPr/>
            <p:nvPr/>
          </p:nvCxnSpPr>
          <p:spPr>
            <a:xfrm>
              <a:off x="4263850" y="4056525"/>
              <a:ext cx="6162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28"/>
            <p:cNvCxnSpPr/>
            <p:nvPr/>
          </p:nvCxnSpPr>
          <p:spPr>
            <a:xfrm>
              <a:off x="4731700" y="3973875"/>
              <a:ext cx="148500" cy="8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Google Shape;174;p28"/>
            <p:cNvCxnSpPr/>
            <p:nvPr/>
          </p:nvCxnSpPr>
          <p:spPr>
            <a:xfrm rot="10800000" flipH="1">
              <a:off x="4731700" y="4056525"/>
              <a:ext cx="148500" cy="8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" name="제목 2">
            <a:extLst>
              <a:ext uri="{FF2B5EF4-FFF2-40B4-BE49-F238E27FC236}">
                <a16:creationId xmlns:a16="http://schemas.microsoft.com/office/drawing/2014/main" id="{EC44A3B6-2DC4-D344-8426-77C21891D123}"/>
              </a:ext>
            </a:extLst>
          </p:cNvPr>
          <p:cNvSpPr txBox="1">
            <a:spLocks/>
          </p:cNvSpPr>
          <p:nvPr/>
        </p:nvSpPr>
        <p:spPr>
          <a:xfrm>
            <a:off x="719950" y="3025800"/>
            <a:ext cx="77040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erriweather"/>
              <a:buNone/>
              <a:defRPr sz="48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altLang="ko-Kore-KR" sz="2400" b="0" dirty="0"/>
              <a:t>AMS 573 </a:t>
            </a:r>
          </a:p>
          <a:p>
            <a:r>
              <a:rPr lang="en-US" altLang="ko-Kore-KR" sz="2400" b="0" dirty="0" err="1"/>
              <a:t>Su</a:t>
            </a:r>
            <a:r>
              <a:rPr lang="en-US" altLang="ko-Kore-KR" sz="2400" b="0" dirty="0"/>
              <a:t>-Ah Kwon</a:t>
            </a:r>
            <a:endParaRPr lang="ko-Kore-KR" altLang="en-US" sz="24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2"/>
          <p:cNvGrpSpPr/>
          <p:nvPr/>
        </p:nvGrpSpPr>
        <p:grpSpPr>
          <a:xfrm>
            <a:off x="7968750" y="881900"/>
            <a:ext cx="898225" cy="1568100"/>
            <a:chOff x="7968750" y="881900"/>
            <a:chExt cx="898225" cy="1568100"/>
          </a:xfrm>
        </p:grpSpPr>
        <p:sp>
          <p:nvSpPr>
            <p:cNvPr id="259" name="Google Shape;259;p32"/>
            <p:cNvSpPr/>
            <p:nvPr/>
          </p:nvSpPr>
          <p:spPr>
            <a:xfrm>
              <a:off x="7994575" y="1577600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7968750" y="8819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224;p32">
            <a:extLst>
              <a:ext uri="{FF2B5EF4-FFF2-40B4-BE49-F238E27FC236}">
                <a16:creationId xmlns:a16="http://schemas.microsoft.com/office/drawing/2014/main" id="{49B8F49D-BB36-E242-8BA7-79D04C39DC89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dirty="0"/>
              <a:t>Statistical Analysis</a:t>
            </a:r>
          </a:p>
        </p:txBody>
      </p:sp>
      <p:sp>
        <p:nvSpPr>
          <p:cNvPr id="11" name="Google Shape;180;p29">
            <a:extLst>
              <a:ext uri="{FF2B5EF4-FFF2-40B4-BE49-F238E27FC236}">
                <a16:creationId xmlns:a16="http://schemas.microsoft.com/office/drawing/2014/main" id="{DF4BDBEC-F5C7-2540-A7B7-8869B400EA83}"/>
              </a:ext>
            </a:extLst>
          </p:cNvPr>
          <p:cNvSpPr txBox="1">
            <a:spLocks/>
          </p:cNvSpPr>
          <p:nvPr/>
        </p:nvSpPr>
        <p:spPr>
          <a:xfrm>
            <a:off x="4397934" y="1064775"/>
            <a:ext cx="4026066" cy="382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b="1" dirty="0"/>
              <a:t>Goodness of Fit Test </a:t>
            </a:r>
          </a:p>
          <a:p>
            <a:pPr marL="0" indent="0" algn="l"/>
            <a:r>
              <a:rPr lang="en-US" sz="2000" dirty="0"/>
              <a:t>  1-</a:t>
            </a:r>
            <a:r>
              <a:rPr lang="en-US" sz="1500" dirty="0"/>
              <a:t>pchisq(1173.6,1454) -&gt; </a:t>
            </a:r>
            <a:r>
              <a:rPr lang="en-US" sz="1500" b="1" dirty="0"/>
              <a:t>1 &gt; 0.05 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2000" dirty="0"/>
              <a:t> </a:t>
            </a:r>
            <a:r>
              <a:rPr lang="en-US" sz="2000" b="1" dirty="0"/>
              <a:t>Likelihood Ratio Test of all coefficients being 0</a:t>
            </a:r>
          </a:p>
          <a:p>
            <a:pPr marL="0" indent="0" algn="l"/>
            <a:r>
              <a:rPr lang="en-US" sz="2000" dirty="0"/>
              <a:t> 1-</a:t>
            </a:r>
            <a:r>
              <a:rPr lang="en-US" sz="1500" dirty="0"/>
              <a:t>pchisq(1298.6-1173.6,1469-1454)</a:t>
            </a:r>
            <a:r>
              <a:rPr lang="en-US" sz="1500" b="1" dirty="0"/>
              <a:t>&lt; 0.05 </a:t>
            </a:r>
          </a:p>
          <a:p>
            <a:pPr marL="0" indent="0" algn="l"/>
            <a:r>
              <a:rPr lang="en-US" sz="1500" b="1" dirty="0"/>
              <a:t>-&gt; TRUE 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2000" b="1" dirty="0"/>
              <a:t>Likelihood Ratio Test for each coefficient being 0</a:t>
            </a:r>
          </a:p>
          <a:p>
            <a:pPr marL="0" indent="0" algn="l"/>
            <a:endParaRPr lang="en-US" sz="2000" dirty="0"/>
          </a:p>
          <a:p>
            <a:pPr marL="0" indent="0" algn="l"/>
            <a:r>
              <a:rPr lang="en-US" sz="1500" b="1" dirty="0"/>
              <a:t> </a:t>
            </a:r>
          </a:p>
          <a:p>
            <a:pPr marL="0" indent="0" algn="l"/>
            <a:endParaRPr lang="en-US" sz="1500" dirty="0"/>
          </a:p>
          <a:p>
            <a:pPr marL="0" indent="0" algn="l"/>
            <a:r>
              <a:rPr lang="en-US" sz="2000" dirty="0"/>
              <a:t>-&gt; conditionally independent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EF9ADB7-2821-C844-BF52-86E6D2E65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20" y="1161800"/>
            <a:ext cx="4026065" cy="362788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CE4488-AD8E-014F-9E2E-F47A9CF0B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604280"/>
            <a:ext cx="3173266" cy="54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42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2"/>
          <p:cNvGrpSpPr/>
          <p:nvPr/>
        </p:nvGrpSpPr>
        <p:grpSpPr>
          <a:xfrm>
            <a:off x="7968750" y="881900"/>
            <a:ext cx="898225" cy="1568100"/>
            <a:chOff x="7968750" y="881900"/>
            <a:chExt cx="898225" cy="1568100"/>
          </a:xfrm>
        </p:grpSpPr>
        <p:sp>
          <p:nvSpPr>
            <p:cNvPr id="259" name="Google Shape;259;p32"/>
            <p:cNvSpPr/>
            <p:nvPr/>
          </p:nvSpPr>
          <p:spPr>
            <a:xfrm>
              <a:off x="7994575" y="1577600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7968750" y="8819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224;p32">
            <a:extLst>
              <a:ext uri="{FF2B5EF4-FFF2-40B4-BE49-F238E27FC236}">
                <a16:creationId xmlns:a16="http://schemas.microsoft.com/office/drawing/2014/main" id="{49B8F49D-BB36-E242-8BA7-79D04C39DC89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dirty="0"/>
              <a:t>Statistical Analysis</a:t>
            </a:r>
          </a:p>
        </p:txBody>
      </p:sp>
      <p:sp>
        <p:nvSpPr>
          <p:cNvPr id="11" name="Google Shape;180;p29">
            <a:extLst>
              <a:ext uri="{FF2B5EF4-FFF2-40B4-BE49-F238E27FC236}">
                <a16:creationId xmlns:a16="http://schemas.microsoft.com/office/drawing/2014/main" id="{DF4BDBEC-F5C7-2540-A7B7-8869B400EA83}"/>
              </a:ext>
            </a:extLst>
          </p:cNvPr>
          <p:cNvSpPr txBox="1">
            <a:spLocks/>
          </p:cNvSpPr>
          <p:nvPr/>
        </p:nvSpPr>
        <p:spPr>
          <a:xfrm>
            <a:off x="4222584" y="1064775"/>
            <a:ext cx="4026066" cy="382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1800" dirty="0"/>
              <a:t>The estimated odds ratio of having employee attrition for having high income level is exp(-1.7978)= 0.17 times  that for not having high income level.</a:t>
            </a:r>
          </a:p>
          <a:p>
            <a:pPr marL="0" indent="0" algn="l"/>
            <a:endParaRPr lang="en-US" sz="1800" dirty="0"/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1800" dirty="0"/>
              <a:t>The estimated odds ratio of having employee attrition for married people is exp(0.2384)= 1.27 times that for non-married people.</a:t>
            </a:r>
          </a:p>
          <a:p>
            <a:pPr marL="0" indent="0" algn="l"/>
            <a:endParaRPr lang="en-US" sz="1800" dirty="0"/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1800" dirty="0"/>
              <a:t>It is not significant that the coefficient of Marital Status Married is 0 while not true for high monthly income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EF9ADB7-2821-C844-BF52-86E6D2E65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20" y="1161800"/>
            <a:ext cx="4026065" cy="362788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60E8B8B-C65F-2D4D-9AD8-46B332B7D895}"/>
              </a:ext>
            </a:extLst>
          </p:cNvPr>
          <p:cNvSpPr/>
          <p:nvPr/>
        </p:nvSpPr>
        <p:spPr>
          <a:xfrm>
            <a:off x="2043953" y="2332653"/>
            <a:ext cx="461041" cy="1507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E65768-1F76-0F44-81DE-B28AB841CA49}"/>
              </a:ext>
            </a:extLst>
          </p:cNvPr>
          <p:cNvSpPr/>
          <p:nvPr/>
        </p:nvSpPr>
        <p:spPr>
          <a:xfrm>
            <a:off x="2043953" y="2508883"/>
            <a:ext cx="461041" cy="1507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D0E5B9-B3A9-C04C-9705-D1F8AD4D2480}"/>
              </a:ext>
            </a:extLst>
          </p:cNvPr>
          <p:cNvSpPr/>
          <p:nvPr/>
        </p:nvSpPr>
        <p:spPr>
          <a:xfrm>
            <a:off x="3494955" y="2508883"/>
            <a:ext cx="461041" cy="1507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AC2B53-4A73-8941-8EBD-27B4FAA292D4}"/>
              </a:ext>
            </a:extLst>
          </p:cNvPr>
          <p:cNvSpPr/>
          <p:nvPr/>
        </p:nvSpPr>
        <p:spPr>
          <a:xfrm>
            <a:off x="3494955" y="2332653"/>
            <a:ext cx="461041" cy="1507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5509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2"/>
          <p:cNvGrpSpPr/>
          <p:nvPr/>
        </p:nvGrpSpPr>
        <p:grpSpPr>
          <a:xfrm>
            <a:off x="7968750" y="881900"/>
            <a:ext cx="898225" cy="1568100"/>
            <a:chOff x="7968750" y="881900"/>
            <a:chExt cx="898225" cy="1568100"/>
          </a:xfrm>
        </p:grpSpPr>
        <p:sp>
          <p:nvSpPr>
            <p:cNvPr id="259" name="Google Shape;259;p32"/>
            <p:cNvSpPr/>
            <p:nvPr/>
          </p:nvSpPr>
          <p:spPr>
            <a:xfrm>
              <a:off x="7994575" y="1577600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7968750" y="8819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24;p32">
            <a:extLst>
              <a:ext uri="{FF2B5EF4-FFF2-40B4-BE49-F238E27FC236}">
                <a16:creationId xmlns:a16="http://schemas.microsoft.com/office/drawing/2014/main" id="{79ADBBE6-05C4-FC4F-866B-5098CDF2214D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dirty="0"/>
              <a:t>Stepwise Algorithm: AIC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A9022D3-ECA6-0549-B5BD-5CF8A7CFB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72" y="2013800"/>
            <a:ext cx="4127607" cy="1402126"/>
          </a:xfrm>
          <a:prstGeom prst="rect">
            <a:avLst/>
          </a:prstGeom>
        </p:spPr>
      </p:pic>
      <p:sp>
        <p:nvSpPr>
          <p:cNvPr id="11" name="Google Shape;180;p29">
            <a:extLst>
              <a:ext uri="{FF2B5EF4-FFF2-40B4-BE49-F238E27FC236}">
                <a16:creationId xmlns:a16="http://schemas.microsoft.com/office/drawing/2014/main" id="{BF59A2D5-28A9-A946-A84B-FB399A820C82}"/>
              </a:ext>
            </a:extLst>
          </p:cNvPr>
          <p:cNvSpPr txBox="1">
            <a:spLocks/>
          </p:cNvSpPr>
          <p:nvPr/>
        </p:nvSpPr>
        <p:spPr>
          <a:xfrm>
            <a:off x="4499217" y="1164173"/>
            <a:ext cx="4026066" cy="382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b="1" dirty="0"/>
              <a:t>Goodness of Fit Test </a:t>
            </a:r>
          </a:p>
          <a:p>
            <a:pPr marL="0" indent="0" algn="l"/>
            <a:r>
              <a:rPr lang="en-US" sz="1500" dirty="0"/>
              <a:t>	1-pchisq(1178,1457) -&gt; </a:t>
            </a:r>
            <a:r>
              <a:rPr lang="en-US" sz="1500" b="1" dirty="0"/>
              <a:t>1 &gt; 0.05 </a:t>
            </a:r>
          </a:p>
          <a:p>
            <a:pPr marL="0" indent="0" algn="l"/>
            <a:endParaRPr lang="en-US" sz="1500" b="1" dirty="0"/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2000" b="1" dirty="0"/>
              <a:t>No complete or quasi-complete separation in the data</a:t>
            </a:r>
          </a:p>
          <a:p>
            <a:pPr marL="0" indent="0" algn="l"/>
            <a:r>
              <a:rPr lang="en-US" sz="1500" dirty="0"/>
              <a:t>- The coefficient or its standard error is not too large.</a:t>
            </a:r>
          </a:p>
          <a:p>
            <a:pPr marL="0" indent="0" algn="l"/>
            <a:r>
              <a:rPr lang="en-US" sz="1500" dirty="0"/>
              <a:t>- The number of Fisher Scoring Iteration is not too large 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2000" b="1" dirty="0"/>
              <a:t>Diagnostic Investigation</a:t>
            </a:r>
          </a:p>
          <a:p>
            <a:pPr marL="0" indent="0" algn="l"/>
            <a:endParaRPr lang="en-US" sz="2000" b="1" dirty="0"/>
          </a:p>
          <a:p>
            <a:pPr marL="0" indent="0" algn="l"/>
            <a:r>
              <a:rPr lang="en-US" sz="1500" dirty="0"/>
              <a:t>-&gt; n is the number of observations</a:t>
            </a:r>
          </a:p>
          <a:p>
            <a:pPr marL="0" indent="0" algn="l"/>
            <a:r>
              <a:rPr lang="en-US" sz="1500" dirty="0"/>
              <a:t>-&gt; 0.03; About </a:t>
            </a:r>
            <a:r>
              <a:rPr lang="en-US" sz="1500" b="1" dirty="0"/>
              <a:t>3%</a:t>
            </a:r>
            <a:r>
              <a:rPr lang="en-US" sz="1500" dirty="0"/>
              <a:t> of the cells show lack of fit based on Pearson standardized residual</a:t>
            </a:r>
          </a:p>
          <a:p>
            <a:pPr marL="0" indent="0" algn="l"/>
            <a:r>
              <a:rPr lang="en-US" sz="1500" dirty="0"/>
              <a:t>-&gt; This result could have happened by chance</a:t>
            </a:r>
          </a:p>
          <a:p>
            <a:pPr marL="0" indent="0" algn="l"/>
            <a:endParaRPr lang="en-US" sz="1500" dirty="0"/>
          </a:p>
          <a:p>
            <a:pPr marL="0" indent="0" algn="l"/>
            <a:r>
              <a:rPr lang="en-US" sz="1500" b="1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12BF8B-9C48-0D4E-8986-8DD64A26C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554" y="3666029"/>
            <a:ext cx="3166021" cy="17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494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2"/>
          <p:cNvGrpSpPr/>
          <p:nvPr/>
        </p:nvGrpSpPr>
        <p:grpSpPr>
          <a:xfrm>
            <a:off x="7968750" y="881900"/>
            <a:ext cx="898225" cy="1568100"/>
            <a:chOff x="7968750" y="881900"/>
            <a:chExt cx="898225" cy="1568100"/>
          </a:xfrm>
        </p:grpSpPr>
        <p:sp>
          <p:nvSpPr>
            <p:cNvPr id="259" name="Google Shape;259;p32"/>
            <p:cNvSpPr/>
            <p:nvPr/>
          </p:nvSpPr>
          <p:spPr>
            <a:xfrm>
              <a:off x="7994575" y="1577600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7968750" y="8819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224;p32">
            <a:extLst>
              <a:ext uri="{FF2B5EF4-FFF2-40B4-BE49-F238E27FC236}">
                <a16:creationId xmlns:a16="http://schemas.microsoft.com/office/drawing/2014/main" id="{68FB0D38-1093-844E-BD7A-48E350DB866C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dirty="0"/>
              <a:t>Statistical Analysis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C5AE6B-D130-AE42-BDFE-93799D888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25" y="1318078"/>
            <a:ext cx="4062679" cy="3380397"/>
          </a:xfrm>
          <a:prstGeom prst="rect">
            <a:avLst/>
          </a:prstGeom>
        </p:spPr>
      </p:pic>
      <p:sp>
        <p:nvSpPr>
          <p:cNvPr id="8" name="Google Shape;180;p29">
            <a:extLst>
              <a:ext uri="{FF2B5EF4-FFF2-40B4-BE49-F238E27FC236}">
                <a16:creationId xmlns:a16="http://schemas.microsoft.com/office/drawing/2014/main" id="{1E5674B9-5853-D042-904D-188003B7D08C}"/>
              </a:ext>
            </a:extLst>
          </p:cNvPr>
          <p:cNvSpPr txBox="1">
            <a:spLocks/>
          </p:cNvSpPr>
          <p:nvPr/>
        </p:nvSpPr>
        <p:spPr>
          <a:xfrm>
            <a:off x="4222584" y="1064775"/>
            <a:ext cx="4026066" cy="382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1800" dirty="0"/>
              <a:t>The estimated odds ratio of having employee attrition for having high income level is exp (-1.8246)= 0.17 times  that for not having high income level.</a:t>
            </a:r>
          </a:p>
          <a:p>
            <a:pPr marL="0" indent="0" algn="l"/>
            <a:endParaRPr lang="en-US" sz="1800" dirty="0"/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1800" dirty="0"/>
              <a:t>The estimated odds ratio of having employee attrition for married people is exp(0.2577)= 1.3 times that for non-married people.</a:t>
            </a:r>
          </a:p>
          <a:p>
            <a:pPr marL="0" indent="0" algn="l"/>
            <a:endParaRPr lang="en-US" sz="1800" dirty="0"/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1800" dirty="0"/>
              <a:t>It is not significant that the coefficient of Marital Status Married is 0 while not true for high monthly income.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D93774-9759-B649-8142-4975CE3883E6}"/>
              </a:ext>
            </a:extLst>
          </p:cNvPr>
          <p:cNvSpPr/>
          <p:nvPr/>
        </p:nvSpPr>
        <p:spPr>
          <a:xfrm>
            <a:off x="1719943" y="2489867"/>
            <a:ext cx="500743" cy="1637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4BC5B2-5982-B441-9A76-214939C76DED}"/>
              </a:ext>
            </a:extLst>
          </p:cNvPr>
          <p:cNvSpPr/>
          <p:nvPr/>
        </p:nvSpPr>
        <p:spPr>
          <a:xfrm>
            <a:off x="1719942" y="2665866"/>
            <a:ext cx="500743" cy="1637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B8B977-40A3-7F4D-9FA2-965C03B76866}"/>
              </a:ext>
            </a:extLst>
          </p:cNvPr>
          <p:cNvSpPr/>
          <p:nvPr/>
        </p:nvSpPr>
        <p:spPr>
          <a:xfrm>
            <a:off x="3173697" y="2527060"/>
            <a:ext cx="629900" cy="1637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AF1B21-74E7-BC41-9051-C810B42D93BE}"/>
              </a:ext>
            </a:extLst>
          </p:cNvPr>
          <p:cNvSpPr/>
          <p:nvPr/>
        </p:nvSpPr>
        <p:spPr>
          <a:xfrm>
            <a:off x="3238275" y="2665866"/>
            <a:ext cx="500743" cy="1637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9861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2"/>
          <p:cNvGrpSpPr/>
          <p:nvPr/>
        </p:nvGrpSpPr>
        <p:grpSpPr>
          <a:xfrm>
            <a:off x="7968750" y="881900"/>
            <a:ext cx="898225" cy="1568100"/>
            <a:chOff x="7968750" y="881900"/>
            <a:chExt cx="898225" cy="1568100"/>
          </a:xfrm>
        </p:grpSpPr>
        <p:sp>
          <p:nvSpPr>
            <p:cNvPr id="259" name="Google Shape;259;p32"/>
            <p:cNvSpPr/>
            <p:nvPr/>
          </p:nvSpPr>
          <p:spPr>
            <a:xfrm>
              <a:off x="7994575" y="1577600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7968750" y="8819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224;p32">
            <a:extLst>
              <a:ext uri="{FF2B5EF4-FFF2-40B4-BE49-F238E27FC236}">
                <a16:creationId xmlns:a16="http://schemas.microsoft.com/office/drawing/2014/main" id="{D0416054-3E4E-CB49-BE8F-1FB44B407447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dirty="0"/>
              <a:t>Predictive Power</a:t>
            </a:r>
          </a:p>
        </p:txBody>
      </p:sp>
      <p:sp>
        <p:nvSpPr>
          <p:cNvPr id="11" name="Google Shape;575;p44">
            <a:extLst>
              <a:ext uri="{FF2B5EF4-FFF2-40B4-BE49-F238E27FC236}">
                <a16:creationId xmlns:a16="http://schemas.microsoft.com/office/drawing/2014/main" id="{9120DE48-AB5B-8146-8C1C-75751B8D844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83494" y="2507150"/>
            <a:ext cx="3844481" cy="1344980"/>
          </a:xfrm>
          <a:prstGeom prst="rect">
            <a:avLst/>
          </a:prstGeom>
        </p:spPr>
        <p:txBody>
          <a:bodyPr spcFirstLastPara="1" wrap="square" lIns="365750" tIns="91425" rIns="365750" bIns="91425" anchor="ctr" anchorCtr="0">
            <a:noAutofit/>
          </a:bodyPr>
          <a:lstStyle/>
          <a:p>
            <a:pPr marL="0" lvl="0" indent="0" algn="l"/>
            <a:r>
              <a:rPr lang="en-US" sz="1500" dirty="0"/>
              <a:t>-&gt; The area under the curve: </a:t>
            </a:r>
            <a:r>
              <a:rPr lang="en-US" altLang="ko-Kore-KR" sz="1500" dirty="0"/>
              <a:t>0.7117 (better than random guessing)</a:t>
            </a:r>
          </a:p>
          <a:p>
            <a:pPr marL="0" lvl="0" indent="0" algn="l"/>
            <a:r>
              <a:rPr lang="en-US" altLang="ko-Kore-KR" sz="1500" dirty="0"/>
              <a:t>-&gt; The correlation between the observation and fitted value is 0.300759.</a:t>
            </a:r>
            <a:endParaRPr sz="15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93210F-0F8E-D24A-B94E-DB859818B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6" y="1476248"/>
            <a:ext cx="5076158" cy="316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18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2"/>
          <p:cNvGrpSpPr/>
          <p:nvPr/>
        </p:nvGrpSpPr>
        <p:grpSpPr>
          <a:xfrm>
            <a:off x="7968750" y="881900"/>
            <a:ext cx="898225" cy="1568100"/>
            <a:chOff x="7968750" y="881900"/>
            <a:chExt cx="898225" cy="1568100"/>
          </a:xfrm>
        </p:grpSpPr>
        <p:sp>
          <p:nvSpPr>
            <p:cNvPr id="259" name="Google Shape;259;p32"/>
            <p:cNvSpPr/>
            <p:nvPr/>
          </p:nvSpPr>
          <p:spPr>
            <a:xfrm>
              <a:off x="7994575" y="1577600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7968750" y="8819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224;p32">
            <a:extLst>
              <a:ext uri="{FF2B5EF4-FFF2-40B4-BE49-F238E27FC236}">
                <a16:creationId xmlns:a16="http://schemas.microsoft.com/office/drawing/2014/main" id="{68FB0D38-1093-844E-BD7A-48E350DB866C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dirty="0"/>
              <a:t>Linear Trend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D9A274-A25A-4F49-9220-07E81DA5DD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466"/>
          <a:stretch/>
        </p:blipFill>
        <p:spPr>
          <a:xfrm>
            <a:off x="161578" y="3071592"/>
            <a:ext cx="2833440" cy="3247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AA0967-D88B-0C4E-A8A0-70A0FD6B4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78" y="1296221"/>
            <a:ext cx="7546338" cy="115377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4909F0-7F87-3641-A908-343CCF20C330}"/>
              </a:ext>
            </a:extLst>
          </p:cNvPr>
          <p:cNvSpPr/>
          <p:nvPr/>
        </p:nvSpPr>
        <p:spPr>
          <a:xfrm>
            <a:off x="1006799" y="3259718"/>
            <a:ext cx="629900" cy="1637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Google Shape;180;p29">
            <a:extLst>
              <a:ext uri="{FF2B5EF4-FFF2-40B4-BE49-F238E27FC236}">
                <a16:creationId xmlns:a16="http://schemas.microsoft.com/office/drawing/2014/main" id="{2442FAED-D8ED-954D-86A1-914D643AE488}"/>
              </a:ext>
            </a:extLst>
          </p:cNvPr>
          <p:cNvSpPr txBox="1">
            <a:spLocks/>
          </p:cNvSpPr>
          <p:nvPr/>
        </p:nvSpPr>
        <p:spPr>
          <a:xfrm>
            <a:off x="3490519" y="2927617"/>
            <a:ext cx="4093621" cy="1303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1800" b="1" dirty="0"/>
              <a:t>Conclusion: </a:t>
            </a:r>
            <a:r>
              <a:rPr lang="en-US" sz="1800" dirty="0"/>
              <a:t>Job Satisfaction has a linear trend against the probability of having employee attrition. 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9F893F5-4EFD-BD4E-8118-01A9893B5D5D}"/>
              </a:ext>
            </a:extLst>
          </p:cNvPr>
          <p:cNvCxnSpPr/>
          <p:nvPr/>
        </p:nvCxnSpPr>
        <p:spPr>
          <a:xfrm>
            <a:off x="1636699" y="2571750"/>
            <a:ext cx="0" cy="42502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517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2"/>
          <p:cNvGrpSpPr/>
          <p:nvPr/>
        </p:nvGrpSpPr>
        <p:grpSpPr>
          <a:xfrm>
            <a:off x="7968750" y="881900"/>
            <a:ext cx="898225" cy="1568100"/>
            <a:chOff x="7968750" y="881900"/>
            <a:chExt cx="898225" cy="1568100"/>
          </a:xfrm>
        </p:grpSpPr>
        <p:sp>
          <p:nvSpPr>
            <p:cNvPr id="259" name="Google Shape;259;p32"/>
            <p:cNvSpPr/>
            <p:nvPr/>
          </p:nvSpPr>
          <p:spPr>
            <a:xfrm>
              <a:off x="7994575" y="1577600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7968750" y="8819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224;p32">
            <a:extLst>
              <a:ext uri="{FF2B5EF4-FFF2-40B4-BE49-F238E27FC236}">
                <a16:creationId xmlns:a16="http://schemas.microsoft.com/office/drawing/2014/main" id="{926424DA-D94D-EA47-B0B9-D06E3105B63D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dirty="0"/>
              <a:t>Loglinear Regression</a:t>
            </a:r>
          </a:p>
        </p:txBody>
      </p:sp>
      <p:sp>
        <p:nvSpPr>
          <p:cNvPr id="8" name="Google Shape;180;p29">
            <a:extLst>
              <a:ext uri="{FF2B5EF4-FFF2-40B4-BE49-F238E27FC236}">
                <a16:creationId xmlns:a16="http://schemas.microsoft.com/office/drawing/2014/main" id="{B172E74F-A5FF-6F46-B938-002A1FB35B2C}"/>
              </a:ext>
            </a:extLst>
          </p:cNvPr>
          <p:cNvSpPr txBox="1">
            <a:spLocks/>
          </p:cNvSpPr>
          <p:nvPr/>
        </p:nvSpPr>
        <p:spPr>
          <a:xfrm>
            <a:off x="720000" y="583550"/>
            <a:ext cx="77040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0" indent="0" algn="l"/>
            <a:endParaRPr lang="en-US" sz="2000" dirty="0"/>
          </a:p>
          <a:p>
            <a:pPr marL="0" indent="0" algn="l"/>
            <a:endParaRPr lang="en-US" sz="2000" dirty="0"/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-US" sz="2000" dirty="0"/>
              <a:t>Consider that we have 1470 observations about years with </a:t>
            </a:r>
            <a:r>
              <a:rPr lang="en-US" altLang="ko-Kore-KR" sz="2000" dirty="0"/>
              <a:t>current manager, performance rating,  and years in current role. Each count for different combination of explanatory variables are assumed to follow </a:t>
            </a:r>
            <a:r>
              <a:rPr lang="en-US" altLang="ko-Kore-KR" sz="2000" dirty="0" err="1"/>
              <a:t>poisson</a:t>
            </a:r>
            <a:r>
              <a:rPr lang="en-US" altLang="ko-Kore-KR" sz="2000" dirty="0"/>
              <a:t> distribution.</a:t>
            </a:r>
            <a:endParaRPr lang="en-US" sz="2000" dirty="0"/>
          </a:p>
          <a:p>
            <a:pPr marL="0" indent="0" algn="l"/>
            <a:endParaRPr lang="en-US" sz="2000" dirty="0"/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-US" sz="2000" dirty="0"/>
              <a:t>We will construct a loglinear regression model using log link function.</a:t>
            </a:r>
          </a:p>
          <a:p>
            <a:pPr marL="0" indent="0" algn="l"/>
            <a:endParaRPr lang="en-US" sz="2000" dirty="0"/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-US" sz="2000" dirty="0"/>
              <a:t>To avoid sparse contingency table, we discretize the continuous variables, which are </a:t>
            </a:r>
            <a:r>
              <a:rPr lang="en-US" altLang="ko-Kore-KR" sz="2000" dirty="0"/>
              <a:t>years with current manager, and years in current role. </a:t>
            </a:r>
            <a:endParaRPr 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88483B-0256-F844-B41D-0C1C56C4E8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639" b="1"/>
          <a:stretch/>
        </p:blipFill>
        <p:spPr>
          <a:xfrm>
            <a:off x="661947" y="4190738"/>
            <a:ext cx="7453880" cy="32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78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2"/>
          <p:cNvGrpSpPr/>
          <p:nvPr/>
        </p:nvGrpSpPr>
        <p:grpSpPr>
          <a:xfrm>
            <a:off x="7968750" y="881900"/>
            <a:ext cx="898225" cy="1568100"/>
            <a:chOff x="7968750" y="881900"/>
            <a:chExt cx="898225" cy="1568100"/>
          </a:xfrm>
        </p:grpSpPr>
        <p:sp>
          <p:nvSpPr>
            <p:cNvPr id="259" name="Google Shape;259;p32"/>
            <p:cNvSpPr/>
            <p:nvPr/>
          </p:nvSpPr>
          <p:spPr>
            <a:xfrm>
              <a:off x="7994575" y="1577600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7968750" y="8819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224;p32">
            <a:extLst>
              <a:ext uri="{FF2B5EF4-FFF2-40B4-BE49-F238E27FC236}">
                <a16:creationId xmlns:a16="http://schemas.microsoft.com/office/drawing/2014/main" id="{926424DA-D94D-EA47-B0B9-D06E3105B63D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dirty="0"/>
              <a:t>Statistical Analysis</a:t>
            </a:r>
          </a:p>
        </p:txBody>
      </p:sp>
      <p:sp>
        <p:nvSpPr>
          <p:cNvPr id="8" name="Google Shape;180;p29">
            <a:extLst>
              <a:ext uri="{FF2B5EF4-FFF2-40B4-BE49-F238E27FC236}">
                <a16:creationId xmlns:a16="http://schemas.microsoft.com/office/drawing/2014/main" id="{B172E74F-A5FF-6F46-B938-002A1FB35B2C}"/>
              </a:ext>
            </a:extLst>
          </p:cNvPr>
          <p:cNvSpPr txBox="1">
            <a:spLocks/>
          </p:cNvSpPr>
          <p:nvPr/>
        </p:nvSpPr>
        <p:spPr>
          <a:xfrm>
            <a:off x="4503725" y="2095869"/>
            <a:ext cx="4163466" cy="3196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ko-Kore-KR" sz="2000" dirty="0"/>
              <a:t>Condition for Goodness of Fit Test</a:t>
            </a:r>
          </a:p>
          <a:p>
            <a:pPr marL="0" indent="0" algn="l"/>
            <a:r>
              <a:rPr lang="en-US" altLang="ko-Kore-KR" sz="2000" dirty="0"/>
              <a:t>sum(fitted(fit1)*n&lt;5)=0 -&gt; fitted cells&gt; 5 -&gt; </a:t>
            </a:r>
            <a:r>
              <a:rPr lang="en-US" altLang="ko-Kore-KR" sz="2000" b="1" dirty="0"/>
              <a:t>satisfied</a:t>
            </a:r>
            <a:r>
              <a:rPr lang="en-US" altLang="ko-Kore-KR" sz="2000" dirty="0"/>
              <a:t> </a:t>
            </a:r>
          </a:p>
          <a:p>
            <a:pPr marL="0" indent="0" algn="l"/>
            <a:endParaRPr lang="en-US" altLang="ko-Kore-KR" sz="2000" dirty="0"/>
          </a:p>
          <a:p>
            <a:pPr marL="0" indent="0" algn="l"/>
            <a:endParaRPr lang="en-US" altLang="ko-Kore-KR" sz="2000" dirty="0"/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6A7A5E-85BA-CD48-A338-2ED0FD8BE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25" y="1426775"/>
            <a:ext cx="3951734" cy="259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45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2"/>
          <p:cNvGrpSpPr/>
          <p:nvPr/>
        </p:nvGrpSpPr>
        <p:grpSpPr>
          <a:xfrm>
            <a:off x="7968750" y="881900"/>
            <a:ext cx="898225" cy="1568100"/>
            <a:chOff x="7968750" y="881900"/>
            <a:chExt cx="898225" cy="1568100"/>
          </a:xfrm>
        </p:grpSpPr>
        <p:sp>
          <p:nvSpPr>
            <p:cNvPr id="259" name="Google Shape;259;p32"/>
            <p:cNvSpPr/>
            <p:nvPr/>
          </p:nvSpPr>
          <p:spPr>
            <a:xfrm>
              <a:off x="7994575" y="1577600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7968750" y="8819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224;p32">
            <a:extLst>
              <a:ext uri="{FF2B5EF4-FFF2-40B4-BE49-F238E27FC236}">
                <a16:creationId xmlns:a16="http://schemas.microsoft.com/office/drawing/2014/main" id="{926424DA-D94D-EA47-B0B9-D06E3105B63D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dirty="0"/>
              <a:t>Statistical Analysis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0ACCC6-8F77-BF49-BEC4-4D843F86C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25" y="1723838"/>
            <a:ext cx="3724324" cy="2279543"/>
          </a:xfrm>
          <a:prstGeom prst="rect">
            <a:avLst/>
          </a:prstGeom>
        </p:spPr>
      </p:pic>
      <p:sp>
        <p:nvSpPr>
          <p:cNvPr id="9" name="Google Shape;180;p29">
            <a:extLst>
              <a:ext uri="{FF2B5EF4-FFF2-40B4-BE49-F238E27FC236}">
                <a16:creationId xmlns:a16="http://schemas.microsoft.com/office/drawing/2014/main" id="{29DF3322-0A17-224B-B4F6-998D35BD0B14}"/>
              </a:ext>
            </a:extLst>
          </p:cNvPr>
          <p:cNvSpPr txBox="1">
            <a:spLocks/>
          </p:cNvSpPr>
          <p:nvPr/>
        </p:nvSpPr>
        <p:spPr>
          <a:xfrm>
            <a:off x="4145752" y="1816315"/>
            <a:ext cx="4361864" cy="382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b="1" dirty="0"/>
              <a:t>Fit the Loglinear Model for Independence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b="1" dirty="0"/>
              <a:t>Goodness of Fit Test </a:t>
            </a:r>
          </a:p>
          <a:p>
            <a:pPr marL="0" indent="0" algn="l"/>
            <a:r>
              <a:rPr lang="en-US" sz="2000" dirty="0"/>
              <a:t>  1-</a:t>
            </a:r>
            <a:r>
              <a:rPr lang="en-US" sz="1500" dirty="0"/>
              <a:t>pchisq(760.64,12) &lt; </a:t>
            </a:r>
            <a:r>
              <a:rPr lang="en-US" sz="1500" b="1" dirty="0"/>
              <a:t>0.05 </a:t>
            </a:r>
          </a:p>
          <a:p>
            <a:pPr marL="0" indent="0" algn="l"/>
            <a:r>
              <a:rPr lang="en-US" sz="1500" b="1" dirty="0"/>
              <a:t>-&gt; not well fitted</a:t>
            </a:r>
          </a:p>
          <a:p>
            <a:pPr marL="0" indent="0" algn="l"/>
            <a:r>
              <a:rPr lang="en-US" sz="1500" b="1" dirty="0"/>
              <a:t>-&gt; The three variables are not mutually independent</a:t>
            </a:r>
          </a:p>
          <a:p>
            <a:pPr marL="0" indent="0" algn="l"/>
            <a:endParaRPr lang="en-US" sz="1500" b="1" dirty="0"/>
          </a:p>
          <a:p>
            <a:pPr marL="0" indent="0" algn="l"/>
            <a:r>
              <a:rPr lang="en-US" sz="1500" b="1" dirty="0"/>
              <a:t> </a:t>
            </a:r>
          </a:p>
          <a:p>
            <a:pPr marL="0" indent="0"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8184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2"/>
          <p:cNvGrpSpPr/>
          <p:nvPr/>
        </p:nvGrpSpPr>
        <p:grpSpPr>
          <a:xfrm>
            <a:off x="7968750" y="881900"/>
            <a:ext cx="898225" cy="1568100"/>
            <a:chOff x="7968750" y="881900"/>
            <a:chExt cx="898225" cy="1568100"/>
          </a:xfrm>
        </p:grpSpPr>
        <p:sp>
          <p:nvSpPr>
            <p:cNvPr id="259" name="Google Shape;259;p32"/>
            <p:cNvSpPr/>
            <p:nvPr/>
          </p:nvSpPr>
          <p:spPr>
            <a:xfrm>
              <a:off x="7994575" y="1577600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7968750" y="8819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224;p32">
            <a:extLst>
              <a:ext uri="{FF2B5EF4-FFF2-40B4-BE49-F238E27FC236}">
                <a16:creationId xmlns:a16="http://schemas.microsoft.com/office/drawing/2014/main" id="{926424DA-D94D-EA47-B0B9-D06E3105B63D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dirty="0"/>
              <a:t>Statistical Analysis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0A82D9-3B32-934E-AD01-9E12B75B7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65" y="1330085"/>
            <a:ext cx="4540649" cy="336839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0D6596D-2A9C-A240-83A9-45723EA159B7}"/>
              </a:ext>
            </a:extLst>
          </p:cNvPr>
          <p:cNvSpPr/>
          <p:nvPr/>
        </p:nvSpPr>
        <p:spPr>
          <a:xfrm>
            <a:off x="4894514" y="1688554"/>
            <a:ext cx="4572000" cy="235449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altLang="ko-Kore-KR" sz="1800" b="1" dirty="0"/>
              <a:t>Fit the Loglinear Model for Homogeneous association</a:t>
            </a:r>
          </a:p>
          <a:p>
            <a:endParaRPr lang="en-US" altLang="ko-Kore-KR" sz="1800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altLang="ko-Kore-KR" sz="1800" b="1" dirty="0"/>
              <a:t>Goodness of Fit Test </a:t>
            </a:r>
          </a:p>
          <a:p>
            <a:r>
              <a:rPr lang="en-US" altLang="ko-Kore-KR" sz="1800" dirty="0"/>
              <a:t>  1-</a:t>
            </a:r>
            <a:r>
              <a:rPr lang="en-US" altLang="ko-Kore-KR" sz="1500" dirty="0"/>
              <a:t>pchisq(2.0587,4)&gt;0.05</a:t>
            </a:r>
          </a:p>
          <a:p>
            <a:endParaRPr lang="en-US" altLang="ko-Kore-KR" sz="1500" b="1" dirty="0"/>
          </a:p>
          <a:p>
            <a:r>
              <a:rPr lang="en-US" altLang="ko-Kore-KR" b="1" dirty="0"/>
              <a:t>-&gt; well fitted</a:t>
            </a:r>
          </a:p>
          <a:p>
            <a:r>
              <a:rPr lang="en-US" altLang="ko-Kore-KR" b="1" dirty="0"/>
              <a:t>-&gt; The three variables have a homogeneous association</a:t>
            </a:r>
          </a:p>
        </p:txBody>
      </p:sp>
    </p:spTree>
    <p:extLst>
      <p:ext uri="{BB962C8B-B14F-4D97-AF65-F5344CB8AC3E}">
        <p14:creationId xmlns:p14="http://schemas.microsoft.com/office/powerpoint/2010/main" val="218255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</a:t>
            </a:r>
            <a:endParaRPr dirty="0"/>
          </a:p>
        </p:txBody>
      </p:sp>
      <p:sp>
        <p:nvSpPr>
          <p:cNvPr id="180" name="Google Shape;180;p29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500" dirty="0"/>
              <a:t>Employee Attrition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2000" dirty="0"/>
              <a:t>Research problem and purpose of analysis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2000" dirty="0"/>
              <a:t>Statistical Analysis 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2000" dirty="0"/>
              <a:t>Suggestion and Conclusion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500" dirty="0"/>
              <a:t>Happiness 1972-2006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altLang="ko-Kore-KR" sz="2000" dirty="0"/>
              <a:t>Research problem and purpose of analysis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altLang="ko-Kore-KR" sz="2000" dirty="0"/>
              <a:t>Statistical Analysis 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altLang="ko-Kore-KR" sz="2000" dirty="0"/>
              <a:t>Suggestion and Conclusion</a:t>
            </a:r>
            <a:endParaRPr lang="en-US" sz="20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dirty="0"/>
          </a:p>
        </p:txBody>
      </p:sp>
      <p:sp>
        <p:nvSpPr>
          <p:cNvPr id="181" name="Google Shape;181;p29"/>
          <p:cNvSpPr/>
          <p:nvPr/>
        </p:nvSpPr>
        <p:spPr>
          <a:xfrm>
            <a:off x="7968750" y="881900"/>
            <a:ext cx="279900" cy="279900"/>
          </a:xfrm>
          <a:prstGeom prst="star4">
            <a:avLst>
              <a:gd name="adj" fmla="val 125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2"/>
          <p:cNvGrpSpPr/>
          <p:nvPr/>
        </p:nvGrpSpPr>
        <p:grpSpPr>
          <a:xfrm>
            <a:off x="7968750" y="881900"/>
            <a:ext cx="898225" cy="1568100"/>
            <a:chOff x="7968750" y="881900"/>
            <a:chExt cx="898225" cy="1568100"/>
          </a:xfrm>
        </p:grpSpPr>
        <p:sp>
          <p:nvSpPr>
            <p:cNvPr id="259" name="Google Shape;259;p32"/>
            <p:cNvSpPr/>
            <p:nvPr/>
          </p:nvSpPr>
          <p:spPr>
            <a:xfrm>
              <a:off x="7994575" y="1577600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7968750" y="8819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224;p32">
            <a:extLst>
              <a:ext uri="{FF2B5EF4-FFF2-40B4-BE49-F238E27FC236}">
                <a16:creationId xmlns:a16="http://schemas.microsoft.com/office/drawing/2014/main" id="{926424DA-D94D-EA47-B0B9-D06E3105B63D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dirty="0"/>
              <a:t>Statistical Analysis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0A82D9-3B32-934E-AD01-9E12B75B7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9" y="1276297"/>
            <a:ext cx="4540649" cy="336839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F88943B-92C1-224D-B22F-0AFCC9F253D3}"/>
              </a:ext>
            </a:extLst>
          </p:cNvPr>
          <p:cNvSpPr/>
          <p:nvPr/>
        </p:nvSpPr>
        <p:spPr>
          <a:xfrm>
            <a:off x="4810392" y="2070253"/>
            <a:ext cx="324605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ore-KR" sz="1500" dirty="0"/>
              <a:t>The effect of conditional association between any two variables are the same at each category of the third variable. </a:t>
            </a:r>
          </a:p>
          <a:p>
            <a:endParaRPr lang="en-US" altLang="ko-Kore-KR" sz="15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ore-KR" sz="1500" dirty="0"/>
              <a:t>The association term related to performance rating is not significant.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altLang="ko-Kore-KR" sz="15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018CC1-B39D-E142-99F5-D8C47B5CDC74}"/>
              </a:ext>
            </a:extLst>
          </p:cNvPr>
          <p:cNvSpPr/>
          <p:nvPr/>
        </p:nvSpPr>
        <p:spPr>
          <a:xfrm>
            <a:off x="4120523" y="2825374"/>
            <a:ext cx="315290" cy="5144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5499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Statistical Analysis</a:t>
            </a:r>
            <a:endParaRPr dirty="0"/>
          </a:p>
        </p:txBody>
      </p:sp>
      <p:grpSp>
        <p:nvGrpSpPr>
          <p:cNvPr id="258" name="Google Shape;258;p32"/>
          <p:cNvGrpSpPr/>
          <p:nvPr/>
        </p:nvGrpSpPr>
        <p:grpSpPr>
          <a:xfrm>
            <a:off x="7968750" y="881900"/>
            <a:ext cx="898225" cy="1568100"/>
            <a:chOff x="7968750" y="881900"/>
            <a:chExt cx="898225" cy="1568100"/>
          </a:xfrm>
        </p:grpSpPr>
        <p:sp>
          <p:nvSpPr>
            <p:cNvPr id="259" name="Google Shape;259;p32"/>
            <p:cNvSpPr/>
            <p:nvPr/>
          </p:nvSpPr>
          <p:spPr>
            <a:xfrm>
              <a:off x="7994575" y="1577600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7968750" y="8819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DDB43DB4-62DA-D445-BC96-6258228AB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22" y="1502392"/>
            <a:ext cx="4147965" cy="26162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1F534F2-AA6C-664D-8212-3033640E9830}"/>
              </a:ext>
            </a:extLst>
          </p:cNvPr>
          <p:cNvSpPr/>
          <p:nvPr/>
        </p:nvSpPr>
        <p:spPr>
          <a:xfrm>
            <a:off x="4465693" y="1817241"/>
            <a:ext cx="4572000" cy="19543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altLang="ko-Kore-KR" sz="1800" b="1" dirty="0"/>
              <a:t>Goodness of Fit Test </a:t>
            </a:r>
          </a:p>
          <a:p>
            <a:r>
              <a:rPr lang="en-US" altLang="ko-Kore-KR" sz="1800" dirty="0"/>
              <a:t>  1-</a:t>
            </a:r>
            <a:r>
              <a:rPr lang="en-US" altLang="ko-Kore-KR" sz="1500" dirty="0"/>
              <a:t>pchisq(5.8915,8)&gt;0.05</a:t>
            </a:r>
          </a:p>
          <a:p>
            <a:endParaRPr lang="en-US" altLang="ko-Kore-KR" sz="1500" b="1" dirty="0"/>
          </a:p>
          <a:p>
            <a:r>
              <a:rPr lang="en-US" altLang="ko-Kore-KR" dirty="0"/>
              <a:t>-&gt; well fitted</a:t>
            </a:r>
          </a:p>
          <a:p>
            <a:r>
              <a:rPr lang="en-US" altLang="ko-Kore-KR" dirty="0"/>
              <a:t>-&gt; Performance Rating is independent of Years In Current Role and Years with Current Manager</a:t>
            </a:r>
          </a:p>
          <a:p>
            <a:r>
              <a:rPr lang="en-US" altLang="ko-Kore-KR" dirty="0"/>
              <a:t>-&gt; Years In Current Role and Years with Current Manager are positively correlated for level 2 and 3. </a:t>
            </a:r>
          </a:p>
        </p:txBody>
      </p:sp>
    </p:spTree>
    <p:extLst>
      <p:ext uri="{BB962C8B-B14F-4D97-AF65-F5344CB8AC3E}">
        <p14:creationId xmlns:p14="http://schemas.microsoft.com/office/powerpoint/2010/main" val="1060161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Statistical Analysis</a:t>
            </a:r>
            <a:endParaRPr dirty="0"/>
          </a:p>
        </p:txBody>
      </p:sp>
      <p:grpSp>
        <p:nvGrpSpPr>
          <p:cNvPr id="258" name="Google Shape;258;p32"/>
          <p:cNvGrpSpPr/>
          <p:nvPr/>
        </p:nvGrpSpPr>
        <p:grpSpPr>
          <a:xfrm>
            <a:off x="7968750" y="881900"/>
            <a:ext cx="898225" cy="1568100"/>
            <a:chOff x="7968750" y="881900"/>
            <a:chExt cx="898225" cy="1568100"/>
          </a:xfrm>
        </p:grpSpPr>
        <p:sp>
          <p:nvSpPr>
            <p:cNvPr id="259" name="Google Shape;259;p32"/>
            <p:cNvSpPr/>
            <p:nvPr/>
          </p:nvSpPr>
          <p:spPr>
            <a:xfrm>
              <a:off x="7994575" y="1577600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7968750" y="8819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180;p29">
            <a:extLst>
              <a:ext uri="{FF2B5EF4-FFF2-40B4-BE49-F238E27FC236}">
                <a16:creationId xmlns:a16="http://schemas.microsoft.com/office/drawing/2014/main" id="{B1AB0FDA-2E56-484B-9040-20FA2D614986}"/>
              </a:ext>
            </a:extLst>
          </p:cNvPr>
          <p:cNvSpPr txBox="1">
            <a:spLocks/>
          </p:cNvSpPr>
          <p:nvPr/>
        </p:nvSpPr>
        <p:spPr>
          <a:xfrm>
            <a:off x="720000" y="1084742"/>
            <a:ext cx="77040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171450" indent="-17145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D9BEF5-90D9-1242-9D1D-C67EC750B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140" y="1429664"/>
            <a:ext cx="5012454" cy="310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43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2"/>
          <p:cNvGrpSpPr/>
          <p:nvPr/>
        </p:nvGrpSpPr>
        <p:grpSpPr>
          <a:xfrm>
            <a:off x="7968750" y="881900"/>
            <a:ext cx="898225" cy="1568100"/>
            <a:chOff x="7968750" y="881900"/>
            <a:chExt cx="898225" cy="1568100"/>
          </a:xfrm>
        </p:grpSpPr>
        <p:sp>
          <p:nvSpPr>
            <p:cNvPr id="259" name="Google Shape;259;p32"/>
            <p:cNvSpPr/>
            <p:nvPr/>
          </p:nvSpPr>
          <p:spPr>
            <a:xfrm>
              <a:off x="7994575" y="1577600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7968750" y="8819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224;p32">
            <a:extLst>
              <a:ext uri="{FF2B5EF4-FFF2-40B4-BE49-F238E27FC236}">
                <a16:creationId xmlns:a16="http://schemas.microsoft.com/office/drawing/2014/main" id="{D0416054-3E4E-CB49-BE8F-1FB44B407447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dirty="0"/>
              <a:t>Suggestion &amp; Conclusion</a:t>
            </a:r>
          </a:p>
        </p:txBody>
      </p:sp>
      <p:sp>
        <p:nvSpPr>
          <p:cNvPr id="7" name="Google Shape;180;p29">
            <a:extLst>
              <a:ext uri="{FF2B5EF4-FFF2-40B4-BE49-F238E27FC236}">
                <a16:creationId xmlns:a16="http://schemas.microsoft.com/office/drawing/2014/main" id="{A6A6CBF0-936A-944F-804F-646259A47ADB}"/>
              </a:ext>
            </a:extLst>
          </p:cNvPr>
          <p:cNvSpPr txBox="1">
            <a:spLocks/>
          </p:cNvSpPr>
          <p:nvPr/>
        </p:nvSpPr>
        <p:spPr>
          <a:xfrm>
            <a:off x="404700" y="984996"/>
            <a:ext cx="7704000" cy="3732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-US" sz="2000" dirty="0"/>
              <a:t>What are the conditionally dependent explanatory variables for the probability of employee attrition adjusted for all other variables that gives a good fit to the model?</a:t>
            </a:r>
          </a:p>
          <a:p>
            <a:pPr marL="0" indent="0" algn="l"/>
            <a:r>
              <a:rPr lang="en-US" altLang="ko-Kore-KR" sz="2000" b="1" dirty="0">
                <a:solidFill>
                  <a:schemeClr val="bg1">
                    <a:lumMod val="50000"/>
                  </a:schemeClr>
                </a:solidFill>
              </a:rPr>
              <a:t>Job Satisfaction, Marital Status, Monthly Income, </a:t>
            </a:r>
            <a:r>
              <a:rPr lang="en-US" altLang="ko-Kore-KR" sz="2000" dirty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en-US" altLang="ko-Kore-KR" sz="2000" b="1" dirty="0">
                <a:solidFill>
                  <a:schemeClr val="bg1">
                    <a:lumMod val="50000"/>
                  </a:schemeClr>
                </a:solidFill>
              </a:rPr>
              <a:t> Work Life Balance</a:t>
            </a:r>
            <a:endParaRPr lang="en-US" sz="2000" dirty="0"/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-US" sz="2000" dirty="0"/>
              <a:t>What affects the probability of employee attrition the most and the least among the dependent variables? </a:t>
            </a:r>
          </a:p>
          <a:p>
            <a:pPr marL="0" indent="0" algn="l"/>
            <a:r>
              <a:rPr lang="en-US" altLang="ko-Kore-KR" sz="2000" b="1" dirty="0">
                <a:solidFill>
                  <a:schemeClr val="bg1">
                    <a:lumMod val="50000"/>
                  </a:schemeClr>
                </a:solidFill>
              </a:rPr>
              <a:t>Monthly Income (Level 5), and Marital Status(Married)</a:t>
            </a:r>
            <a:endParaRPr lang="en-US" sz="2000" dirty="0"/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-US" sz="2000" dirty="0"/>
              <a:t>Which dependent variable has a linear trend against employee attrition?</a:t>
            </a:r>
          </a:p>
          <a:p>
            <a:pPr marL="0" indent="0" algn="l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Job Satisfaction</a:t>
            </a:r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-US" sz="2000" dirty="0"/>
              <a:t>What is the association between years with current manager, performance rating, years in current role?</a:t>
            </a:r>
          </a:p>
          <a:p>
            <a:pPr marL="0" indent="0" algn="l"/>
            <a:r>
              <a:rPr lang="en-US" altLang="ko-Kore-KR" sz="2000" b="1" dirty="0">
                <a:solidFill>
                  <a:schemeClr val="bg1">
                    <a:lumMod val="50000"/>
                  </a:schemeClr>
                </a:solidFill>
              </a:rPr>
              <a:t>Independent Performance Rating </a:t>
            </a:r>
          </a:p>
          <a:p>
            <a:pPr marL="0" indent="0" algn="l"/>
            <a:r>
              <a:rPr lang="en-US" altLang="ko-Kore-KR" sz="2000" b="1" dirty="0">
                <a:solidFill>
                  <a:schemeClr val="bg1">
                    <a:lumMod val="50000"/>
                  </a:schemeClr>
                </a:solidFill>
              </a:rPr>
              <a:t>Correlated years with current manager and years in current role</a:t>
            </a:r>
          </a:p>
        </p:txBody>
      </p:sp>
    </p:spTree>
    <p:extLst>
      <p:ext uri="{BB962C8B-B14F-4D97-AF65-F5344CB8AC3E}">
        <p14:creationId xmlns:p14="http://schemas.microsoft.com/office/powerpoint/2010/main" val="1238698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>
            <a:spLocks noGrp="1"/>
          </p:cNvSpPr>
          <p:nvPr>
            <p:ph type="title" idx="2"/>
          </p:nvPr>
        </p:nvSpPr>
        <p:spPr>
          <a:xfrm>
            <a:off x="2996550" y="1253162"/>
            <a:ext cx="3150900" cy="10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grpSp>
        <p:nvGrpSpPr>
          <p:cNvPr id="212" name="Google Shape;212;p31"/>
          <p:cNvGrpSpPr/>
          <p:nvPr/>
        </p:nvGrpSpPr>
        <p:grpSpPr>
          <a:xfrm>
            <a:off x="2768100" y="2489025"/>
            <a:ext cx="6123825" cy="1822875"/>
            <a:chOff x="2768100" y="2489025"/>
            <a:chExt cx="6123825" cy="1822875"/>
          </a:xfrm>
        </p:grpSpPr>
        <p:cxnSp>
          <p:nvCxnSpPr>
            <p:cNvPr id="213" name="Google Shape;213;p31"/>
            <p:cNvCxnSpPr/>
            <p:nvPr/>
          </p:nvCxnSpPr>
          <p:spPr>
            <a:xfrm rot="10800000">
              <a:off x="3390900" y="4171950"/>
              <a:ext cx="23622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4" name="Google Shape;214;p31"/>
            <p:cNvSpPr/>
            <p:nvPr/>
          </p:nvSpPr>
          <p:spPr>
            <a:xfrm>
              <a:off x="2768100" y="40320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6096000" y="40320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" name="Google Shape;216;p31"/>
            <p:cNvGrpSpPr/>
            <p:nvPr/>
          </p:nvGrpSpPr>
          <p:grpSpPr>
            <a:xfrm>
              <a:off x="8275575" y="2489025"/>
              <a:ext cx="616350" cy="165450"/>
              <a:chOff x="4263850" y="3973875"/>
              <a:chExt cx="616350" cy="165450"/>
            </a:xfrm>
          </p:grpSpPr>
          <p:cxnSp>
            <p:nvCxnSpPr>
              <p:cNvPr id="217" name="Google Shape;217;p31"/>
              <p:cNvCxnSpPr/>
              <p:nvPr/>
            </p:nvCxnSpPr>
            <p:spPr>
              <a:xfrm>
                <a:off x="4263850" y="4056525"/>
                <a:ext cx="616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31"/>
              <p:cNvCxnSpPr/>
              <p:nvPr/>
            </p:nvCxnSpPr>
            <p:spPr>
              <a:xfrm>
                <a:off x="4731700" y="3973875"/>
                <a:ext cx="148500" cy="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31"/>
              <p:cNvCxnSpPr/>
              <p:nvPr/>
            </p:nvCxnSpPr>
            <p:spPr>
              <a:xfrm rot="10800000" flipH="1">
                <a:off x="4731700" y="4056525"/>
                <a:ext cx="148500" cy="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" name="제목 2">
            <a:extLst>
              <a:ext uri="{FF2B5EF4-FFF2-40B4-BE49-F238E27FC236}">
                <a16:creationId xmlns:a16="http://schemas.microsoft.com/office/drawing/2014/main" id="{16651FC0-0821-034A-AEBC-08B8EC9F7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Happiness 1972-2006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19824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Problem</a:t>
            </a:r>
            <a:endParaRPr dirty="0"/>
          </a:p>
        </p:txBody>
      </p:sp>
      <p:grpSp>
        <p:nvGrpSpPr>
          <p:cNvPr id="258" name="Google Shape;258;p32"/>
          <p:cNvGrpSpPr/>
          <p:nvPr/>
        </p:nvGrpSpPr>
        <p:grpSpPr>
          <a:xfrm>
            <a:off x="7968750" y="881900"/>
            <a:ext cx="898225" cy="1568100"/>
            <a:chOff x="7968750" y="881900"/>
            <a:chExt cx="898225" cy="1568100"/>
          </a:xfrm>
        </p:grpSpPr>
        <p:sp>
          <p:nvSpPr>
            <p:cNvPr id="259" name="Google Shape;259;p32"/>
            <p:cNvSpPr/>
            <p:nvPr/>
          </p:nvSpPr>
          <p:spPr>
            <a:xfrm>
              <a:off x="7994575" y="1577600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7968750" y="8819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180;p29">
            <a:extLst>
              <a:ext uri="{FF2B5EF4-FFF2-40B4-BE49-F238E27FC236}">
                <a16:creationId xmlns:a16="http://schemas.microsoft.com/office/drawing/2014/main" id="{B1AB0FDA-2E56-484B-9040-20FA2D614986}"/>
              </a:ext>
            </a:extLst>
          </p:cNvPr>
          <p:cNvSpPr txBox="1">
            <a:spLocks/>
          </p:cNvSpPr>
          <p:nvPr/>
        </p:nvSpPr>
        <p:spPr>
          <a:xfrm>
            <a:off x="726775" y="1161800"/>
            <a:ext cx="77040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171450" indent="-17145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Can we fit the given data using only </a:t>
            </a:r>
            <a:r>
              <a:rPr lang="en-US" sz="2000" dirty="0" err="1"/>
              <a:t>finrela</a:t>
            </a:r>
            <a:r>
              <a:rPr lang="en-US" sz="2000" dirty="0"/>
              <a:t> (relative financial status),</a:t>
            </a:r>
            <a:r>
              <a:rPr lang="en-US" sz="2000" dirty="0" err="1"/>
              <a:t>year,or</a:t>
            </a:r>
            <a:r>
              <a:rPr lang="en-US" sz="2000" dirty="0"/>
              <a:t> health? </a:t>
            </a:r>
          </a:p>
          <a:p>
            <a:pPr marL="171450" indent="-17145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What is the association between health, and relative financial status?</a:t>
            </a:r>
          </a:p>
        </p:txBody>
      </p:sp>
    </p:spTree>
    <p:extLst>
      <p:ext uri="{BB962C8B-B14F-4D97-AF65-F5344CB8AC3E}">
        <p14:creationId xmlns:p14="http://schemas.microsoft.com/office/powerpoint/2010/main" val="3841163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Purpose of Analysis</a:t>
            </a:r>
            <a:endParaRPr dirty="0"/>
          </a:p>
        </p:txBody>
      </p:sp>
      <p:grpSp>
        <p:nvGrpSpPr>
          <p:cNvPr id="258" name="Google Shape;258;p32"/>
          <p:cNvGrpSpPr/>
          <p:nvPr/>
        </p:nvGrpSpPr>
        <p:grpSpPr>
          <a:xfrm>
            <a:off x="7968750" y="881900"/>
            <a:ext cx="898225" cy="1568100"/>
            <a:chOff x="7968750" y="881900"/>
            <a:chExt cx="898225" cy="1568100"/>
          </a:xfrm>
        </p:grpSpPr>
        <p:sp>
          <p:nvSpPr>
            <p:cNvPr id="259" name="Google Shape;259;p32"/>
            <p:cNvSpPr/>
            <p:nvPr/>
          </p:nvSpPr>
          <p:spPr>
            <a:xfrm>
              <a:off x="7994575" y="1577600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7968750" y="8819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180;p29">
            <a:extLst>
              <a:ext uri="{FF2B5EF4-FFF2-40B4-BE49-F238E27FC236}">
                <a16:creationId xmlns:a16="http://schemas.microsoft.com/office/drawing/2014/main" id="{B1AB0FDA-2E56-484B-9040-20FA2D614986}"/>
              </a:ext>
            </a:extLst>
          </p:cNvPr>
          <p:cNvSpPr txBox="1">
            <a:spLocks/>
          </p:cNvSpPr>
          <p:nvPr/>
        </p:nvSpPr>
        <p:spPr>
          <a:xfrm>
            <a:off x="726775" y="1161800"/>
            <a:ext cx="77040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171450" indent="-17145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ko-Kore-KR" sz="2000" dirty="0"/>
              <a:t>Can we fit the given data using only </a:t>
            </a:r>
            <a:r>
              <a:rPr lang="en-US" altLang="ko-Kore-KR" sz="2000" dirty="0" err="1"/>
              <a:t>finrela</a:t>
            </a:r>
            <a:r>
              <a:rPr lang="en-US" altLang="ko-Kore-KR" sz="2000" dirty="0"/>
              <a:t> (relative financial status), year, or health? </a:t>
            </a:r>
          </a:p>
          <a:p>
            <a:pPr marL="0" indent="0" algn="l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To find a model that fits the data well with only the info of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finrela,year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or health </a:t>
            </a:r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-US" sz="2000" dirty="0"/>
              <a:t>What is the association between health, and relative financial status?</a:t>
            </a:r>
          </a:p>
          <a:p>
            <a:pPr marL="0" indent="0" algn="l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To see any possible trend between health and relative financial status</a:t>
            </a:r>
          </a:p>
        </p:txBody>
      </p:sp>
    </p:spTree>
    <p:extLst>
      <p:ext uri="{BB962C8B-B14F-4D97-AF65-F5344CB8AC3E}">
        <p14:creationId xmlns:p14="http://schemas.microsoft.com/office/powerpoint/2010/main" val="3782043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Explanation</a:t>
            </a:r>
            <a:endParaRPr dirty="0"/>
          </a:p>
        </p:txBody>
      </p:sp>
      <p:sp>
        <p:nvSpPr>
          <p:cNvPr id="7" name="Google Shape;180;p29">
            <a:extLst>
              <a:ext uri="{FF2B5EF4-FFF2-40B4-BE49-F238E27FC236}">
                <a16:creationId xmlns:a16="http://schemas.microsoft.com/office/drawing/2014/main" id="{5570F000-E502-5C44-95F0-03BFFA3B5A26}"/>
              </a:ext>
            </a:extLst>
          </p:cNvPr>
          <p:cNvSpPr txBox="1">
            <a:spLocks/>
          </p:cNvSpPr>
          <p:nvPr/>
        </p:nvSpPr>
        <p:spPr>
          <a:xfrm>
            <a:off x="720000" y="1152475"/>
            <a:ext cx="77040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0" indent="0" algn="l"/>
            <a:endParaRPr lang="en-US" sz="1000" dirty="0"/>
          </a:p>
        </p:txBody>
      </p:sp>
      <p:sp>
        <p:nvSpPr>
          <p:cNvPr id="8" name="Google Shape;180;p29">
            <a:extLst>
              <a:ext uri="{FF2B5EF4-FFF2-40B4-BE49-F238E27FC236}">
                <a16:creationId xmlns:a16="http://schemas.microsoft.com/office/drawing/2014/main" id="{E62181DC-4893-5B46-9DB9-A8A12885266C}"/>
              </a:ext>
            </a:extLst>
          </p:cNvPr>
          <p:cNvSpPr txBox="1">
            <a:spLocks/>
          </p:cNvSpPr>
          <p:nvPr/>
        </p:nvSpPr>
        <p:spPr>
          <a:xfrm>
            <a:off x="503524" y="1152475"/>
            <a:ext cx="77040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" altLang="ko-Kore-KR" dirty="0"/>
              <a:t>The data is a small sample of variables related to happiness from the general social survey (GSS). The GSS is a yearly cross-sectional survey of Americans, run from 1972 to 2006. There are 51,020 observations, and of the over 5,000 variables, nine were selected related to happiness:</a:t>
            </a:r>
            <a:r>
              <a:rPr lang="en-US" sz="1500" dirty="0"/>
              <a:t> </a:t>
            </a:r>
          </a:p>
          <a:p>
            <a:pPr marL="0" indent="0" algn="l"/>
            <a:endParaRPr lang="en-US" sz="15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DCA78B5-EA56-9B4B-A97A-EF3B00495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59" y="2178036"/>
            <a:ext cx="8901282" cy="193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18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Explanation</a:t>
            </a:r>
            <a:endParaRPr dirty="0"/>
          </a:p>
        </p:txBody>
      </p:sp>
      <p:sp>
        <p:nvSpPr>
          <p:cNvPr id="8" name="Google Shape;180;p29">
            <a:extLst>
              <a:ext uri="{FF2B5EF4-FFF2-40B4-BE49-F238E27FC236}">
                <a16:creationId xmlns:a16="http://schemas.microsoft.com/office/drawing/2014/main" id="{E62181DC-4893-5B46-9DB9-A8A12885266C}"/>
              </a:ext>
            </a:extLst>
          </p:cNvPr>
          <p:cNvSpPr txBox="1">
            <a:spLocks/>
          </p:cNvSpPr>
          <p:nvPr/>
        </p:nvSpPr>
        <p:spPr>
          <a:xfrm>
            <a:off x="271295" y="1855153"/>
            <a:ext cx="77040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0" indent="0" algn="l"/>
            <a:endParaRPr lang="en-US" sz="15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82ECEE-1E82-604F-A11C-4E55EB20E9A2}"/>
              </a:ext>
            </a:extLst>
          </p:cNvPr>
          <p:cNvSpPr/>
          <p:nvPr/>
        </p:nvSpPr>
        <p:spPr>
          <a:xfrm>
            <a:off x="441447" y="1756689"/>
            <a:ext cx="806114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b="1" dirty="0">
                <a:solidFill>
                  <a:schemeClr val="tx1"/>
                </a:solidFill>
                <a:latin typeface="SF Pro Text"/>
              </a:rPr>
              <a:t>age</a:t>
            </a:r>
            <a:r>
              <a:rPr lang="en" altLang="ko-Kore-KR" dirty="0">
                <a:solidFill>
                  <a:schemeClr val="tx1"/>
                </a:solidFill>
                <a:latin typeface="SF Pro Text"/>
              </a:rPr>
              <a:t> - age in years: 18–89.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b="1" dirty="0">
                <a:solidFill>
                  <a:schemeClr val="tx1"/>
                </a:solidFill>
                <a:latin typeface="SF Pro Text"/>
              </a:rPr>
              <a:t>degree</a:t>
            </a:r>
            <a:r>
              <a:rPr lang="en" altLang="ko-Kore-KR" dirty="0">
                <a:solidFill>
                  <a:schemeClr val="tx1"/>
                </a:solidFill>
                <a:latin typeface="SF Pro Text"/>
              </a:rPr>
              <a:t> -  highest education: </a:t>
            </a:r>
            <a:r>
              <a:rPr lang="en" altLang="ko-Kore-KR" dirty="0" err="1">
                <a:solidFill>
                  <a:schemeClr val="tx1"/>
                </a:solidFill>
                <a:latin typeface="SF Pro Text"/>
              </a:rPr>
              <a:t>lt</a:t>
            </a:r>
            <a:r>
              <a:rPr lang="en" altLang="ko-Kore-KR" dirty="0">
                <a:solidFill>
                  <a:schemeClr val="tx1"/>
                </a:solidFill>
                <a:latin typeface="SF Pro Text"/>
              </a:rPr>
              <a:t> high school, high school, junior college, bachelor, graduate.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b="1" dirty="0" err="1">
                <a:solidFill>
                  <a:schemeClr val="tx1"/>
                </a:solidFill>
                <a:latin typeface="SF Pro Text"/>
              </a:rPr>
              <a:t>finrela</a:t>
            </a:r>
            <a:r>
              <a:rPr lang="en" altLang="ko-Kore-KR" dirty="0">
                <a:solidFill>
                  <a:schemeClr val="tx1"/>
                </a:solidFill>
                <a:latin typeface="SF Pro Text"/>
              </a:rPr>
              <a:t> - relative financial status: far above, above average, average, below average, far below.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b="1" dirty="0">
                <a:solidFill>
                  <a:schemeClr val="tx1"/>
                </a:solidFill>
                <a:latin typeface="SF Pro Text"/>
              </a:rPr>
              <a:t>happy</a:t>
            </a:r>
            <a:r>
              <a:rPr lang="en" altLang="ko-Kore-KR" dirty="0">
                <a:solidFill>
                  <a:schemeClr val="tx1"/>
                </a:solidFill>
                <a:latin typeface="SF Pro Text"/>
              </a:rPr>
              <a:t> -  happiness: very happy, pretty happy, not too happy.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b="1" dirty="0">
                <a:solidFill>
                  <a:schemeClr val="tx1"/>
                </a:solidFill>
                <a:latin typeface="SF Pro Text"/>
              </a:rPr>
              <a:t>health</a:t>
            </a:r>
            <a:r>
              <a:rPr lang="en" altLang="ko-Kore-KR" dirty="0">
                <a:solidFill>
                  <a:schemeClr val="tx1"/>
                </a:solidFill>
                <a:latin typeface="SF Pro Text"/>
              </a:rPr>
              <a:t>- health: excellent, good, fair, poor.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b="1" dirty="0">
                <a:solidFill>
                  <a:schemeClr val="tx1"/>
                </a:solidFill>
                <a:latin typeface="SF Pro Text"/>
              </a:rPr>
              <a:t>marital</a:t>
            </a:r>
            <a:r>
              <a:rPr lang="en" altLang="ko-Kore-KR" dirty="0">
                <a:solidFill>
                  <a:schemeClr val="tx1"/>
                </a:solidFill>
                <a:latin typeface="SF Pro Text"/>
              </a:rPr>
              <a:t>- marital status: married, never married, divorced, widowed, separated.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b="1" dirty="0">
                <a:solidFill>
                  <a:schemeClr val="tx1"/>
                </a:solidFill>
                <a:latin typeface="SF Pro Text"/>
              </a:rPr>
              <a:t>sex</a:t>
            </a:r>
            <a:r>
              <a:rPr lang="en" altLang="ko-Kore-KR" dirty="0">
                <a:solidFill>
                  <a:schemeClr val="tx1"/>
                </a:solidFill>
                <a:latin typeface="SF Pro Text"/>
              </a:rPr>
              <a:t>- sex: female, male.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b="1" dirty="0" err="1">
                <a:solidFill>
                  <a:schemeClr val="tx1"/>
                </a:solidFill>
                <a:latin typeface="SF Pro Text"/>
              </a:rPr>
              <a:t>wtsall</a:t>
            </a:r>
            <a:r>
              <a:rPr lang="en" altLang="ko-Kore-KR" dirty="0">
                <a:solidFill>
                  <a:schemeClr val="tx1"/>
                </a:solidFill>
                <a:latin typeface="SF Pro Text"/>
              </a:rPr>
              <a:t>-  probability weight. 0.43–6</a:t>
            </a:r>
          </a:p>
          <a:p>
            <a:br>
              <a:rPr lang="en" altLang="ko-Kore-KR" dirty="0">
                <a:solidFill>
                  <a:schemeClr val="tx1"/>
                </a:solidFill>
              </a:rPr>
            </a:br>
            <a:endParaRPr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Google Shape;180;p29">
            <a:extLst>
              <a:ext uri="{FF2B5EF4-FFF2-40B4-BE49-F238E27FC236}">
                <a16:creationId xmlns:a16="http://schemas.microsoft.com/office/drawing/2014/main" id="{237E871D-ADE3-BE48-B875-37F6DB87A788}"/>
              </a:ext>
            </a:extLst>
          </p:cNvPr>
          <p:cNvSpPr txBox="1">
            <a:spLocks/>
          </p:cNvSpPr>
          <p:nvPr/>
        </p:nvSpPr>
        <p:spPr>
          <a:xfrm>
            <a:off x="570787" y="1168245"/>
            <a:ext cx="8061143" cy="686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171450" indent="-17145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We will deal with independent </a:t>
            </a:r>
            <a:r>
              <a:rPr lang="en" altLang="ko-Kore-KR" sz="2000" dirty="0"/>
              <a:t>34823 </a:t>
            </a:r>
            <a:r>
              <a:rPr lang="en" altLang="ko-Kore-KR" sz="2000" dirty="0" err="1"/>
              <a:t>obs</a:t>
            </a:r>
            <a:r>
              <a:rPr lang="en" altLang="ko-Kore-KR" sz="2000" dirty="0"/>
              <a:t> after eliminating rows with NA values.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7637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2"/>
          <p:cNvGrpSpPr/>
          <p:nvPr/>
        </p:nvGrpSpPr>
        <p:grpSpPr>
          <a:xfrm>
            <a:off x="7968750" y="881900"/>
            <a:ext cx="898225" cy="1568100"/>
            <a:chOff x="7968750" y="881900"/>
            <a:chExt cx="898225" cy="1568100"/>
          </a:xfrm>
        </p:grpSpPr>
        <p:sp>
          <p:nvSpPr>
            <p:cNvPr id="259" name="Google Shape;259;p32"/>
            <p:cNvSpPr/>
            <p:nvPr/>
          </p:nvSpPr>
          <p:spPr>
            <a:xfrm>
              <a:off x="7994575" y="1577600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7968750" y="8819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224;p32">
            <a:extLst>
              <a:ext uri="{FF2B5EF4-FFF2-40B4-BE49-F238E27FC236}">
                <a16:creationId xmlns:a16="http://schemas.microsoft.com/office/drawing/2014/main" id="{D0416054-3E4E-CB49-BE8F-1FB44B407447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7" name="Google Shape;180;p29">
            <a:extLst>
              <a:ext uri="{FF2B5EF4-FFF2-40B4-BE49-F238E27FC236}">
                <a16:creationId xmlns:a16="http://schemas.microsoft.com/office/drawing/2014/main" id="{A6A6CBF0-936A-944F-804F-646259A47ADB}"/>
              </a:ext>
            </a:extLst>
          </p:cNvPr>
          <p:cNvSpPr txBox="1">
            <a:spLocks/>
          </p:cNvSpPr>
          <p:nvPr/>
        </p:nvSpPr>
        <p:spPr>
          <a:xfrm>
            <a:off x="404700" y="1161800"/>
            <a:ext cx="7704000" cy="3732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171450" indent="-171450" algn="l">
              <a:buFont typeface="Courier New" panose="02070309020205020404" pitchFamily="49" charset="0"/>
              <a:buChar char="o"/>
            </a:pPr>
            <a:endParaRPr lang="en-US" altLang="ko-Kore-KR" sz="2000" dirty="0"/>
          </a:p>
        </p:txBody>
      </p:sp>
      <p:sp>
        <p:nvSpPr>
          <p:cNvPr id="8" name="Google Shape;180;p29">
            <a:extLst>
              <a:ext uri="{FF2B5EF4-FFF2-40B4-BE49-F238E27FC236}">
                <a16:creationId xmlns:a16="http://schemas.microsoft.com/office/drawing/2014/main" id="{BB8932CF-033C-D24F-9B87-BD3A25E619F7}"/>
              </a:ext>
            </a:extLst>
          </p:cNvPr>
          <p:cNvSpPr txBox="1">
            <a:spLocks/>
          </p:cNvSpPr>
          <p:nvPr/>
        </p:nvSpPr>
        <p:spPr>
          <a:xfrm>
            <a:off x="544650" y="1017725"/>
            <a:ext cx="77040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171450" indent="-17145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ko-Kore-KR" sz="2000" dirty="0"/>
              <a:t>The response variable is happy with 3 categories</a:t>
            </a:r>
            <a:r>
              <a:rPr lang="en-US" altLang="ko-Kore-KR" sz="2000" b="1" dirty="0"/>
              <a:t>: </a:t>
            </a:r>
          </a:p>
          <a:p>
            <a:pPr marL="0" indent="0" algn="l">
              <a:lnSpc>
                <a:spcPct val="150000"/>
              </a:lnSpc>
            </a:pPr>
            <a:r>
              <a:rPr lang="en-US" altLang="ko-Kore-KR" sz="2000" b="1" dirty="0"/>
              <a:t> 	very happy, pretty happy, not too happy</a:t>
            </a:r>
          </a:p>
          <a:p>
            <a:pPr marL="171450" indent="-17145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ko-Kore-KR" sz="2000" dirty="0"/>
              <a:t>We assume that the response follows a multinomial distribution. </a:t>
            </a:r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-US" altLang="ko-Kore-KR" sz="2000" dirty="0"/>
              <a:t>We will construct </a:t>
            </a:r>
            <a:r>
              <a:rPr lang="en-US" altLang="ko-Kore-KR" sz="2000" b="1" dirty="0"/>
              <a:t>a Baseline-Category Logit Model and Cumulative Logit Model</a:t>
            </a:r>
            <a:r>
              <a:rPr lang="en-US" altLang="ko-Kore-KR" sz="2000" dirty="0"/>
              <a:t> using logit link function.</a:t>
            </a:r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-US" altLang="ko-Kore-KR" sz="2000" dirty="0"/>
              <a:t>The 3 explanatory variables, </a:t>
            </a:r>
            <a:r>
              <a:rPr lang="en-US" altLang="ko-Kore-KR" sz="2000" b="1" dirty="0" err="1"/>
              <a:t>finrela</a:t>
            </a:r>
            <a:r>
              <a:rPr lang="en-US" altLang="ko-Kore-KR" sz="2000" b="1" dirty="0"/>
              <a:t>, health, and year </a:t>
            </a:r>
            <a:r>
              <a:rPr lang="en-US" altLang="ko-Kore-KR" sz="2000" dirty="0"/>
              <a:t>are considered to be the dependent variables for happiness degree.</a:t>
            </a:r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-US" altLang="ko-Kore-KR" sz="2000" dirty="0"/>
              <a:t>To avoid sparse contingency table, we will discretize the continuous variable, </a:t>
            </a:r>
            <a:r>
              <a:rPr lang="en-US" altLang="ko-Kore-KR" sz="2000" b="1" dirty="0"/>
              <a:t>year</a:t>
            </a:r>
            <a:r>
              <a:rPr lang="en-US" altLang="ko-Kore-KR" sz="2000" dirty="0"/>
              <a:t>. </a:t>
            </a:r>
          </a:p>
          <a:p>
            <a:pPr marL="171450" indent="-17145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CE76176-B917-894F-8EAD-B3440ED05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00" y="4500600"/>
            <a:ext cx="8114400" cy="22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08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720000" y="2612920"/>
            <a:ext cx="77040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-US" dirty="0"/>
              <a:t>Employee Attrition</a:t>
            </a:r>
            <a:endParaRPr dirty="0"/>
          </a:p>
        </p:txBody>
      </p:sp>
      <p:sp>
        <p:nvSpPr>
          <p:cNvPr id="210" name="Google Shape;210;p31"/>
          <p:cNvSpPr txBox="1">
            <a:spLocks noGrp="1"/>
          </p:cNvSpPr>
          <p:nvPr>
            <p:ph type="title" idx="2"/>
          </p:nvPr>
        </p:nvSpPr>
        <p:spPr>
          <a:xfrm>
            <a:off x="2996550" y="1253162"/>
            <a:ext cx="3150900" cy="10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grpSp>
        <p:nvGrpSpPr>
          <p:cNvPr id="212" name="Google Shape;212;p31"/>
          <p:cNvGrpSpPr/>
          <p:nvPr/>
        </p:nvGrpSpPr>
        <p:grpSpPr>
          <a:xfrm>
            <a:off x="2768100" y="2489025"/>
            <a:ext cx="6123825" cy="1822875"/>
            <a:chOff x="2768100" y="2489025"/>
            <a:chExt cx="6123825" cy="1822875"/>
          </a:xfrm>
        </p:grpSpPr>
        <p:cxnSp>
          <p:nvCxnSpPr>
            <p:cNvPr id="213" name="Google Shape;213;p31"/>
            <p:cNvCxnSpPr/>
            <p:nvPr/>
          </p:nvCxnSpPr>
          <p:spPr>
            <a:xfrm rot="10800000">
              <a:off x="3390900" y="4171950"/>
              <a:ext cx="23622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4" name="Google Shape;214;p31"/>
            <p:cNvSpPr/>
            <p:nvPr/>
          </p:nvSpPr>
          <p:spPr>
            <a:xfrm>
              <a:off x="2768100" y="40320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6096000" y="40320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" name="Google Shape;216;p31"/>
            <p:cNvGrpSpPr/>
            <p:nvPr/>
          </p:nvGrpSpPr>
          <p:grpSpPr>
            <a:xfrm>
              <a:off x="8275575" y="2489025"/>
              <a:ext cx="616350" cy="165450"/>
              <a:chOff x="4263850" y="3973875"/>
              <a:chExt cx="616350" cy="165450"/>
            </a:xfrm>
          </p:grpSpPr>
          <p:cxnSp>
            <p:nvCxnSpPr>
              <p:cNvPr id="217" name="Google Shape;217;p31"/>
              <p:cNvCxnSpPr/>
              <p:nvPr/>
            </p:nvCxnSpPr>
            <p:spPr>
              <a:xfrm>
                <a:off x="4263850" y="4056525"/>
                <a:ext cx="616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31"/>
              <p:cNvCxnSpPr/>
              <p:nvPr/>
            </p:nvCxnSpPr>
            <p:spPr>
              <a:xfrm>
                <a:off x="4731700" y="3973875"/>
                <a:ext cx="148500" cy="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31"/>
              <p:cNvCxnSpPr/>
              <p:nvPr/>
            </p:nvCxnSpPr>
            <p:spPr>
              <a:xfrm rot="10800000" flipH="1">
                <a:off x="4731700" y="4056525"/>
                <a:ext cx="148500" cy="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2"/>
          <p:cNvGrpSpPr/>
          <p:nvPr/>
        </p:nvGrpSpPr>
        <p:grpSpPr>
          <a:xfrm>
            <a:off x="7968750" y="881900"/>
            <a:ext cx="898225" cy="1568100"/>
            <a:chOff x="7968750" y="881900"/>
            <a:chExt cx="898225" cy="1568100"/>
          </a:xfrm>
        </p:grpSpPr>
        <p:sp>
          <p:nvSpPr>
            <p:cNvPr id="259" name="Google Shape;259;p32"/>
            <p:cNvSpPr/>
            <p:nvPr/>
          </p:nvSpPr>
          <p:spPr>
            <a:xfrm>
              <a:off x="7994575" y="1577600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7968750" y="8819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224;p32">
            <a:extLst>
              <a:ext uri="{FF2B5EF4-FFF2-40B4-BE49-F238E27FC236}">
                <a16:creationId xmlns:a16="http://schemas.microsoft.com/office/drawing/2014/main" id="{D0416054-3E4E-CB49-BE8F-1FB44B407447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dirty="0"/>
              <a:t>Statistical Analysis</a:t>
            </a:r>
          </a:p>
        </p:txBody>
      </p:sp>
      <p:sp>
        <p:nvSpPr>
          <p:cNvPr id="7" name="Google Shape;180;p29">
            <a:extLst>
              <a:ext uri="{FF2B5EF4-FFF2-40B4-BE49-F238E27FC236}">
                <a16:creationId xmlns:a16="http://schemas.microsoft.com/office/drawing/2014/main" id="{A6A6CBF0-936A-944F-804F-646259A47ADB}"/>
              </a:ext>
            </a:extLst>
          </p:cNvPr>
          <p:cNvSpPr txBox="1">
            <a:spLocks/>
          </p:cNvSpPr>
          <p:nvPr/>
        </p:nvSpPr>
        <p:spPr>
          <a:xfrm>
            <a:off x="404700" y="1161800"/>
            <a:ext cx="7704000" cy="3732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171450" indent="-171450" algn="l">
              <a:buFont typeface="Courier New" panose="02070309020205020404" pitchFamily="49" charset="0"/>
              <a:buChar char="o"/>
            </a:pPr>
            <a:endParaRPr lang="en-US" altLang="ko-Kore-KR" sz="2000" dirty="0"/>
          </a:p>
        </p:txBody>
      </p:sp>
      <p:sp>
        <p:nvSpPr>
          <p:cNvPr id="8" name="Google Shape;180;p29">
            <a:extLst>
              <a:ext uri="{FF2B5EF4-FFF2-40B4-BE49-F238E27FC236}">
                <a16:creationId xmlns:a16="http://schemas.microsoft.com/office/drawing/2014/main" id="{BB8932CF-033C-D24F-9B87-BD3A25E619F7}"/>
              </a:ext>
            </a:extLst>
          </p:cNvPr>
          <p:cNvSpPr txBox="1">
            <a:spLocks/>
          </p:cNvSpPr>
          <p:nvPr/>
        </p:nvSpPr>
        <p:spPr>
          <a:xfrm>
            <a:off x="4116700" y="1161800"/>
            <a:ext cx="4061975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0" indent="0" algn="l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E2F320-F3B0-7640-8D74-BDDBCDB4D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75" y="1269596"/>
            <a:ext cx="3487590" cy="3235908"/>
          </a:xfrm>
          <a:prstGeom prst="rect">
            <a:avLst/>
          </a:prstGeom>
        </p:spPr>
      </p:pic>
      <p:sp>
        <p:nvSpPr>
          <p:cNvPr id="10" name="Google Shape;180;p29">
            <a:extLst>
              <a:ext uri="{FF2B5EF4-FFF2-40B4-BE49-F238E27FC236}">
                <a16:creationId xmlns:a16="http://schemas.microsoft.com/office/drawing/2014/main" id="{681888D5-F30A-B745-B9F3-45CC0657A98B}"/>
              </a:ext>
            </a:extLst>
          </p:cNvPr>
          <p:cNvSpPr txBox="1">
            <a:spLocks/>
          </p:cNvSpPr>
          <p:nvPr/>
        </p:nvSpPr>
        <p:spPr>
          <a:xfrm>
            <a:off x="4116700" y="2013800"/>
            <a:ext cx="4163466" cy="3196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ko-Kore-KR" sz="2000" dirty="0"/>
              <a:t>Condition for Goodness of Fit Test</a:t>
            </a:r>
          </a:p>
          <a:p>
            <a:pPr marL="0" indent="0" algn="l"/>
            <a:r>
              <a:rPr lang="en-US" altLang="ko-Kore-KR" sz="2000" dirty="0"/>
              <a:t>sum(fitted(fit1)*n&lt;5)=0 -&gt; fitted cells&gt; 5 -&gt; </a:t>
            </a:r>
            <a:r>
              <a:rPr lang="en-US" altLang="ko-Kore-KR" sz="2000" b="1" dirty="0"/>
              <a:t>satisfied</a:t>
            </a:r>
            <a:r>
              <a:rPr lang="en-US" altLang="ko-Kore-KR" sz="2000" dirty="0"/>
              <a:t> </a:t>
            </a:r>
          </a:p>
          <a:p>
            <a:pPr marL="0" indent="0" algn="l"/>
            <a:endParaRPr lang="en-US" altLang="ko-Kore-KR" sz="2000" dirty="0"/>
          </a:p>
          <a:p>
            <a:pPr marL="0" indent="0" algn="l"/>
            <a:endParaRPr lang="en-US" altLang="ko-Kore-KR" sz="2000" dirty="0"/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0973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2"/>
          <p:cNvGrpSpPr/>
          <p:nvPr/>
        </p:nvGrpSpPr>
        <p:grpSpPr>
          <a:xfrm>
            <a:off x="7968750" y="881900"/>
            <a:ext cx="898225" cy="1568100"/>
            <a:chOff x="7968750" y="881900"/>
            <a:chExt cx="898225" cy="1568100"/>
          </a:xfrm>
        </p:grpSpPr>
        <p:sp>
          <p:nvSpPr>
            <p:cNvPr id="259" name="Google Shape;259;p32"/>
            <p:cNvSpPr/>
            <p:nvPr/>
          </p:nvSpPr>
          <p:spPr>
            <a:xfrm>
              <a:off x="7994575" y="1577600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7968750" y="8819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224;p32">
            <a:extLst>
              <a:ext uri="{FF2B5EF4-FFF2-40B4-BE49-F238E27FC236}">
                <a16:creationId xmlns:a16="http://schemas.microsoft.com/office/drawing/2014/main" id="{D0416054-3E4E-CB49-BE8F-1FB44B407447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altLang="ko-Kore-KR" sz="3600" dirty="0"/>
              <a:t>Cumulative Logit Model</a:t>
            </a:r>
            <a:endParaRPr lang="en-US" dirty="0"/>
          </a:p>
        </p:txBody>
      </p:sp>
      <p:sp>
        <p:nvSpPr>
          <p:cNvPr id="7" name="Google Shape;180;p29">
            <a:extLst>
              <a:ext uri="{FF2B5EF4-FFF2-40B4-BE49-F238E27FC236}">
                <a16:creationId xmlns:a16="http://schemas.microsoft.com/office/drawing/2014/main" id="{A6A6CBF0-936A-944F-804F-646259A47ADB}"/>
              </a:ext>
            </a:extLst>
          </p:cNvPr>
          <p:cNvSpPr txBox="1">
            <a:spLocks/>
          </p:cNvSpPr>
          <p:nvPr/>
        </p:nvSpPr>
        <p:spPr>
          <a:xfrm>
            <a:off x="404700" y="1161800"/>
            <a:ext cx="7704000" cy="3732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171450" indent="-171450" algn="l">
              <a:buFont typeface="Courier New" panose="02070309020205020404" pitchFamily="49" charset="0"/>
              <a:buChar char="o"/>
            </a:pPr>
            <a:endParaRPr lang="en-US" altLang="ko-Kore-KR" sz="2000" dirty="0"/>
          </a:p>
        </p:txBody>
      </p:sp>
      <p:sp>
        <p:nvSpPr>
          <p:cNvPr id="8" name="Google Shape;180;p29">
            <a:extLst>
              <a:ext uri="{FF2B5EF4-FFF2-40B4-BE49-F238E27FC236}">
                <a16:creationId xmlns:a16="http://schemas.microsoft.com/office/drawing/2014/main" id="{BB8932CF-033C-D24F-9B87-BD3A25E619F7}"/>
              </a:ext>
            </a:extLst>
          </p:cNvPr>
          <p:cNvSpPr txBox="1">
            <a:spLocks/>
          </p:cNvSpPr>
          <p:nvPr/>
        </p:nvSpPr>
        <p:spPr>
          <a:xfrm>
            <a:off x="4944533" y="1161800"/>
            <a:ext cx="3486242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171450" indent="-17145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AFEA904-FB29-5449-9DE8-7CB818D5BD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379"/>
          <a:stretch/>
        </p:blipFill>
        <p:spPr>
          <a:xfrm>
            <a:off x="264750" y="1364067"/>
            <a:ext cx="3904464" cy="286926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F278700-8574-DC4F-B3E2-DA8382A12B49}"/>
              </a:ext>
            </a:extLst>
          </p:cNvPr>
          <p:cNvSpPr/>
          <p:nvPr/>
        </p:nvSpPr>
        <p:spPr>
          <a:xfrm>
            <a:off x="4401654" y="201380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altLang="ko-Kore-KR" sz="1800" b="1" dirty="0"/>
              <a:t>Goodness of Fit Test </a:t>
            </a:r>
          </a:p>
          <a:p>
            <a:r>
              <a:rPr lang="en-US" altLang="ko-Kore-KR" sz="1800" dirty="0"/>
              <a:t>  1-</a:t>
            </a:r>
            <a:r>
              <a:rPr lang="en-US" altLang="ko-Kore-KR" sz="1500" dirty="0"/>
              <a:t>pchisq(527.9542,148)&lt;0.05</a:t>
            </a:r>
          </a:p>
          <a:p>
            <a:r>
              <a:rPr lang="en-US" altLang="ko-Kore-KR" sz="1500" dirty="0"/>
              <a:t> </a:t>
            </a:r>
          </a:p>
          <a:p>
            <a:r>
              <a:rPr lang="en-US" altLang="ko-Kore-KR" sz="1500" b="1" dirty="0"/>
              <a:t>-&gt; TRUE</a:t>
            </a:r>
          </a:p>
          <a:p>
            <a:r>
              <a:rPr lang="en-US" altLang="ko-Kore-KR" b="1" dirty="0"/>
              <a:t>-&gt; not well fitted</a:t>
            </a:r>
          </a:p>
        </p:txBody>
      </p:sp>
    </p:spTree>
    <p:extLst>
      <p:ext uri="{BB962C8B-B14F-4D97-AF65-F5344CB8AC3E}">
        <p14:creationId xmlns:p14="http://schemas.microsoft.com/office/powerpoint/2010/main" val="2074276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2"/>
          <p:cNvGrpSpPr/>
          <p:nvPr/>
        </p:nvGrpSpPr>
        <p:grpSpPr>
          <a:xfrm>
            <a:off x="7968750" y="881900"/>
            <a:ext cx="898225" cy="1568100"/>
            <a:chOff x="7968750" y="881900"/>
            <a:chExt cx="898225" cy="1568100"/>
          </a:xfrm>
        </p:grpSpPr>
        <p:sp>
          <p:nvSpPr>
            <p:cNvPr id="259" name="Google Shape;259;p32"/>
            <p:cNvSpPr/>
            <p:nvPr/>
          </p:nvSpPr>
          <p:spPr>
            <a:xfrm>
              <a:off x="7994575" y="1577600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7968750" y="8819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224;p32">
            <a:extLst>
              <a:ext uri="{FF2B5EF4-FFF2-40B4-BE49-F238E27FC236}">
                <a16:creationId xmlns:a16="http://schemas.microsoft.com/office/drawing/2014/main" id="{D0416054-3E4E-CB49-BE8F-1FB44B407447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altLang="ko-Kore-KR" sz="3600" dirty="0"/>
              <a:t>Baseline-Category Logit Model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BF386B-B923-2C41-8877-67B6BF72A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14" y="1112281"/>
            <a:ext cx="3615527" cy="38664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0E168C8-847B-B847-9B4C-0930D25D6418}"/>
              </a:ext>
            </a:extLst>
          </p:cNvPr>
          <p:cNvSpPr/>
          <p:nvPr/>
        </p:nvSpPr>
        <p:spPr>
          <a:xfrm>
            <a:off x="4032213" y="1721675"/>
            <a:ext cx="45720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altLang="ko-Kore-KR" sz="1800" b="1" dirty="0"/>
              <a:t>Goodness of Fit Test </a:t>
            </a:r>
          </a:p>
          <a:p>
            <a:r>
              <a:rPr lang="en-US" altLang="ko-Kore-KR" sz="1800" dirty="0"/>
              <a:t>  1-</a:t>
            </a:r>
            <a:r>
              <a:rPr lang="en-US" altLang="ko-Kore-KR" sz="1500" dirty="0"/>
              <a:t>pchisq(</a:t>
            </a:r>
            <a:r>
              <a:rPr lang="en-US" altLang="ko-Kore-KR" sz="1500" b="1" dirty="0">
                <a:solidFill>
                  <a:srgbClr val="C00000"/>
                </a:solidFill>
              </a:rPr>
              <a:t>207.0248</a:t>
            </a:r>
            <a:r>
              <a:rPr lang="en-US" altLang="ko-Kore-KR" sz="1500" dirty="0"/>
              <a:t>,138)=</a:t>
            </a:r>
            <a:r>
              <a:rPr lang="ko-Kore-KR" altLang="en-US" sz="1600" dirty="0"/>
              <a:t> </a:t>
            </a:r>
            <a:r>
              <a:rPr lang="en-US" altLang="ko-Kore-KR" sz="1500" dirty="0"/>
              <a:t>0.0001302404</a:t>
            </a:r>
            <a:r>
              <a:rPr lang="en-US" altLang="ko-Kore-KR" sz="1600" dirty="0"/>
              <a:t> </a:t>
            </a:r>
            <a:r>
              <a:rPr lang="en-US" altLang="ko-Kore-KR" sz="1500" dirty="0"/>
              <a:t>&lt;0.05</a:t>
            </a:r>
          </a:p>
          <a:p>
            <a:r>
              <a:rPr lang="en-US" altLang="ko-Kore-KR" sz="1500" dirty="0"/>
              <a:t> </a:t>
            </a:r>
          </a:p>
          <a:p>
            <a:r>
              <a:rPr lang="en-US" altLang="ko-Kore-KR" sz="1500" b="1" dirty="0"/>
              <a:t>-&gt; TRUE</a:t>
            </a:r>
          </a:p>
          <a:p>
            <a:r>
              <a:rPr lang="en-US" altLang="ko-Kore-KR" b="1" dirty="0"/>
              <a:t>-&gt; not well fitted</a:t>
            </a:r>
          </a:p>
          <a:p>
            <a:r>
              <a:rPr lang="en-US" altLang="ko-Kore-KR" b="1" dirty="0"/>
              <a:t>-&gt; </a:t>
            </a:r>
            <a:r>
              <a:rPr lang="en-US" altLang="ko-Kore-KR" b="1" dirty="0">
                <a:solidFill>
                  <a:schemeClr val="bg1">
                    <a:lumMod val="50000"/>
                  </a:schemeClr>
                </a:solidFill>
              </a:rPr>
              <a:t>However, p-value is larger than that of cumulative logit model</a:t>
            </a:r>
          </a:p>
          <a:p>
            <a:r>
              <a:rPr lang="en-US" altLang="ko-Kore-KR" b="1" dirty="0">
                <a:solidFill>
                  <a:schemeClr val="tx1"/>
                </a:solidFill>
              </a:rPr>
              <a:t>-&gt; The coefficient related to year has the most non-significant p-values.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F75D97-E8EE-AC42-8711-79EFD040569C}"/>
              </a:ext>
            </a:extLst>
          </p:cNvPr>
          <p:cNvSpPr/>
          <p:nvPr/>
        </p:nvSpPr>
        <p:spPr>
          <a:xfrm>
            <a:off x="3078096" y="1641758"/>
            <a:ext cx="478651" cy="1598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8CF412-9D59-2F4C-8979-183E52C6FD69}"/>
              </a:ext>
            </a:extLst>
          </p:cNvPr>
          <p:cNvSpPr/>
          <p:nvPr/>
        </p:nvSpPr>
        <p:spPr>
          <a:xfrm>
            <a:off x="3078096" y="1896147"/>
            <a:ext cx="478651" cy="1637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470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2"/>
          <p:cNvGrpSpPr/>
          <p:nvPr/>
        </p:nvGrpSpPr>
        <p:grpSpPr>
          <a:xfrm>
            <a:off x="7968750" y="881900"/>
            <a:ext cx="898225" cy="1568100"/>
            <a:chOff x="7968750" y="881900"/>
            <a:chExt cx="898225" cy="1568100"/>
          </a:xfrm>
        </p:grpSpPr>
        <p:sp>
          <p:nvSpPr>
            <p:cNvPr id="259" name="Google Shape;259;p32"/>
            <p:cNvSpPr/>
            <p:nvPr/>
          </p:nvSpPr>
          <p:spPr>
            <a:xfrm>
              <a:off x="7994575" y="1577600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7968750" y="8819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224;p32">
            <a:extLst>
              <a:ext uri="{FF2B5EF4-FFF2-40B4-BE49-F238E27FC236}">
                <a16:creationId xmlns:a16="http://schemas.microsoft.com/office/drawing/2014/main" id="{D0416054-3E4E-CB49-BE8F-1FB44B407447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dirty="0"/>
              <a:t>Likelihood Test </a:t>
            </a:r>
          </a:p>
        </p:txBody>
      </p:sp>
      <p:sp>
        <p:nvSpPr>
          <p:cNvPr id="7" name="Google Shape;180;p29">
            <a:extLst>
              <a:ext uri="{FF2B5EF4-FFF2-40B4-BE49-F238E27FC236}">
                <a16:creationId xmlns:a16="http://schemas.microsoft.com/office/drawing/2014/main" id="{A6A6CBF0-936A-944F-804F-646259A47ADB}"/>
              </a:ext>
            </a:extLst>
          </p:cNvPr>
          <p:cNvSpPr txBox="1">
            <a:spLocks/>
          </p:cNvSpPr>
          <p:nvPr/>
        </p:nvSpPr>
        <p:spPr>
          <a:xfrm>
            <a:off x="404700" y="3245800"/>
            <a:ext cx="7704000" cy="164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-US" altLang="ko-Kore-KR" sz="2000" dirty="0"/>
              <a:t>Year, </a:t>
            </a:r>
            <a:r>
              <a:rPr lang="en-US" altLang="ko-Kore-KR" sz="2000" dirty="0" err="1"/>
              <a:t>finrela,and</a:t>
            </a:r>
            <a:r>
              <a:rPr lang="en-US" altLang="ko-Kore-KR" sz="2000" dirty="0"/>
              <a:t> health are dependent variables to the degree of happiness.</a:t>
            </a:r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-US" altLang="ko-Kore-KR" sz="2000" dirty="0"/>
              <a:t> Based on the overall test, at least one of the 3 explanatory has a nonzero coefficient.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2DE920-85B2-164A-94F7-4B0601062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209581"/>
            <a:ext cx="6612107" cy="189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851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2"/>
          <p:cNvGrpSpPr/>
          <p:nvPr/>
        </p:nvGrpSpPr>
        <p:grpSpPr>
          <a:xfrm>
            <a:off x="7968750" y="881900"/>
            <a:ext cx="898225" cy="1568100"/>
            <a:chOff x="7968750" y="881900"/>
            <a:chExt cx="898225" cy="1568100"/>
          </a:xfrm>
        </p:grpSpPr>
        <p:sp>
          <p:nvSpPr>
            <p:cNvPr id="259" name="Google Shape;259;p32"/>
            <p:cNvSpPr/>
            <p:nvPr/>
          </p:nvSpPr>
          <p:spPr>
            <a:xfrm>
              <a:off x="7994575" y="1577600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7968750" y="8819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224;p32">
            <a:extLst>
              <a:ext uri="{FF2B5EF4-FFF2-40B4-BE49-F238E27FC236}">
                <a16:creationId xmlns:a16="http://schemas.microsoft.com/office/drawing/2014/main" id="{D0416054-3E4E-CB49-BE8F-1FB44B407447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dirty="0"/>
              <a:t>Ordinal Variables</a:t>
            </a:r>
          </a:p>
        </p:txBody>
      </p:sp>
      <p:sp>
        <p:nvSpPr>
          <p:cNvPr id="7" name="Google Shape;180;p29">
            <a:extLst>
              <a:ext uri="{FF2B5EF4-FFF2-40B4-BE49-F238E27FC236}">
                <a16:creationId xmlns:a16="http://schemas.microsoft.com/office/drawing/2014/main" id="{A6A6CBF0-936A-944F-804F-646259A47ADB}"/>
              </a:ext>
            </a:extLst>
          </p:cNvPr>
          <p:cNvSpPr txBox="1">
            <a:spLocks/>
          </p:cNvSpPr>
          <p:nvPr/>
        </p:nvSpPr>
        <p:spPr>
          <a:xfrm>
            <a:off x="404700" y="1161800"/>
            <a:ext cx="7704000" cy="3732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171450" indent="-171450" algn="l">
              <a:buFont typeface="Courier New" panose="02070309020205020404" pitchFamily="49" charset="0"/>
              <a:buChar char="o"/>
            </a:pPr>
            <a:endParaRPr lang="en-US" altLang="ko-Kore-KR" sz="2000" dirty="0"/>
          </a:p>
        </p:txBody>
      </p:sp>
      <p:sp>
        <p:nvSpPr>
          <p:cNvPr id="8" name="Google Shape;180;p29">
            <a:extLst>
              <a:ext uri="{FF2B5EF4-FFF2-40B4-BE49-F238E27FC236}">
                <a16:creationId xmlns:a16="http://schemas.microsoft.com/office/drawing/2014/main" id="{BB8932CF-033C-D24F-9B87-BD3A25E619F7}"/>
              </a:ext>
            </a:extLst>
          </p:cNvPr>
          <p:cNvSpPr txBox="1">
            <a:spLocks/>
          </p:cNvSpPr>
          <p:nvPr/>
        </p:nvSpPr>
        <p:spPr>
          <a:xfrm>
            <a:off x="720000" y="1598675"/>
            <a:ext cx="77040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171450" indent="-17145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Now, we assume that relative financial status and health have a linear trend to the degree of happiness. </a:t>
            </a:r>
          </a:p>
          <a:p>
            <a:pPr marL="171450" indent="-17145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Each variable will have scores </a:t>
            </a:r>
            <a:r>
              <a:rPr lang="en-US" sz="2000" b="1" dirty="0"/>
              <a:t>(1,2,3,4,5)</a:t>
            </a:r>
            <a:r>
              <a:rPr lang="en-US" sz="2000" dirty="0"/>
              <a:t>, and </a:t>
            </a:r>
            <a:r>
              <a:rPr lang="en-US" sz="2000" b="1" dirty="0"/>
              <a:t>(1,2,3,4) </a:t>
            </a:r>
            <a:r>
              <a:rPr lang="en-US" sz="2000" dirty="0"/>
              <a:t>respectively.</a:t>
            </a:r>
          </a:p>
          <a:p>
            <a:pPr marL="171450" indent="-17145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We will now compare baseline and cumulative logit models again.</a:t>
            </a:r>
          </a:p>
          <a:p>
            <a:pPr marL="171450" indent="-17145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/>
              <a:t>Result:</a:t>
            </a:r>
            <a:r>
              <a:rPr lang="en-US" sz="2000" dirty="0"/>
              <a:t> Both models give strong significant p-value. </a:t>
            </a:r>
          </a:p>
        </p:txBody>
      </p:sp>
    </p:spTree>
    <p:extLst>
      <p:ext uri="{BB962C8B-B14F-4D97-AF65-F5344CB8AC3E}">
        <p14:creationId xmlns:p14="http://schemas.microsoft.com/office/powerpoint/2010/main" val="1484326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2"/>
          <p:cNvGrpSpPr/>
          <p:nvPr/>
        </p:nvGrpSpPr>
        <p:grpSpPr>
          <a:xfrm>
            <a:off x="7968750" y="881900"/>
            <a:ext cx="898225" cy="1568100"/>
            <a:chOff x="7968750" y="881900"/>
            <a:chExt cx="898225" cy="1568100"/>
          </a:xfrm>
        </p:grpSpPr>
        <p:sp>
          <p:nvSpPr>
            <p:cNvPr id="259" name="Google Shape;259;p32"/>
            <p:cNvSpPr/>
            <p:nvPr/>
          </p:nvSpPr>
          <p:spPr>
            <a:xfrm>
              <a:off x="7994575" y="1577600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7968750" y="8819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224;p32">
            <a:extLst>
              <a:ext uri="{FF2B5EF4-FFF2-40B4-BE49-F238E27FC236}">
                <a16:creationId xmlns:a16="http://schemas.microsoft.com/office/drawing/2014/main" id="{D0416054-3E4E-CB49-BE8F-1FB44B407447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dirty="0"/>
              <a:t>Ordinal Variables</a:t>
            </a:r>
          </a:p>
        </p:txBody>
      </p:sp>
      <p:sp>
        <p:nvSpPr>
          <p:cNvPr id="7" name="Google Shape;180;p29">
            <a:extLst>
              <a:ext uri="{FF2B5EF4-FFF2-40B4-BE49-F238E27FC236}">
                <a16:creationId xmlns:a16="http://schemas.microsoft.com/office/drawing/2014/main" id="{A6A6CBF0-936A-944F-804F-646259A47ADB}"/>
              </a:ext>
            </a:extLst>
          </p:cNvPr>
          <p:cNvSpPr txBox="1">
            <a:spLocks/>
          </p:cNvSpPr>
          <p:nvPr/>
        </p:nvSpPr>
        <p:spPr>
          <a:xfrm>
            <a:off x="902025" y="1350269"/>
            <a:ext cx="2435775" cy="454662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0" indent="0" algn="l"/>
            <a:r>
              <a:rPr lang="en-US" altLang="ko-Kore-KR" sz="2000" dirty="0"/>
              <a:t>Cumulative Logit Model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59A8858-8F80-B545-BD36-1D3E2F6F3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25" y="1886379"/>
            <a:ext cx="3810983" cy="28229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07FF029-8F0F-8D45-A725-86843DF62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44188"/>
            <a:ext cx="4074769" cy="224699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D22396D-9777-A540-909D-BA19BEFBFD79}"/>
              </a:ext>
            </a:extLst>
          </p:cNvPr>
          <p:cNvSpPr/>
          <p:nvPr/>
        </p:nvSpPr>
        <p:spPr>
          <a:xfrm>
            <a:off x="1353391" y="4491180"/>
            <a:ext cx="1984409" cy="1627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3BD2EE-3AFD-7D4C-8C25-6C45202BE5F3}"/>
              </a:ext>
            </a:extLst>
          </p:cNvPr>
          <p:cNvSpPr/>
          <p:nvPr/>
        </p:nvSpPr>
        <p:spPr>
          <a:xfrm>
            <a:off x="5714559" y="4277908"/>
            <a:ext cx="2117633" cy="1627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Google Shape;180;p29">
            <a:extLst>
              <a:ext uri="{FF2B5EF4-FFF2-40B4-BE49-F238E27FC236}">
                <a16:creationId xmlns:a16="http://schemas.microsoft.com/office/drawing/2014/main" id="{0B19C93B-690E-E543-98D3-C1BD011F3C9E}"/>
              </a:ext>
            </a:extLst>
          </p:cNvPr>
          <p:cNvSpPr txBox="1">
            <a:spLocks/>
          </p:cNvSpPr>
          <p:nvPr/>
        </p:nvSpPr>
        <p:spPr>
          <a:xfrm>
            <a:off x="4999650" y="1350268"/>
            <a:ext cx="3085196" cy="454663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0" indent="0" algn="l"/>
            <a:r>
              <a:rPr lang="en-US" altLang="ko-Kore-KR" sz="2000" dirty="0"/>
              <a:t>Baseline-Category Logit Model</a:t>
            </a:r>
          </a:p>
        </p:txBody>
      </p:sp>
    </p:spTree>
    <p:extLst>
      <p:ext uri="{BB962C8B-B14F-4D97-AF65-F5344CB8AC3E}">
        <p14:creationId xmlns:p14="http://schemas.microsoft.com/office/powerpoint/2010/main" val="18057632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2"/>
          <p:cNvGrpSpPr/>
          <p:nvPr/>
        </p:nvGrpSpPr>
        <p:grpSpPr>
          <a:xfrm>
            <a:off x="7968750" y="881900"/>
            <a:ext cx="898225" cy="1568100"/>
            <a:chOff x="7968750" y="881900"/>
            <a:chExt cx="898225" cy="1568100"/>
          </a:xfrm>
        </p:grpSpPr>
        <p:sp>
          <p:nvSpPr>
            <p:cNvPr id="259" name="Google Shape;259;p32"/>
            <p:cNvSpPr/>
            <p:nvPr/>
          </p:nvSpPr>
          <p:spPr>
            <a:xfrm>
              <a:off x="7994575" y="1577600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7968750" y="8819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224;p32">
            <a:extLst>
              <a:ext uri="{FF2B5EF4-FFF2-40B4-BE49-F238E27FC236}">
                <a16:creationId xmlns:a16="http://schemas.microsoft.com/office/drawing/2014/main" id="{D0416054-3E4E-CB49-BE8F-1FB44B407447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dirty="0"/>
              <a:t>Ordinal Variables</a:t>
            </a:r>
          </a:p>
        </p:txBody>
      </p:sp>
      <p:sp>
        <p:nvSpPr>
          <p:cNvPr id="10" name="Google Shape;180;p29">
            <a:extLst>
              <a:ext uri="{FF2B5EF4-FFF2-40B4-BE49-F238E27FC236}">
                <a16:creationId xmlns:a16="http://schemas.microsoft.com/office/drawing/2014/main" id="{650E6A40-396D-4B49-AEB2-BFEC95B3BEEF}"/>
              </a:ext>
            </a:extLst>
          </p:cNvPr>
          <p:cNvSpPr txBox="1">
            <a:spLocks/>
          </p:cNvSpPr>
          <p:nvPr/>
        </p:nvSpPr>
        <p:spPr>
          <a:xfrm>
            <a:off x="720000" y="3593990"/>
            <a:ext cx="7482994" cy="854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-US" altLang="ko-Kore-KR" sz="2000" dirty="0"/>
              <a:t>The baseline category logit model with interaction (fit1.int02) only gives bigger p-value than the original one. </a:t>
            </a:r>
            <a:r>
              <a:rPr lang="en-US" altLang="ko-Kore-KR" sz="2000" b="1" dirty="0"/>
              <a:t>(0.002938662)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A2D106-3456-F04A-867F-C007FEFC7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478" y="1161800"/>
            <a:ext cx="5358493" cy="13375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86758A-9E42-F24E-B324-3E8CBDB89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43" y="2559438"/>
            <a:ext cx="7911193" cy="99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88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2"/>
          <p:cNvGrpSpPr/>
          <p:nvPr/>
        </p:nvGrpSpPr>
        <p:grpSpPr>
          <a:xfrm>
            <a:off x="7968750" y="881900"/>
            <a:ext cx="898225" cy="1568100"/>
            <a:chOff x="7968750" y="881900"/>
            <a:chExt cx="898225" cy="1568100"/>
          </a:xfrm>
        </p:grpSpPr>
        <p:sp>
          <p:nvSpPr>
            <p:cNvPr id="259" name="Google Shape;259;p32"/>
            <p:cNvSpPr/>
            <p:nvPr/>
          </p:nvSpPr>
          <p:spPr>
            <a:xfrm>
              <a:off x="7994575" y="1577600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7968750" y="8819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224;p32">
            <a:extLst>
              <a:ext uri="{FF2B5EF4-FFF2-40B4-BE49-F238E27FC236}">
                <a16:creationId xmlns:a16="http://schemas.microsoft.com/office/drawing/2014/main" id="{D0416054-3E4E-CB49-BE8F-1FB44B407447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dirty="0"/>
              <a:t>Statistical Analysis</a:t>
            </a:r>
          </a:p>
        </p:txBody>
      </p:sp>
      <p:sp>
        <p:nvSpPr>
          <p:cNvPr id="7" name="Google Shape;180;p29">
            <a:extLst>
              <a:ext uri="{FF2B5EF4-FFF2-40B4-BE49-F238E27FC236}">
                <a16:creationId xmlns:a16="http://schemas.microsoft.com/office/drawing/2014/main" id="{A6A6CBF0-936A-944F-804F-646259A47ADB}"/>
              </a:ext>
            </a:extLst>
          </p:cNvPr>
          <p:cNvSpPr txBox="1">
            <a:spLocks/>
          </p:cNvSpPr>
          <p:nvPr/>
        </p:nvSpPr>
        <p:spPr>
          <a:xfrm>
            <a:off x="404700" y="1161800"/>
            <a:ext cx="7704000" cy="3732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171450" indent="-171450" algn="l">
              <a:buFont typeface="Courier New" panose="02070309020205020404" pitchFamily="49" charset="0"/>
              <a:buChar char="o"/>
            </a:pPr>
            <a:endParaRPr lang="en-US" altLang="ko-Kore-KR" sz="2000" dirty="0"/>
          </a:p>
        </p:txBody>
      </p:sp>
      <p:sp>
        <p:nvSpPr>
          <p:cNvPr id="9" name="Google Shape;180;p29">
            <a:extLst>
              <a:ext uri="{FF2B5EF4-FFF2-40B4-BE49-F238E27FC236}">
                <a16:creationId xmlns:a16="http://schemas.microsoft.com/office/drawing/2014/main" id="{CC7183E6-C87A-844A-AF44-0D16D3F36FCC}"/>
              </a:ext>
            </a:extLst>
          </p:cNvPr>
          <p:cNvSpPr txBox="1">
            <a:spLocks/>
          </p:cNvSpPr>
          <p:nvPr/>
        </p:nvSpPr>
        <p:spPr>
          <a:xfrm>
            <a:off x="695681" y="1454600"/>
            <a:ext cx="7482994" cy="2057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-US" altLang="ko-Kore-KR" sz="2000" dirty="0"/>
              <a:t>Adding another explanatory variable to </a:t>
            </a:r>
            <a:r>
              <a:rPr lang="en-US" altLang="ko-Kore-KR" sz="2000" b="1" dirty="0" err="1"/>
              <a:t>finrela</a:t>
            </a:r>
            <a:r>
              <a:rPr lang="en-US" altLang="ko-Kore-KR" sz="2000" b="1" dirty="0"/>
              <a:t>, health, and year </a:t>
            </a:r>
            <a:r>
              <a:rPr lang="en-US" altLang="ko-Kore-KR" sz="2000" dirty="0"/>
              <a:t>can</a:t>
            </a:r>
            <a:r>
              <a:rPr lang="en-US" altLang="ko-Kore-KR" sz="2000" b="1" dirty="0"/>
              <a:t> </a:t>
            </a:r>
            <a:r>
              <a:rPr lang="en-US" altLang="ko-Kore-KR" sz="2000" dirty="0"/>
              <a:t>create a sparse contingency table. </a:t>
            </a:r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-US" altLang="ko-Kore-KR" sz="2000" dirty="0">
                <a:solidFill>
                  <a:schemeClr val="tx1"/>
                </a:solidFill>
              </a:rPr>
              <a:t>The coefficient related to year has the most non-significant p-values.</a:t>
            </a:r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-US" altLang="ko-Kore-KR" sz="2000" b="1" dirty="0">
                <a:solidFill>
                  <a:schemeClr val="tx1"/>
                </a:solidFill>
              </a:rPr>
              <a:t>Eliminate years and fit with the </a:t>
            </a:r>
            <a:r>
              <a:rPr lang="en-US" altLang="ko-Kore-KR" sz="2000" b="1" dirty="0" err="1">
                <a:solidFill>
                  <a:schemeClr val="tx1"/>
                </a:solidFill>
              </a:rPr>
              <a:t>finrela</a:t>
            </a:r>
            <a:r>
              <a:rPr lang="en-US" altLang="ko-Kore-KR" sz="2000" b="1" dirty="0">
                <a:solidFill>
                  <a:schemeClr val="tx1"/>
                </a:solidFill>
              </a:rPr>
              <a:t> and happy</a:t>
            </a:r>
            <a:r>
              <a:rPr lang="en-US" altLang="ko-Kore-KR" sz="2000" dirty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-US" altLang="ko-Kore-KR" sz="2000" dirty="0">
                <a:solidFill>
                  <a:schemeClr val="tx1"/>
                </a:solidFill>
              </a:rPr>
              <a:t>As a result, the baseline category logit model produces bigger p-value than the original for the goodness of fit test </a:t>
            </a:r>
            <a:r>
              <a:rPr lang="en-US" altLang="ko-Kore-KR" sz="2000" b="1" dirty="0">
                <a:solidFill>
                  <a:schemeClr val="tx1"/>
                </a:solidFill>
              </a:rPr>
              <a:t>0.003494556</a:t>
            </a:r>
            <a:r>
              <a:rPr lang="en-US" altLang="ko-Kore-KR" sz="2000" dirty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buFont typeface="Courier New" panose="02070309020205020404" pitchFamily="49" charset="0"/>
              <a:buChar char="o"/>
            </a:pPr>
            <a:endParaRPr lang="en-US" altLang="ko-Kore-KR" sz="2000" dirty="0">
              <a:solidFill>
                <a:schemeClr val="tx1"/>
              </a:solidFill>
            </a:endParaRPr>
          </a:p>
          <a:p>
            <a:pPr marL="171450" indent="-171450" algn="l">
              <a:buFont typeface="Courier New" panose="02070309020205020404" pitchFamily="49" charset="0"/>
              <a:buChar char="o"/>
            </a:pPr>
            <a:endParaRPr lang="en-US" altLang="ko-Kore-KR" sz="2000" dirty="0">
              <a:solidFill>
                <a:schemeClr val="tx1"/>
              </a:solidFill>
            </a:endParaRPr>
          </a:p>
          <a:p>
            <a:pPr marL="171450" indent="-171450" algn="l">
              <a:buFont typeface="Courier New" panose="02070309020205020404" pitchFamily="49" charset="0"/>
              <a:buChar char="o"/>
            </a:pPr>
            <a:endParaRPr lang="en-US" altLang="ko-Kore-KR" sz="2000" dirty="0"/>
          </a:p>
          <a:p>
            <a:pPr marL="171450" indent="-171450" algn="l">
              <a:buFont typeface="Courier New" panose="02070309020205020404" pitchFamily="49" charset="0"/>
              <a:buChar char="o"/>
            </a:pPr>
            <a:endParaRPr lang="en-US" altLang="ko-Kore-KR" sz="2000" dirty="0"/>
          </a:p>
        </p:txBody>
      </p:sp>
    </p:spTree>
    <p:extLst>
      <p:ext uri="{BB962C8B-B14F-4D97-AF65-F5344CB8AC3E}">
        <p14:creationId xmlns:p14="http://schemas.microsoft.com/office/powerpoint/2010/main" val="31455495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2"/>
          <p:cNvGrpSpPr/>
          <p:nvPr/>
        </p:nvGrpSpPr>
        <p:grpSpPr>
          <a:xfrm>
            <a:off x="7968750" y="881900"/>
            <a:ext cx="898225" cy="1568100"/>
            <a:chOff x="7968750" y="881900"/>
            <a:chExt cx="898225" cy="1568100"/>
          </a:xfrm>
        </p:grpSpPr>
        <p:sp>
          <p:nvSpPr>
            <p:cNvPr id="259" name="Google Shape;259;p32"/>
            <p:cNvSpPr/>
            <p:nvPr/>
          </p:nvSpPr>
          <p:spPr>
            <a:xfrm>
              <a:off x="7994575" y="1577600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7968750" y="8819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224;p32">
            <a:extLst>
              <a:ext uri="{FF2B5EF4-FFF2-40B4-BE49-F238E27FC236}">
                <a16:creationId xmlns:a16="http://schemas.microsoft.com/office/drawing/2014/main" id="{D0416054-3E4E-CB49-BE8F-1FB44B407447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dirty="0"/>
              <a:t>Statistical Analysis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475396-0B28-4243-8B31-02190B627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50" y="1442580"/>
            <a:ext cx="4076056" cy="345149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0860DCD-77FC-C640-AF16-3002D520D4CA}"/>
              </a:ext>
            </a:extLst>
          </p:cNvPr>
          <p:cNvSpPr/>
          <p:nvPr/>
        </p:nvSpPr>
        <p:spPr>
          <a:xfrm>
            <a:off x="3390153" y="2164273"/>
            <a:ext cx="478651" cy="1598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74B6D2-4366-1E47-BA83-383CFB04DC63}"/>
              </a:ext>
            </a:extLst>
          </p:cNvPr>
          <p:cNvSpPr/>
          <p:nvPr/>
        </p:nvSpPr>
        <p:spPr>
          <a:xfrm>
            <a:off x="3390153" y="3244508"/>
            <a:ext cx="478651" cy="2171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Google Shape;180;p29">
            <a:extLst>
              <a:ext uri="{FF2B5EF4-FFF2-40B4-BE49-F238E27FC236}">
                <a16:creationId xmlns:a16="http://schemas.microsoft.com/office/drawing/2014/main" id="{0FA59207-2F54-B940-9B33-74F97EA45A54}"/>
              </a:ext>
            </a:extLst>
          </p:cNvPr>
          <p:cNvSpPr txBox="1">
            <a:spLocks/>
          </p:cNvSpPr>
          <p:nvPr/>
        </p:nvSpPr>
        <p:spPr>
          <a:xfrm>
            <a:off x="4566347" y="1186320"/>
            <a:ext cx="3612328" cy="227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-US" altLang="ko-Kore-KR" sz="2000" dirty="0"/>
              <a:t>The model that treated </a:t>
            </a:r>
            <a:r>
              <a:rPr lang="en-US" altLang="ko-Kore-KR" sz="2000" dirty="0" err="1"/>
              <a:t>finrela</a:t>
            </a:r>
            <a:r>
              <a:rPr lang="en-US" altLang="ko-Kore-KR" sz="2000" dirty="0"/>
              <a:t> or health as ordinal is not a good fit.</a:t>
            </a:r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-US" altLang="ko-Kore-KR" sz="2000" dirty="0"/>
              <a:t>The model with interaction term of nominal health and </a:t>
            </a:r>
            <a:r>
              <a:rPr lang="en-US" altLang="ko-Kore-KR" sz="2000" dirty="0" err="1"/>
              <a:t>finrela</a:t>
            </a:r>
            <a:r>
              <a:rPr lang="en-US" altLang="ko-Kore-KR" sz="2000" dirty="0"/>
              <a:t> did not fit well, too.</a:t>
            </a:r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-US" altLang="ko-Kore-KR" sz="2000" b="1" dirty="0"/>
              <a:t>Conclusion:</a:t>
            </a:r>
            <a:r>
              <a:rPr lang="en-US" altLang="ko-Kore-KR" sz="2000" dirty="0"/>
              <a:t> We cannot fit the data with only any combination of </a:t>
            </a:r>
            <a:r>
              <a:rPr lang="en-US" altLang="ko-Kore-KR" sz="2000" dirty="0" err="1"/>
              <a:t>year,finrela</a:t>
            </a:r>
            <a:r>
              <a:rPr lang="en-US" altLang="ko-Kore-KR" sz="2000" dirty="0"/>
              <a:t>, and health possibly unless we reduce the # of categories of years, </a:t>
            </a:r>
            <a:r>
              <a:rPr lang="en-US" altLang="ko-Kore-KR" sz="2000" dirty="0" err="1"/>
              <a:t>finrela</a:t>
            </a:r>
            <a:r>
              <a:rPr lang="en-US" altLang="ko-Kore-KR" sz="2000" dirty="0"/>
              <a:t>, or health.  </a:t>
            </a:r>
          </a:p>
        </p:txBody>
      </p:sp>
    </p:spTree>
    <p:extLst>
      <p:ext uri="{BB962C8B-B14F-4D97-AF65-F5344CB8AC3E}">
        <p14:creationId xmlns:p14="http://schemas.microsoft.com/office/powerpoint/2010/main" val="738356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2"/>
          <p:cNvGrpSpPr/>
          <p:nvPr/>
        </p:nvGrpSpPr>
        <p:grpSpPr>
          <a:xfrm>
            <a:off x="7968750" y="881900"/>
            <a:ext cx="898225" cy="1568100"/>
            <a:chOff x="7968750" y="881900"/>
            <a:chExt cx="898225" cy="1568100"/>
          </a:xfrm>
        </p:grpSpPr>
        <p:sp>
          <p:nvSpPr>
            <p:cNvPr id="259" name="Google Shape;259;p32"/>
            <p:cNvSpPr/>
            <p:nvPr/>
          </p:nvSpPr>
          <p:spPr>
            <a:xfrm>
              <a:off x="7994575" y="1577600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7968750" y="8819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224;p32">
            <a:extLst>
              <a:ext uri="{FF2B5EF4-FFF2-40B4-BE49-F238E27FC236}">
                <a16:creationId xmlns:a16="http://schemas.microsoft.com/office/drawing/2014/main" id="{D0416054-3E4E-CB49-BE8F-1FB44B407447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dirty="0"/>
              <a:t>Statistical Analysis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D5FCB6-0097-E543-8CE3-70315145E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43" y="1327368"/>
            <a:ext cx="7838442" cy="337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2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Problem</a:t>
            </a:r>
            <a:endParaRPr dirty="0"/>
          </a:p>
        </p:txBody>
      </p:sp>
      <p:grpSp>
        <p:nvGrpSpPr>
          <p:cNvPr id="258" name="Google Shape;258;p32"/>
          <p:cNvGrpSpPr/>
          <p:nvPr/>
        </p:nvGrpSpPr>
        <p:grpSpPr>
          <a:xfrm>
            <a:off x="7968750" y="881900"/>
            <a:ext cx="898225" cy="1568100"/>
            <a:chOff x="7968750" y="881900"/>
            <a:chExt cx="898225" cy="1568100"/>
          </a:xfrm>
        </p:grpSpPr>
        <p:sp>
          <p:nvSpPr>
            <p:cNvPr id="259" name="Google Shape;259;p32"/>
            <p:cNvSpPr/>
            <p:nvPr/>
          </p:nvSpPr>
          <p:spPr>
            <a:xfrm>
              <a:off x="7994575" y="1577600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7968750" y="8819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180;p29">
            <a:extLst>
              <a:ext uri="{FF2B5EF4-FFF2-40B4-BE49-F238E27FC236}">
                <a16:creationId xmlns:a16="http://schemas.microsoft.com/office/drawing/2014/main" id="{B1AB0FDA-2E56-484B-9040-20FA2D614986}"/>
              </a:ext>
            </a:extLst>
          </p:cNvPr>
          <p:cNvSpPr txBox="1">
            <a:spLocks/>
          </p:cNvSpPr>
          <p:nvPr/>
        </p:nvSpPr>
        <p:spPr>
          <a:xfrm>
            <a:off x="720000" y="1084742"/>
            <a:ext cx="77040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171450" indent="-17145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What are the conditionally dependent explanatory variables for the probability of employee attrition adjusted for all other variables </a:t>
            </a:r>
            <a:r>
              <a:rPr lang="en-US" altLang="ko-Kore-KR" sz="2000" dirty="0"/>
              <a:t>that gives a good fit to the model</a:t>
            </a:r>
            <a:r>
              <a:rPr lang="en-US" sz="2000" dirty="0"/>
              <a:t>?</a:t>
            </a:r>
          </a:p>
          <a:p>
            <a:pPr marL="171450" indent="-17145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What affects the probability of employee attrition the most and the least among the dependent variables? </a:t>
            </a:r>
          </a:p>
          <a:p>
            <a:pPr marL="171450" indent="-17145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Which dependent variable has a linear trend against employee attrition?</a:t>
            </a:r>
          </a:p>
          <a:p>
            <a:pPr marL="171450" indent="-17145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What is the association between years with current manager, performance rating, and years in current role?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2"/>
          <p:cNvGrpSpPr/>
          <p:nvPr/>
        </p:nvGrpSpPr>
        <p:grpSpPr>
          <a:xfrm>
            <a:off x="7968750" y="881900"/>
            <a:ext cx="898225" cy="1568100"/>
            <a:chOff x="7968750" y="881900"/>
            <a:chExt cx="898225" cy="1568100"/>
          </a:xfrm>
        </p:grpSpPr>
        <p:sp>
          <p:nvSpPr>
            <p:cNvPr id="259" name="Google Shape;259;p32"/>
            <p:cNvSpPr/>
            <p:nvPr/>
          </p:nvSpPr>
          <p:spPr>
            <a:xfrm>
              <a:off x="7994575" y="1577600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7968750" y="8819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224;p32">
            <a:extLst>
              <a:ext uri="{FF2B5EF4-FFF2-40B4-BE49-F238E27FC236}">
                <a16:creationId xmlns:a16="http://schemas.microsoft.com/office/drawing/2014/main" id="{D0416054-3E4E-CB49-BE8F-1FB44B407447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dirty="0"/>
              <a:t>Loglinear Regression</a:t>
            </a:r>
          </a:p>
        </p:txBody>
      </p:sp>
      <p:sp>
        <p:nvSpPr>
          <p:cNvPr id="9" name="Google Shape;180;p29">
            <a:extLst>
              <a:ext uri="{FF2B5EF4-FFF2-40B4-BE49-F238E27FC236}">
                <a16:creationId xmlns:a16="http://schemas.microsoft.com/office/drawing/2014/main" id="{CC7183E6-C87A-844A-AF44-0D16D3F36FCC}"/>
              </a:ext>
            </a:extLst>
          </p:cNvPr>
          <p:cNvSpPr txBox="1">
            <a:spLocks/>
          </p:cNvSpPr>
          <p:nvPr/>
        </p:nvSpPr>
        <p:spPr>
          <a:xfrm>
            <a:off x="567093" y="1577600"/>
            <a:ext cx="7482994" cy="2057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-US" altLang="ko-Kore-KR" sz="2000" dirty="0"/>
              <a:t>Consider that we have </a:t>
            </a:r>
            <a:r>
              <a:rPr lang="en" altLang="ko-Kore-KR" sz="2000" dirty="0"/>
              <a:t>34823 </a:t>
            </a:r>
            <a:r>
              <a:rPr lang="en-US" altLang="ko-Kore-KR" sz="2000" dirty="0"/>
              <a:t>observations about health and </a:t>
            </a:r>
            <a:r>
              <a:rPr lang="en-US" altLang="ko-Kore-KR" sz="2000" dirty="0" err="1"/>
              <a:t>finrela</a:t>
            </a:r>
            <a:r>
              <a:rPr lang="en-US" altLang="ko-Kore-KR" sz="2000" dirty="0"/>
              <a:t>. Each count for different combinations of the explanatory variables are assumed to follow </a:t>
            </a:r>
            <a:r>
              <a:rPr lang="en-US" altLang="ko-Kore-KR" sz="2000" dirty="0" err="1"/>
              <a:t>poisson</a:t>
            </a:r>
            <a:r>
              <a:rPr lang="en-US" altLang="ko-Kore-KR" sz="2000" dirty="0"/>
              <a:t> distribution.</a:t>
            </a:r>
          </a:p>
          <a:p>
            <a:pPr marL="0" indent="0" algn="l"/>
            <a:endParaRPr lang="en-US" altLang="ko-Kore-KR" sz="2000" dirty="0"/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-US" altLang="ko-Kore-KR" sz="2000" dirty="0"/>
              <a:t>We will construct a loglinear regression model using log link function.</a:t>
            </a:r>
          </a:p>
        </p:txBody>
      </p:sp>
    </p:spTree>
    <p:extLst>
      <p:ext uri="{BB962C8B-B14F-4D97-AF65-F5344CB8AC3E}">
        <p14:creationId xmlns:p14="http://schemas.microsoft.com/office/powerpoint/2010/main" val="30929663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2"/>
          <p:cNvGrpSpPr/>
          <p:nvPr/>
        </p:nvGrpSpPr>
        <p:grpSpPr>
          <a:xfrm>
            <a:off x="7968750" y="881900"/>
            <a:ext cx="898225" cy="1568100"/>
            <a:chOff x="7968750" y="881900"/>
            <a:chExt cx="898225" cy="1568100"/>
          </a:xfrm>
        </p:grpSpPr>
        <p:sp>
          <p:nvSpPr>
            <p:cNvPr id="259" name="Google Shape;259;p32"/>
            <p:cNvSpPr/>
            <p:nvPr/>
          </p:nvSpPr>
          <p:spPr>
            <a:xfrm>
              <a:off x="7994575" y="1577600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7968750" y="8819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224;p32">
            <a:extLst>
              <a:ext uri="{FF2B5EF4-FFF2-40B4-BE49-F238E27FC236}">
                <a16:creationId xmlns:a16="http://schemas.microsoft.com/office/drawing/2014/main" id="{D0416054-3E4E-CB49-BE8F-1FB44B407447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dirty="0"/>
              <a:t>Loglinear Regression</a:t>
            </a:r>
          </a:p>
        </p:txBody>
      </p:sp>
      <p:sp>
        <p:nvSpPr>
          <p:cNvPr id="7" name="Google Shape;180;p29">
            <a:extLst>
              <a:ext uri="{FF2B5EF4-FFF2-40B4-BE49-F238E27FC236}">
                <a16:creationId xmlns:a16="http://schemas.microsoft.com/office/drawing/2014/main" id="{A6A6CBF0-936A-944F-804F-646259A47ADB}"/>
              </a:ext>
            </a:extLst>
          </p:cNvPr>
          <p:cNvSpPr txBox="1">
            <a:spLocks/>
          </p:cNvSpPr>
          <p:nvPr/>
        </p:nvSpPr>
        <p:spPr>
          <a:xfrm>
            <a:off x="3664744" y="1161800"/>
            <a:ext cx="4443956" cy="3732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171450" indent="-171450" algn="l">
              <a:buFont typeface="Courier New" panose="02070309020205020404" pitchFamily="49" charset="0"/>
              <a:buChar char="o"/>
            </a:pPr>
            <a:endParaRPr lang="en-US" altLang="ko-Kore-KR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36DC60-157C-3A43-A956-080F1E769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301923"/>
            <a:ext cx="2536575" cy="345203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C5C91C1-0EDC-7940-83AB-7B0249B7B976}"/>
              </a:ext>
            </a:extLst>
          </p:cNvPr>
          <p:cNvSpPr/>
          <p:nvPr/>
        </p:nvSpPr>
        <p:spPr>
          <a:xfrm>
            <a:off x="3524794" y="1942470"/>
            <a:ext cx="4572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altLang="ko-Kore-KR" sz="1800" b="1" dirty="0"/>
              <a:t>Fit the Loglinear Model for Independence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altLang="ko-Kore-KR" sz="1800" b="1" dirty="0"/>
              <a:t>Goodness of Fit Test </a:t>
            </a:r>
          </a:p>
          <a:p>
            <a:r>
              <a:rPr lang="en-US" altLang="ko-Kore-KR" dirty="0"/>
              <a:t>	1-pchisq(2007.6,12) &lt; </a:t>
            </a:r>
            <a:r>
              <a:rPr lang="en-US" altLang="ko-Kore-KR" b="1" dirty="0"/>
              <a:t>0.05 </a:t>
            </a:r>
          </a:p>
          <a:p>
            <a:r>
              <a:rPr lang="en-US" altLang="ko-Kore-KR" b="1" dirty="0"/>
              <a:t>-&gt; not well fitted</a:t>
            </a:r>
          </a:p>
          <a:p>
            <a:r>
              <a:rPr lang="en-US" altLang="ko-Kore-KR" b="1" dirty="0"/>
              <a:t>-&gt; The three variables are not mutually independent</a:t>
            </a:r>
          </a:p>
          <a:p>
            <a:endParaRPr lang="en-US" altLang="ko-Kore-KR" b="1" dirty="0"/>
          </a:p>
        </p:txBody>
      </p:sp>
    </p:spTree>
    <p:extLst>
      <p:ext uri="{BB962C8B-B14F-4D97-AF65-F5344CB8AC3E}">
        <p14:creationId xmlns:p14="http://schemas.microsoft.com/office/powerpoint/2010/main" val="14634581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2"/>
          <p:cNvGrpSpPr/>
          <p:nvPr/>
        </p:nvGrpSpPr>
        <p:grpSpPr>
          <a:xfrm>
            <a:off x="7968750" y="881900"/>
            <a:ext cx="898225" cy="1568100"/>
            <a:chOff x="7968750" y="881900"/>
            <a:chExt cx="898225" cy="1568100"/>
          </a:xfrm>
        </p:grpSpPr>
        <p:sp>
          <p:nvSpPr>
            <p:cNvPr id="259" name="Google Shape;259;p32"/>
            <p:cNvSpPr/>
            <p:nvPr/>
          </p:nvSpPr>
          <p:spPr>
            <a:xfrm>
              <a:off x="7994575" y="1577600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7968750" y="8819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224;p32">
            <a:extLst>
              <a:ext uri="{FF2B5EF4-FFF2-40B4-BE49-F238E27FC236}">
                <a16:creationId xmlns:a16="http://schemas.microsoft.com/office/drawing/2014/main" id="{D0416054-3E4E-CB49-BE8F-1FB44B407447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dirty="0"/>
              <a:t>Loglinear Regression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5C91C1-0EDC-7940-83AB-7B0249B7B976}"/>
              </a:ext>
            </a:extLst>
          </p:cNvPr>
          <p:cNvSpPr/>
          <p:nvPr/>
        </p:nvSpPr>
        <p:spPr>
          <a:xfrm>
            <a:off x="4431574" y="2111747"/>
            <a:ext cx="4572000" cy="17235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altLang="ko-Kore-KR" sz="1800" b="1" dirty="0"/>
              <a:t>Fit the Linear-by-Linear model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altLang="ko-Kore-KR" sz="1800" b="1" dirty="0"/>
              <a:t>Goodness of Fit Test </a:t>
            </a:r>
          </a:p>
          <a:p>
            <a:r>
              <a:rPr lang="en-US" altLang="ko-Kore-KR" dirty="0"/>
              <a:t>	 1-pchisq(170.73,11) &lt; </a:t>
            </a:r>
            <a:r>
              <a:rPr lang="en-US" altLang="ko-Kore-KR" b="1" dirty="0"/>
              <a:t>0.05 </a:t>
            </a:r>
          </a:p>
          <a:p>
            <a:r>
              <a:rPr lang="en-US" altLang="ko-Kore-KR" b="1" dirty="0"/>
              <a:t>-&gt; not well fitted</a:t>
            </a:r>
          </a:p>
          <a:p>
            <a:r>
              <a:rPr lang="en-US" altLang="ko-Kore-KR" b="1" dirty="0"/>
              <a:t>-&gt; There is no linear trend between the health and </a:t>
            </a:r>
            <a:r>
              <a:rPr lang="en-US" altLang="ko-Kore-KR" b="1" dirty="0" err="1"/>
              <a:t>finrela</a:t>
            </a:r>
            <a:r>
              <a:rPr lang="en-US" altLang="ko-Kore-KR" b="1" dirty="0"/>
              <a:t> </a:t>
            </a:r>
          </a:p>
          <a:p>
            <a:endParaRPr lang="en-US" altLang="ko-Kore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4D74DF-FFB4-384D-97E2-72F320B81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6" y="1577600"/>
            <a:ext cx="4343038" cy="25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459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2"/>
          <p:cNvGrpSpPr/>
          <p:nvPr/>
        </p:nvGrpSpPr>
        <p:grpSpPr>
          <a:xfrm>
            <a:off x="7968750" y="881900"/>
            <a:ext cx="898225" cy="1568100"/>
            <a:chOff x="7968750" y="881900"/>
            <a:chExt cx="898225" cy="1568100"/>
          </a:xfrm>
        </p:grpSpPr>
        <p:sp>
          <p:nvSpPr>
            <p:cNvPr id="259" name="Google Shape;259;p32"/>
            <p:cNvSpPr/>
            <p:nvPr/>
          </p:nvSpPr>
          <p:spPr>
            <a:xfrm>
              <a:off x="7994575" y="1577600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7968750" y="8819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224;p32">
            <a:extLst>
              <a:ext uri="{FF2B5EF4-FFF2-40B4-BE49-F238E27FC236}">
                <a16:creationId xmlns:a16="http://schemas.microsoft.com/office/drawing/2014/main" id="{D0416054-3E4E-CB49-BE8F-1FB44B407447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dirty="0"/>
              <a:t>Loglinear Regression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5C91C1-0EDC-7940-83AB-7B0249B7B976}"/>
              </a:ext>
            </a:extLst>
          </p:cNvPr>
          <p:cNvSpPr/>
          <p:nvPr/>
        </p:nvSpPr>
        <p:spPr>
          <a:xfrm>
            <a:off x="4294975" y="248665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ore-KR" b="1" dirty="0"/>
              <a:t>Conclusion: </a:t>
            </a:r>
          </a:p>
          <a:p>
            <a:r>
              <a:rPr lang="en-US" altLang="ko-Kore-KR" dirty="0"/>
              <a:t>The saturated model of the two-way contingency table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B8F3FE6-EB10-2A40-B2C0-E04E49EB7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89" y="1438257"/>
            <a:ext cx="4101489" cy="262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937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2"/>
          <p:cNvGrpSpPr/>
          <p:nvPr/>
        </p:nvGrpSpPr>
        <p:grpSpPr>
          <a:xfrm>
            <a:off x="7968750" y="881900"/>
            <a:ext cx="898225" cy="1568100"/>
            <a:chOff x="7968750" y="881900"/>
            <a:chExt cx="898225" cy="1568100"/>
          </a:xfrm>
        </p:grpSpPr>
        <p:sp>
          <p:nvSpPr>
            <p:cNvPr id="259" name="Google Shape;259;p32"/>
            <p:cNvSpPr/>
            <p:nvPr/>
          </p:nvSpPr>
          <p:spPr>
            <a:xfrm>
              <a:off x="7994575" y="1577600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7968750" y="8819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224;p32">
            <a:extLst>
              <a:ext uri="{FF2B5EF4-FFF2-40B4-BE49-F238E27FC236}">
                <a16:creationId xmlns:a16="http://schemas.microsoft.com/office/drawing/2014/main" id="{D0416054-3E4E-CB49-BE8F-1FB44B407447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dirty="0"/>
              <a:t>Suggestion &amp; Conclusion</a:t>
            </a:r>
          </a:p>
        </p:txBody>
      </p:sp>
      <p:sp>
        <p:nvSpPr>
          <p:cNvPr id="8" name="Google Shape;180;p29">
            <a:extLst>
              <a:ext uri="{FF2B5EF4-FFF2-40B4-BE49-F238E27FC236}">
                <a16:creationId xmlns:a16="http://schemas.microsoft.com/office/drawing/2014/main" id="{47395E41-96AE-6C48-B624-2D746BDD347E}"/>
              </a:ext>
            </a:extLst>
          </p:cNvPr>
          <p:cNvSpPr txBox="1">
            <a:spLocks/>
          </p:cNvSpPr>
          <p:nvPr/>
        </p:nvSpPr>
        <p:spPr>
          <a:xfrm>
            <a:off x="404700" y="1346285"/>
            <a:ext cx="77040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-US" altLang="ko-Kore-KR" sz="2000" dirty="0"/>
              <a:t>Can we fit the given data using only </a:t>
            </a:r>
            <a:r>
              <a:rPr lang="en-US" altLang="ko-Kore-KR" sz="2000" dirty="0" err="1"/>
              <a:t>finrela</a:t>
            </a:r>
            <a:r>
              <a:rPr lang="en-US" altLang="ko-Kore-KR" sz="2000" dirty="0"/>
              <a:t> (relative financial status),</a:t>
            </a:r>
            <a:r>
              <a:rPr lang="en-US" altLang="ko-Kore-KR" sz="2000" dirty="0" err="1"/>
              <a:t>year,or</a:t>
            </a:r>
            <a:r>
              <a:rPr lang="en-US" altLang="ko-Kore-KR" sz="2000" dirty="0"/>
              <a:t> health? </a:t>
            </a:r>
          </a:p>
          <a:p>
            <a:pPr marL="0" indent="0" algn="l"/>
            <a:r>
              <a:rPr lang="en-US" altLang="ko-Kore-KR" sz="2000" b="1" dirty="0">
                <a:solidFill>
                  <a:schemeClr val="bg1">
                    <a:lumMod val="50000"/>
                  </a:schemeClr>
                </a:solidFill>
              </a:rPr>
              <a:t>We cannot fit the data with only any combination of </a:t>
            </a:r>
            <a:r>
              <a:rPr lang="en-US" altLang="ko-Kore-KR" sz="2000" b="1" dirty="0" err="1">
                <a:solidFill>
                  <a:schemeClr val="bg1">
                    <a:lumMod val="50000"/>
                  </a:schemeClr>
                </a:solidFill>
              </a:rPr>
              <a:t>year,finrela</a:t>
            </a:r>
            <a:r>
              <a:rPr lang="en-US" altLang="ko-Kore-KR" sz="2000" b="1" dirty="0">
                <a:solidFill>
                  <a:schemeClr val="bg1">
                    <a:lumMod val="50000"/>
                  </a:schemeClr>
                </a:solidFill>
              </a:rPr>
              <a:t>, or health possibly unless we reduce the # of categories of </a:t>
            </a:r>
            <a:r>
              <a:rPr lang="en-US" altLang="ko-Kore-KR" sz="2000" b="1" dirty="0" err="1">
                <a:solidFill>
                  <a:schemeClr val="bg1">
                    <a:lumMod val="50000"/>
                  </a:schemeClr>
                </a:solidFill>
              </a:rPr>
              <a:t>years,finrela</a:t>
            </a:r>
            <a:r>
              <a:rPr lang="en-US" altLang="ko-Kore-KR" sz="2000" b="1" dirty="0">
                <a:solidFill>
                  <a:schemeClr val="bg1">
                    <a:lumMod val="50000"/>
                  </a:schemeClr>
                </a:solidFill>
              </a:rPr>
              <a:t>  or health.</a:t>
            </a:r>
          </a:p>
          <a:p>
            <a:pPr marL="0" indent="0" algn="l"/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-US" sz="2000" dirty="0"/>
              <a:t>What is the association between health, and relative financial status?</a:t>
            </a:r>
          </a:p>
          <a:p>
            <a:pPr marL="0" indent="0" algn="l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Health and financial status are correlated and do not show linear trend</a:t>
            </a:r>
          </a:p>
        </p:txBody>
      </p:sp>
    </p:spTree>
    <p:extLst>
      <p:ext uri="{BB962C8B-B14F-4D97-AF65-F5344CB8AC3E}">
        <p14:creationId xmlns:p14="http://schemas.microsoft.com/office/powerpoint/2010/main" val="31914476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5"/>
          <p:cNvSpPr txBox="1">
            <a:spLocks noGrp="1"/>
          </p:cNvSpPr>
          <p:nvPr>
            <p:ph type="title"/>
          </p:nvPr>
        </p:nvSpPr>
        <p:spPr>
          <a:xfrm>
            <a:off x="1783150" y="835763"/>
            <a:ext cx="5577600" cy="27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</a:t>
            </a:r>
            <a:endParaRPr dirty="0"/>
          </a:p>
        </p:txBody>
      </p:sp>
      <p:grpSp>
        <p:nvGrpSpPr>
          <p:cNvPr id="626" name="Google Shape;626;p45"/>
          <p:cNvGrpSpPr/>
          <p:nvPr/>
        </p:nvGrpSpPr>
        <p:grpSpPr>
          <a:xfrm>
            <a:off x="2768100" y="3494438"/>
            <a:ext cx="3607800" cy="279900"/>
            <a:chOff x="2768100" y="3494438"/>
            <a:chExt cx="3607800" cy="279900"/>
          </a:xfrm>
        </p:grpSpPr>
        <p:cxnSp>
          <p:nvCxnSpPr>
            <p:cNvPr id="627" name="Google Shape;627;p45"/>
            <p:cNvCxnSpPr/>
            <p:nvPr/>
          </p:nvCxnSpPr>
          <p:spPr>
            <a:xfrm rot="10800000">
              <a:off x="3390900" y="3634388"/>
              <a:ext cx="23622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8" name="Google Shape;628;p45"/>
            <p:cNvSpPr/>
            <p:nvPr/>
          </p:nvSpPr>
          <p:spPr>
            <a:xfrm>
              <a:off x="2768100" y="3494438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5"/>
            <p:cNvSpPr/>
            <p:nvPr/>
          </p:nvSpPr>
          <p:spPr>
            <a:xfrm>
              <a:off x="6096000" y="3494438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Purpose of Analysis</a:t>
            </a:r>
            <a:endParaRPr dirty="0"/>
          </a:p>
        </p:txBody>
      </p:sp>
      <p:grpSp>
        <p:nvGrpSpPr>
          <p:cNvPr id="258" name="Google Shape;258;p32"/>
          <p:cNvGrpSpPr/>
          <p:nvPr/>
        </p:nvGrpSpPr>
        <p:grpSpPr>
          <a:xfrm>
            <a:off x="7968750" y="881900"/>
            <a:ext cx="898225" cy="1568100"/>
            <a:chOff x="7968750" y="881900"/>
            <a:chExt cx="898225" cy="1568100"/>
          </a:xfrm>
        </p:grpSpPr>
        <p:sp>
          <p:nvSpPr>
            <p:cNvPr id="259" name="Google Shape;259;p32"/>
            <p:cNvSpPr/>
            <p:nvPr/>
          </p:nvSpPr>
          <p:spPr>
            <a:xfrm>
              <a:off x="7994575" y="1577600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7968750" y="8819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180;p29">
            <a:extLst>
              <a:ext uri="{FF2B5EF4-FFF2-40B4-BE49-F238E27FC236}">
                <a16:creationId xmlns:a16="http://schemas.microsoft.com/office/drawing/2014/main" id="{B1AB0FDA-2E56-484B-9040-20FA2D614986}"/>
              </a:ext>
            </a:extLst>
          </p:cNvPr>
          <p:cNvSpPr txBox="1">
            <a:spLocks/>
          </p:cNvSpPr>
          <p:nvPr/>
        </p:nvSpPr>
        <p:spPr>
          <a:xfrm>
            <a:off x="404700" y="1017725"/>
            <a:ext cx="77040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-US" sz="1800" dirty="0"/>
              <a:t>What are the conditionally dependent explanatory variables for the probability of employee attrition adjusted for all other variables </a:t>
            </a:r>
            <a:r>
              <a:rPr lang="en-US" altLang="ko-Kore-KR" sz="1800" dirty="0"/>
              <a:t>that gives a good fit to the model</a:t>
            </a:r>
            <a:r>
              <a:rPr lang="en-US" sz="1800" dirty="0"/>
              <a:t>?</a:t>
            </a:r>
          </a:p>
          <a:p>
            <a:pPr marL="0" indent="0" algn="l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To find a model with a good fit that explains the reason for the probability of employee attrition </a:t>
            </a:r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-US" sz="1800" dirty="0"/>
              <a:t>What affects the probability of employee attrition the most and the least among the dependent variables? </a:t>
            </a:r>
          </a:p>
          <a:p>
            <a:pPr marL="0" indent="0" algn="l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For a manager in a company to effectively focus on eliminating the biggest cause of employee attrition with given resources </a:t>
            </a:r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-US" sz="1800" dirty="0"/>
              <a:t>Which dependent variable has a linear trend against employee attrition?</a:t>
            </a:r>
          </a:p>
          <a:p>
            <a:pPr marL="0" indent="0" algn="l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To better understand the relationship between the explanatory variables and response</a:t>
            </a:r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-US" sz="1800" dirty="0"/>
              <a:t>What is the association between years with current manager, performance rating, years in current role?</a:t>
            </a:r>
          </a:p>
          <a:p>
            <a:pPr marL="0" indent="0" algn="l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To see how the three variables affect each other and find the cause for high performance rating</a:t>
            </a:r>
          </a:p>
        </p:txBody>
      </p:sp>
    </p:spTree>
    <p:extLst>
      <p:ext uri="{BB962C8B-B14F-4D97-AF65-F5344CB8AC3E}">
        <p14:creationId xmlns:p14="http://schemas.microsoft.com/office/powerpoint/2010/main" val="3393353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Explanation</a:t>
            </a:r>
            <a:endParaRPr dirty="0"/>
          </a:p>
        </p:txBody>
      </p:sp>
      <p:sp>
        <p:nvSpPr>
          <p:cNvPr id="7" name="Google Shape;180;p29">
            <a:extLst>
              <a:ext uri="{FF2B5EF4-FFF2-40B4-BE49-F238E27FC236}">
                <a16:creationId xmlns:a16="http://schemas.microsoft.com/office/drawing/2014/main" id="{5570F000-E502-5C44-95F0-03BFFA3B5A26}"/>
              </a:ext>
            </a:extLst>
          </p:cNvPr>
          <p:cNvSpPr txBox="1">
            <a:spLocks/>
          </p:cNvSpPr>
          <p:nvPr/>
        </p:nvSpPr>
        <p:spPr>
          <a:xfrm>
            <a:off x="720000" y="1152475"/>
            <a:ext cx="77040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0" indent="0" algn="l"/>
            <a:endParaRPr lang="en-US" sz="1000" dirty="0"/>
          </a:p>
        </p:txBody>
      </p:sp>
      <p:sp>
        <p:nvSpPr>
          <p:cNvPr id="8" name="Google Shape;180;p29">
            <a:extLst>
              <a:ext uri="{FF2B5EF4-FFF2-40B4-BE49-F238E27FC236}">
                <a16:creationId xmlns:a16="http://schemas.microsoft.com/office/drawing/2014/main" id="{E62181DC-4893-5B46-9DB9-A8A12885266C}"/>
              </a:ext>
            </a:extLst>
          </p:cNvPr>
          <p:cNvSpPr txBox="1">
            <a:spLocks/>
          </p:cNvSpPr>
          <p:nvPr/>
        </p:nvSpPr>
        <p:spPr>
          <a:xfrm>
            <a:off x="820361" y="1152570"/>
            <a:ext cx="77040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-US" sz="1500" dirty="0"/>
              <a:t>The dataset is a fictional data set created by IBM data scientists to find components that impact employee attrition. There are 1470 employees (or observations) and 25 variables. </a:t>
            </a:r>
          </a:p>
          <a:p>
            <a:pPr marL="0" indent="0" algn="l"/>
            <a:endParaRPr 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D67E0A-13F8-D248-B6DC-642B6679D0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5" b="1634"/>
          <a:stretch/>
        </p:blipFill>
        <p:spPr>
          <a:xfrm>
            <a:off x="0" y="1846263"/>
            <a:ext cx="9144000" cy="275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25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Explanation</a:t>
            </a:r>
            <a:endParaRPr dirty="0"/>
          </a:p>
        </p:txBody>
      </p:sp>
      <p:grpSp>
        <p:nvGrpSpPr>
          <p:cNvPr id="258" name="Google Shape;258;p32"/>
          <p:cNvGrpSpPr/>
          <p:nvPr/>
        </p:nvGrpSpPr>
        <p:grpSpPr>
          <a:xfrm>
            <a:off x="7968750" y="881900"/>
            <a:ext cx="898225" cy="1568100"/>
            <a:chOff x="7968750" y="881900"/>
            <a:chExt cx="898225" cy="1568100"/>
          </a:xfrm>
        </p:grpSpPr>
        <p:sp>
          <p:nvSpPr>
            <p:cNvPr id="259" name="Google Shape;259;p32"/>
            <p:cNvSpPr/>
            <p:nvPr/>
          </p:nvSpPr>
          <p:spPr>
            <a:xfrm>
              <a:off x="7994575" y="1577600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7968750" y="8819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180;p29">
            <a:extLst>
              <a:ext uri="{FF2B5EF4-FFF2-40B4-BE49-F238E27FC236}">
                <a16:creationId xmlns:a16="http://schemas.microsoft.com/office/drawing/2014/main" id="{5570F000-E502-5C44-95F0-03BFFA3B5A26}"/>
              </a:ext>
            </a:extLst>
          </p:cNvPr>
          <p:cNvSpPr txBox="1">
            <a:spLocks/>
          </p:cNvSpPr>
          <p:nvPr/>
        </p:nvSpPr>
        <p:spPr>
          <a:xfrm>
            <a:off x="720000" y="1152475"/>
            <a:ext cx="77040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0" indent="0" algn="l"/>
            <a:endParaRPr lang="en-US" sz="1000" dirty="0"/>
          </a:p>
        </p:txBody>
      </p:sp>
      <p:sp>
        <p:nvSpPr>
          <p:cNvPr id="8" name="Google Shape;180;p29">
            <a:extLst>
              <a:ext uri="{FF2B5EF4-FFF2-40B4-BE49-F238E27FC236}">
                <a16:creationId xmlns:a16="http://schemas.microsoft.com/office/drawing/2014/main" id="{E62181DC-4893-5B46-9DB9-A8A12885266C}"/>
              </a:ext>
            </a:extLst>
          </p:cNvPr>
          <p:cNvSpPr txBox="1">
            <a:spLocks/>
          </p:cNvSpPr>
          <p:nvPr/>
        </p:nvSpPr>
        <p:spPr>
          <a:xfrm>
            <a:off x="720000" y="660440"/>
            <a:ext cx="77040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0" indent="0" algn="l"/>
            <a:endParaRPr lang="en-US" sz="2000" dirty="0"/>
          </a:p>
          <a:p>
            <a:pPr marL="0" indent="0" algn="l"/>
            <a:endParaRPr lang="en-US" sz="2000" dirty="0"/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-US" sz="2000" dirty="0"/>
              <a:t>Ordinal categorical variables are already coded with numeric values given below.</a:t>
            </a:r>
          </a:p>
          <a:p>
            <a:pPr marL="0" indent="0" algn="l"/>
            <a:endParaRPr lang="en-US" sz="20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b="1" dirty="0"/>
              <a:t>Education</a:t>
            </a:r>
            <a:r>
              <a:rPr lang="en-US" sz="2000" dirty="0"/>
              <a:t> 1 ‘Below College’ 2 ‘College’ 3 ‘Bachelor’ 4 ‘Master’ 5 ‘Doctor’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b="1" dirty="0" err="1"/>
              <a:t>EnvironmentSatisfaction</a:t>
            </a:r>
            <a:r>
              <a:rPr lang="en-US" sz="2000" dirty="0"/>
              <a:t> 1 ‘Low’ 2 ‘Medium’ 3 ‘High’ 4 ‘Very High’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b="1" dirty="0" err="1"/>
              <a:t>JobInvolvement</a:t>
            </a:r>
            <a:r>
              <a:rPr lang="en-US" sz="2000" dirty="0"/>
              <a:t> 1 ‘Low’ 2 ‘Medium’ 3 ‘High’ 4 ‘Very High’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b="1" dirty="0" err="1"/>
              <a:t>JobSatisfaction</a:t>
            </a:r>
            <a:r>
              <a:rPr lang="en-US" sz="2000" dirty="0"/>
              <a:t> 1 ‘Low’ 2 ‘Medium’ 3 ‘High’ 4 ‘Very High’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b="1" dirty="0" err="1"/>
              <a:t>PerformanceRating</a:t>
            </a:r>
            <a:r>
              <a:rPr lang="en-US" sz="2000" dirty="0"/>
              <a:t> 1 ‘Low’ 2 ‘Good’ 3 ‘Excellent’ 4 ‘Outstanding’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b="1" dirty="0" err="1"/>
              <a:t>RelationshipSatisfaction</a:t>
            </a:r>
            <a:r>
              <a:rPr lang="en-US" sz="2000" dirty="0"/>
              <a:t> 1 ‘Low’ 2 ‘Medium’ 3 ‘High’ 4 ‘Very High’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b="1" dirty="0" err="1"/>
              <a:t>WorkLifeBalance</a:t>
            </a:r>
            <a:r>
              <a:rPr lang="en-US" sz="2000" dirty="0"/>
              <a:t> 1 ‘Bad’ 2 ‘Good’ 3 ‘Better’ 4 ‘Best’</a:t>
            </a:r>
          </a:p>
        </p:txBody>
      </p:sp>
    </p:spTree>
    <p:extLst>
      <p:ext uri="{BB962C8B-B14F-4D97-AF65-F5344CB8AC3E}">
        <p14:creationId xmlns:p14="http://schemas.microsoft.com/office/powerpoint/2010/main" val="395185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2"/>
          <p:cNvGrpSpPr/>
          <p:nvPr/>
        </p:nvGrpSpPr>
        <p:grpSpPr>
          <a:xfrm>
            <a:off x="7968750" y="881900"/>
            <a:ext cx="898225" cy="1568100"/>
            <a:chOff x="7968750" y="881900"/>
            <a:chExt cx="898225" cy="1568100"/>
          </a:xfrm>
        </p:grpSpPr>
        <p:sp>
          <p:nvSpPr>
            <p:cNvPr id="259" name="Google Shape;259;p32"/>
            <p:cNvSpPr/>
            <p:nvPr/>
          </p:nvSpPr>
          <p:spPr>
            <a:xfrm>
              <a:off x="7994575" y="1577600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7968750" y="8819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224;p32">
            <a:extLst>
              <a:ext uri="{FF2B5EF4-FFF2-40B4-BE49-F238E27FC236}">
                <a16:creationId xmlns:a16="http://schemas.microsoft.com/office/drawing/2014/main" id="{5B85896B-7D34-7F41-824C-D0C81AA2604E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dirty="0"/>
              <a:t>Logistic Regression </a:t>
            </a:r>
          </a:p>
        </p:txBody>
      </p:sp>
      <p:sp>
        <p:nvSpPr>
          <p:cNvPr id="10" name="Google Shape;180;p29">
            <a:extLst>
              <a:ext uri="{FF2B5EF4-FFF2-40B4-BE49-F238E27FC236}">
                <a16:creationId xmlns:a16="http://schemas.microsoft.com/office/drawing/2014/main" id="{05460425-6210-1E4A-9E00-008EA120BF7D}"/>
              </a:ext>
            </a:extLst>
          </p:cNvPr>
          <p:cNvSpPr txBox="1">
            <a:spLocks/>
          </p:cNvSpPr>
          <p:nvPr/>
        </p:nvSpPr>
        <p:spPr>
          <a:xfrm>
            <a:off x="720000" y="967751"/>
            <a:ext cx="77040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0" indent="0" algn="l"/>
            <a:endParaRPr lang="en-US" sz="2000" dirty="0"/>
          </a:p>
          <a:p>
            <a:pPr marL="0" indent="0" algn="l"/>
            <a:endParaRPr lang="en-US" sz="2000" dirty="0"/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-US" sz="2000" dirty="0"/>
              <a:t>Consider that we have 1470 independent binary data, a binomial random component regarding whether there is employee attrition or not.</a:t>
            </a:r>
          </a:p>
          <a:p>
            <a:pPr marL="0" indent="0" algn="l"/>
            <a:endParaRPr lang="en-US" sz="2000" dirty="0"/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-US" sz="2000" dirty="0"/>
              <a:t>We will construct a logistic regression model using logit link function.</a:t>
            </a:r>
          </a:p>
          <a:p>
            <a:pPr marL="0" indent="0" algn="l"/>
            <a:endParaRPr lang="en-US" sz="2000" dirty="0"/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-US" sz="2000" dirty="0"/>
              <a:t>First, the 5 explanatory variables, </a:t>
            </a:r>
            <a:r>
              <a:rPr lang="en-US" sz="2000" b="1" dirty="0"/>
              <a:t>Job Satisfaction, Marital Status, Monthly Income, Relationship Satisfaction, </a:t>
            </a:r>
            <a:r>
              <a:rPr lang="en-US" sz="2000" dirty="0"/>
              <a:t>and</a:t>
            </a:r>
            <a:r>
              <a:rPr lang="en-US" sz="2000" b="1" dirty="0"/>
              <a:t> Work Life Balance</a:t>
            </a:r>
            <a:r>
              <a:rPr lang="en-US" sz="2000" dirty="0"/>
              <a:t> are assumed to be the dependent variables on the employee attrition. </a:t>
            </a:r>
          </a:p>
          <a:p>
            <a:pPr marL="171450" indent="-171450" algn="l"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1413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2"/>
          <p:cNvGrpSpPr/>
          <p:nvPr/>
        </p:nvGrpSpPr>
        <p:grpSpPr>
          <a:xfrm>
            <a:off x="7968750" y="881900"/>
            <a:ext cx="898225" cy="1568100"/>
            <a:chOff x="7968750" y="881900"/>
            <a:chExt cx="898225" cy="1568100"/>
          </a:xfrm>
        </p:grpSpPr>
        <p:sp>
          <p:nvSpPr>
            <p:cNvPr id="259" name="Google Shape;259;p32"/>
            <p:cNvSpPr/>
            <p:nvPr/>
          </p:nvSpPr>
          <p:spPr>
            <a:xfrm>
              <a:off x="7994575" y="1577600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7968750" y="8819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224;p32">
            <a:extLst>
              <a:ext uri="{FF2B5EF4-FFF2-40B4-BE49-F238E27FC236}">
                <a16:creationId xmlns:a16="http://schemas.microsoft.com/office/drawing/2014/main" id="{49B8F49D-BB36-E242-8BA7-79D04C39DC89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3400" dirty="0"/>
              <a:t>Condition for Goodness of Fit Test</a:t>
            </a:r>
          </a:p>
        </p:txBody>
      </p:sp>
      <p:sp>
        <p:nvSpPr>
          <p:cNvPr id="11" name="Google Shape;180;p29">
            <a:extLst>
              <a:ext uri="{FF2B5EF4-FFF2-40B4-BE49-F238E27FC236}">
                <a16:creationId xmlns:a16="http://schemas.microsoft.com/office/drawing/2014/main" id="{DF4BDBEC-F5C7-2540-A7B7-8869B400EA83}"/>
              </a:ext>
            </a:extLst>
          </p:cNvPr>
          <p:cNvSpPr txBox="1">
            <a:spLocks/>
          </p:cNvSpPr>
          <p:nvPr/>
        </p:nvSpPr>
        <p:spPr>
          <a:xfrm>
            <a:off x="620107" y="623050"/>
            <a:ext cx="7704000" cy="27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0" indent="0" algn="l"/>
            <a:endParaRPr lang="en-US" sz="2000" dirty="0"/>
          </a:p>
          <a:p>
            <a:pPr marL="0" indent="0" algn="l"/>
            <a:endParaRPr lang="en-US" sz="2000" dirty="0"/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-US" sz="2000" dirty="0"/>
              <a:t>To perform the goodness of fit test, we will discretize the continuous variable, </a:t>
            </a:r>
            <a:r>
              <a:rPr lang="en-US" sz="2000" b="1" dirty="0"/>
              <a:t>Monthly Income</a:t>
            </a:r>
            <a:r>
              <a:rPr lang="en-US" sz="2000" dirty="0"/>
              <a:t>.</a:t>
            </a:r>
          </a:p>
          <a:p>
            <a:pPr marL="171450" indent="-171450" algn="l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-US" sz="2000" dirty="0" err="1"/>
              <a:t>MonthlyIncome</a:t>
            </a:r>
            <a:r>
              <a:rPr lang="en-US" sz="2000" dirty="0"/>
              <a:t>=cut(</a:t>
            </a:r>
            <a:r>
              <a:rPr lang="en-US" sz="2000" dirty="0" err="1"/>
              <a:t>MonthlyIncome</a:t>
            </a:r>
            <a:r>
              <a:rPr lang="en-US" sz="2000" dirty="0"/>
              <a:t>, </a:t>
            </a:r>
            <a:r>
              <a:rPr lang="en-US" sz="2000" b="1" dirty="0"/>
              <a:t>breaks=5</a:t>
            </a:r>
            <a:r>
              <a:rPr lang="en-US" sz="2000" dirty="0"/>
              <a:t>, </a:t>
            </a:r>
            <a:r>
              <a:rPr lang="en-US" sz="2000" dirty="0" err="1"/>
              <a:t>include.lowest</a:t>
            </a:r>
            <a:r>
              <a:rPr lang="en-US" sz="2000" dirty="0"/>
              <a:t> = TRUE, </a:t>
            </a:r>
            <a:r>
              <a:rPr lang="en-US" sz="2000" b="1" dirty="0"/>
              <a:t>labels = c(1,2,3,4,5)</a:t>
            </a:r>
            <a:r>
              <a:rPr lang="en-US" sz="2000" dirty="0"/>
              <a:t>)</a:t>
            </a:r>
          </a:p>
          <a:p>
            <a:pPr marL="0" indent="0" algn="l"/>
            <a:endParaRPr lang="en-US" sz="2000" dirty="0"/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-US" sz="2000" b="1" dirty="0"/>
              <a:t>Yes=1 and No=0 </a:t>
            </a:r>
            <a:r>
              <a:rPr lang="en-US" sz="2000" dirty="0"/>
              <a:t>is encoded in Attrition. </a:t>
            </a:r>
          </a:p>
          <a:p>
            <a:pPr marL="0" indent="0" algn="l"/>
            <a:endParaRPr lang="en-US" sz="2000" dirty="0"/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-US" sz="2000" dirty="0"/>
              <a:t>Each fitted cell in the contingency table should be bigger than 5. </a:t>
            </a:r>
          </a:p>
          <a:p>
            <a:pPr marL="0" indent="0" algn="l"/>
            <a:endParaRPr 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43D385-B730-5144-A259-DE70EC5E8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8" y="4248906"/>
            <a:ext cx="9037864" cy="61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22802"/>
      </p:ext>
    </p:extLst>
  </p:cSld>
  <p:clrMapOvr>
    <a:masterClrMapping/>
  </p:clrMapOvr>
</p:sld>
</file>

<file path=ppt/theme/theme1.xml><?xml version="1.0" encoding="utf-8"?>
<a:theme xmlns:a="http://schemas.openxmlformats.org/drawingml/2006/main" name="Professional Business Meeting by Slidesgo">
  <a:themeElements>
    <a:clrScheme name="Simple Light">
      <a:dk1>
        <a:srgbClr val="191919"/>
      </a:dk1>
      <a:lt1>
        <a:srgbClr val="FDECDD"/>
      </a:lt1>
      <a:dk2>
        <a:srgbClr val="B3A9A9"/>
      </a:dk2>
      <a:lt2>
        <a:srgbClr val="FDE4CE"/>
      </a:lt2>
      <a:accent1>
        <a:srgbClr val="FDE0C6"/>
      </a:accent1>
      <a:accent2>
        <a:srgbClr val="FFD8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2181</Words>
  <Application>Microsoft Macintosh PowerPoint</Application>
  <PresentationFormat>화면 슬라이드 쇼(16:9)</PresentationFormat>
  <Paragraphs>252</Paragraphs>
  <Slides>45</Slides>
  <Notes>45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5" baseType="lpstr">
      <vt:lpstr>Merriweather</vt:lpstr>
      <vt:lpstr>Source Sans Pro</vt:lpstr>
      <vt:lpstr>Courier New</vt:lpstr>
      <vt:lpstr>SF Pro Text</vt:lpstr>
      <vt:lpstr>Darker Grotesque Medium</vt:lpstr>
      <vt:lpstr>Roboto Condensed Light</vt:lpstr>
      <vt:lpstr>Bebas Neue</vt:lpstr>
      <vt:lpstr>Arial</vt:lpstr>
      <vt:lpstr>Wingdings</vt:lpstr>
      <vt:lpstr>Professional Business Meeting by Slidesgo</vt:lpstr>
      <vt:lpstr>Final Project</vt:lpstr>
      <vt:lpstr>Table of Content</vt:lpstr>
      <vt:lpstr>Employee Attrition</vt:lpstr>
      <vt:lpstr>Research Problem</vt:lpstr>
      <vt:lpstr>Purpose of Analysis</vt:lpstr>
      <vt:lpstr>Explanation</vt:lpstr>
      <vt:lpstr>Explanation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Statistical Analysis</vt:lpstr>
      <vt:lpstr>Statistical Analysis</vt:lpstr>
      <vt:lpstr>PowerPoint 프레젠테이션</vt:lpstr>
      <vt:lpstr>02.</vt:lpstr>
      <vt:lpstr>Research Problem</vt:lpstr>
      <vt:lpstr>Purpose of Analysis</vt:lpstr>
      <vt:lpstr>Explanation</vt:lpstr>
      <vt:lpstr>Explanation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cp:lastModifiedBy>권 수아</cp:lastModifiedBy>
  <cp:revision>74</cp:revision>
  <dcterms:modified xsi:type="dcterms:W3CDTF">2021-06-15T00:32:40Z</dcterms:modified>
</cp:coreProperties>
</file>