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sldIdLst>
    <p:sldId id="256" r:id="rId5"/>
    <p:sldId id="282" r:id="rId6"/>
    <p:sldId id="259" r:id="rId7"/>
    <p:sldId id="257" r:id="rId8"/>
    <p:sldId id="258" r:id="rId9"/>
    <p:sldId id="290" r:id="rId10"/>
    <p:sldId id="291" r:id="rId11"/>
    <p:sldId id="260" r:id="rId12"/>
    <p:sldId id="292" r:id="rId13"/>
    <p:sldId id="271" r:id="rId14"/>
    <p:sldId id="266" r:id="rId15"/>
    <p:sldId id="267" r:id="rId16"/>
    <p:sldId id="268" r:id="rId17"/>
    <p:sldId id="269" r:id="rId18"/>
    <p:sldId id="270" r:id="rId19"/>
    <p:sldId id="279" r:id="rId20"/>
    <p:sldId id="262" r:id="rId21"/>
    <p:sldId id="261" r:id="rId22"/>
    <p:sldId id="283" r:id="rId23"/>
    <p:sldId id="284" r:id="rId24"/>
    <p:sldId id="285" r:id="rId25"/>
    <p:sldId id="286" r:id="rId26"/>
    <p:sldId id="287" r:id="rId27"/>
    <p:sldId id="2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3"/>
    <p:restoredTop sz="86427"/>
  </p:normalViewPr>
  <p:slideViewPr>
    <p:cSldViewPr snapToGrid="0" snapToObjects="1" showGuides="1">
      <p:cViewPr varScale="1">
        <p:scale>
          <a:sx n="95" d="100"/>
          <a:sy n="95" d="100"/>
        </p:scale>
        <p:origin x="1256" y="176"/>
      </p:cViewPr>
      <p:guideLst>
        <p:guide orient="horz" pos="411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96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0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4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857" y="720246"/>
            <a:ext cx="8785185" cy="1065625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PREDICTING EARLY ONSET OF DIABETES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11D1-7FCA-FB4B-9E50-F071C460F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8328" y="2384386"/>
            <a:ext cx="8112849" cy="1773624"/>
          </a:xfrm>
        </p:spPr>
        <p:txBody>
          <a:bodyPr/>
          <a:lstStyle/>
          <a:p>
            <a:pPr algn="ctr"/>
            <a:r>
              <a:rPr lang="en-IN" dirty="0"/>
              <a:t>ENEL – 645 Winter 2021</a:t>
            </a:r>
            <a:endParaRPr lang="en-CA" dirty="0"/>
          </a:p>
          <a:p>
            <a:pPr algn="ctr"/>
            <a:r>
              <a:rPr lang="en-IN" dirty="0"/>
              <a:t> </a:t>
            </a:r>
            <a:endParaRPr lang="en-CA" dirty="0"/>
          </a:p>
          <a:p>
            <a:pPr algn="ctr"/>
            <a:r>
              <a:rPr lang="en-IN" dirty="0"/>
              <a:t>DATA MINING &amp; MACHINE LEARNING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Group - 13</a:t>
            </a:r>
            <a:endParaRPr lang="en-CA" dirty="0"/>
          </a:p>
          <a:p>
            <a:pPr algn="ctr"/>
            <a:endParaRPr lang="en-CA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4C84-A742-DD4F-A936-BBDA5C8B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Presented By :  Anita Das (30123166)</a:t>
            </a:r>
          </a:p>
          <a:p>
            <a:r>
              <a:rPr lang="en-US" dirty="0"/>
              <a:t>	          Archi Patel (30119318)</a:t>
            </a:r>
          </a:p>
          <a:p>
            <a:r>
              <a:rPr lang="en-US" dirty="0"/>
              <a:t>	          </a:t>
            </a:r>
            <a:r>
              <a:rPr lang="en-US" dirty="0" err="1"/>
              <a:t>Kishan</a:t>
            </a:r>
            <a:r>
              <a:rPr lang="en-US" dirty="0"/>
              <a:t> Suthar (30135955)</a:t>
            </a:r>
          </a:p>
          <a:p>
            <a:r>
              <a:rPr lang="en-US" dirty="0"/>
              <a:t>	          </a:t>
            </a:r>
            <a:r>
              <a:rPr lang="en-US" dirty="0" err="1"/>
              <a:t>Pravallika</a:t>
            </a:r>
            <a:r>
              <a:rPr lang="en-US" dirty="0"/>
              <a:t> Sai </a:t>
            </a:r>
            <a:r>
              <a:rPr lang="en-US" dirty="0" err="1"/>
              <a:t>Ratna</a:t>
            </a:r>
            <a:r>
              <a:rPr lang="en-US" dirty="0"/>
              <a:t> (30137702)</a:t>
            </a:r>
          </a:p>
          <a:p>
            <a:r>
              <a:rPr lang="en-US" dirty="0"/>
              <a:t>                           </a:t>
            </a:r>
            <a:r>
              <a:rPr lang="en-US" dirty="0" err="1"/>
              <a:t>Vrunda</a:t>
            </a:r>
            <a:r>
              <a:rPr lang="en-US" dirty="0"/>
              <a:t> </a:t>
            </a:r>
            <a:r>
              <a:rPr lang="en-US" dirty="0" err="1"/>
              <a:t>Adhvaryu</a:t>
            </a:r>
            <a:r>
              <a:rPr lang="en-US" dirty="0"/>
              <a:t> (30129384)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332F-F808-E64C-8515-C367CB073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04-11-2021</a:t>
            </a:r>
          </a:p>
        </p:txBody>
      </p:sp>
    </p:spTree>
    <p:extLst>
      <p:ext uri="{BB962C8B-B14F-4D97-AF65-F5344CB8AC3E}">
        <p14:creationId xmlns:p14="http://schemas.microsoft.com/office/powerpoint/2010/main" val="237472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Techniques with </a:t>
            </a:r>
            <a:r>
              <a:rPr lang="en-US" dirty="0" err="1"/>
              <a:t>GridSearch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4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058B5A-2860-4B3D-B9D2-1B0CA3D1D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13" y="1819835"/>
            <a:ext cx="7076106" cy="34783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4D6DF8-6309-41F9-86C5-D95B31C39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741" y="1819834"/>
            <a:ext cx="4431615" cy="39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6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6118-9AE0-4E8E-92C2-71134785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(LR)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C066B3-5EE1-41E2-B62C-8B08286BB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93" y="1527198"/>
            <a:ext cx="6366332" cy="387852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627ED-AB26-4AD0-97A4-E2AC5772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960530-6B1E-4CCA-B017-63ED178CF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716" y="1527197"/>
            <a:ext cx="4582072" cy="437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99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C1BB-EAD8-4C3A-87AD-65D68FFB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</a:t>
            </a:r>
            <a:r>
              <a:rPr lang="en-US" dirty="0" err="1"/>
              <a:t>Neighbour</a:t>
            </a:r>
            <a:r>
              <a:rPr lang="en-US" dirty="0"/>
              <a:t> (KNN)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CD0A95-6A0D-411D-A1E3-215C90D86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084" y="1627936"/>
            <a:ext cx="6343728" cy="37060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17C1F-8A22-4940-8FF2-24B5ABF6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C6D345-7572-465F-BFD2-2EE00E13E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289" y="1627935"/>
            <a:ext cx="4861464" cy="441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02AC-2167-4CB1-B005-2DABBADB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(DT)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ED3FC7-6B71-4DB0-8CCD-1D90F386B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40" y="1457605"/>
            <a:ext cx="6542645" cy="401175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E40AC-F208-42CE-BB06-51C85C80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B7467A-1C7F-44E7-8EC5-6123D00C7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391" y="1489822"/>
            <a:ext cx="4676080" cy="44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55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C19C-0B9B-4682-857F-CA92BB7B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 and Exploration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C21B1A-F3C8-4906-8347-D7CE57A28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273" y="1538288"/>
            <a:ext cx="6603030" cy="43513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F7782-B98F-4A8C-AF2E-02F65DC5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75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11C7-EFEA-4374-B903-44736B2D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FNN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BFBD3-5709-4627-A343-46D32897F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using .csv file as our input. </a:t>
            </a:r>
          </a:p>
          <a:p>
            <a:r>
              <a:rPr lang="en-US" dirty="0"/>
              <a:t>Features has no co-relation with each other. FNN would be the best fit deep learning method.</a:t>
            </a:r>
          </a:p>
          <a:p>
            <a:r>
              <a:rPr lang="en-US" dirty="0"/>
              <a:t>We experimented a lot with our model.</a:t>
            </a:r>
          </a:p>
          <a:p>
            <a:r>
              <a:rPr lang="en-US" dirty="0"/>
              <a:t>Model Summary: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0B7AF-4895-4AE8-A385-61076A12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FFE33-524B-4714-BD47-53C21FDCD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329" y="3429000"/>
            <a:ext cx="5090601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97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B665-795E-4550-8BF7-9C163B9D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FNN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E19FA-5501-47DE-8D44-0D5CEDA19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used for all hidden layer, </a:t>
            </a:r>
            <a:r>
              <a:rPr lang="en-US" dirty="0" err="1"/>
              <a:t>Softmax</a:t>
            </a:r>
            <a:r>
              <a:rPr lang="en-US" dirty="0"/>
              <a:t> for output layer. </a:t>
            </a:r>
          </a:p>
          <a:p>
            <a:r>
              <a:rPr lang="en-US" dirty="0"/>
              <a:t>Loss : Binary cross-entropy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Stochastic gradient descent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Call-backs: Early Stop, learning rate schedular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A79C3-2776-463A-9A01-04A3655D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98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F0FC-B97E-F44B-84FC-8E45D63F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and Training Loss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C7A1D-9612-CD49-9400-1D96F6CD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6ADB20-8D48-6242-A6D2-70921522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929" y="1050520"/>
            <a:ext cx="3440299" cy="1033398"/>
          </a:xfrm>
        </p:spPr>
        <p:txBody>
          <a:bodyPr/>
          <a:lstStyle/>
          <a:p>
            <a:r>
              <a:rPr lang="en-US" dirty="0"/>
              <a:t>Validation Loss 47% </a:t>
            </a:r>
          </a:p>
          <a:p>
            <a:r>
              <a:rPr lang="en-US" dirty="0"/>
              <a:t>Train loss 52%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FAE33CF-53D0-A947-9BAB-CF6CA3044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460" y="2083918"/>
            <a:ext cx="6400800" cy="42780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26E71E-F051-5E43-9A6C-188F4F86D176}"/>
              </a:ext>
            </a:extLst>
          </p:cNvPr>
          <p:cNvSpPr txBox="1"/>
          <p:nvPr/>
        </p:nvSpPr>
        <p:spPr>
          <a:xfrm>
            <a:off x="147918" y="1488011"/>
            <a:ext cx="53875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Here we can see, training is going down and validation is also going down.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Validation loss is below than the training loss.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Validation usually indicates that training data is harder to model than validation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Train and validation loss decrease </a:t>
            </a:r>
            <a:r>
              <a:rPr lang="en-US" sz="2400" dirty="0" err="1"/>
              <a:t>upto</a:t>
            </a:r>
            <a:r>
              <a:rPr lang="en-US" sz="2400" dirty="0"/>
              <a:t> 20 epochs after 20 they remain constant.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Finally we can say, validation loss is about 0.47 and train loss is about 0.52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01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Accuracy Plot, Confusion Matrix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188460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C4D0-F71F-47A1-A4DB-32BE92A4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16336-E533-4501-AE08-416F22A5D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Data distribution and exploration</a:t>
            </a:r>
          </a:p>
          <a:p>
            <a:r>
              <a:rPr lang="en-US" dirty="0"/>
              <a:t>Grid search and selection of Hyperparameter </a:t>
            </a:r>
          </a:p>
          <a:p>
            <a:r>
              <a:rPr lang="en-US" dirty="0"/>
              <a:t>FNN model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6501E-4080-4AF3-81A9-9A08E035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74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B2309C-EB1F-4DE8-9E84-F805F30A122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077239"/>
            <a:ext cx="9143999" cy="5649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4438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2F6D-8FF9-4EC6-BADA-8C58EEF8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24B24-ADA2-440F-B4C0-EADC2767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0B8136-C99D-47A6-82C2-AD48089B3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539" y="1408922"/>
            <a:ext cx="5971592" cy="4655976"/>
          </a:xfrm>
        </p:spPr>
      </p:pic>
    </p:spTree>
    <p:extLst>
      <p:ext uri="{BB962C8B-B14F-4D97-AF65-F5344CB8AC3E}">
        <p14:creationId xmlns:p14="http://schemas.microsoft.com/office/powerpoint/2010/main" val="1516919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BD76-7DA0-4F57-B822-9684E8B5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431C-B698-4CAD-AE60-0760798E0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Accuracy Rate: 0.7662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Misclassification Rate: 0.2337</a:t>
            </a:r>
          </a:p>
          <a:p>
            <a:pPr marL="0" indent="0">
              <a:buNone/>
            </a:pPr>
            <a:r>
              <a:rPr lang="en-US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endParaRPr lang="en-US" b="0" i="0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0" i="0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ROC AUC Score: 0.7202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0069C-E23F-4BE2-9C70-091DB528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5DC8C27-6A0C-4DD9-B780-04D28AF309CA}"/>
              </a:ext>
            </a:extLst>
          </p:cNvPr>
          <p:cNvGraphicFramePr>
            <a:graphicFrameLocks noGrp="1"/>
          </p:cNvGraphicFramePr>
          <p:nvPr/>
        </p:nvGraphicFramePr>
        <p:xfrm>
          <a:off x="1756428" y="3266922"/>
          <a:ext cx="8128000" cy="164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483299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339397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98589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610986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64609134"/>
                    </a:ext>
                  </a:extLst>
                </a:gridCol>
              </a:tblGrid>
              <a:tr h="546993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54647"/>
                  </a:ext>
                </a:extLst>
              </a:tr>
              <a:tr h="54699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929527"/>
                  </a:ext>
                </a:extLst>
              </a:tr>
              <a:tr h="54699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57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461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D4DF-CB0E-4008-A894-ED4557AA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34703-0497-4AA4-BAF2-FBF385DDA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Performed experiments on Pima Indians Diabetes Database.</a:t>
            </a:r>
          </a:p>
          <a:p>
            <a:r>
              <a:rPr lang="en-CA" dirty="0">
                <a:cs typeface="Times New Roman" panose="02020603050405020304" pitchFamily="18" charset="0"/>
              </a:rPr>
              <a:t>SVM, KNN, Logistic Regression and Decision Tree algorithms </a:t>
            </a:r>
            <a:r>
              <a:rPr lang="en-US" dirty="0"/>
              <a:t>resulted an accuracy to a range between 64 – 72%.</a:t>
            </a:r>
            <a:endParaRPr lang="en-CA" dirty="0">
              <a:cs typeface="Times New Roman" panose="02020603050405020304" pitchFamily="18" charset="0"/>
            </a:endParaRPr>
          </a:p>
          <a:p>
            <a:r>
              <a:rPr lang="en-CA" dirty="0">
                <a:cs typeface="Times New Roman" panose="02020603050405020304" pitchFamily="18" charset="0"/>
              </a:rPr>
              <a:t>Achieved an accuracy of 76.6% by using a deep learning technique with FNN model.</a:t>
            </a:r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8D67F-2C38-4391-B9EA-5E1CFBD5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8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3273529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796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FFC2-BA2D-1E49-81CD-D99873BE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5B30-A849-9247-8470-AC8F8B15D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According to a report by the International Diabetes Federation in 2017 , there were 425 million diabetics in the world at the time, and it was also concluded that the number will increase to 625 million by 2045.</a:t>
            </a:r>
          </a:p>
          <a:p>
            <a:endParaRPr lang="en-CA" dirty="0"/>
          </a:p>
          <a:p>
            <a:r>
              <a:rPr lang="en-CA" dirty="0"/>
              <a:t>Diabetes is caused when the proportion of sugar and glucose increases in blood.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53CD0-5B75-A84D-83DA-1341EAFA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5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349623"/>
            <a:ext cx="10515600" cy="727615"/>
          </a:xfrm>
        </p:spPr>
        <p:txBody>
          <a:bodyPr>
            <a:normAutofit fontScale="90000"/>
          </a:bodyPr>
          <a:lstStyle/>
          <a:p>
            <a:r>
              <a:rPr lang="en-CA" dirty="0"/>
              <a:t>Motivation and Significance of Diabetes Prediction System 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5D7C-6796-A142-AA52-64D0BC47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With time, threat of diabetes is increasing on mankind, especially on elders. </a:t>
            </a:r>
          </a:p>
          <a:p>
            <a:endParaRPr lang="en-US" dirty="0"/>
          </a:p>
          <a:p>
            <a:r>
              <a:rPr lang="en-CA" dirty="0"/>
              <a:t>Several signs and symptoms of Diabetes includes frequent urination, increased thirst, mood swings, weight loss, </a:t>
            </a:r>
            <a:r>
              <a:rPr lang="en-CA" dirty="0" err="1"/>
              <a:t>fatigueness</a:t>
            </a:r>
            <a:r>
              <a:rPr lang="en-CA" dirty="0"/>
              <a:t>, increased hunger and many more. </a:t>
            </a:r>
          </a:p>
          <a:p>
            <a:endParaRPr lang="en-US" dirty="0"/>
          </a:p>
          <a:p>
            <a:r>
              <a:rPr lang="en-CA" dirty="0"/>
              <a:t>Our motivation is to identifying the diabetes in an early stage accurately to save the human life.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EA91-23E9-5747-A981-1545C8A5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2C703-AD8C-A64A-86F7-D6501F652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the dataset of </a:t>
            </a:r>
            <a:r>
              <a:rPr lang="en-CA" dirty="0"/>
              <a:t>The Pima Indian Diabetes Dataset.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this project, we are using Fully Connected Network (FNN).</a:t>
            </a:r>
          </a:p>
          <a:p>
            <a:endParaRPr lang="en-US" dirty="0"/>
          </a:p>
          <a:p>
            <a:r>
              <a:rPr lang="en-US" dirty="0"/>
              <a:t>We have compared ML techniques with Deep Learning techniques achieved an accuracy of 76.6%.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58863-8ABD-F14D-B740-B3268FFA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2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C695-914A-E246-9C65-366DA1CC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used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0D62D21C-814D-D941-ABBB-C8AB9C44E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564" y="1407621"/>
            <a:ext cx="7797800" cy="1485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4DEEA-3F0F-D245-8633-4D4D7D04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560A26-B6C2-4942-BC56-1099A26450B0}"/>
              </a:ext>
            </a:extLst>
          </p:cNvPr>
          <p:cNvSpPr txBox="1"/>
          <p:nvPr/>
        </p:nvSpPr>
        <p:spPr>
          <a:xfrm>
            <a:off x="376965" y="3322598"/>
            <a:ext cx="110764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used </a:t>
            </a:r>
            <a:r>
              <a:rPr lang="en-IN" dirty="0"/>
              <a:t>Pima Indian Diabetes Dataset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dataset is a medical data of people residing near Phoenix, Arizona of USA.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we have 768 data each containing 9 different fields like no of pregnancies, level of plasma in blood, </a:t>
            </a:r>
          </a:p>
          <a:p>
            <a:r>
              <a:rPr lang="en-US" dirty="0"/>
              <a:t>      blood pressure, skin thickness, insulin, body mass index, pedigree function, age and the class which it belongs to.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data distribution is: Tested positive for diabetes – 268 patients, Tested negative for diabetes - 500 patients.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two classes viz. </a:t>
            </a:r>
            <a:r>
              <a:rPr lang="en-US" dirty="0" err="1"/>
              <a:t>tested_positive</a:t>
            </a:r>
            <a:r>
              <a:rPr lang="en-US" dirty="0"/>
              <a:t> and tested-negative.</a:t>
            </a:r>
          </a:p>
        </p:txBody>
      </p:sp>
    </p:spTree>
    <p:extLst>
      <p:ext uri="{BB962C8B-B14F-4D97-AF65-F5344CB8AC3E}">
        <p14:creationId xmlns:p14="http://schemas.microsoft.com/office/powerpoint/2010/main" val="215978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4F82-0D56-C440-B8AE-61646E44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Comparison of features with labels – Bar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90D6B-1B1F-7446-8732-D6D0D622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3192A6-6B68-354F-A1BF-4F998578C5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340" y="1071243"/>
            <a:ext cx="8787864" cy="580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96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598B-E72A-5A4C-9FDF-4CCF155A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Pairplot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C3FA7-4356-E448-8EDB-6E7755E9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9194E0-6D12-134F-869B-CD79290EAA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185" y="1077239"/>
            <a:ext cx="9111629" cy="578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48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0CEF-7D64-294D-A4FB-62DB336C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5BBF-FA18-DA4B-8F61-D29D563EC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2010666"/>
            <a:ext cx="10515600" cy="4351338"/>
          </a:xfrm>
        </p:spPr>
        <p:txBody>
          <a:bodyPr/>
          <a:lstStyle/>
          <a:p>
            <a:r>
              <a:rPr lang="en-US" dirty="0"/>
              <a:t>Represented data labels into 0,1 where 1 represents </a:t>
            </a:r>
            <a:r>
              <a:rPr lang="en-US" dirty="0" err="1"/>
              <a:t>tested_positive</a:t>
            </a:r>
            <a:r>
              <a:rPr lang="en-US" dirty="0"/>
              <a:t> and 0 represents </a:t>
            </a:r>
            <a:r>
              <a:rPr lang="en-US" dirty="0" err="1"/>
              <a:t>tested_negative</a:t>
            </a:r>
            <a:r>
              <a:rPr lang="en-US" dirty="0"/>
              <a:t> or vice versa.</a:t>
            </a:r>
          </a:p>
          <a:p>
            <a:r>
              <a:rPr lang="en-US" dirty="0"/>
              <a:t>Data is split into 75% training set, 15% validation set and 10% testing set.</a:t>
            </a:r>
          </a:p>
          <a:p>
            <a:r>
              <a:rPr lang="en-US" dirty="0"/>
              <a:t>Whole data is represented into one-hot encoding.</a:t>
            </a:r>
          </a:p>
          <a:p>
            <a:r>
              <a:rPr lang="en-US" dirty="0"/>
              <a:t>Data scaling is done using Standardization technique.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45A50-3AA0-1A49-B506-3D9D8805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1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 - Widescreen" id="{BDE806B9-D085-0547-8443-536EF56E10D0}" vid="{A3112E41-4A82-8045-91CC-360E8E7927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D735855909F14FB6250141B48BB436" ma:contentTypeVersion="0" ma:contentTypeDescription="Create a new document." ma:contentTypeScope="" ma:versionID="2668d068a3d15d27978d94907a5ce0c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B8F560-7E6C-44AE-AFE4-924D1118F0A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7A4AE25-BBA1-49A6-B4F8-E97286BA01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128C66-57CE-4FAB-849C-08C2C51597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1751</TotalTime>
  <Words>697</Words>
  <Application>Microsoft Macintosh PowerPoint</Application>
  <PresentationFormat>Widescreen</PresentationFormat>
  <Paragraphs>135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PREDICTING EARLY ONSET OF DIABETES </vt:lpstr>
      <vt:lpstr>Content</vt:lpstr>
      <vt:lpstr>Introduction</vt:lpstr>
      <vt:lpstr>Motivation and Significance of Diabetes Prediction System  </vt:lpstr>
      <vt:lpstr>Overview</vt:lpstr>
      <vt:lpstr>Dataset used</vt:lpstr>
      <vt:lpstr>Comparison of features with labels – Bar Plot</vt:lpstr>
      <vt:lpstr>Pairplot</vt:lpstr>
      <vt:lpstr>Data Preprocessing</vt:lpstr>
      <vt:lpstr>ML Techniques with GridSearch</vt:lpstr>
      <vt:lpstr>Support Vector Machine (SVM)</vt:lpstr>
      <vt:lpstr>Logistic Regression (LR)</vt:lpstr>
      <vt:lpstr>K-Nearest Neighbour (KNN)</vt:lpstr>
      <vt:lpstr>Decision Trees (DT)</vt:lpstr>
      <vt:lpstr>Data distribution and Exploration</vt:lpstr>
      <vt:lpstr>FNN model</vt:lpstr>
      <vt:lpstr>FNN model</vt:lpstr>
      <vt:lpstr>Validation and Training Loss</vt:lpstr>
      <vt:lpstr>Accuracy Plot, Confusion Matrix and Conclusion</vt:lpstr>
      <vt:lpstr>Accuracy Plot</vt:lpstr>
      <vt:lpstr>Confusion Matrix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 </dc:title>
  <dc:creator>Anita Das</dc:creator>
  <cp:lastModifiedBy>Anita Das</cp:lastModifiedBy>
  <cp:revision>17</cp:revision>
  <dcterms:created xsi:type="dcterms:W3CDTF">2021-04-09T18:50:42Z</dcterms:created>
  <dcterms:modified xsi:type="dcterms:W3CDTF">2021-04-18T05:30:12Z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0x010100D3D735855909F14FB6250141B48BB436</vt:lpwstr>
  </property>
</Properties>
</file>