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1" r:id="rId2"/>
    <p:sldId id="279" r:id="rId3"/>
    <p:sldId id="256" r:id="rId4"/>
    <p:sldId id="257" r:id="rId5"/>
    <p:sldId id="260" r:id="rId6"/>
    <p:sldId id="258" r:id="rId7"/>
    <p:sldId id="276" r:id="rId8"/>
    <p:sldId id="278" r:id="rId9"/>
    <p:sldId id="267" r:id="rId10"/>
    <p:sldId id="262" r:id="rId11"/>
    <p:sldId id="263" r:id="rId12"/>
    <p:sldId id="265" r:id="rId13"/>
    <p:sldId id="266" r:id="rId14"/>
    <p:sldId id="277" r:id="rId15"/>
    <p:sldId id="268" r:id="rId16"/>
    <p:sldId id="271" r:id="rId17"/>
    <p:sldId id="272" r:id="rId18"/>
    <p:sldId id="273" r:id="rId19"/>
    <p:sldId id="274" r:id="rId20"/>
    <p:sldId id="275" r:id="rId21"/>
    <p:sldId id="270"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54" autoAdjust="0"/>
  </p:normalViewPr>
  <p:slideViewPr>
    <p:cSldViewPr snapToGrid="0">
      <p:cViewPr varScale="1">
        <p:scale>
          <a:sx n="63" d="100"/>
          <a:sy n="63" d="100"/>
        </p:scale>
        <p:origin x="1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49B4C-9576-4017-9E30-F0E599FDE80A}" type="datetimeFigureOut">
              <a:rPr lang="zh-CN" altLang="en-US" smtClean="0"/>
              <a:t>2024/8/19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6403E-8656-4BE6-B523-9005CD203D82}" type="slidenum">
              <a:rPr lang="zh-CN" altLang="en-US" smtClean="0"/>
              <a:t>‹#›</a:t>
            </a:fld>
            <a:endParaRPr lang="zh-CN" altLang="en-US"/>
          </a:p>
        </p:txBody>
      </p:sp>
    </p:spTree>
    <p:extLst>
      <p:ext uri="{BB962C8B-B14F-4D97-AF65-F5344CB8AC3E}">
        <p14:creationId xmlns:p14="http://schemas.microsoft.com/office/powerpoint/2010/main" val="37678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photo-excited electron-hole pairs are trapped in potential wells(created by lattice defects or residual impurities)</a:t>
            </a:r>
          </a:p>
          <a:p>
            <a:r>
              <a:rPr lang="en-US" altLang="zh-CN" dirty="0"/>
              <a:t>localized states may form within the bandgap with an emission energy below the exciton and </a:t>
            </a:r>
            <a:r>
              <a:rPr lang="en-US" altLang="zh-CN" dirty="0" err="1"/>
              <a:t>trion</a:t>
            </a:r>
            <a:r>
              <a:rPr lang="en-US" altLang="zh-CN" dirty="0"/>
              <a:t> emission energies</a:t>
            </a:r>
            <a:endParaRPr lang="zh-CN" altLang="en-US" dirty="0"/>
          </a:p>
        </p:txBody>
      </p:sp>
      <p:sp>
        <p:nvSpPr>
          <p:cNvPr id="4" name="灯片编号占位符 3"/>
          <p:cNvSpPr>
            <a:spLocks noGrp="1"/>
          </p:cNvSpPr>
          <p:nvPr>
            <p:ph type="sldNum" sz="quarter" idx="5"/>
          </p:nvPr>
        </p:nvSpPr>
        <p:spPr/>
        <p:txBody>
          <a:bodyPr/>
          <a:lstStyle/>
          <a:p>
            <a:fld id="{C0E6403E-8656-4BE6-B523-9005CD203D82}" type="slidenum">
              <a:rPr lang="zh-CN" altLang="en-US" smtClean="0"/>
              <a:t>4</a:t>
            </a:fld>
            <a:endParaRPr lang="zh-CN" altLang="en-US"/>
          </a:p>
        </p:txBody>
      </p:sp>
    </p:spTree>
    <p:extLst>
      <p:ext uri="{BB962C8B-B14F-4D97-AF65-F5344CB8AC3E}">
        <p14:creationId xmlns:p14="http://schemas.microsoft.com/office/powerpoint/2010/main" val="1475871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is an out-of-plane phonon mode in which the top and bottom chalcogen atoms vibrate in opposing directions, </a:t>
            </a:r>
          </a:p>
          <a:p>
            <a:r>
              <a:rPr lang="en-US" altLang="zh-CN" dirty="0"/>
              <a:t>while E′ is in-plane mode where the metal atoms vibrate out-of-phase with the chalcogen atoms.</a:t>
            </a:r>
          </a:p>
          <a:p>
            <a:r>
              <a:rPr lang="en-US" altLang="zh-CN" dirty="0"/>
              <a:t>The 2LA mode results from a double resonance process involving two phonons from the LA branch.</a:t>
            </a:r>
          </a:p>
          <a:p>
            <a:r>
              <a:rPr lang="en-US" altLang="zh-CN" dirty="0"/>
              <a:t>The displacement eigenvector of the E′+ mode is </a:t>
            </a:r>
            <a:r>
              <a:rPr lang="zh-CN" altLang="en-US" dirty="0"/>
              <a:t>正交</a:t>
            </a:r>
            <a:r>
              <a:rPr lang="en-US" altLang="zh-CN" dirty="0"/>
              <a:t> to the direction of strain, while it is parallel for the E′−mode</a:t>
            </a:r>
            <a:endParaRPr lang="zh-CN" altLang="en-US" dirty="0"/>
          </a:p>
        </p:txBody>
      </p:sp>
      <p:sp>
        <p:nvSpPr>
          <p:cNvPr id="4" name="灯片编号占位符 3"/>
          <p:cNvSpPr>
            <a:spLocks noGrp="1"/>
          </p:cNvSpPr>
          <p:nvPr>
            <p:ph type="sldNum" sz="quarter" idx="5"/>
          </p:nvPr>
        </p:nvSpPr>
        <p:spPr/>
        <p:txBody>
          <a:bodyPr/>
          <a:lstStyle/>
          <a:p>
            <a:fld id="{C0E6403E-8656-4BE6-B523-9005CD203D82}" type="slidenum">
              <a:rPr lang="zh-CN" altLang="en-US" smtClean="0"/>
              <a:t>6</a:t>
            </a:fld>
            <a:endParaRPr lang="zh-CN" altLang="en-US"/>
          </a:p>
        </p:txBody>
      </p:sp>
    </p:spTree>
    <p:extLst>
      <p:ext uri="{BB962C8B-B14F-4D97-AF65-F5344CB8AC3E}">
        <p14:creationId xmlns:p14="http://schemas.microsoft.com/office/powerpoint/2010/main" val="3153044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Many MoS2/ Our is RT, they are 77K</a:t>
            </a:r>
          </a:p>
        </p:txBody>
      </p:sp>
      <p:sp>
        <p:nvSpPr>
          <p:cNvPr id="4" name="灯片编号占位符 3"/>
          <p:cNvSpPr>
            <a:spLocks noGrp="1"/>
          </p:cNvSpPr>
          <p:nvPr>
            <p:ph type="sldNum" sz="quarter" idx="5"/>
          </p:nvPr>
        </p:nvSpPr>
        <p:spPr/>
        <p:txBody>
          <a:bodyPr/>
          <a:lstStyle/>
          <a:p>
            <a:fld id="{C0E6403E-8656-4BE6-B523-9005CD203D82}" type="slidenum">
              <a:rPr lang="zh-CN" altLang="en-US" smtClean="0"/>
              <a:t>10</a:t>
            </a:fld>
            <a:endParaRPr lang="zh-CN" altLang="en-US"/>
          </a:p>
        </p:txBody>
      </p:sp>
    </p:spTree>
    <p:extLst>
      <p:ext uri="{BB962C8B-B14F-4D97-AF65-F5344CB8AC3E}">
        <p14:creationId xmlns:p14="http://schemas.microsoft.com/office/powerpoint/2010/main" val="3320537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Re impurities give rise to a strong subgap emission peak that remains dominant below 200 K</a:t>
            </a:r>
          </a:p>
          <a:p>
            <a:endParaRPr lang="zh-CN" altLang="en-US" dirty="0"/>
          </a:p>
        </p:txBody>
      </p:sp>
      <p:sp>
        <p:nvSpPr>
          <p:cNvPr id="4" name="灯片编号占位符 3"/>
          <p:cNvSpPr>
            <a:spLocks noGrp="1"/>
          </p:cNvSpPr>
          <p:nvPr>
            <p:ph type="sldNum" sz="quarter" idx="5"/>
          </p:nvPr>
        </p:nvSpPr>
        <p:spPr/>
        <p:txBody>
          <a:bodyPr/>
          <a:lstStyle/>
          <a:p>
            <a:fld id="{C0E6403E-8656-4BE6-B523-9005CD203D82}" type="slidenum">
              <a:rPr lang="zh-CN" altLang="en-US" smtClean="0"/>
              <a:t>15</a:t>
            </a:fld>
            <a:endParaRPr lang="zh-CN" altLang="en-US"/>
          </a:p>
        </p:txBody>
      </p:sp>
    </p:spTree>
    <p:extLst>
      <p:ext uri="{BB962C8B-B14F-4D97-AF65-F5344CB8AC3E}">
        <p14:creationId xmlns:p14="http://schemas.microsoft.com/office/powerpoint/2010/main" val="240754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Figure2 shows the Re:WS2 at a lower nominal doping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0E6403E-8656-4BE6-B523-9005CD203D82}" type="slidenum">
              <a:rPr lang="zh-CN" altLang="en-US" smtClean="0"/>
              <a:t>16</a:t>
            </a:fld>
            <a:endParaRPr lang="zh-CN" altLang="en-US"/>
          </a:p>
        </p:txBody>
      </p:sp>
    </p:spTree>
    <p:extLst>
      <p:ext uri="{BB962C8B-B14F-4D97-AF65-F5344CB8AC3E}">
        <p14:creationId xmlns:p14="http://schemas.microsoft.com/office/powerpoint/2010/main" val="3926388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The long lifetime of the D peak is another characteristic of localized state emission, as was previously reported for intrinsic vacancy defects.</a:t>
            </a:r>
            <a:r>
              <a:rPr lang="en-US" altLang="zh-CN" dirty="0"/>
              <a:t>(TRPL 77K)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Trion is mono fit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Thermal stability of the D emission is relatively high compared to that of previously reported localized emitters,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which are often observable only below ∼150 K</a:t>
            </a:r>
            <a:endParaRPr lang="zh-CN" altLang="en-US"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C0E6403E-8656-4BE6-B523-9005CD203D82}" type="slidenum">
              <a:rPr lang="zh-CN" altLang="en-US" smtClean="0"/>
              <a:t>17</a:t>
            </a:fld>
            <a:endParaRPr lang="zh-CN" altLang="en-US"/>
          </a:p>
        </p:txBody>
      </p:sp>
    </p:spTree>
    <p:extLst>
      <p:ext uri="{BB962C8B-B14F-4D97-AF65-F5344CB8AC3E}">
        <p14:creationId xmlns:p14="http://schemas.microsoft.com/office/powerpoint/2010/main" val="49074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Free-exciton and negative trion peaks show an expected gate-dependence, where the former decreases in intensity and the latter increases in intensity with increasing gate bias. </a:t>
            </a:r>
          </a:p>
        </p:txBody>
      </p:sp>
      <p:sp>
        <p:nvSpPr>
          <p:cNvPr id="4" name="灯片编号占位符 3"/>
          <p:cNvSpPr>
            <a:spLocks noGrp="1"/>
          </p:cNvSpPr>
          <p:nvPr>
            <p:ph type="sldNum" sz="quarter" idx="5"/>
          </p:nvPr>
        </p:nvSpPr>
        <p:spPr/>
        <p:txBody>
          <a:bodyPr/>
          <a:lstStyle/>
          <a:p>
            <a:fld id="{C0E6403E-8656-4BE6-B523-9005CD203D82}" type="slidenum">
              <a:rPr lang="zh-CN" altLang="en-US" smtClean="0"/>
              <a:t>18</a:t>
            </a:fld>
            <a:endParaRPr lang="zh-CN" altLang="en-US"/>
          </a:p>
        </p:txBody>
      </p:sp>
    </p:spTree>
    <p:extLst>
      <p:ext uri="{BB962C8B-B14F-4D97-AF65-F5344CB8AC3E}">
        <p14:creationId xmlns:p14="http://schemas.microsoft.com/office/powerpoint/2010/main" val="52454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One unoccupied spin-down defect band about 100 </a:t>
            </a:r>
            <a:r>
              <a:rPr lang="en-US" altLang="zh-CN" dirty="0" err="1">
                <a:latin typeface="Arial" panose="020B0604020202020204" pitchFamily="34" charset="0"/>
                <a:cs typeface="Arial" panose="020B0604020202020204" pitchFamily="34" charset="0"/>
              </a:rPr>
              <a:t>meV</a:t>
            </a:r>
            <a:r>
              <a:rPr lang="en-US" altLang="zh-CN" dirty="0">
                <a:latin typeface="Arial" panose="020B0604020202020204" pitchFamily="34" charset="0"/>
                <a:cs typeface="Arial" panose="020B0604020202020204" pitchFamily="34" charset="0"/>
              </a:rPr>
              <a:t> below the conduction band minimum (CBM) and another occupied spin-up defect band right below the Fermi level. T</a:t>
            </a:r>
            <a:r>
              <a:rPr lang="zh-CN" altLang="en-US" dirty="0">
                <a:latin typeface="Arial" panose="020B0604020202020204" pitchFamily="34" charset="0"/>
                <a:cs typeface="Arial" panose="020B0604020202020204" pitchFamily="34" charset="0"/>
              </a:rPr>
              <a:t>he free exciton peak at 2.06 eV </a:t>
            </a:r>
            <a:endParaRPr lang="en-US" altLang="zh-CN"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The transition between the lower Re state and the VBM is dipole-forbidden.</a:t>
            </a:r>
            <a:endParaRPr lang="zh-CN" altLang="en-US" dirty="0"/>
          </a:p>
        </p:txBody>
      </p:sp>
      <p:sp>
        <p:nvSpPr>
          <p:cNvPr id="4" name="灯片编号占位符 3"/>
          <p:cNvSpPr>
            <a:spLocks noGrp="1"/>
          </p:cNvSpPr>
          <p:nvPr>
            <p:ph type="sldNum" sz="quarter" idx="5"/>
          </p:nvPr>
        </p:nvSpPr>
        <p:spPr/>
        <p:txBody>
          <a:bodyPr/>
          <a:lstStyle/>
          <a:p>
            <a:fld id="{C0E6403E-8656-4BE6-B523-9005CD203D82}" type="slidenum">
              <a:rPr lang="zh-CN" altLang="en-US" smtClean="0"/>
              <a:t>19</a:t>
            </a:fld>
            <a:endParaRPr lang="zh-CN" altLang="en-US"/>
          </a:p>
        </p:txBody>
      </p:sp>
    </p:spTree>
    <p:extLst>
      <p:ext uri="{BB962C8B-B14F-4D97-AF65-F5344CB8AC3E}">
        <p14:creationId xmlns:p14="http://schemas.microsoft.com/office/powerpoint/2010/main" val="658554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Neutral-donor-bound excitons can also be modeled as a localized state consisting of a ground exciton bound to a neutral donor by a dipole−dipole interaction. </a:t>
            </a:r>
          </a:p>
          <a:p>
            <a:endParaRPr lang="zh-CN" altLang="en-US" dirty="0"/>
          </a:p>
        </p:txBody>
      </p:sp>
      <p:sp>
        <p:nvSpPr>
          <p:cNvPr id="4" name="灯片编号占位符 3"/>
          <p:cNvSpPr>
            <a:spLocks noGrp="1"/>
          </p:cNvSpPr>
          <p:nvPr>
            <p:ph type="sldNum" sz="quarter" idx="5"/>
          </p:nvPr>
        </p:nvSpPr>
        <p:spPr/>
        <p:txBody>
          <a:bodyPr/>
          <a:lstStyle/>
          <a:p>
            <a:fld id="{C0E6403E-8656-4BE6-B523-9005CD203D82}" type="slidenum">
              <a:rPr lang="zh-CN" altLang="en-US" smtClean="0"/>
              <a:t>20</a:t>
            </a:fld>
            <a:endParaRPr lang="zh-CN" altLang="en-US"/>
          </a:p>
        </p:txBody>
      </p:sp>
    </p:spTree>
    <p:extLst>
      <p:ext uri="{BB962C8B-B14F-4D97-AF65-F5344CB8AC3E}">
        <p14:creationId xmlns:p14="http://schemas.microsoft.com/office/powerpoint/2010/main" val="4273189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89C51-1715-42E1-8FE0-57110D5870B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358599-34F3-4695-B53B-D20FDAFA1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76E2F2-545F-49D7-92EA-BF48639A3A51}"/>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5" name="页脚占位符 4">
            <a:extLst>
              <a:ext uri="{FF2B5EF4-FFF2-40B4-BE49-F238E27FC236}">
                <a16:creationId xmlns:a16="http://schemas.microsoft.com/office/drawing/2014/main" id="{A9D8F0D7-0F9A-4927-B040-96F2B6D1CF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F78981-CEDB-4BE1-9E12-48425D0B6E91}"/>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153803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CEBEDB-1B21-4A91-957A-82C6CBC98FF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3606CFD-38F5-4AEF-9DC7-6FA8DD7384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0BCED6-1A2B-4A2C-A445-1FB27AE40210}"/>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5" name="页脚占位符 4">
            <a:extLst>
              <a:ext uri="{FF2B5EF4-FFF2-40B4-BE49-F238E27FC236}">
                <a16:creationId xmlns:a16="http://schemas.microsoft.com/office/drawing/2014/main" id="{4F4D4E2B-3BCC-4DB5-A65A-79B15F42DD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9D6CC7-51CA-47D8-9474-E73BC2767576}"/>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3744855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296DB46-593D-45BD-A9B7-6B5665DD3C4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B5CA08-6AFE-4AD2-899D-EDEEE073437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9C1762-47D8-4CDF-AEAA-EF03606A0DB0}"/>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5" name="页脚占位符 4">
            <a:extLst>
              <a:ext uri="{FF2B5EF4-FFF2-40B4-BE49-F238E27FC236}">
                <a16:creationId xmlns:a16="http://schemas.microsoft.com/office/drawing/2014/main" id="{9ECDC231-1152-416A-981D-4C5A595229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E53F96-4474-48F3-A2B5-A3761BF66C6C}"/>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146344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FCCFC-5889-4623-9D5A-6B4268AEBB3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97773F-BA8E-4EB0-BC76-B4A5C048921E}"/>
              </a:ext>
            </a:extLst>
          </p:cNvPr>
          <p:cNvSpPr>
            <a:spLocks noGrp="1"/>
          </p:cNvSpPr>
          <p:nvPr>
            <p:ph idx="1"/>
          </p:nvPr>
        </p:nvSpPr>
        <p:spPr/>
        <p:txBody>
          <a:bodyPr/>
          <a:lstStyle>
            <a:lvl1pPr>
              <a:defRPr baseline="0">
                <a:latin typeface="Arial" panose="020B0604020202020204" pitchFamily="34" charset="0"/>
                <a:cs typeface="Arial" panose="020B0604020202020204" pitchFamily="34" charset="0"/>
              </a:defRPr>
            </a:lvl1pPr>
            <a:lvl2pPr>
              <a:defRPr baseline="0">
                <a:latin typeface="Arial" panose="020B0604020202020204" pitchFamily="34" charset="0"/>
                <a:cs typeface="Arial" panose="020B0604020202020204" pitchFamily="34" charset="0"/>
              </a:defRPr>
            </a:lvl2pPr>
            <a:lvl3pPr>
              <a:defRPr baseline="0">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vl5pPr>
              <a:defRPr baseline="0">
                <a:latin typeface="Arial" panose="020B0604020202020204" pitchFamily="34" charset="0"/>
                <a:cs typeface="Arial" panose="020B060402020202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0C2BE819-9603-4C85-AC11-50FE9A1ACD16}"/>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8" name="页脚占位符 7">
            <a:extLst>
              <a:ext uri="{FF2B5EF4-FFF2-40B4-BE49-F238E27FC236}">
                <a16:creationId xmlns:a16="http://schemas.microsoft.com/office/drawing/2014/main" id="{0691BE36-C6DF-4A58-B860-EB4D6702CB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C5EDE6-7F8D-4D3D-8789-6E684CDA3CFB}"/>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340403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1A663-B157-461E-A38B-D9EDF4F6095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1B857A-E97B-4926-A928-BA914A217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C20137B-503D-4F93-9CAC-5D8D1C5BAF82}"/>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5" name="页脚占位符 4">
            <a:extLst>
              <a:ext uri="{FF2B5EF4-FFF2-40B4-BE49-F238E27FC236}">
                <a16:creationId xmlns:a16="http://schemas.microsoft.com/office/drawing/2014/main" id="{766E1A05-7E4C-4299-B79A-AF7B93B74E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FD0060-D157-4D55-B95C-C4C074EE74D8}"/>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32961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F0EBB-6748-445C-8C9E-1472536C58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6BB6D4-AE02-4D84-A93A-745EAA4468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A938980-425E-4DEA-AF35-1CCA65DA3AB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A6BA1B2-6723-4671-AB97-7BF777057377}"/>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6" name="页脚占位符 5">
            <a:extLst>
              <a:ext uri="{FF2B5EF4-FFF2-40B4-BE49-F238E27FC236}">
                <a16:creationId xmlns:a16="http://schemas.microsoft.com/office/drawing/2014/main" id="{EA8A3F0D-1ECF-4DDF-B50B-E538F1B1EC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31FF54-FF25-4038-82A4-25885B19000C}"/>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1678196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253AF-A67F-4B17-B6AF-F627A01BD4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B6AEF8A-EE25-41B2-A3CE-981DAC753C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1B16D5C-AE0C-466B-8862-BF090C16235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D6CF11-3590-4058-9AA1-9218B60318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905CEE-10FA-45CD-9365-64650F47A10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E8DBF76-137B-435A-A2F7-52EAA0A1CB0A}"/>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8" name="页脚占位符 7">
            <a:extLst>
              <a:ext uri="{FF2B5EF4-FFF2-40B4-BE49-F238E27FC236}">
                <a16:creationId xmlns:a16="http://schemas.microsoft.com/office/drawing/2014/main" id="{587E91BA-DECA-4CAD-B94C-C34E3E4127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149BC2-8AD7-42B6-825D-E8C2476250F5}"/>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302020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B2D20-DF74-4920-84E5-CAD768F9789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8A2C3C9-73BF-44D7-B10E-1B059FBA31E4}"/>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4" name="页脚占位符 3">
            <a:extLst>
              <a:ext uri="{FF2B5EF4-FFF2-40B4-BE49-F238E27FC236}">
                <a16:creationId xmlns:a16="http://schemas.microsoft.com/office/drawing/2014/main" id="{D4FBFD7F-35EB-48EA-B774-269902ECB6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3477916-4854-469F-95F7-16282D0F1A19}"/>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170424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D4B2D9-F870-45E4-8E1E-3FF934A8C869}"/>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3" name="页脚占位符 2">
            <a:extLst>
              <a:ext uri="{FF2B5EF4-FFF2-40B4-BE49-F238E27FC236}">
                <a16:creationId xmlns:a16="http://schemas.microsoft.com/office/drawing/2014/main" id="{114EB33D-FE1B-4C32-8769-2B179ED328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E53A7D-D5B6-4E13-B165-41722B3CEF2A}"/>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193863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203AE-C6AE-4713-A3E9-C9D0B1F47C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EBCE79B-D6C9-40F4-A841-FFACF8C327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CA54AD-4E7F-46CA-877F-1EEDF46B53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590BCD-C185-4174-A7DD-6F94BB961754}"/>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6" name="页脚占位符 5">
            <a:extLst>
              <a:ext uri="{FF2B5EF4-FFF2-40B4-BE49-F238E27FC236}">
                <a16:creationId xmlns:a16="http://schemas.microsoft.com/office/drawing/2014/main" id="{096B3C28-0870-461E-B66D-1EA2690798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855C17-4203-4AE2-A8A5-56D2DF127AAF}"/>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11288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327C9-6C95-44EE-8079-5CE2C0F1E24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C19823-6EC1-4D0E-A58A-16C06F1910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678A2D8-4F8E-4EF6-AD66-CD70C92B5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1B4BEC-9550-409D-8E2D-AB2ACA04CB89}"/>
              </a:ext>
            </a:extLst>
          </p:cNvPr>
          <p:cNvSpPr>
            <a:spLocks noGrp="1"/>
          </p:cNvSpPr>
          <p:nvPr>
            <p:ph type="dt" sz="half" idx="10"/>
          </p:nvPr>
        </p:nvSpPr>
        <p:spPr/>
        <p:txBody>
          <a:bodyPr/>
          <a:lstStyle/>
          <a:p>
            <a:fld id="{1F0D1647-18A2-46F9-910F-1235324A8A1F}" type="datetimeFigureOut">
              <a:rPr lang="zh-CN" altLang="en-US" smtClean="0"/>
              <a:t>2024/8/19</a:t>
            </a:fld>
            <a:endParaRPr lang="zh-CN" altLang="en-US"/>
          </a:p>
        </p:txBody>
      </p:sp>
      <p:sp>
        <p:nvSpPr>
          <p:cNvPr id="6" name="页脚占位符 5">
            <a:extLst>
              <a:ext uri="{FF2B5EF4-FFF2-40B4-BE49-F238E27FC236}">
                <a16:creationId xmlns:a16="http://schemas.microsoft.com/office/drawing/2014/main" id="{C28D0B5B-7EF1-44E4-95D8-62C808F497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C2301A-21D2-4D72-A4DA-8938DE8D5C58}"/>
              </a:ext>
            </a:extLst>
          </p:cNvPr>
          <p:cNvSpPr>
            <a:spLocks noGrp="1"/>
          </p:cNvSpPr>
          <p:nvPr>
            <p:ph type="sldNum" sz="quarter" idx="12"/>
          </p:nvPr>
        </p:nvSpPr>
        <p:spPr/>
        <p:txBody>
          <a:body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378051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5B0B535-B4B4-473E-9FD0-A5B853BE69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CC1319-3CB6-489B-8087-07E410C31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A8C59C-D0C2-468E-B196-D66DD310D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D1647-18A2-46F9-910F-1235324A8A1F}" type="datetimeFigureOut">
              <a:rPr lang="zh-CN" altLang="en-US" smtClean="0"/>
              <a:t>2024/8/19</a:t>
            </a:fld>
            <a:endParaRPr lang="zh-CN" altLang="en-US"/>
          </a:p>
        </p:txBody>
      </p:sp>
      <p:sp>
        <p:nvSpPr>
          <p:cNvPr id="5" name="页脚占位符 4">
            <a:extLst>
              <a:ext uri="{FF2B5EF4-FFF2-40B4-BE49-F238E27FC236}">
                <a16:creationId xmlns:a16="http://schemas.microsoft.com/office/drawing/2014/main" id="{8E8B793D-5F2E-44AF-AB8C-ABF1AB04C3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5E8225-58E6-45BF-93A7-51CF7225E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F26DB-114E-4E19-BC86-0FE19C332A1C}" type="slidenum">
              <a:rPr lang="zh-CN" altLang="en-US" smtClean="0"/>
              <a:t>‹#›</a:t>
            </a:fld>
            <a:endParaRPr lang="zh-CN" altLang="en-US"/>
          </a:p>
        </p:txBody>
      </p:sp>
    </p:spTree>
    <p:extLst>
      <p:ext uri="{BB962C8B-B14F-4D97-AF65-F5344CB8AC3E}">
        <p14:creationId xmlns:p14="http://schemas.microsoft.com/office/powerpoint/2010/main" val="2307907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B9C52E9-5168-4FCA-A350-4E3992821BF1}"/>
              </a:ext>
            </a:extLst>
          </p:cNvPr>
          <p:cNvPicPr>
            <a:picLocks noChangeAspect="1"/>
          </p:cNvPicPr>
          <p:nvPr/>
        </p:nvPicPr>
        <p:blipFill rotWithShape="1">
          <a:blip r:embed="rId2"/>
          <a:srcRect l="17001" t="25743" r="46143" b="33785"/>
          <a:stretch/>
        </p:blipFill>
        <p:spPr>
          <a:xfrm>
            <a:off x="7711223" y="3090075"/>
            <a:ext cx="3203389" cy="2320159"/>
          </a:xfrm>
          <a:prstGeom prst="rect">
            <a:avLst/>
          </a:prstGeom>
        </p:spPr>
      </p:pic>
      <p:sp>
        <p:nvSpPr>
          <p:cNvPr id="6" name="文本框 5">
            <a:extLst>
              <a:ext uri="{FF2B5EF4-FFF2-40B4-BE49-F238E27FC236}">
                <a16:creationId xmlns:a16="http://schemas.microsoft.com/office/drawing/2014/main" id="{511F5F41-DEF0-4A29-B0A2-44EA21EC7686}"/>
              </a:ext>
            </a:extLst>
          </p:cNvPr>
          <p:cNvSpPr txBox="1"/>
          <p:nvPr/>
        </p:nvSpPr>
        <p:spPr>
          <a:xfrm>
            <a:off x="448235" y="65741"/>
            <a:ext cx="3520141"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Easy to plot</a:t>
            </a:r>
            <a:endParaRPr lang="zh-CN" altLang="en-US" sz="2400"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51A89E46-7734-4D1A-92CF-B5D4D0C8D461}"/>
              </a:ext>
            </a:extLst>
          </p:cNvPr>
          <p:cNvPicPr>
            <a:picLocks noChangeAspect="1"/>
          </p:cNvPicPr>
          <p:nvPr/>
        </p:nvPicPr>
        <p:blipFill>
          <a:blip r:embed="rId3"/>
          <a:stretch>
            <a:fillRect/>
          </a:stretch>
        </p:blipFill>
        <p:spPr>
          <a:xfrm>
            <a:off x="1277387" y="680846"/>
            <a:ext cx="9637225" cy="2382503"/>
          </a:xfrm>
          <a:prstGeom prst="rect">
            <a:avLst/>
          </a:prstGeom>
        </p:spPr>
      </p:pic>
      <p:pic>
        <p:nvPicPr>
          <p:cNvPr id="12" name="图片 11">
            <a:extLst>
              <a:ext uri="{FF2B5EF4-FFF2-40B4-BE49-F238E27FC236}">
                <a16:creationId xmlns:a16="http://schemas.microsoft.com/office/drawing/2014/main" id="{253E7E4E-F158-4C9B-B430-76916A29A699}"/>
              </a:ext>
            </a:extLst>
          </p:cNvPr>
          <p:cNvPicPr>
            <a:picLocks noChangeAspect="1"/>
          </p:cNvPicPr>
          <p:nvPr/>
        </p:nvPicPr>
        <p:blipFill>
          <a:blip r:embed="rId4"/>
          <a:stretch>
            <a:fillRect/>
          </a:stretch>
        </p:blipFill>
        <p:spPr>
          <a:xfrm>
            <a:off x="1277387" y="3086651"/>
            <a:ext cx="2750754" cy="2477563"/>
          </a:xfrm>
          <a:prstGeom prst="rect">
            <a:avLst/>
          </a:prstGeom>
        </p:spPr>
      </p:pic>
      <p:sp>
        <p:nvSpPr>
          <p:cNvPr id="13" name="文本框 12">
            <a:extLst>
              <a:ext uri="{FF2B5EF4-FFF2-40B4-BE49-F238E27FC236}">
                <a16:creationId xmlns:a16="http://schemas.microsoft.com/office/drawing/2014/main" id="{BC47A193-5FA5-40CF-9F5E-CB6067549EC1}"/>
              </a:ext>
            </a:extLst>
          </p:cNvPr>
          <p:cNvSpPr txBox="1"/>
          <p:nvPr/>
        </p:nvSpPr>
        <p:spPr>
          <a:xfrm>
            <a:off x="4480778" y="3105464"/>
            <a:ext cx="2940424"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Rename, Choose and Plot</a:t>
            </a:r>
            <a:endParaRPr lang="zh-CN" altLang="en-US" dirty="0">
              <a:latin typeface="Arial" panose="020B0604020202020204" pitchFamily="34" charset="0"/>
              <a:cs typeface="Arial" panose="020B0604020202020204" pitchFamily="34" charset="0"/>
            </a:endParaRPr>
          </a:p>
        </p:txBody>
      </p:sp>
      <p:pic>
        <p:nvPicPr>
          <p:cNvPr id="22" name="图片 21">
            <a:extLst>
              <a:ext uri="{FF2B5EF4-FFF2-40B4-BE49-F238E27FC236}">
                <a16:creationId xmlns:a16="http://schemas.microsoft.com/office/drawing/2014/main" id="{B773B3A8-ED70-451A-A9D1-01D1AD5C767F}"/>
              </a:ext>
            </a:extLst>
          </p:cNvPr>
          <p:cNvPicPr>
            <a:picLocks noChangeAspect="1"/>
          </p:cNvPicPr>
          <p:nvPr/>
        </p:nvPicPr>
        <p:blipFill rotWithShape="1">
          <a:blip r:embed="rId5"/>
          <a:srcRect t="3359" r="2198"/>
          <a:stretch/>
        </p:blipFill>
        <p:spPr>
          <a:xfrm>
            <a:off x="4218494" y="3516911"/>
            <a:ext cx="3114791" cy="2455790"/>
          </a:xfrm>
          <a:prstGeom prst="rect">
            <a:avLst/>
          </a:prstGeom>
        </p:spPr>
      </p:pic>
    </p:spTree>
    <p:extLst>
      <p:ext uri="{BB962C8B-B14F-4D97-AF65-F5344CB8AC3E}">
        <p14:creationId xmlns:p14="http://schemas.microsoft.com/office/powerpoint/2010/main" val="3389189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形 6">
            <a:extLst>
              <a:ext uri="{FF2B5EF4-FFF2-40B4-BE49-F238E27FC236}">
                <a16:creationId xmlns:a16="http://schemas.microsoft.com/office/drawing/2014/main" id="{ADD4745D-6B84-4C5E-956D-87FF15A59B0D}"/>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784" t="7178" r="7385" b="2041"/>
          <a:stretch/>
        </p:blipFill>
        <p:spPr>
          <a:xfrm>
            <a:off x="195494" y="535696"/>
            <a:ext cx="8442669" cy="6322304"/>
          </a:xfrm>
          <a:prstGeom prst="rect">
            <a:avLst/>
          </a:prstGeom>
        </p:spPr>
      </p:pic>
      <p:sp>
        <p:nvSpPr>
          <p:cNvPr id="2" name="文本框 1">
            <a:extLst>
              <a:ext uri="{FF2B5EF4-FFF2-40B4-BE49-F238E27FC236}">
                <a16:creationId xmlns:a16="http://schemas.microsoft.com/office/drawing/2014/main" id="{BA81B4CC-83FF-46F5-A75E-9EA961855893}"/>
              </a:ext>
            </a:extLst>
          </p:cNvPr>
          <p:cNvSpPr txBox="1"/>
          <p:nvPr/>
        </p:nvSpPr>
        <p:spPr>
          <a:xfrm>
            <a:off x="396045" y="0"/>
            <a:ext cx="3649482"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Re-WS2 PL (RT)</a:t>
            </a:r>
            <a:endParaRPr lang="zh-CN" altLang="en-US" sz="2400"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23F925AA-58B5-4E70-9B8E-214F09E50308}"/>
              </a:ext>
            </a:extLst>
          </p:cNvPr>
          <p:cNvPicPr>
            <a:picLocks noChangeAspect="1"/>
          </p:cNvPicPr>
          <p:nvPr/>
        </p:nvPicPr>
        <p:blipFill>
          <a:blip r:embed="rId5"/>
          <a:stretch>
            <a:fillRect/>
          </a:stretch>
        </p:blipFill>
        <p:spPr>
          <a:xfrm>
            <a:off x="8486258" y="759229"/>
            <a:ext cx="3487216" cy="5791109"/>
          </a:xfrm>
          <a:prstGeom prst="rect">
            <a:avLst/>
          </a:prstGeom>
        </p:spPr>
      </p:pic>
      <p:pic>
        <p:nvPicPr>
          <p:cNvPr id="9" name="图片 8">
            <a:extLst>
              <a:ext uri="{FF2B5EF4-FFF2-40B4-BE49-F238E27FC236}">
                <a16:creationId xmlns:a16="http://schemas.microsoft.com/office/drawing/2014/main" id="{98B874B2-C234-4D01-A779-B5D7326C9755}"/>
              </a:ext>
            </a:extLst>
          </p:cNvPr>
          <p:cNvPicPr>
            <a:picLocks noChangeAspect="1"/>
          </p:cNvPicPr>
          <p:nvPr/>
        </p:nvPicPr>
        <p:blipFill>
          <a:blip r:embed="rId6"/>
          <a:stretch>
            <a:fillRect/>
          </a:stretch>
        </p:blipFill>
        <p:spPr>
          <a:xfrm>
            <a:off x="8486258" y="838404"/>
            <a:ext cx="3653445" cy="5632758"/>
          </a:xfrm>
          <a:prstGeom prst="rect">
            <a:avLst/>
          </a:prstGeom>
        </p:spPr>
      </p:pic>
    </p:spTree>
    <p:extLst>
      <p:ext uri="{BB962C8B-B14F-4D97-AF65-F5344CB8AC3E}">
        <p14:creationId xmlns:p14="http://schemas.microsoft.com/office/powerpoint/2010/main" val="250767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127B7F1-92DE-4B73-98F2-0BE01373396C}"/>
              </a:ext>
            </a:extLst>
          </p:cNvPr>
          <p:cNvPicPr>
            <a:picLocks noChangeAspect="1"/>
          </p:cNvPicPr>
          <p:nvPr/>
        </p:nvPicPr>
        <p:blipFill rotWithShape="1">
          <a:blip r:embed="rId2"/>
          <a:srcRect t="2279"/>
          <a:stretch/>
        </p:blipFill>
        <p:spPr>
          <a:xfrm>
            <a:off x="246994" y="515966"/>
            <a:ext cx="8199987" cy="6225493"/>
          </a:xfrm>
          <a:prstGeom prst="rect">
            <a:avLst/>
          </a:prstGeom>
        </p:spPr>
      </p:pic>
      <p:sp>
        <p:nvSpPr>
          <p:cNvPr id="4" name="文本框 3">
            <a:extLst>
              <a:ext uri="{FF2B5EF4-FFF2-40B4-BE49-F238E27FC236}">
                <a16:creationId xmlns:a16="http://schemas.microsoft.com/office/drawing/2014/main" id="{6392FD8F-BF4E-439A-91EC-4399C108E5FD}"/>
              </a:ext>
            </a:extLst>
          </p:cNvPr>
          <p:cNvSpPr txBox="1"/>
          <p:nvPr/>
        </p:nvSpPr>
        <p:spPr>
          <a:xfrm>
            <a:off x="8545317" y="2872081"/>
            <a:ext cx="3461414" cy="646331"/>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1.930eV:   Linewidth: 106meV </a:t>
            </a:r>
          </a:p>
          <a:p>
            <a:r>
              <a:rPr lang="en-US" altLang="zh-CN" dirty="0">
                <a:latin typeface="Arial" panose="020B0604020202020204" pitchFamily="34" charset="0"/>
                <a:cs typeface="Arial" panose="020B0604020202020204" pitchFamily="34" charset="0"/>
              </a:rPr>
              <a:t>1.958eV:   Linewidth: 71meV</a:t>
            </a:r>
            <a:endParaRPr lang="zh-CN" altLang="en-US"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A11ACF47-EC3E-415B-885E-982A24411CC5}"/>
              </a:ext>
            </a:extLst>
          </p:cNvPr>
          <p:cNvSpPr txBox="1"/>
          <p:nvPr/>
        </p:nvSpPr>
        <p:spPr>
          <a:xfrm>
            <a:off x="432447" y="54301"/>
            <a:ext cx="8370894"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Re-WS2 PL fit (Spot1, Laser power 20mW, 0.5%, RT)</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983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92FD8F-BF4E-439A-91EC-4399C108E5FD}"/>
              </a:ext>
            </a:extLst>
          </p:cNvPr>
          <p:cNvSpPr txBox="1"/>
          <p:nvPr/>
        </p:nvSpPr>
        <p:spPr>
          <a:xfrm>
            <a:off x="8543363" y="2854385"/>
            <a:ext cx="3403601" cy="646331"/>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1.943eV:   Linewidth: 103meV </a:t>
            </a:r>
          </a:p>
          <a:p>
            <a:r>
              <a:rPr lang="en-US" altLang="zh-CN" dirty="0">
                <a:latin typeface="Arial" panose="020B0604020202020204" pitchFamily="34" charset="0"/>
                <a:cs typeface="Arial" panose="020B0604020202020204" pitchFamily="34" charset="0"/>
              </a:rPr>
              <a:t>1.966eV:   Linewidth: 66meV</a:t>
            </a:r>
            <a:endParaRPr lang="zh-CN" altLang="en-US"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A11ACF47-EC3E-415B-885E-982A24411CC5}"/>
              </a:ext>
            </a:extLst>
          </p:cNvPr>
          <p:cNvSpPr txBox="1"/>
          <p:nvPr/>
        </p:nvSpPr>
        <p:spPr>
          <a:xfrm>
            <a:off x="432447" y="54301"/>
            <a:ext cx="8305153"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Re-WS2 PL fit (Spot1, Laser power 20mW, 0.1%, RT)</a:t>
            </a:r>
            <a:endParaRPr lang="zh-CN" altLang="en-US" sz="2400" dirty="0">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9824B0B2-74DD-4AED-B6F6-C143DAEF9F2D}"/>
              </a:ext>
            </a:extLst>
          </p:cNvPr>
          <p:cNvPicPr>
            <a:picLocks noChangeAspect="1"/>
          </p:cNvPicPr>
          <p:nvPr/>
        </p:nvPicPr>
        <p:blipFill>
          <a:blip r:embed="rId2"/>
          <a:stretch>
            <a:fillRect/>
          </a:stretch>
        </p:blipFill>
        <p:spPr>
          <a:xfrm>
            <a:off x="79269" y="487992"/>
            <a:ext cx="8080703" cy="6315707"/>
          </a:xfrm>
          <a:prstGeom prst="rect">
            <a:avLst/>
          </a:prstGeom>
        </p:spPr>
      </p:pic>
    </p:spTree>
    <p:extLst>
      <p:ext uri="{BB962C8B-B14F-4D97-AF65-F5344CB8AC3E}">
        <p14:creationId xmlns:p14="http://schemas.microsoft.com/office/powerpoint/2010/main" val="406154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392FD8F-BF4E-439A-91EC-4399C108E5FD}"/>
              </a:ext>
            </a:extLst>
          </p:cNvPr>
          <p:cNvSpPr txBox="1"/>
          <p:nvPr/>
        </p:nvSpPr>
        <p:spPr>
          <a:xfrm>
            <a:off x="8573252" y="2872316"/>
            <a:ext cx="3337858" cy="646331"/>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1.941eV:    Linewidth: 102meV </a:t>
            </a:r>
          </a:p>
          <a:p>
            <a:r>
              <a:rPr lang="en-US" altLang="zh-CN" dirty="0">
                <a:latin typeface="Arial" panose="020B0604020202020204" pitchFamily="34" charset="0"/>
                <a:cs typeface="Arial" panose="020B0604020202020204" pitchFamily="34" charset="0"/>
              </a:rPr>
              <a:t>1.965eV:    Linewidth: 66meV</a:t>
            </a:r>
            <a:endParaRPr lang="zh-CN" altLang="en-US"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A11ACF47-EC3E-415B-885E-982A24411CC5}"/>
              </a:ext>
            </a:extLst>
          </p:cNvPr>
          <p:cNvSpPr txBox="1"/>
          <p:nvPr/>
        </p:nvSpPr>
        <p:spPr>
          <a:xfrm>
            <a:off x="432446" y="54301"/>
            <a:ext cx="8442613"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Re-WS2 PL fit (Spot2, Laser power 20mW, 0.1%, RT)</a:t>
            </a:r>
            <a:endParaRPr lang="zh-CN" altLang="en-US" sz="2400" dirty="0">
              <a:latin typeface="Arial" panose="020B0604020202020204" pitchFamily="34" charset="0"/>
              <a:cs typeface="Arial" panose="020B0604020202020204" pitchFamily="34" charset="0"/>
            </a:endParaRPr>
          </a:p>
        </p:txBody>
      </p:sp>
      <p:pic>
        <p:nvPicPr>
          <p:cNvPr id="8" name="图片 7">
            <a:extLst>
              <a:ext uri="{FF2B5EF4-FFF2-40B4-BE49-F238E27FC236}">
                <a16:creationId xmlns:a16="http://schemas.microsoft.com/office/drawing/2014/main" id="{53B23850-231B-40B4-A078-7342595939ED}"/>
              </a:ext>
            </a:extLst>
          </p:cNvPr>
          <p:cNvPicPr>
            <a:picLocks noChangeAspect="1"/>
          </p:cNvPicPr>
          <p:nvPr/>
        </p:nvPicPr>
        <p:blipFill rotWithShape="1">
          <a:blip r:embed="rId2"/>
          <a:srcRect t="3359" r="2198"/>
          <a:stretch/>
        </p:blipFill>
        <p:spPr>
          <a:xfrm>
            <a:off x="56639" y="515966"/>
            <a:ext cx="8059408" cy="6354268"/>
          </a:xfrm>
          <a:prstGeom prst="rect">
            <a:avLst/>
          </a:prstGeom>
        </p:spPr>
      </p:pic>
    </p:spTree>
    <p:extLst>
      <p:ext uri="{BB962C8B-B14F-4D97-AF65-F5344CB8AC3E}">
        <p14:creationId xmlns:p14="http://schemas.microsoft.com/office/powerpoint/2010/main" val="1514696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1E7E85F-5089-4196-937D-B5A9EF356C89}"/>
              </a:ext>
            </a:extLst>
          </p:cNvPr>
          <p:cNvPicPr>
            <a:picLocks noGrp="1" noChangeAspect="1"/>
          </p:cNvPicPr>
          <p:nvPr>
            <p:ph idx="1"/>
          </p:nvPr>
        </p:nvPicPr>
        <p:blipFill>
          <a:blip r:embed="rId2"/>
          <a:stretch>
            <a:fillRect/>
          </a:stretch>
        </p:blipFill>
        <p:spPr>
          <a:xfrm>
            <a:off x="2026920" y="461665"/>
            <a:ext cx="8138160" cy="6080485"/>
          </a:xfrm>
        </p:spPr>
      </p:pic>
      <p:sp>
        <p:nvSpPr>
          <p:cNvPr id="6" name="文本框 5">
            <a:extLst>
              <a:ext uri="{FF2B5EF4-FFF2-40B4-BE49-F238E27FC236}">
                <a16:creationId xmlns:a16="http://schemas.microsoft.com/office/drawing/2014/main" id="{1D9D96B4-5A90-44B7-95D8-EEA02399BE21}"/>
              </a:ext>
            </a:extLst>
          </p:cNvPr>
          <p:cNvSpPr txBox="1"/>
          <p:nvPr/>
        </p:nvSpPr>
        <p:spPr>
          <a:xfrm>
            <a:off x="539127" y="0"/>
            <a:ext cx="1823074"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Calculation </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823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C43D265-D2BD-4C6A-9B65-231174AA7184}"/>
              </a:ext>
            </a:extLst>
          </p:cNvPr>
          <p:cNvPicPr>
            <a:picLocks noChangeAspect="1"/>
          </p:cNvPicPr>
          <p:nvPr/>
        </p:nvPicPr>
        <p:blipFill>
          <a:blip r:embed="rId3"/>
          <a:stretch>
            <a:fillRect/>
          </a:stretch>
        </p:blipFill>
        <p:spPr>
          <a:xfrm>
            <a:off x="1792085" y="49876"/>
            <a:ext cx="8607830" cy="1566748"/>
          </a:xfrm>
          <a:prstGeom prst="rect">
            <a:avLst/>
          </a:prstGeom>
        </p:spPr>
      </p:pic>
      <p:pic>
        <p:nvPicPr>
          <p:cNvPr id="9" name="图片 8">
            <a:extLst>
              <a:ext uri="{FF2B5EF4-FFF2-40B4-BE49-F238E27FC236}">
                <a16:creationId xmlns:a16="http://schemas.microsoft.com/office/drawing/2014/main" id="{C35DD492-F7A0-47B7-A1DF-062B57DC0187}"/>
              </a:ext>
            </a:extLst>
          </p:cNvPr>
          <p:cNvPicPr>
            <a:picLocks noChangeAspect="1"/>
          </p:cNvPicPr>
          <p:nvPr/>
        </p:nvPicPr>
        <p:blipFill>
          <a:blip r:embed="rId4"/>
          <a:stretch>
            <a:fillRect/>
          </a:stretch>
        </p:blipFill>
        <p:spPr>
          <a:xfrm>
            <a:off x="3645861" y="2011680"/>
            <a:ext cx="3408874" cy="4547062"/>
          </a:xfrm>
          <a:prstGeom prst="rect">
            <a:avLst/>
          </a:prstGeom>
        </p:spPr>
      </p:pic>
      <p:pic>
        <p:nvPicPr>
          <p:cNvPr id="11" name="图片 10">
            <a:extLst>
              <a:ext uri="{FF2B5EF4-FFF2-40B4-BE49-F238E27FC236}">
                <a16:creationId xmlns:a16="http://schemas.microsoft.com/office/drawing/2014/main" id="{8A2D802F-1AD1-4095-9F56-6365061F9EE7}"/>
              </a:ext>
            </a:extLst>
          </p:cNvPr>
          <p:cNvPicPr>
            <a:picLocks noChangeAspect="1"/>
          </p:cNvPicPr>
          <p:nvPr/>
        </p:nvPicPr>
        <p:blipFill>
          <a:blip r:embed="rId5"/>
          <a:stretch>
            <a:fillRect/>
          </a:stretch>
        </p:blipFill>
        <p:spPr>
          <a:xfrm>
            <a:off x="349843" y="2159434"/>
            <a:ext cx="3289763" cy="4251554"/>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F1C7E86-5BAF-404A-96F1-ED3540F1594C}"/>
                  </a:ext>
                </a:extLst>
              </p:cNvPr>
              <p:cNvSpPr txBox="1"/>
              <p:nvPr/>
            </p:nvSpPr>
            <p:spPr>
              <a:xfrm>
                <a:off x="7054735" y="3190240"/>
                <a:ext cx="5185077" cy="1846018"/>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HR-XPS: Spectra shows Re </a:t>
                </a:r>
                <a14:m>
                  <m:oMath xmlns:m="http://schemas.openxmlformats.org/officeDocument/2006/math">
                    <m:r>
                      <a:rPr lang="en-US" altLang="zh-CN" i="1" dirty="0" smtClean="0">
                        <a:latin typeface="Cambria Math" panose="02040503050406030204" pitchFamily="18" charset="0"/>
                        <a:cs typeface="Arial" panose="020B0604020202020204" pitchFamily="34" charset="0"/>
                      </a:rPr>
                      <m:t>4</m:t>
                    </m:r>
                    <m:sSub>
                      <m:sSubPr>
                        <m:ctrlPr>
                          <a:rPr lang="en-US" altLang="zh-CN"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𝑓</m:t>
                        </m:r>
                      </m:e>
                      <m:sub>
                        <m:r>
                          <a:rPr lang="en-US" altLang="zh-CN" b="0" i="1" dirty="0" smtClean="0">
                            <a:latin typeface="Cambria Math" panose="02040503050406030204" pitchFamily="18" charset="0"/>
                            <a:cs typeface="Arial" panose="020B0604020202020204" pitchFamily="34" charset="0"/>
                          </a:rPr>
                          <m:t>5/2</m:t>
                        </m:r>
                      </m:sub>
                    </m:sSub>
                  </m:oMath>
                </a14:m>
                <a:r>
                  <a:rPr lang="en-US" altLang="zh-CN" dirty="0">
                    <a:latin typeface="Arial" panose="020B0604020202020204" pitchFamily="34" charset="0"/>
                    <a:cs typeface="Arial" panose="020B0604020202020204" pitchFamily="34" charset="0"/>
                  </a:rPr>
                  <a:t>and  </a:t>
                </a:r>
                <a14:m>
                  <m:oMath xmlns:m="http://schemas.openxmlformats.org/officeDocument/2006/math">
                    <m:r>
                      <a:rPr lang="en-US" altLang="zh-CN" i="1" dirty="0">
                        <a:latin typeface="Cambria Math" panose="02040503050406030204" pitchFamily="18" charset="0"/>
                        <a:cs typeface="Arial" panose="020B0604020202020204" pitchFamily="34" charset="0"/>
                      </a:rPr>
                      <m:t>4</m:t>
                    </m:r>
                    <m:sSub>
                      <m:sSubPr>
                        <m:ctrlPr>
                          <a:rPr lang="en-US" altLang="zh-CN" i="1" dirty="0">
                            <a:latin typeface="Cambria Math" panose="02040503050406030204" pitchFamily="18" charset="0"/>
                            <a:cs typeface="Arial" panose="020B0604020202020204" pitchFamily="34" charset="0"/>
                          </a:rPr>
                        </m:ctrlPr>
                      </m:sSubPr>
                      <m:e>
                        <m:r>
                          <a:rPr lang="en-US" altLang="zh-CN" i="1" dirty="0">
                            <a:latin typeface="Cambria Math" panose="02040503050406030204" pitchFamily="18" charset="0"/>
                            <a:cs typeface="Arial" panose="020B0604020202020204" pitchFamily="34" charset="0"/>
                          </a:rPr>
                          <m:t>𝑓</m:t>
                        </m:r>
                      </m:e>
                      <m:sub>
                        <m:r>
                          <a:rPr lang="en-US" altLang="zh-CN" b="0" i="1" dirty="0" smtClean="0">
                            <a:latin typeface="Cambria Math" panose="02040503050406030204" pitchFamily="18" charset="0"/>
                            <a:cs typeface="Arial" panose="020B0604020202020204" pitchFamily="34" charset="0"/>
                          </a:rPr>
                          <m:t>7</m:t>
                        </m:r>
                        <m:r>
                          <a:rPr lang="en-US" altLang="zh-CN" i="1" dirty="0">
                            <a:latin typeface="Cambria Math" panose="02040503050406030204" pitchFamily="18" charset="0"/>
                            <a:cs typeface="Arial" panose="020B0604020202020204" pitchFamily="34" charset="0"/>
                          </a:rPr>
                          <m:t>/2</m:t>
                        </m:r>
                      </m:sub>
                    </m:sSub>
                  </m:oMath>
                </a14:m>
                <a:r>
                  <a:rPr lang="en-US" altLang="zh-CN" dirty="0">
                    <a:latin typeface="Arial" panose="020B0604020202020204" pitchFamily="34" charset="0"/>
                    <a:cs typeface="Arial" panose="020B0604020202020204" pitchFamily="34" charset="0"/>
                  </a:rPr>
                  <a:t> peaks at 44.1 and 41.2 eV, verifying the successful incorporation of Re in the lattice</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Doping level  ~1% </a:t>
                </a:r>
              </a:p>
              <a:p>
                <a:r>
                  <a:rPr lang="en-US" altLang="zh-CN" dirty="0">
                    <a:latin typeface="Arial" panose="020B0604020202020204" pitchFamily="34" charset="0"/>
                    <a:cs typeface="Arial" panose="020B0604020202020204" pitchFamily="34" charset="0"/>
                  </a:rPr>
                  <a:t>Concentration  ~</a:t>
                </a:r>
                <a14:m>
                  <m:oMath xmlns:m="http://schemas.openxmlformats.org/officeDocument/2006/math">
                    <m:sSup>
                      <m:sSupPr>
                        <m:ctrlPr>
                          <a:rPr lang="en-US" altLang="zh-CN" i="1" dirty="0" smtClean="0">
                            <a:latin typeface="Cambria Math" panose="02040503050406030204" pitchFamily="18" charset="0"/>
                            <a:cs typeface="Arial" panose="020B0604020202020204" pitchFamily="34" charset="0"/>
                          </a:rPr>
                        </m:ctrlPr>
                      </m:sSupPr>
                      <m:e>
                        <m:r>
                          <a:rPr lang="en-US" altLang="zh-CN" b="0" i="1" dirty="0" smtClean="0">
                            <a:latin typeface="Cambria Math" panose="02040503050406030204" pitchFamily="18" charset="0"/>
                            <a:cs typeface="Arial" panose="020B0604020202020204" pitchFamily="34" charset="0"/>
                          </a:rPr>
                          <m:t>1</m:t>
                        </m:r>
                        <m:r>
                          <a:rPr lang="en-US" altLang="zh-CN"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b="0" i="1" dirty="0" smtClean="0">
                            <a:latin typeface="Cambria Math" panose="02040503050406030204" pitchFamily="18" charset="0"/>
                            <a:cs typeface="Arial" panose="020B0604020202020204" pitchFamily="34" charset="0"/>
                          </a:rPr>
                          <m:t>10</m:t>
                        </m:r>
                      </m:e>
                      <m:sup>
                        <m:r>
                          <a:rPr lang="en-US" altLang="zh-CN" b="0" i="1" dirty="0" smtClean="0">
                            <a:latin typeface="Cambria Math" panose="02040503050406030204" pitchFamily="18" charset="0"/>
                            <a:cs typeface="Arial" panose="020B0604020202020204" pitchFamily="34" charset="0"/>
                          </a:rPr>
                          <m:t>−13</m:t>
                        </m:r>
                      </m:sup>
                    </m:sSup>
                    <m:sSup>
                      <m:sSupPr>
                        <m:ctrlPr>
                          <a:rPr lang="en-US" altLang="zh-CN" b="0" i="1" dirty="0" smtClean="0">
                            <a:latin typeface="Cambria Math" panose="02040503050406030204" pitchFamily="18" charset="0"/>
                            <a:cs typeface="Arial" panose="020B0604020202020204" pitchFamily="34" charset="0"/>
                          </a:rPr>
                        </m:ctrlPr>
                      </m:sSupPr>
                      <m:e>
                        <m:r>
                          <a:rPr lang="en-US" altLang="zh-CN" b="0" i="1" dirty="0" smtClean="0">
                            <a:latin typeface="Cambria Math" panose="02040503050406030204" pitchFamily="18" charset="0"/>
                            <a:cs typeface="Arial" panose="020B0604020202020204" pitchFamily="34" charset="0"/>
                          </a:rPr>
                          <m:t>𝑐𝑚</m:t>
                        </m:r>
                      </m:e>
                      <m:sup>
                        <m:r>
                          <a:rPr lang="en-US" altLang="zh-CN" b="0" i="1" dirty="0" smtClean="0">
                            <a:latin typeface="Cambria Math" panose="02040503050406030204" pitchFamily="18" charset="0"/>
                            <a:cs typeface="Arial" panose="020B0604020202020204" pitchFamily="34" charset="0"/>
                          </a:rPr>
                          <m:t>−2</m:t>
                        </m:r>
                      </m:sup>
                    </m:sSup>
                  </m:oMath>
                </a14:m>
                <a:r>
                  <a:rPr lang="en-US" altLang="zh-CN"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p:txBody>
          </p:sp>
        </mc:Choice>
        <mc:Fallback xmlns="">
          <p:sp>
            <p:nvSpPr>
              <p:cNvPr id="12" name="文本框 11">
                <a:extLst>
                  <a:ext uri="{FF2B5EF4-FFF2-40B4-BE49-F238E27FC236}">
                    <a16:creationId xmlns:a16="http://schemas.microsoft.com/office/drawing/2014/main" id="{CF1C7E86-5BAF-404A-96F1-ED3540F1594C}"/>
                  </a:ext>
                </a:extLst>
              </p:cNvPr>
              <p:cNvSpPr txBox="1">
                <a:spLocks noRot="1" noChangeAspect="1" noMove="1" noResize="1" noEditPoints="1" noAdjustHandles="1" noChangeArrowheads="1" noChangeShapeType="1" noTextEdit="1"/>
              </p:cNvSpPr>
              <p:nvPr/>
            </p:nvSpPr>
            <p:spPr>
              <a:xfrm>
                <a:off x="7054735" y="3190240"/>
                <a:ext cx="5185077" cy="1846018"/>
              </a:xfrm>
              <a:prstGeom prst="rect">
                <a:avLst/>
              </a:prstGeom>
              <a:blipFill>
                <a:blip r:embed="rId6"/>
                <a:stretch>
                  <a:fillRect l="-940" t="-1650" b="-9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166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C44BBE2-6E6A-4E6A-8E29-A60D0ADC9473}"/>
              </a:ext>
            </a:extLst>
          </p:cNvPr>
          <p:cNvPicPr>
            <a:picLocks noChangeAspect="1"/>
          </p:cNvPicPr>
          <p:nvPr/>
        </p:nvPicPr>
        <p:blipFill>
          <a:blip r:embed="rId3"/>
          <a:stretch>
            <a:fillRect/>
          </a:stretch>
        </p:blipFill>
        <p:spPr>
          <a:xfrm>
            <a:off x="576349" y="725977"/>
            <a:ext cx="3291840" cy="4857369"/>
          </a:xfrm>
          <a:prstGeom prst="rect">
            <a:avLst/>
          </a:prstGeom>
        </p:spPr>
      </p:pic>
      <p:sp>
        <p:nvSpPr>
          <p:cNvPr id="6" name="文本框 5">
            <a:extLst>
              <a:ext uri="{FF2B5EF4-FFF2-40B4-BE49-F238E27FC236}">
                <a16:creationId xmlns:a16="http://schemas.microsoft.com/office/drawing/2014/main" id="{2B615C90-2AFE-4AD3-8456-28ABFAE61CC7}"/>
              </a:ext>
            </a:extLst>
          </p:cNvPr>
          <p:cNvSpPr txBox="1"/>
          <p:nvPr/>
        </p:nvSpPr>
        <p:spPr>
          <a:xfrm>
            <a:off x="576349" y="0"/>
            <a:ext cx="4300451"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Monolayer PL (4K)</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4240F97-9245-44EB-BF83-D143B2EAC70C}"/>
                  </a:ext>
                </a:extLst>
              </p:cNvPr>
              <p:cNvSpPr txBox="1"/>
              <p:nvPr/>
            </p:nvSpPr>
            <p:spPr>
              <a:xfrm>
                <a:off x="4719457" y="1390084"/>
                <a:ext cx="7161767" cy="2800767"/>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New </a:t>
                </a:r>
                <a:r>
                  <a:rPr lang="zh-CN" altLang="en-US" dirty="0">
                    <a:latin typeface="Arial" panose="020B0604020202020204" pitchFamily="34" charset="0"/>
                    <a:cs typeface="Arial" panose="020B0604020202020204" pitchFamily="34" charset="0"/>
                  </a:rPr>
                  <a:t>strong peak (D) below the free exciton (X0) and trion</a:t>
                </a:r>
                <a:endParaRPr lang="en-US" altLang="zh-CN"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 (</a:t>
                </a:r>
                <a14:m>
                  <m:oMath xmlns:m="http://schemas.openxmlformats.org/officeDocument/2006/math">
                    <m:sSubSup>
                      <m:sSubSupPr>
                        <m:ctrlPr>
                          <a:rPr lang="en-US" altLang="zh-CN" i="1" dirty="0">
                            <a:latin typeface="Cambria Math" panose="02040503050406030204" pitchFamily="18" charset="0"/>
                            <a:cs typeface="Arial" panose="020B0604020202020204" pitchFamily="34" charset="0"/>
                          </a:rPr>
                        </m:ctrlPr>
                      </m:sSubSupPr>
                      <m:e>
                        <m:r>
                          <a:rPr lang="en-US" altLang="zh-CN" i="1" dirty="0">
                            <a:latin typeface="Cambria Math" panose="02040503050406030204" pitchFamily="18" charset="0"/>
                            <a:cs typeface="Arial" panose="020B0604020202020204" pitchFamily="34" charset="0"/>
                          </a:rPr>
                          <m:t>𝑋</m:t>
                        </m:r>
                      </m:e>
                      <m:sub>
                        <m:r>
                          <a:rPr lang="en-US" altLang="zh-CN" b="0" i="1" dirty="0" smtClean="0">
                            <a:latin typeface="Cambria Math" panose="02040503050406030204" pitchFamily="18" charset="0"/>
                            <a:cs typeface="Arial" panose="020B0604020202020204" pitchFamily="34" charset="0"/>
                          </a:rPr>
                          <m:t>𝑆</m:t>
                        </m:r>
                      </m:sub>
                      <m:sup>
                        <m:r>
                          <a:rPr lang="en-US" altLang="zh-CN" i="1" dirty="0">
                            <a:latin typeface="Cambria Math" panose="02040503050406030204" pitchFamily="18" charset="0"/>
                            <a:cs typeface="Arial" panose="020B0604020202020204" pitchFamily="34" charset="0"/>
                          </a:rPr>
                          <m:t>−</m:t>
                        </m:r>
                      </m:sup>
                    </m:sSubSup>
                  </m:oMath>
                </a14:m>
                <a:r>
                  <a:rPr lang="zh-CN" altLang="en-US" dirty="0">
                    <a:latin typeface="Arial" panose="020B0604020202020204" pitchFamily="34" charset="0"/>
                    <a:cs typeface="Arial" panose="020B0604020202020204" pitchFamily="34" charset="0"/>
                  </a:rPr>
                  <a:t>, singlet; </a:t>
                </a:r>
                <a14:m>
                  <m:oMath xmlns:m="http://schemas.openxmlformats.org/officeDocument/2006/math">
                    <m:sSubSup>
                      <m:sSubSupPr>
                        <m:ctrlPr>
                          <a:rPr lang="en-US" altLang="zh-CN" i="1" dirty="0" smtClean="0">
                            <a:latin typeface="Cambria Math" panose="02040503050406030204" pitchFamily="18" charset="0"/>
                            <a:cs typeface="Arial" panose="020B0604020202020204" pitchFamily="34" charset="0"/>
                          </a:rPr>
                        </m:ctrlPr>
                      </m:sSubSupPr>
                      <m:e>
                        <m:r>
                          <a:rPr lang="en-US" altLang="zh-CN" i="1" dirty="0">
                            <a:latin typeface="Cambria Math" panose="02040503050406030204" pitchFamily="18" charset="0"/>
                            <a:cs typeface="Arial" panose="020B0604020202020204" pitchFamily="34" charset="0"/>
                          </a:rPr>
                          <m:t>𝑋</m:t>
                        </m:r>
                      </m:e>
                      <m:sub>
                        <m:r>
                          <a:rPr lang="en-US" altLang="zh-CN" b="0" i="1" dirty="0" smtClean="0">
                            <a:latin typeface="Cambria Math" panose="02040503050406030204" pitchFamily="18" charset="0"/>
                            <a:cs typeface="Arial" panose="020B0604020202020204" pitchFamily="34" charset="0"/>
                          </a:rPr>
                          <m:t>𝑇</m:t>
                        </m:r>
                      </m:sub>
                      <m:sup>
                        <m:r>
                          <a:rPr lang="en-US" altLang="zh-CN" i="1" dirty="0">
                            <a:latin typeface="Cambria Math" panose="02040503050406030204" pitchFamily="18" charset="0"/>
                            <a:cs typeface="Arial" panose="020B0604020202020204" pitchFamily="34" charset="0"/>
                          </a:rPr>
                          <m:t>−</m:t>
                        </m:r>
                      </m:sup>
                    </m:sSubSup>
                    <m:r>
                      <a:rPr lang="zh-CN" altLang="en-US" i="1" dirty="0">
                        <a:latin typeface="Cambria Math" panose="02040503050406030204" pitchFamily="18" charset="0"/>
                        <a:cs typeface="Arial" panose="020B0604020202020204" pitchFamily="34" charset="0"/>
                      </a:rPr>
                      <m:t> </m:t>
                    </m:r>
                  </m:oMath>
                </a14:m>
                <a:r>
                  <a:rPr lang="zh-CN" altLang="en-US" dirty="0">
                    <a:latin typeface="Arial" panose="020B0604020202020204" pitchFamily="34" charset="0"/>
                    <a:cs typeface="Arial" panose="020B0604020202020204" pitchFamily="34" charset="0"/>
                  </a:rPr>
                  <a:t>, triplet) peaks</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Peak D </a:t>
                </a:r>
                <a:r>
                  <a:rPr lang="zh-CN" altLang="en-US" dirty="0">
                    <a:latin typeface="Arial" panose="020B0604020202020204" pitchFamily="34" charset="0"/>
                    <a:cs typeface="Arial" panose="020B0604020202020204" pitchFamily="34" charset="0"/>
                  </a:rPr>
                  <a:t>is located 140 meV below the free exciton peak. </a:t>
                </a:r>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FWHM=40meV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Times New Roman" panose="02020603050405020304" pitchFamily="18" charset="0"/>
                    <a:cs typeface="Times New Roman" panose="02020603050405020304" pitchFamily="18" charset="0"/>
                  </a:rPr>
                  <a:t>(40meV </a:t>
                </a:r>
                <a:r>
                  <a:rPr lang="zh-CN" altLang="en-US" sz="1600" dirty="0">
                    <a:latin typeface="Times New Roman" panose="02020603050405020304" pitchFamily="18" charset="0"/>
                    <a:cs typeface="Times New Roman" panose="02020603050405020304" pitchFamily="18" charset="0"/>
                  </a:rPr>
                  <a:t>is smaller than inhomogeneously broadened defect peaks in unencapsulated samples</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although larger than typical quantum emitters in TMDs</a:t>
                </a:r>
                <a:r>
                  <a:rPr lang="en-US" altLang="zh-CN" sz="1600" dirty="0">
                    <a:latin typeface="Times New Roman" panose="02020603050405020304" pitchFamily="18" charset="0"/>
                    <a:cs typeface="Times New Roman" panose="02020603050405020304" pitchFamily="18" charset="0"/>
                  </a:rPr>
                  <a:t>)</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Intensity of D peak shows a sublinear increase with the excitation power, which is a common characteristic of localized states</a:t>
                </a:r>
                <a:endParaRPr lang="zh-CN" altLang="en-US" dirty="0">
                  <a:latin typeface="Arial" panose="020B0604020202020204" pitchFamily="34" charset="0"/>
                  <a:cs typeface="Arial" panose="020B0604020202020204" pitchFamily="34" charset="0"/>
                </a:endParaRPr>
              </a:p>
            </p:txBody>
          </p:sp>
        </mc:Choice>
        <mc:Fallback xmlns="">
          <p:sp>
            <p:nvSpPr>
              <p:cNvPr id="8" name="文本框 7">
                <a:extLst>
                  <a:ext uri="{FF2B5EF4-FFF2-40B4-BE49-F238E27FC236}">
                    <a16:creationId xmlns:a16="http://schemas.microsoft.com/office/drawing/2014/main" id="{64240F97-9245-44EB-BF83-D143B2EAC70C}"/>
                  </a:ext>
                </a:extLst>
              </p:cNvPr>
              <p:cNvSpPr txBox="1">
                <a:spLocks noRot="1" noChangeAspect="1" noMove="1" noResize="1" noEditPoints="1" noAdjustHandles="1" noChangeArrowheads="1" noChangeShapeType="1" noTextEdit="1"/>
              </p:cNvSpPr>
              <p:nvPr/>
            </p:nvSpPr>
            <p:spPr>
              <a:xfrm>
                <a:off x="4719457" y="1390084"/>
                <a:ext cx="7161767" cy="2800767"/>
              </a:xfrm>
              <a:prstGeom prst="rect">
                <a:avLst/>
              </a:prstGeom>
              <a:blipFill>
                <a:blip r:embed="rId4"/>
                <a:stretch>
                  <a:fillRect l="-681" t="-1089" b="-2614"/>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9C1C2EC8-6A21-4209-BAEE-D9B482C1503C}"/>
              </a:ext>
            </a:extLst>
          </p:cNvPr>
          <p:cNvPicPr>
            <a:picLocks noChangeAspect="1"/>
          </p:cNvPicPr>
          <p:nvPr/>
        </p:nvPicPr>
        <p:blipFill>
          <a:blip r:embed="rId5"/>
          <a:stretch>
            <a:fillRect/>
          </a:stretch>
        </p:blipFill>
        <p:spPr>
          <a:xfrm>
            <a:off x="88501" y="725976"/>
            <a:ext cx="4363160" cy="4857369"/>
          </a:xfrm>
          <a:prstGeom prst="rect">
            <a:avLst/>
          </a:prstGeom>
        </p:spPr>
      </p:pic>
      <p:pic>
        <p:nvPicPr>
          <p:cNvPr id="12" name="图片 11">
            <a:extLst>
              <a:ext uri="{FF2B5EF4-FFF2-40B4-BE49-F238E27FC236}">
                <a16:creationId xmlns:a16="http://schemas.microsoft.com/office/drawing/2014/main" id="{E1ABE0B0-7EAF-4646-8A2D-BAD1B475DC86}"/>
              </a:ext>
            </a:extLst>
          </p:cNvPr>
          <p:cNvPicPr>
            <a:picLocks noChangeAspect="1"/>
          </p:cNvPicPr>
          <p:nvPr/>
        </p:nvPicPr>
        <p:blipFill>
          <a:blip r:embed="rId6"/>
          <a:stretch>
            <a:fillRect/>
          </a:stretch>
        </p:blipFill>
        <p:spPr>
          <a:xfrm>
            <a:off x="134692" y="725975"/>
            <a:ext cx="4405470" cy="4548094"/>
          </a:xfrm>
          <a:prstGeom prst="rect">
            <a:avLst/>
          </a:prstGeom>
        </p:spPr>
      </p:pic>
    </p:spTree>
    <p:extLst>
      <p:ext uri="{BB962C8B-B14F-4D97-AF65-F5344CB8AC3E}">
        <p14:creationId xmlns:p14="http://schemas.microsoft.com/office/powerpoint/2010/main" val="185291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25127A1-8828-4A1D-A139-B050732A567D}"/>
              </a:ext>
            </a:extLst>
          </p:cNvPr>
          <p:cNvSpPr txBox="1"/>
          <p:nvPr/>
        </p:nvSpPr>
        <p:spPr>
          <a:xfrm>
            <a:off x="576349" y="0"/>
            <a:ext cx="5310475"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TR-PL &amp; Temperature-dependent</a:t>
            </a:r>
          </a:p>
        </p:txBody>
      </p:sp>
      <p:pic>
        <p:nvPicPr>
          <p:cNvPr id="6" name="图片 5">
            <a:extLst>
              <a:ext uri="{FF2B5EF4-FFF2-40B4-BE49-F238E27FC236}">
                <a16:creationId xmlns:a16="http://schemas.microsoft.com/office/drawing/2014/main" id="{8787D7D2-1451-4EF8-B71C-418DAD06A9CD}"/>
              </a:ext>
            </a:extLst>
          </p:cNvPr>
          <p:cNvPicPr>
            <a:picLocks noChangeAspect="1"/>
          </p:cNvPicPr>
          <p:nvPr/>
        </p:nvPicPr>
        <p:blipFill>
          <a:blip r:embed="rId3"/>
          <a:stretch>
            <a:fillRect/>
          </a:stretch>
        </p:blipFill>
        <p:spPr>
          <a:xfrm>
            <a:off x="1042514" y="1370914"/>
            <a:ext cx="3361861" cy="3493934"/>
          </a:xfrm>
          <a:prstGeom prst="rect">
            <a:avLst/>
          </a:prstGeom>
        </p:spPr>
      </p:pic>
      <p:pic>
        <p:nvPicPr>
          <p:cNvPr id="8" name="图片 7">
            <a:extLst>
              <a:ext uri="{FF2B5EF4-FFF2-40B4-BE49-F238E27FC236}">
                <a16:creationId xmlns:a16="http://schemas.microsoft.com/office/drawing/2014/main" id="{5D88F15F-D0C2-47BD-B86B-DF6444D64567}"/>
              </a:ext>
            </a:extLst>
          </p:cNvPr>
          <p:cNvPicPr>
            <a:picLocks noChangeAspect="1"/>
          </p:cNvPicPr>
          <p:nvPr/>
        </p:nvPicPr>
        <p:blipFill>
          <a:blip r:embed="rId4"/>
          <a:stretch>
            <a:fillRect/>
          </a:stretch>
        </p:blipFill>
        <p:spPr>
          <a:xfrm>
            <a:off x="1000679" y="670841"/>
            <a:ext cx="3394627" cy="5728433"/>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F31CA05-D15C-47D7-8C14-BAEC16202ED7}"/>
                  </a:ext>
                </a:extLst>
              </p:cNvPr>
              <p:cNvSpPr txBox="1"/>
              <p:nvPr/>
            </p:nvSpPr>
            <p:spPr>
              <a:xfrm>
                <a:off x="4727388" y="1889315"/>
                <a:ext cx="6807199" cy="2585323"/>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T</a:t>
                </a:r>
                <a:r>
                  <a:rPr lang="zh-CN" altLang="en-US" dirty="0">
                    <a:latin typeface="Arial" panose="020B0604020202020204" pitchFamily="34" charset="0"/>
                    <a:cs typeface="Arial" panose="020B0604020202020204" pitchFamily="34" charset="0"/>
                  </a:rPr>
                  <a:t>he average emission lifetime of the D peak </a:t>
                </a:r>
                <a:r>
                  <a:rPr lang="en-US" altLang="zh-CN" dirty="0">
                    <a:latin typeface="Arial" panose="020B0604020202020204" pitchFamily="34" charset="0"/>
                    <a:cs typeface="Arial" panose="020B0604020202020204" pitchFamily="34" charset="0"/>
                  </a:rPr>
                  <a:t>is 1.53ns, </a:t>
                </a:r>
                <a:r>
                  <a:rPr lang="zh-CN" altLang="en-US" dirty="0">
                    <a:latin typeface="Arial" panose="020B0604020202020204" pitchFamily="34" charset="0"/>
                    <a:cs typeface="Arial" panose="020B0604020202020204" pitchFamily="34" charset="0"/>
                  </a:rPr>
                  <a:t>longer than that of the singlet trion peak (247 ps)</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The decay curve of D was fitted with a triexponential function with fast (</a:t>
                </a:r>
                <a14:m>
                  <m:oMath xmlns:m="http://schemas.openxmlformats.org/officeDocument/2006/math">
                    <m:sSub>
                      <m:sSubPr>
                        <m:ctrlPr>
                          <a:rPr lang="en-US" altLang="zh-CN" i="1" dirty="0" smtClean="0">
                            <a:latin typeface="Cambria Math" panose="02040503050406030204" pitchFamily="18" charset="0"/>
                            <a:cs typeface="Arial" panose="020B0604020202020204" pitchFamily="34" charset="0"/>
                          </a:rPr>
                        </m:ctrlPr>
                      </m:sSubPr>
                      <m:e>
                        <m:r>
                          <a:rPr lang="zh-CN" altLang="en-US" i="1" dirty="0">
                            <a:latin typeface="Cambria Math" panose="02040503050406030204" pitchFamily="18" charset="0"/>
                            <a:cs typeface="Arial" panose="020B0604020202020204" pitchFamily="34" charset="0"/>
                          </a:rPr>
                          <m:t>𝜏</m:t>
                        </m:r>
                      </m:e>
                      <m:sub>
                        <m:r>
                          <a:rPr lang="en-US" altLang="zh-CN" b="0" i="1" dirty="0" smtClean="0">
                            <a:latin typeface="Cambria Math" panose="02040503050406030204" pitchFamily="18" charset="0"/>
                            <a:cs typeface="Arial" panose="020B0604020202020204" pitchFamily="34" charset="0"/>
                          </a:rPr>
                          <m:t>1</m:t>
                        </m:r>
                      </m:sub>
                    </m:sSub>
                    <m:r>
                      <a:rPr lang="zh-CN" altLang="en-US" i="1" dirty="0" smtClean="0">
                        <a:latin typeface="Cambria Math" panose="02040503050406030204" pitchFamily="18" charset="0"/>
                        <a:cs typeface="Arial" panose="020B0604020202020204" pitchFamily="34" charset="0"/>
                      </a:rPr>
                      <m:t> </m:t>
                    </m:r>
                  </m:oMath>
                </a14:m>
                <a:r>
                  <a:rPr lang="zh-CN" altLang="en-US" dirty="0">
                    <a:latin typeface="Arial" panose="020B0604020202020204" pitchFamily="34" charset="0"/>
                    <a:cs typeface="Arial" panose="020B0604020202020204" pitchFamily="34" charset="0"/>
                  </a:rPr>
                  <a:t>= 327 ps), intermediate (</a:t>
                </a:r>
                <a14:m>
                  <m:oMath xmlns:m="http://schemas.openxmlformats.org/officeDocument/2006/math">
                    <m:sSub>
                      <m:sSubPr>
                        <m:ctrlPr>
                          <a:rPr lang="en-US" altLang="zh-CN" i="1" dirty="0">
                            <a:latin typeface="Cambria Math" panose="02040503050406030204" pitchFamily="18" charset="0"/>
                            <a:cs typeface="Arial" panose="020B0604020202020204" pitchFamily="34" charset="0"/>
                          </a:rPr>
                        </m:ctrlPr>
                      </m:sSubPr>
                      <m:e>
                        <m:r>
                          <a:rPr lang="zh-CN" altLang="en-US" i="1" dirty="0">
                            <a:latin typeface="Cambria Math" panose="02040503050406030204" pitchFamily="18" charset="0"/>
                            <a:cs typeface="Arial" panose="020B0604020202020204" pitchFamily="34" charset="0"/>
                          </a:rPr>
                          <m:t>𝜏</m:t>
                        </m:r>
                      </m:e>
                      <m:sub>
                        <m:r>
                          <a:rPr lang="en-US" altLang="zh-CN" b="0" i="1" dirty="0" smtClean="0">
                            <a:latin typeface="Cambria Math" panose="02040503050406030204" pitchFamily="18" charset="0"/>
                            <a:cs typeface="Arial" panose="020B0604020202020204" pitchFamily="34" charset="0"/>
                          </a:rPr>
                          <m:t>2</m:t>
                        </m:r>
                      </m:sub>
                    </m:sSub>
                    <m:r>
                      <a:rPr lang="zh-CN" altLang="en-US" i="1" dirty="0">
                        <a:latin typeface="Cambria Math" panose="02040503050406030204" pitchFamily="18" charset="0"/>
                        <a:cs typeface="Arial" panose="020B0604020202020204" pitchFamily="34" charset="0"/>
                      </a:rPr>
                      <m:t> </m:t>
                    </m:r>
                  </m:oMath>
                </a14:m>
                <a:r>
                  <a:rPr lang="zh-CN" altLang="en-US" dirty="0">
                    <a:latin typeface="Arial" panose="020B0604020202020204" pitchFamily="34" charset="0"/>
                    <a:cs typeface="Arial" panose="020B0604020202020204" pitchFamily="34" charset="0"/>
                  </a:rPr>
                  <a:t>= 1.54 ns), and slow (</a:t>
                </a:r>
                <a14:m>
                  <m:oMath xmlns:m="http://schemas.openxmlformats.org/officeDocument/2006/math">
                    <m:sSub>
                      <m:sSubPr>
                        <m:ctrlPr>
                          <a:rPr lang="en-US" altLang="zh-CN" i="1" dirty="0">
                            <a:latin typeface="Cambria Math" panose="02040503050406030204" pitchFamily="18" charset="0"/>
                            <a:cs typeface="Arial" panose="020B0604020202020204" pitchFamily="34" charset="0"/>
                          </a:rPr>
                        </m:ctrlPr>
                      </m:sSubPr>
                      <m:e>
                        <m:r>
                          <a:rPr lang="zh-CN" altLang="en-US" i="1" dirty="0">
                            <a:latin typeface="Cambria Math" panose="02040503050406030204" pitchFamily="18" charset="0"/>
                            <a:cs typeface="Arial" panose="020B0604020202020204" pitchFamily="34" charset="0"/>
                          </a:rPr>
                          <m:t>𝜏</m:t>
                        </m:r>
                      </m:e>
                      <m:sub>
                        <m:r>
                          <a:rPr lang="en-US" altLang="zh-CN" b="0" i="1" dirty="0" smtClean="0">
                            <a:latin typeface="Cambria Math" panose="02040503050406030204" pitchFamily="18" charset="0"/>
                            <a:cs typeface="Arial" panose="020B0604020202020204" pitchFamily="34" charset="0"/>
                          </a:rPr>
                          <m:t>3</m:t>
                        </m:r>
                      </m:sub>
                    </m:sSub>
                    <m:r>
                      <a:rPr lang="zh-CN" altLang="en-US" i="1" dirty="0">
                        <a:latin typeface="Cambria Math" panose="02040503050406030204" pitchFamily="18" charset="0"/>
                        <a:cs typeface="Arial" panose="020B0604020202020204" pitchFamily="34" charset="0"/>
                      </a:rPr>
                      <m:t> </m:t>
                    </m:r>
                  </m:oMath>
                </a14:m>
                <a:r>
                  <a:rPr lang="zh-CN" altLang="en-US" dirty="0">
                    <a:latin typeface="Arial" panose="020B0604020202020204" pitchFamily="34" charset="0"/>
                    <a:cs typeface="Arial" panose="020B0604020202020204" pitchFamily="34" charset="0"/>
                  </a:rPr>
                  <a:t>= 7.48 ns) time constants</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Temperature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sym typeface="Wingdings" panose="05000000000000000000" pitchFamily="2" charset="2"/>
                  </a:rPr>
                  <a:t></a:t>
                </a:r>
                <a:r>
                  <a:rPr lang="en-US" altLang="zh-CN" dirty="0">
                    <a:latin typeface="Arial" panose="020B0604020202020204" pitchFamily="34" charset="0"/>
                    <a:cs typeface="Arial" panose="020B0604020202020204" pitchFamily="34" charset="0"/>
                  </a:rPr>
                  <a:t>  Intensity</a:t>
                </a:r>
                <a:r>
                  <a:rPr lang="zh-CN" altLang="en-US"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 &gt;250K spectra dominated by </a:t>
                </a:r>
                <a14:m>
                  <m:oMath xmlns:m="http://schemas.openxmlformats.org/officeDocument/2006/math">
                    <m:sSub>
                      <m:sSubPr>
                        <m:ctrlPr>
                          <a:rPr lang="en-US" altLang="zh-CN"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𝑋</m:t>
                        </m:r>
                      </m:e>
                      <m:sub>
                        <m:r>
                          <a:rPr lang="en-US" altLang="zh-CN" b="0" i="1" dirty="0" smtClean="0">
                            <a:latin typeface="Cambria Math" panose="02040503050406030204" pitchFamily="18" charset="0"/>
                            <a:cs typeface="Arial" panose="020B0604020202020204" pitchFamily="34" charset="0"/>
                          </a:rPr>
                          <m:t>0</m:t>
                        </m:r>
                      </m:sub>
                    </m:sSub>
                  </m:oMath>
                </a14:m>
                <a:r>
                  <a:rPr lang="en-US" altLang="zh-CN" dirty="0">
                    <a:latin typeface="Arial" panose="020B0604020202020204" pitchFamily="34" charset="0"/>
                    <a:cs typeface="Arial" panose="020B0604020202020204" pitchFamily="34" charset="0"/>
                  </a:rPr>
                  <a:t>(free exciton)</a:t>
                </a:r>
              </a:p>
            </p:txBody>
          </p:sp>
        </mc:Choice>
        <mc:Fallback xmlns="">
          <p:sp>
            <p:nvSpPr>
              <p:cNvPr id="10" name="文本框 9">
                <a:extLst>
                  <a:ext uri="{FF2B5EF4-FFF2-40B4-BE49-F238E27FC236}">
                    <a16:creationId xmlns:a16="http://schemas.microsoft.com/office/drawing/2014/main" id="{BF31CA05-D15C-47D7-8C14-BAEC16202ED7}"/>
                  </a:ext>
                </a:extLst>
              </p:cNvPr>
              <p:cNvSpPr txBox="1">
                <a:spLocks noRot="1" noChangeAspect="1" noMove="1" noResize="1" noEditPoints="1" noAdjustHandles="1" noChangeArrowheads="1" noChangeShapeType="1" noTextEdit="1"/>
              </p:cNvSpPr>
              <p:nvPr/>
            </p:nvSpPr>
            <p:spPr>
              <a:xfrm>
                <a:off x="4727388" y="1889315"/>
                <a:ext cx="6807199" cy="2585323"/>
              </a:xfrm>
              <a:prstGeom prst="rect">
                <a:avLst/>
              </a:prstGeom>
              <a:blipFill>
                <a:blip r:embed="rId5"/>
                <a:stretch>
                  <a:fillRect l="-716" t="-1415" r="-1522" b="-2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0785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802A28D-BA4A-424D-BC22-76B8261B4A23}"/>
              </a:ext>
            </a:extLst>
          </p:cNvPr>
          <p:cNvPicPr>
            <a:picLocks noChangeAspect="1"/>
          </p:cNvPicPr>
          <p:nvPr/>
        </p:nvPicPr>
        <p:blipFill>
          <a:blip r:embed="rId3"/>
          <a:stretch>
            <a:fillRect/>
          </a:stretch>
        </p:blipFill>
        <p:spPr>
          <a:xfrm>
            <a:off x="323718" y="547563"/>
            <a:ext cx="11544564" cy="3247495"/>
          </a:xfrm>
          <a:prstGeom prst="rect">
            <a:avLst/>
          </a:prstGeom>
        </p:spPr>
      </p:pic>
      <p:sp>
        <p:nvSpPr>
          <p:cNvPr id="6" name="文本框 5">
            <a:extLst>
              <a:ext uri="{FF2B5EF4-FFF2-40B4-BE49-F238E27FC236}">
                <a16:creationId xmlns:a16="http://schemas.microsoft.com/office/drawing/2014/main" id="{1148AA6B-C4DF-42C2-8AC8-A0B8EE82A701}"/>
              </a:ext>
            </a:extLst>
          </p:cNvPr>
          <p:cNvSpPr txBox="1"/>
          <p:nvPr/>
        </p:nvSpPr>
        <p:spPr>
          <a:xfrm>
            <a:off x="576349" y="0"/>
            <a:ext cx="5310475"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Gate-dependent emission spectrum</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4262FA7-CC3D-4D39-81AF-7016C5C7BD47}"/>
                  </a:ext>
                </a:extLst>
              </p:cNvPr>
              <p:cNvSpPr txBox="1"/>
              <p:nvPr/>
            </p:nvSpPr>
            <p:spPr>
              <a:xfrm>
                <a:off x="1840751" y="4153647"/>
                <a:ext cx="8683813" cy="1843710"/>
              </a:xfrm>
              <a:prstGeom prst="rect">
                <a:avLst/>
              </a:prstGeom>
              <a:noFill/>
            </p:spPr>
            <p:txBody>
              <a:bodyPr wrap="square">
                <a:spAutoFit/>
              </a:bodyPr>
              <a:lstStyle/>
              <a:p>
                <a:r>
                  <a:rPr lang="zh-CN" altLang="en-US" dirty="0">
                    <a:latin typeface="Arial" panose="020B0604020202020204" pitchFamily="34" charset="0"/>
                    <a:cs typeface="Arial" panose="020B0604020202020204" pitchFamily="34" charset="0"/>
                  </a:rPr>
                  <a:t>The D peak remains nearly constant but quickly quenches below </a:t>
                </a:r>
                <a14:m>
                  <m:oMath xmlns:m="http://schemas.openxmlformats.org/officeDocument/2006/math">
                    <m:sSub>
                      <m:sSubPr>
                        <m:ctrlPr>
                          <a:rPr lang="en-US" altLang="zh-CN"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𝑉</m:t>
                        </m:r>
                      </m:e>
                      <m:sub>
                        <m:r>
                          <a:rPr lang="en-US" altLang="zh-CN" b="0" i="1" dirty="0" smtClean="0">
                            <a:latin typeface="Cambria Math" panose="02040503050406030204" pitchFamily="18" charset="0"/>
                            <a:cs typeface="Arial" panose="020B0604020202020204" pitchFamily="34" charset="0"/>
                          </a:rPr>
                          <m:t>𝑔</m:t>
                        </m:r>
                      </m:sub>
                    </m:sSub>
                  </m:oMath>
                </a14:m>
                <a:r>
                  <a:rPr lang="zh-CN" altLang="en-US" dirty="0">
                    <a:latin typeface="Arial" panose="020B0604020202020204" pitchFamily="34" charset="0"/>
                    <a:cs typeface="Arial" panose="020B0604020202020204" pitchFamily="34" charset="0"/>
                  </a:rPr>
                  <a:t> ∼ −60 V. </a:t>
                </a:r>
                <a:r>
                  <a:rPr lang="en-US" altLang="zh-CN" dirty="0">
                    <a:latin typeface="Arial" panose="020B0604020202020204" pitchFamily="34" charset="0"/>
                    <a:cs typeface="Arial" panose="020B0604020202020204" pitchFamily="34" charset="0"/>
                  </a:rPr>
                  <a:t>(attributed to </a:t>
                </a:r>
                <a:r>
                  <a:rPr lang="zh-CN" altLang="en-US" dirty="0">
                    <a:latin typeface="Arial" panose="020B0604020202020204" pitchFamily="34" charset="0"/>
                    <a:cs typeface="Arial" panose="020B0604020202020204" pitchFamily="34" charset="0"/>
                  </a:rPr>
                  <a:t>the electrostatic ionization of the donor state</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The behavior of the D peak, which appears to be uncorrelated with the changes in the </a:t>
                </a:r>
                <a14:m>
                  <m:oMath xmlns:m="http://schemas.openxmlformats.org/officeDocument/2006/math">
                    <m:sSub>
                      <m:sSubPr>
                        <m:ctrlPr>
                          <a:rPr lang="en-US" altLang="zh-CN"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𝑋</m:t>
                        </m:r>
                      </m:e>
                      <m:sub>
                        <m:r>
                          <a:rPr lang="en-US" altLang="zh-CN" b="0" i="1" dirty="0" smtClean="0">
                            <a:latin typeface="Cambria Math" panose="02040503050406030204" pitchFamily="18" charset="0"/>
                            <a:cs typeface="Arial" panose="020B0604020202020204" pitchFamily="34" charset="0"/>
                          </a:rPr>
                          <m:t>0</m:t>
                        </m:r>
                      </m:sub>
                    </m:sSub>
                  </m:oMath>
                </a14:m>
                <a:r>
                  <a:rPr lang="zh-CN" altLang="en-US" dirty="0">
                    <a:latin typeface="Arial" panose="020B0604020202020204" pitchFamily="34" charset="0"/>
                    <a:cs typeface="Arial" panose="020B0604020202020204" pitchFamily="34" charset="0"/>
                  </a:rPr>
                  <a:t> and </a:t>
                </a:r>
                <a14:m>
                  <m:oMath xmlns:m="http://schemas.openxmlformats.org/officeDocument/2006/math">
                    <m:sSubSup>
                      <m:sSubSupPr>
                        <m:ctrlPr>
                          <a:rPr lang="en-US" altLang="zh-CN" i="1" dirty="0" smtClean="0">
                            <a:latin typeface="Cambria Math" panose="02040503050406030204" pitchFamily="18" charset="0"/>
                            <a:cs typeface="Arial" panose="020B0604020202020204" pitchFamily="34" charset="0"/>
                          </a:rPr>
                        </m:ctrlPr>
                      </m:sSubSupPr>
                      <m:e>
                        <m:r>
                          <a:rPr lang="en-US" altLang="zh-CN" b="0" i="1" dirty="0" smtClean="0">
                            <a:latin typeface="Cambria Math" panose="02040503050406030204" pitchFamily="18" charset="0"/>
                            <a:cs typeface="Arial" panose="020B0604020202020204" pitchFamily="34" charset="0"/>
                          </a:rPr>
                          <m:t>𝑋</m:t>
                        </m:r>
                      </m:e>
                      <m:sub>
                        <m:r>
                          <a:rPr lang="en-US" altLang="zh-CN" b="0" i="1" dirty="0" smtClean="0">
                            <a:latin typeface="Cambria Math" panose="02040503050406030204" pitchFamily="18" charset="0"/>
                            <a:cs typeface="Arial" panose="020B0604020202020204" pitchFamily="34" charset="0"/>
                          </a:rPr>
                          <m:t>𝑆</m:t>
                        </m:r>
                      </m:sub>
                      <m:sup>
                        <m:r>
                          <a:rPr lang="en-US" altLang="zh-CN" b="0" i="1" dirty="0" smtClean="0">
                            <a:latin typeface="Cambria Math" panose="02040503050406030204" pitchFamily="18" charset="0"/>
                            <a:cs typeface="Arial" panose="020B0604020202020204" pitchFamily="34" charset="0"/>
                          </a:rPr>
                          <m:t>−</m:t>
                        </m:r>
                      </m:sup>
                    </m:sSubSup>
                    <m:r>
                      <a:rPr lang="zh-CN" altLang="en-US" i="1" dirty="0" smtClean="0">
                        <a:latin typeface="Cambria Math" panose="02040503050406030204" pitchFamily="18" charset="0"/>
                        <a:cs typeface="Arial" panose="020B0604020202020204" pitchFamily="34" charset="0"/>
                      </a:rPr>
                      <m:t> </m:t>
                    </m:r>
                  </m:oMath>
                </a14:m>
                <a:r>
                  <a:rPr lang="zh-CN" altLang="en-US" dirty="0">
                    <a:latin typeface="Arial" panose="020B0604020202020204" pitchFamily="34" charset="0"/>
                    <a:cs typeface="Arial" panose="020B0604020202020204" pitchFamily="34" charset="0"/>
                  </a:rPr>
                  <a:t>+</a:t>
                </a:r>
                <a:r>
                  <a:rPr lang="en-US" altLang="zh-CN" dirty="0">
                    <a:cs typeface="Arial" panose="020B0604020202020204" pitchFamily="34" charset="0"/>
                  </a:rPr>
                  <a:t> </a:t>
                </a:r>
                <a14:m>
                  <m:oMath xmlns:m="http://schemas.openxmlformats.org/officeDocument/2006/math">
                    <m:sSubSup>
                      <m:sSubSupPr>
                        <m:ctrlPr>
                          <a:rPr lang="en-US" altLang="zh-CN" i="1" dirty="0">
                            <a:latin typeface="Cambria Math" panose="02040503050406030204" pitchFamily="18" charset="0"/>
                            <a:cs typeface="Arial" panose="020B0604020202020204" pitchFamily="34" charset="0"/>
                          </a:rPr>
                        </m:ctrlPr>
                      </m:sSubSupPr>
                      <m:e>
                        <m:r>
                          <a:rPr lang="en-US" altLang="zh-CN" i="1" dirty="0">
                            <a:latin typeface="Cambria Math" panose="02040503050406030204" pitchFamily="18" charset="0"/>
                            <a:cs typeface="Arial" panose="020B0604020202020204" pitchFamily="34" charset="0"/>
                          </a:rPr>
                          <m:t>𝑋</m:t>
                        </m:r>
                      </m:e>
                      <m:sub>
                        <m:r>
                          <a:rPr lang="en-US" altLang="zh-CN" b="0" i="1" dirty="0" smtClean="0">
                            <a:latin typeface="Cambria Math" panose="02040503050406030204" pitchFamily="18" charset="0"/>
                            <a:cs typeface="Arial" panose="020B0604020202020204" pitchFamily="34" charset="0"/>
                          </a:rPr>
                          <m:t>𝑇</m:t>
                        </m:r>
                      </m:sub>
                      <m:sup>
                        <m:r>
                          <a:rPr lang="en-US" altLang="zh-CN" i="1" dirty="0">
                            <a:latin typeface="Cambria Math" panose="02040503050406030204" pitchFamily="18" charset="0"/>
                            <a:cs typeface="Arial" panose="020B0604020202020204" pitchFamily="34" charset="0"/>
                          </a:rPr>
                          <m:t>−</m:t>
                        </m:r>
                      </m:sup>
                    </m:sSubSup>
                    <m:r>
                      <a:rPr lang="zh-CN" altLang="en-US" i="1" dirty="0">
                        <a:latin typeface="Cambria Math" panose="02040503050406030204" pitchFamily="18" charset="0"/>
                        <a:cs typeface="Arial" panose="020B0604020202020204" pitchFamily="34" charset="0"/>
                      </a:rPr>
                      <m:t> </m:t>
                    </m:r>
                  </m:oMath>
                </a14:m>
                <a:r>
                  <a:rPr lang="zh-CN" altLang="en-US" dirty="0">
                    <a:latin typeface="Arial" panose="020B0604020202020204" pitchFamily="34" charset="0"/>
                    <a:cs typeface="Arial" panose="020B0604020202020204" pitchFamily="34" charset="0"/>
                  </a:rPr>
                  <a:t>peak intensities, suggests that its emission mechanism involves a neutral donor state. </a:t>
                </a:r>
                <a:endParaRPr lang="en-US" altLang="zh-CN" dirty="0">
                  <a:latin typeface="Arial" panose="020B0604020202020204" pitchFamily="34" charset="0"/>
                  <a:cs typeface="Arial" panose="020B0604020202020204" pitchFamily="34" charset="0"/>
                </a:endParaRPr>
              </a:p>
            </p:txBody>
          </p:sp>
        </mc:Choice>
        <mc:Fallback xmlns="">
          <p:sp>
            <p:nvSpPr>
              <p:cNvPr id="8" name="文本框 7">
                <a:extLst>
                  <a:ext uri="{FF2B5EF4-FFF2-40B4-BE49-F238E27FC236}">
                    <a16:creationId xmlns:a16="http://schemas.microsoft.com/office/drawing/2014/main" id="{C4262FA7-CC3D-4D39-81AF-7016C5C7BD47}"/>
                  </a:ext>
                </a:extLst>
              </p:cNvPr>
              <p:cNvSpPr txBox="1">
                <a:spLocks noRot="1" noChangeAspect="1" noMove="1" noResize="1" noEditPoints="1" noAdjustHandles="1" noChangeArrowheads="1" noChangeShapeType="1" noTextEdit="1"/>
              </p:cNvSpPr>
              <p:nvPr/>
            </p:nvSpPr>
            <p:spPr>
              <a:xfrm>
                <a:off x="1840751" y="4153647"/>
                <a:ext cx="8683813" cy="1843710"/>
              </a:xfrm>
              <a:prstGeom prst="rect">
                <a:avLst/>
              </a:prstGeom>
              <a:blipFill>
                <a:blip r:embed="rId4"/>
                <a:stretch>
                  <a:fillRect l="-632" t="-1980" r="-772" b="-6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0203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6C1B230-1E17-4920-9B65-B88B90BAFEEB}"/>
              </a:ext>
            </a:extLst>
          </p:cNvPr>
          <p:cNvPicPr>
            <a:picLocks noChangeAspect="1"/>
          </p:cNvPicPr>
          <p:nvPr/>
        </p:nvPicPr>
        <p:blipFill>
          <a:blip r:embed="rId3"/>
          <a:stretch>
            <a:fillRect/>
          </a:stretch>
        </p:blipFill>
        <p:spPr>
          <a:xfrm>
            <a:off x="89661" y="380575"/>
            <a:ext cx="3801005" cy="3048425"/>
          </a:xfrm>
          <a:prstGeom prst="rect">
            <a:avLst/>
          </a:prstGeom>
        </p:spPr>
      </p:pic>
      <p:sp>
        <p:nvSpPr>
          <p:cNvPr id="7" name="文本框 6">
            <a:extLst>
              <a:ext uri="{FF2B5EF4-FFF2-40B4-BE49-F238E27FC236}">
                <a16:creationId xmlns:a16="http://schemas.microsoft.com/office/drawing/2014/main" id="{43484AA1-C3C1-4230-ADBF-C5C9BD5C309C}"/>
              </a:ext>
            </a:extLst>
          </p:cNvPr>
          <p:cNvSpPr txBox="1"/>
          <p:nvPr/>
        </p:nvSpPr>
        <p:spPr>
          <a:xfrm>
            <a:off x="576349" y="30607"/>
            <a:ext cx="4192875"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First Principles Calculations</a:t>
            </a:r>
          </a:p>
        </p:txBody>
      </p:sp>
      <p:sp>
        <p:nvSpPr>
          <p:cNvPr id="11" name="文本框 10">
            <a:extLst>
              <a:ext uri="{FF2B5EF4-FFF2-40B4-BE49-F238E27FC236}">
                <a16:creationId xmlns:a16="http://schemas.microsoft.com/office/drawing/2014/main" id="{68D59385-7E6A-4FAF-859B-36CD7F4C4145}"/>
              </a:ext>
            </a:extLst>
          </p:cNvPr>
          <p:cNvSpPr txBox="1"/>
          <p:nvPr/>
        </p:nvSpPr>
        <p:spPr>
          <a:xfrm>
            <a:off x="4676206" y="495039"/>
            <a:ext cx="6714946" cy="2585323"/>
          </a:xfrm>
          <a:prstGeom prst="rect">
            <a:avLst/>
          </a:prstGeom>
          <a:noFill/>
        </p:spPr>
        <p:txBody>
          <a:bodyPr wrap="square">
            <a:spAutoFit/>
          </a:bodyPr>
          <a:lstStyle/>
          <a:p>
            <a:r>
              <a:rPr lang="zh-CN" altLang="en-US" dirty="0">
                <a:latin typeface="Arial" panose="020B0604020202020204" pitchFamily="34" charset="0"/>
                <a:cs typeface="Arial" panose="020B0604020202020204" pitchFamily="34" charset="0"/>
              </a:rPr>
              <a:t>Re defect-related exciton (ReX) peaks ∼0.15 − 0.32 eV below A</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rial" panose="020B0604020202020204" pitchFamily="34" charset="0"/>
                <a:cs typeface="Arial" panose="020B0604020202020204" pitchFamily="34" charset="0"/>
              </a:rPr>
              <a:t>These </a:t>
            </a:r>
            <a:r>
              <a:rPr lang="en-US" altLang="zh-CN" dirty="0" err="1">
                <a:latin typeface="Arial" panose="020B0604020202020204" pitchFamily="34" charset="0"/>
                <a:cs typeface="Arial" panose="020B0604020202020204" pitchFamily="34" charset="0"/>
              </a:rPr>
              <a:t>ReX</a:t>
            </a:r>
            <a:r>
              <a:rPr lang="en-US" altLang="zh-CN" dirty="0">
                <a:latin typeface="Arial" panose="020B0604020202020204" pitchFamily="34" charset="0"/>
                <a:cs typeface="Arial" panose="020B0604020202020204" pitchFamily="34" charset="0"/>
              </a:rPr>
              <a:t> peaks involve transitions from VBM to the unoccupied defect band in the neighborhood of K′, while the A peak stems from transitions at both the K and K′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occupied Re band is located 300 meV below the CBM, indicating a high activation energy for the ionization of the Re donor </a:t>
            </a:r>
            <a:endParaRPr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9DF4844-6D50-48E5-A014-37F1635911B1}"/>
                  </a:ext>
                </a:extLst>
              </p:cNvPr>
              <p:cNvSpPr txBox="1"/>
              <p:nvPr/>
            </p:nvSpPr>
            <p:spPr>
              <a:xfrm>
                <a:off x="4676206" y="3679931"/>
                <a:ext cx="6514352" cy="2308324"/>
              </a:xfrm>
              <a:prstGeom prst="rect">
                <a:avLst/>
              </a:prstGeom>
              <a:noFill/>
            </p:spPr>
            <p:txBody>
              <a:bodyPr wrap="square">
                <a:spAutoFit/>
              </a:bodyPr>
              <a:lstStyle/>
              <a:p>
                <a:r>
                  <a:rPr lang="zh-CN" altLang="en-US" dirty="0">
                    <a:latin typeface="Arial" panose="020B0604020202020204" pitchFamily="34" charset="0"/>
                    <a:cs typeface="Arial" panose="020B0604020202020204" pitchFamily="34" charset="0"/>
                  </a:rPr>
                  <a:t>When no gate voltage is applied, the Fermi level (</a:t>
                </a:r>
                <a14:m>
                  <m:oMath xmlns:m="http://schemas.openxmlformats.org/officeDocument/2006/math">
                    <m:sSub>
                      <m:sSubPr>
                        <m:ctrlPr>
                          <a:rPr lang="en-US" altLang="zh-CN"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𝐸</m:t>
                        </m:r>
                      </m:e>
                      <m:sub>
                        <m:r>
                          <a:rPr lang="en-US" altLang="zh-CN" b="0" i="1" dirty="0" smtClean="0">
                            <a:latin typeface="Cambria Math" panose="02040503050406030204" pitchFamily="18" charset="0"/>
                            <a:cs typeface="Arial" panose="020B0604020202020204" pitchFamily="34" charset="0"/>
                          </a:rPr>
                          <m:t>𝐹</m:t>
                        </m:r>
                      </m:sub>
                    </m:sSub>
                  </m:oMath>
                </a14:m>
                <a:r>
                  <a:rPr lang="zh-CN" altLang="en-US" dirty="0">
                    <a:latin typeface="Arial" panose="020B0604020202020204" pitchFamily="34" charset="0"/>
                    <a:cs typeface="Arial" panose="020B0604020202020204" pitchFamily="34" charset="0"/>
                  </a:rPr>
                  <a:t>)is between the spin-split Re states, and the electron from the CBM can relax to the upper unoccupied Re state and recombine with a hole at the VBM upon optical pumping</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zh-CN" altLang="en-US" b="1" dirty="0">
                    <a:latin typeface="Arial" panose="020B0604020202020204" pitchFamily="34" charset="0"/>
                    <a:cs typeface="Arial" panose="020B0604020202020204" pitchFamily="34" charset="0"/>
                  </a:rPr>
                  <a:t>(</a:t>
                </a:r>
                <a:r>
                  <a:rPr lang="en-US" altLang="zh-CN" b="1" dirty="0">
                    <a:latin typeface="Arial" panose="020B0604020202020204" pitchFamily="34" charset="0"/>
                    <a:cs typeface="Arial" panose="020B0604020202020204" pitchFamily="34" charset="0"/>
                  </a:rPr>
                  <a:t>L</a:t>
                </a:r>
                <a:r>
                  <a:rPr lang="zh-CN" altLang="en-US" b="1" dirty="0">
                    <a:latin typeface="Arial" panose="020B0604020202020204" pitchFamily="34" charset="0"/>
                    <a:cs typeface="Arial" panose="020B0604020202020204" pitchFamily="34" charset="0"/>
                  </a:rPr>
                  <a:t>eft)</a:t>
                </a:r>
                <a:endParaRPr lang="en-US" altLang="zh-CN" b="1" dirty="0">
                  <a:latin typeface="Arial" panose="020B0604020202020204" pitchFamily="34" charset="0"/>
                  <a:cs typeface="Arial" panose="020B0604020202020204" pitchFamily="34" charset="0"/>
                </a:endParaRPr>
              </a:p>
              <a:p>
                <a:r>
                  <a:rPr lang="zh-CN" altLang="en-US" b="1" dirty="0">
                    <a:latin typeface="Arial" panose="020B0604020202020204" pitchFamily="34" charset="0"/>
                    <a:cs typeface="Arial" panose="020B0604020202020204" pitchFamily="34" charset="0"/>
                  </a:rPr>
                  <a:t> </a:t>
                </a:r>
                <a:endParaRPr lang="en-US" altLang="zh-CN" b="1"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When the Fermi level is tuned to the midgap position and Re is positively charged, the electron in the upper Re state can further relax to the lower empty Re state</a:t>
                </a:r>
                <a:r>
                  <a:rPr lang="en-US" altLang="zh-CN" b="1" dirty="0">
                    <a:latin typeface="Arial" panose="020B0604020202020204" pitchFamily="34" charset="0"/>
                    <a:cs typeface="Arial" panose="020B0604020202020204" pitchFamily="34" charset="0"/>
                  </a:rPr>
                  <a:t>.(Right)</a:t>
                </a:r>
                <a:endParaRPr lang="zh-CN" altLang="en-US" dirty="0">
                  <a:latin typeface="Arial" panose="020B0604020202020204" pitchFamily="34" charset="0"/>
                  <a:cs typeface="Arial" panose="020B0604020202020204" pitchFamily="34" charset="0"/>
                </a:endParaRPr>
              </a:p>
            </p:txBody>
          </p:sp>
        </mc:Choice>
        <mc:Fallback xmlns="">
          <p:sp>
            <p:nvSpPr>
              <p:cNvPr id="13" name="文本框 12">
                <a:extLst>
                  <a:ext uri="{FF2B5EF4-FFF2-40B4-BE49-F238E27FC236}">
                    <a16:creationId xmlns:a16="http://schemas.microsoft.com/office/drawing/2014/main" id="{29DF4844-6D50-48E5-A014-37F1635911B1}"/>
                  </a:ext>
                </a:extLst>
              </p:cNvPr>
              <p:cNvSpPr txBox="1">
                <a:spLocks noRot="1" noChangeAspect="1" noMove="1" noResize="1" noEditPoints="1" noAdjustHandles="1" noChangeArrowheads="1" noChangeShapeType="1" noTextEdit="1"/>
              </p:cNvSpPr>
              <p:nvPr/>
            </p:nvSpPr>
            <p:spPr>
              <a:xfrm>
                <a:off x="4676206" y="3679931"/>
                <a:ext cx="6514352" cy="2308324"/>
              </a:xfrm>
              <a:prstGeom prst="rect">
                <a:avLst/>
              </a:prstGeom>
              <a:blipFill>
                <a:blip r:embed="rId4"/>
                <a:stretch>
                  <a:fillRect l="-748" t="-1587" r="-1123" b="-3439"/>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9A8F8E3E-7210-4CB0-ABAD-5066E8BE17A1}"/>
              </a:ext>
            </a:extLst>
          </p:cNvPr>
          <p:cNvPicPr>
            <a:picLocks noChangeAspect="1"/>
          </p:cNvPicPr>
          <p:nvPr/>
        </p:nvPicPr>
        <p:blipFill>
          <a:blip r:embed="rId5"/>
          <a:stretch>
            <a:fillRect/>
          </a:stretch>
        </p:blipFill>
        <p:spPr>
          <a:xfrm>
            <a:off x="340876" y="3503958"/>
            <a:ext cx="3346853" cy="3327339"/>
          </a:xfrm>
          <a:prstGeom prst="rect">
            <a:avLst/>
          </a:prstGeom>
        </p:spPr>
      </p:pic>
      <p:pic>
        <p:nvPicPr>
          <p:cNvPr id="9" name="图片 8">
            <a:extLst>
              <a:ext uri="{FF2B5EF4-FFF2-40B4-BE49-F238E27FC236}">
                <a16:creationId xmlns:a16="http://schemas.microsoft.com/office/drawing/2014/main" id="{90D93BAA-8E3A-481D-99AE-6D03DB8FB74C}"/>
              </a:ext>
            </a:extLst>
          </p:cNvPr>
          <p:cNvPicPr>
            <a:picLocks noChangeAspect="1"/>
          </p:cNvPicPr>
          <p:nvPr/>
        </p:nvPicPr>
        <p:blipFill>
          <a:blip r:embed="rId6"/>
          <a:stretch>
            <a:fillRect/>
          </a:stretch>
        </p:blipFill>
        <p:spPr>
          <a:xfrm>
            <a:off x="534514" y="3578915"/>
            <a:ext cx="3153215" cy="3248478"/>
          </a:xfrm>
          <a:prstGeom prst="rect">
            <a:avLst/>
          </a:prstGeom>
        </p:spPr>
      </p:pic>
    </p:spTree>
    <p:extLst>
      <p:ext uri="{BB962C8B-B14F-4D97-AF65-F5344CB8AC3E}">
        <p14:creationId xmlns:p14="http://schemas.microsoft.com/office/powerpoint/2010/main" val="168353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8D4762-7274-47BB-BBC8-68C3EBF2373E}"/>
              </a:ext>
            </a:extLst>
          </p:cNvPr>
          <p:cNvSpPr>
            <a:spLocks noGrp="1"/>
          </p:cNvSpPr>
          <p:nvPr>
            <p:ph type="title"/>
          </p:nvPr>
        </p:nvSpPr>
        <p:spPr>
          <a:xfrm>
            <a:off x="3770095" y="2103437"/>
            <a:ext cx="4651810" cy="1325563"/>
          </a:xfrm>
        </p:spPr>
        <p:txBody>
          <a:bodyPr/>
          <a:lstStyle/>
          <a:p>
            <a:r>
              <a:rPr lang="en-US" altLang="zh-CN" sz="4400" dirty="0">
                <a:latin typeface="Arial" panose="020B0604020202020204" pitchFamily="34" charset="0"/>
                <a:cs typeface="Arial" panose="020B0604020202020204" pitchFamily="34" charset="0"/>
              </a:rPr>
              <a:t>Monolayer WSe2 </a:t>
            </a:r>
            <a:endParaRPr lang="zh-CN" altLang="en-US" dirty="0"/>
          </a:p>
        </p:txBody>
      </p:sp>
    </p:spTree>
    <p:extLst>
      <p:ext uri="{BB962C8B-B14F-4D97-AF65-F5344CB8AC3E}">
        <p14:creationId xmlns:p14="http://schemas.microsoft.com/office/powerpoint/2010/main" val="4198192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C3DDA1-C980-4F86-BB02-5979D9C93260}"/>
              </a:ext>
            </a:extLst>
          </p:cNvPr>
          <p:cNvSpPr txBox="1"/>
          <p:nvPr/>
        </p:nvSpPr>
        <p:spPr>
          <a:xfrm>
            <a:off x="55539" y="6488668"/>
            <a:ext cx="3123943"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PhysRevB.96.075431</a:t>
            </a:r>
            <a:r>
              <a:rPr lang="en-US" altLang="zh-CN" dirty="0">
                <a:latin typeface="Times New Roman" panose="02020603050405020304" pitchFamily="18" charset="0"/>
                <a:cs typeface="Times New Roman" panose="02020603050405020304" pitchFamily="18" charset="0"/>
              </a:rPr>
              <a:t>(2017)</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8C012B9A-2987-481C-BA95-BB4345E047DE}"/>
              </a:ext>
            </a:extLst>
          </p:cNvPr>
          <p:cNvSpPr txBox="1"/>
          <p:nvPr/>
        </p:nvSpPr>
        <p:spPr>
          <a:xfrm>
            <a:off x="524244" y="67612"/>
            <a:ext cx="5310475"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Their unsolved questions</a:t>
            </a:r>
          </a:p>
        </p:txBody>
      </p:sp>
      <p:sp>
        <p:nvSpPr>
          <p:cNvPr id="9" name="文本框 8">
            <a:extLst>
              <a:ext uri="{FF2B5EF4-FFF2-40B4-BE49-F238E27FC236}">
                <a16:creationId xmlns:a16="http://schemas.microsoft.com/office/drawing/2014/main" id="{AF810738-AB82-4D63-BCEE-E00522EB2060}"/>
              </a:ext>
            </a:extLst>
          </p:cNvPr>
          <p:cNvSpPr txBox="1"/>
          <p:nvPr/>
        </p:nvSpPr>
        <p:spPr>
          <a:xfrm>
            <a:off x="1924423" y="3828544"/>
            <a:ext cx="8271435" cy="923330"/>
          </a:xfrm>
          <a:prstGeom prst="rect">
            <a:avLst/>
          </a:prstGeom>
          <a:noFill/>
        </p:spPr>
        <p:txBody>
          <a:bodyPr wrap="square">
            <a:spAutoFit/>
          </a:bodyPr>
          <a:lstStyle/>
          <a:p>
            <a:r>
              <a:rPr lang="en-US" altLang="zh-CN" b="1" dirty="0">
                <a:solidFill>
                  <a:srgbClr val="FF0000"/>
                </a:solidFill>
                <a:latin typeface="Arial" panose="020B0604020202020204" pitchFamily="34" charset="0"/>
                <a:cs typeface="Arial" panose="020B0604020202020204" pitchFamily="34" charset="0"/>
              </a:rPr>
              <a:t>High energy difference(140meV)</a:t>
            </a:r>
          </a:p>
          <a:p>
            <a:r>
              <a:rPr lang="en-US" altLang="zh-CN" dirty="0">
                <a:latin typeface="Arial" panose="020B0604020202020204" pitchFamily="34" charset="0"/>
                <a:cs typeface="Arial" panose="020B0604020202020204" pitchFamily="34" charset="0"/>
              </a:rPr>
              <a:t>Simulations predicted a 30 meV red-shift of such excitons from the A exciton peak due to weak dipole−dipole interactions</a:t>
            </a:r>
            <a:endParaRPr lang="zh-CN" altLang="en-US"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B4393C55-6DC9-47BD-A096-EB0F5E7F1FB7}"/>
              </a:ext>
            </a:extLst>
          </p:cNvPr>
          <p:cNvSpPr txBox="1"/>
          <p:nvPr/>
        </p:nvSpPr>
        <p:spPr>
          <a:xfrm>
            <a:off x="1924423" y="4881607"/>
            <a:ext cx="8384988" cy="1200329"/>
          </a:xfrm>
          <a:prstGeom prst="rect">
            <a:avLst/>
          </a:prstGeom>
          <a:noFill/>
        </p:spPr>
        <p:txBody>
          <a:bodyPr wrap="square">
            <a:spAutoFit/>
          </a:bodyPr>
          <a:lstStyle/>
          <a:p>
            <a:r>
              <a:rPr lang="en-US" altLang="zh-CN" b="1" dirty="0">
                <a:solidFill>
                  <a:srgbClr val="FF0000"/>
                </a:solidFill>
                <a:latin typeface="Arial" panose="020B0604020202020204" pitchFamily="34" charset="0"/>
                <a:cs typeface="Arial" panose="020B0604020202020204" pitchFamily="34" charset="0"/>
              </a:rPr>
              <a:t>R</a:t>
            </a:r>
            <a:r>
              <a:rPr lang="zh-CN" altLang="en-US" b="1" dirty="0">
                <a:solidFill>
                  <a:srgbClr val="FF0000"/>
                </a:solidFill>
                <a:latin typeface="Arial" panose="020B0604020202020204" pitchFamily="34" charset="0"/>
                <a:cs typeface="Arial" panose="020B0604020202020204" pitchFamily="34" charset="0"/>
              </a:rPr>
              <a:t>elatively high thermal stability</a:t>
            </a:r>
            <a:r>
              <a:rPr lang="en-US" altLang="zh-CN" b="1" dirty="0">
                <a:solidFill>
                  <a:srgbClr val="FF0000"/>
                </a:solidFill>
                <a:latin typeface="Arial" panose="020B0604020202020204" pitchFamily="34" charset="0"/>
                <a:cs typeface="Arial" panose="020B0604020202020204" pitchFamily="34" charset="0"/>
              </a:rPr>
              <a:t>(250K)</a:t>
            </a:r>
          </a:p>
          <a:p>
            <a:r>
              <a:rPr lang="zh-CN" altLang="en-US" dirty="0">
                <a:latin typeface="Arial" panose="020B0604020202020204" pitchFamily="34" charset="0"/>
                <a:cs typeface="Arial" panose="020B0604020202020204" pitchFamily="34" charset="0"/>
              </a:rPr>
              <a:t>An alternative explanation is a transition that involved ionized donor-bound excitons. </a:t>
            </a:r>
            <a:r>
              <a:rPr lang="en-US" altLang="zh-CN" dirty="0">
                <a:latin typeface="Arial" panose="020B0604020202020204" pitchFamily="34" charset="0"/>
                <a:cs typeface="Arial" panose="020B0604020202020204" pitchFamily="34" charset="0"/>
              </a:rPr>
              <a:t>And </a:t>
            </a:r>
            <a:r>
              <a:rPr lang="zh-CN" altLang="en-US" dirty="0">
                <a:latin typeface="Arial" panose="020B0604020202020204" pitchFamily="34" charset="0"/>
                <a:cs typeface="Arial" panose="020B0604020202020204" pitchFamily="34" charset="0"/>
              </a:rPr>
              <a:t>these bound excitons should have an explicit gate-voltage dependence for PL intensity, which was not observed in </a:t>
            </a:r>
            <a:r>
              <a:rPr lang="en-US" altLang="zh-CN" dirty="0">
                <a:latin typeface="Arial" panose="020B0604020202020204" pitchFamily="34" charset="0"/>
                <a:cs typeface="Arial" panose="020B0604020202020204" pitchFamily="34" charset="0"/>
              </a:rPr>
              <a:t>their </a:t>
            </a:r>
            <a:r>
              <a:rPr lang="zh-CN" altLang="en-US" dirty="0">
                <a:latin typeface="Arial" panose="020B0604020202020204" pitchFamily="34" charset="0"/>
                <a:cs typeface="Arial" panose="020B0604020202020204" pitchFamily="34" charset="0"/>
              </a:rPr>
              <a:t>samples.</a:t>
            </a:r>
          </a:p>
        </p:txBody>
      </p:sp>
      <p:pic>
        <p:nvPicPr>
          <p:cNvPr id="13" name="图片 12">
            <a:extLst>
              <a:ext uri="{FF2B5EF4-FFF2-40B4-BE49-F238E27FC236}">
                <a16:creationId xmlns:a16="http://schemas.microsoft.com/office/drawing/2014/main" id="{42447B34-7E39-4BD7-9F85-71C2AE433F84}"/>
              </a:ext>
            </a:extLst>
          </p:cNvPr>
          <p:cNvPicPr>
            <a:picLocks noChangeAspect="1"/>
          </p:cNvPicPr>
          <p:nvPr/>
        </p:nvPicPr>
        <p:blipFill>
          <a:blip r:embed="rId3"/>
          <a:stretch>
            <a:fillRect/>
          </a:stretch>
        </p:blipFill>
        <p:spPr>
          <a:xfrm>
            <a:off x="292847" y="963475"/>
            <a:ext cx="11717385" cy="2686425"/>
          </a:xfrm>
          <a:prstGeom prst="rect">
            <a:avLst/>
          </a:prstGeom>
        </p:spPr>
      </p:pic>
    </p:spTree>
    <p:extLst>
      <p:ext uri="{BB962C8B-B14F-4D97-AF65-F5344CB8AC3E}">
        <p14:creationId xmlns:p14="http://schemas.microsoft.com/office/powerpoint/2010/main" val="3074008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3E189BA-03DF-4379-9F97-6BFA32D78D81}"/>
              </a:ext>
            </a:extLst>
          </p:cNvPr>
          <p:cNvPicPr>
            <a:picLocks noChangeAspect="1"/>
          </p:cNvPicPr>
          <p:nvPr/>
        </p:nvPicPr>
        <p:blipFill>
          <a:blip r:embed="rId2"/>
          <a:stretch>
            <a:fillRect/>
          </a:stretch>
        </p:blipFill>
        <p:spPr>
          <a:xfrm>
            <a:off x="572505" y="1075954"/>
            <a:ext cx="4962914" cy="4706092"/>
          </a:xfrm>
          <a:prstGeom prst="rect">
            <a:avLst/>
          </a:prstGeom>
        </p:spPr>
      </p:pic>
      <p:sp>
        <p:nvSpPr>
          <p:cNvPr id="6" name="文本框 5">
            <a:extLst>
              <a:ext uri="{FF2B5EF4-FFF2-40B4-BE49-F238E27FC236}">
                <a16:creationId xmlns:a16="http://schemas.microsoft.com/office/drawing/2014/main" id="{A575CB8A-FADF-406B-A2C3-1AB117224795}"/>
              </a:ext>
            </a:extLst>
          </p:cNvPr>
          <p:cNvSpPr txBox="1"/>
          <p:nvPr/>
        </p:nvSpPr>
        <p:spPr>
          <a:xfrm>
            <a:off x="576349" y="0"/>
            <a:ext cx="4300451"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Methods</a:t>
            </a:r>
          </a:p>
        </p:txBody>
      </p:sp>
      <p:pic>
        <p:nvPicPr>
          <p:cNvPr id="8" name="图片 7">
            <a:extLst>
              <a:ext uri="{FF2B5EF4-FFF2-40B4-BE49-F238E27FC236}">
                <a16:creationId xmlns:a16="http://schemas.microsoft.com/office/drawing/2014/main" id="{420D1CA8-CC8E-407A-B274-ED6C583896B4}"/>
              </a:ext>
            </a:extLst>
          </p:cNvPr>
          <p:cNvPicPr>
            <a:picLocks noChangeAspect="1"/>
          </p:cNvPicPr>
          <p:nvPr/>
        </p:nvPicPr>
        <p:blipFill>
          <a:blip r:embed="rId3"/>
          <a:stretch>
            <a:fillRect/>
          </a:stretch>
        </p:blipFill>
        <p:spPr>
          <a:xfrm>
            <a:off x="6236243" y="279685"/>
            <a:ext cx="4880644" cy="6457002"/>
          </a:xfrm>
          <a:prstGeom prst="rect">
            <a:avLst/>
          </a:prstGeom>
        </p:spPr>
      </p:pic>
    </p:spTree>
    <p:extLst>
      <p:ext uri="{BB962C8B-B14F-4D97-AF65-F5344CB8AC3E}">
        <p14:creationId xmlns:p14="http://schemas.microsoft.com/office/powerpoint/2010/main" val="2727868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05EA5C-4A44-40B3-BEF8-DFE7B8DE568A}"/>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E53A960F-F362-4C6E-9C8E-428607676905}"/>
              </a:ext>
            </a:extLst>
          </p:cNvPr>
          <p:cNvSpPr>
            <a:spLocks noGrp="1"/>
          </p:cNvSpPr>
          <p:nvPr>
            <p:ph type="subTitle" idx="1"/>
          </p:nvPr>
        </p:nvSpPr>
        <p:spPr/>
        <p:txBody>
          <a:bodyPr/>
          <a:lstStyle/>
          <a:p>
            <a:endParaRPr lang="zh-CN" altLang="en-US"/>
          </a:p>
        </p:txBody>
      </p:sp>
      <p:pic>
        <p:nvPicPr>
          <p:cNvPr id="5" name="图片 4">
            <a:extLst>
              <a:ext uri="{FF2B5EF4-FFF2-40B4-BE49-F238E27FC236}">
                <a16:creationId xmlns:a16="http://schemas.microsoft.com/office/drawing/2014/main" id="{B6769AD4-1030-46C9-B280-879F2D755EE6}"/>
              </a:ext>
            </a:extLst>
          </p:cNvPr>
          <p:cNvPicPr>
            <a:picLocks noChangeAspect="1"/>
          </p:cNvPicPr>
          <p:nvPr/>
        </p:nvPicPr>
        <p:blipFill rotWithShape="1">
          <a:blip r:embed="rId2">
            <a:extLst>
              <a:ext uri="{28A0092B-C50C-407E-A947-70E740481C1C}">
                <a14:useLocalDpi xmlns:a14="http://schemas.microsoft.com/office/drawing/2010/main" val="0"/>
              </a:ext>
            </a:extLst>
          </a:blip>
          <a:srcRect l="7077" t="8146" r="9637" b="5194"/>
          <a:stretch/>
        </p:blipFill>
        <p:spPr>
          <a:xfrm>
            <a:off x="862781" y="604684"/>
            <a:ext cx="10154264" cy="5847735"/>
          </a:xfrm>
          <a:prstGeom prst="rect">
            <a:avLst/>
          </a:prstGeom>
        </p:spPr>
      </p:pic>
      <p:pic>
        <p:nvPicPr>
          <p:cNvPr id="7" name="图片 6">
            <a:extLst>
              <a:ext uri="{FF2B5EF4-FFF2-40B4-BE49-F238E27FC236}">
                <a16:creationId xmlns:a16="http://schemas.microsoft.com/office/drawing/2014/main" id="{3D7E4725-C9A6-4A4E-BC55-709FD1BB7E59}"/>
              </a:ext>
            </a:extLst>
          </p:cNvPr>
          <p:cNvPicPr>
            <a:picLocks noChangeAspect="1"/>
          </p:cNvPicPr>
          <p:nvPr/>
        </p:nvPicPr>
        <p:blipFill rotWithShape="1">
          <a:blip r:embed="rId3">
            <a:extLst>
              <a:ext uri="{28A0092B-C50C-407E-A947-70E740481C1C}">
                <a14:useLocalDpi xmlns:a14="http://schemas.microsoft.com/office/drawing/2010/main" val="0"/>
              </a:ext>
            </a:extLst>
          </a:blip>
          <a:srcRect l="7077" t="8961" r="9073" b="4379"/>
          <a:stretch/>
        </p:blipFill>
        <p:spPr>
          <a:xfrm>
            <a:off x="862781" y="586095"/>
            <a:ext cx="10223090" cy="5847735"/>
          </a:xfrm>
          <a:prstGeom prst="rect">
            <a:avLst/>
          </a:prstGeom>
        </p:spPr>
      </p:pic>
      <p:sp>
        <p:nvSpPr>
          <p:cNvPr id="9" name="文本框 8">
            <a:extLst>
              <a:ext uri="{FF2B5EF4-FFF2-40B4-BE49-F238E27FC236}">
                <a16:creationId xmlns:a16="http://schemas.microsoft.com/office/drawing/2014/main" id="{D1FE4A40-8880-4982-B3D8-820D617C3225}"/>
              </a:ext>
            </a:extLst>
          </p:cNvPr>
          <p:cNvSpPr txBox="1"/>
          <p:nvPr/>
        </p:nvSpPr>
        <p:spPr>
          <a:xfrm>
            <a:off x="414799" y="78392"/>
            <a:ext cx="6094770"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WSe2 Monolayer PL</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45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E457A5B-65F2-4D83-B690-FC142D8AE00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201" r="8316"/>
          <a:stretch/>
        </p:blipFill>
        <p:spPr>
          <a:xfrm>
            <a:off x="641070" y="345733"/>
            <a:ext cx="6293612" cy="4829104"/>
          </a:xfrm>
        </p:spPr>
      </p:pic>
      <p:sp>
        <p:nvSpPr>
          <p:cNvPr id="6" name="文本框 5">
            <a:extLst>
              <a:ext uri="{FF2B5EF4-FFF2-40B4-BE49-F238E27FC236}">
                <a16:creationId xmlns:a16="http://schemas.microsoft.com/office/drawing/2014/main" id="{024D3686-B0F5-49A0-BFEE-C2ACE361FF08}"/>
              </a:ext>
            </a:extLst>
          </p:cNvPr>
          <p:cNvSpPr txBox="1"/>
          <p:nvPr/>
        </p:nvSpPr>
        <p:spPr>
          <a:xfrm>
            <a:off x="852919" y="5212671"/>
            <a:ext cx="10486162" cy="1200329"/>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1.7-1.75eV peaks: radiative recombination of neutral excitons (1.73)/negative trions (1.71)</a:t>
            </a:r>
          </a:p>
          <a:p>
            <a:r>
              <a:rPr lang="en-US" altLang="zh-CN" dirty="0">
                <a:latin typeface="Arial" panose="020B0604020202020204" pitchFamily="34" charset="0"/>
                <a:cs typeface="Arial" panose="020B0604020202020204" pitchFamily="34" charset="0"/>
              </a:rPr>
              <a:t>1.65-1.70eV peaks: defect-related localized state transition (1.66)  biexciton emission (1.68)</a:t>
            </a:r>
          </a:p>
          <a:p>
            <a:r>
              <a:rPr lang="en-US" altLang="zh-CN" dirty="0">
                <a:latin typeface="Arial" panose="020B0604020202020204" pitchFamily="34" charset="0"/>
                <a:cs typeface="Arial" panose="020B0604020202020204" pitchFamily="34" charset="0"/>
              </a:rPr>
              <a:t>1.63eV main peak: defect-related localized state transition</a:t>
            </a:r>
          </a:p>
          <a:p>
            <a:r>
              <a:rPr lang="en-US" altLang="zh-CN" dirty="0">
                <a:latin typeface="Arial" panose="020B0604020202020204" pitchFamily="34" charset="0"/>
                <a:cs typeface="Arial" panose="020B0604020202020204" pitchFamily="34" charset="0"/>
              </a:rPr>
              <a:t>1.61eV peak: recombination of A exciton (lowest-energy exciton transition)</a:t>
            </a:r>
          </a:p>
        </p:txBody>
      </p:sp>
      <p:pic>
        <p:nvPicPr>
          <p:cNvPr id="8" name="图片 7">
            <a:extLst>
              <a:ext uri="{FF2B5EF4-FFF2-40B4-BE49-F238E27FC236}">
                <a16:creationId xmlns:a16="http://schemas.microsoft.com/office/drawing/2014/main" id="{86362D51-F78B-4FD5-8629-3F476B0653E4}"/>
              </a:ext>
            </a:extLst>
          </p:cNvPr>
          <p:cNvPicPr>
            <a:picLocks noChangeAspect="1"/>
          </p:cNvPicPr>
          <p:nvPr/>
        </p:nvPicPr>
        <p:blipFill>
          <a:blip r:embed="rId4"/>
          <a:stretch>
            <a:fillRect/>
          </a:stretch>
        </p:blipFill>
        <p:spPr>
          <a:xfrm>
            <a:off x="7196474" y="445000"/>
            <a:ext cx="4953691" cy="4706007"/>
          </a:xfrm>
          <a:prstGeom prst="rect">
            <a:avLst/>
          </a:prstGeom>
        </p:spPr>
      </p:pic>
      <p:sp>
        <p:nvSpPr>
          <p:cNvPr id="7" name="文本框 6">
            <a:extLst>
              <a:ext uri="{FF2B5EF4-FFF2-40B4-BE49-F238E27FC236}">
                <a16:creationId xmlns:a16="http://schemas.microsoft.com/office/drawing/2014/main" id="{2C548822-B0BB-432A-B124-FC19FF1D9D1E}"/>
              </a:ext>
            </a:extLst>
          </p:cNvPr>
          <p:cNvSpPr txBox="1"/>
          <p:nvPr/>
        </p:nvSpPr>
        <p:spPr>
          <a:xfrm>
            <a:off x="0" y="6488668"/>
            <a:ext cx="6096000" cy="369332"/>
          </a:xfrm>
          <a:prstGeom prst="rect">
            <a:avLst/>
          </a:prstGeom>
          <a:noFill/>
        </p:spPr>
        <p:txBody>
          <a:bodyPr wrap="square">
            <a:spAutoFit/>
          </a:bodyPr>
          <a:lstStyle/>
          <a:p>
            <a:r>
              <a:rPr lang="zh-CN" altLang="en-US" dirty="0">
                <a:latin typeface="Arial" panose="020B0604020202020204" pitchFamily="34" charset="0"/>
                <a:cs typeface="Arial" panose="020B0604020202020204" pitchFamily="34" charset="0"/>
              </a:rPr>
              <a:t>DOI: 10.1038/NPHYS3324   </a:t>
            </a:r>
            <a:r>
              <a:rPr lang="en-US" altLang="zh-CN" dirty="0">
                <a:latin typeface="Arial" panose="020B0604020202020204" pitchFamily="34" charset="0"/>
                <a:cs typeface="Arial" panose="020B0604020202020204" pitchFamily="34" charset="0"/>
              </a:rPr>
              <a:t>DOI: 10.1038/srep22414</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951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3CB0DF1-B123-48AF-8EAD-6BD736D9442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7044" t="7949" r="9638" b="5182"/>
          <a:stretch/>
        </p:blipFill>
        <p:spPr>
          <a:xfrm>
            <a:off x="284813" y="151320"/>
            <a:ext cx="11622373" cy="6706680"/>
          </a:xfrm>
        </p:spPr>
      </p:pic>
    </p:spTree>
    <p:extLst>
      <p:ext uri="{BB962C8B-B14F-4D97-AF65-F5344CB8AC3E}">
        <p14:creationId xmlns:p14="http://schemas.microsoft.com/office/powerpoint/2010/main" val="163074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31D1BB7-5880-4AE4-BF6F-2E449CF73DDD}"/>
              </a:ext>
            </a:extLst>
          </p:cNvPr>
          <p:cNvPicPr>
            <a:picLocks noChangeAspect="1"/>
          </p:cNvPicPr>
          <p:nvPr/>
        </p:nvPicPr>
        <p:blipFill rotWithShape="1">
          <a:blip r:embed="rId3">
            <a:extLst>
              <a:ext uri="{28A0092B-C50C-407E-A947-70E740481C1C}">
                <a14:useLocalDpi xmlns:a14="http://schemas.microsoft.com/office/drawing/2010/main" val="0"/>
              </a:ext>
            </a:extLst>
          </a:blip>
          <a:srcRect l="7786" t="7988" r="9474" b="4837"/>
          <a:stretch/>
        </p:blipFill>
        <p:spPr>
          <a:xfrm>
            <a:off x="1320800" y="419579"/>
            <a:ext cx="9154779" cy="5338526"/>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4BB65AF-7BDB-4152-A5E9-8788FD5D189A}"/>
                  </a:ext>
                </a:extLst>
              </p:cNvPr>
              <p:cNvSpPr txBox="1"/>
              <p:nvPr/>
            </p:nvSpPr>
            <p:spPr>
              <a:xfrm>
                <a:off x="1602025" y="5948490"/>
                <a:ext cx="8873554"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223.3</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𝑐𝑚</m:t>
                        </m:r>
                      </m:e>
                      <m:sup>
                        <m:r>
                          <a:rPr lang="en-US" altLang="zh-CN" b="0" i="1" smtClean="0">
                            <a:latin typeface="Cambria Math" panose="02040503050406030204" pitchFamily="18" charset="0"/>
                            <a:cs typeface="Arial" panose="020B0604020202020204" pitchFamily="34" charset="0"/>
                          </a:rPr>
                          <m:t>−1</m:t>
                        </m:r>
                      </m:sup>
                    </m:sSup>
                  </m:oMath>
                </a14:m>
                <a:r>
                  <a:rPr lang="en-US" altLang="zh-CN" dirty="0">
                    <a:latin typeface="Arial" panose="020B0604020202020204" pitchFamily="34" charset="0"/>
                    <a:cs typeface="Arial" panose="020B0604020202020204" pitchFamily="34" charset="0"/>
                  </a:rPr>
                  <a:t>:</a:t>
                </a:r>
                <a14:m>
                  <m:oMath xmlns:m="http://schemas.openxmlformats.org/officeDocument/2006/math">
                    <m:sSup>
                      <m:sSupPr>
                        <m:ctrlPr>
                          <a:rPr lang="en-US" altLang="zh-CN" i="1" dirty="0" smtClean="0">
                            <a:latin typeface="Cambria Math" panose="02040503050406030204" pitchFamily="18" charset="0"/>
                            <a:cs typeface="Arial" panose="020B0604020202020204" pitchFamily="34" charset="0"/>
                          </a:rPr>
                        </m:ctrlPr>
                      </m:sSupPr>
                      <m:e>
                        <m:r>
                          <a:rPr lang="en-US" altLang="zh-CN" b="0" i="1" dirty="0" smtClean="0">
                            <a:latin typeface="Cambria Math" panose="02040503050406030204" pitchFamily="18" charset="0"/>
                            <a:cs typeface="Arial" panose="020B0604020202020204" pitchFamily="34" charset="0"/>
                          </a:rPr>
                          <m:t> </m:t>
                        </m:r>
                        <m:r>
                          <a:rPr lang="en-US" altLang="zh-CN" b="0" i="1" dirty="0" smtClean="0">
                            <a:latin typeface="Cambria Math" panose="02040503050406030204" pitchFamily="18" charset="0"/>
                            <a:cs typeface="Arial" panose="020B0604020202020204" pitchFamily="34" charset="0"/>
                          </a:rPr>
                          <m:t>𝐸</m:t>
                        </m:r>
                      </m:e>
                      <m:sup>
                        <m:r>
                          <a:rPr lang="en-US" altLang="zh-CN" b="0" i="1" dirty="0" smtClean="0">
                            <a:latin typeface="Cambria Math" panose="02040503050406030204" pitchFamily="18" charset="0"/>
                            <a:cs typeface="Arial" panose="020B0604020202020204" pitchFamily="34" charset="0"/>
                          </a:rPr>
                          <m:t>′−</m:t>
                        </m:r>
                      </m:sup>
                    </m:sSup>
                  </m:oMath>
                </a14:m>
                <a:r>
                  <a:rPr lang="en-US" altLang="zh-CN" dirty="0">
                    <a:latin typeface="Arial" panose="020B0604020202020204" pitchFamily="34" charset="0"/>
                    <a:cs typeface="Arial" panose="020B0604020202020204" pitchFamily="34" charset="0"/>
                  </a:rPr>
                  <a:t>           240.3</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𝑐𝑚</m:t>
                        </m:r>
                      </m:e>
                      <m:sup>
                        <m:r>
                          <a:rPr lang="en-US" altLang="zh-CN" b="0" i="1" smtClean="0">
                            <a:latin typeface="Cambria Math" panose="02040503050406030204" pitchFamily="18" charset="0"/>
                            <a:cs typeface="Arial" panose="020B0604020202020204" pitchFamily="34" charset="0"/>
                          </a:rPr>
                          <m:t>−1</m:t>
                        </m:r>
                      </m:sup>
                    </m:sSup>
                  </m:oMath>
                </a14:m>
                <a:r>
                  <a:rPr lang="en-US" altLang="zh-CN" dirty="0">
                    <a:latin typeface="Arial" panose="020B0604020202020204" pitchFamily="34" charset="0"/>
                    <a:cs typeface="Arial" panose="020B0604020202020204" pitchFamily="34" charset="0"/>
                  </a:rPr>
                  <a:t>: </a:t>
                </a:r>
                <a14:m>
                  <m:oMath xmlns:m="http://schemas.openxmlformats.org/officeDocument/2006/math">
                    <m:sSup>
                      <m:sSupPr>
                        <m:ctrlPr>
                          <a:rPr lang="en-US" altLang="zh-CN" i="1" dirty="0" smtClean="0">
                            <a:latin typeface="Cambria Math" panose="02040503050406030204" pitchFamily="18" charset="0"/>
                            <a:cs typeface="Arial" panose="020B0604020202020204" pitchFamily="34" charset="0"/>
                          </a:rPr>
                        </m:ctrlPr>
                      </m:sSupPr>
                      <m:e>
                        <m:r>
                          <a:rPr lang="en-US" altLang="zh-CN" b="0" i="1" dirty="0" smtClean="0">
                            <a:latin typeface="Cambria Math" panose="02040503050406030204" pitchFamily="18" charset="0"/>
                            <a:cs typeface="Arial" panose="020B0604020202020204" pitchFamily="34" charset="0"/>
                          </a:rPr>
                          <m:t>𝐴</m:t>
                        </m:r>
                      </m:e>
                      <m:sup>
                        <m:r>
                          <a:rPr lang="en-US" altLang="zh-CN" b="0" i="1" dirty="0" smtClean="0">
                            <a:latin typeface="Cambria Math" panose="02040503050406030204" pitchFamily="18" charset="0"/>
                            <a:cs typeface="Arial" panose="020B0604020202020204" pitchFamily="34" charset="0"/>
                          </a:rPr>
                          <m:t>′</m:t>
                        </m:r>
                      </m:sup>
                    </m:sSup>
                    <m:r>
                      <a:rPr lang="en-US" altLang="zh-CN" b="0" i="0" dirty="0" smtClean="0">
                        <a:latin typeface="Cambria Math" panose="02040503050406030204" pitchFamily="18" charset="0"/>
                        <a:cs typeface="Arial" panose="020B0604020202020204" pitchFamily="34" charset="0"/>
                      </a:rPr>
                      <m:t> </m:t>
                    </m:r>
                  </m:oMath>
                </a14:m>
                <a:r>
                  <a:rPr lang="en-US" altLang="zh-CN" dirty="0">
                    <a:latin typeface="Arial" panose="020B0604020202020204" pitchFamily="34" charset="0"/>
                    <a:cs typeface="Arial" panose="020B0604020202020204" pitchFamily="34" charset="0"/>
                  </a:rPr>
                  <a:t>         252.2</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𝑐𝑚</m:t>
                        </m:r>
                      </m:e>
                      <m:sup>
                        <m:r>
                          <a:rPr lang="en-US" altLang="zh-CN" b="0" i="1" smtClean="0">
                            <a:latin typeface="Cambria Math" panose="02040503050406030204" pitchFamily="18" charset="0"/>
                            <a:cs typeface="Arial" panose="020B0604020202020204" pitchFamily="34" charset="0"/>
                          </a:rPr>
                          <m:t>−1</m:t>
                        </m:r>
                      </m:sup>
                    </m:sSup>
                  </m:oMath>
                </a14:m>
                <a:r>
                  <a:rPr lang="en-US" altLang="zh-CN" dirty="0">
                    <a:latin typeface="Arial" panose="020B0604020202020204" pitchFamily="34" charset="0"/>
                    <a:cs typeface="Arial" panose="020B0604020202020204" pitchFamily="34" charset="0"/>
                  </a:rPr>
                  <a:t>:</a:t>
                </a:r>
                <a14:m>
                  <m:oMath xmlns:m="http://schemas.openxmlformats.org/officeDocument/2006/math">
                    <m:sSup>
                      <m:sSupPr>
                        <m:ctrlPr>
                          <a:rPr lang="en-US" altLang="zh-CN" i="1" dirty="0" smtClean="0">
                            <a:latin typeface="Cambria Math" panose="02040503050406030204" pitchFamily="18" charset="0"/>
                            <a:cs typeface="Arial" panose="020B0604020202020204" pitchFamily="34" charset="0"/>
                          </a:rPr>
                        </m:ctrlPr>
                      </m:sSupPr>
                      <m:e>
                        <m:r>
                          <a:rPr lang="en-US" altLang="zh-CN" b="0" i="1" dirty="0" smtClean="0">
                            <a:latin typeface="Cambria Math" panose="02040503050406030204" pitchFamily="18" charset="0"/>
                            <a:cs typeface="Arial" panose="020B0604020202020204" pitchFamily="34" charset="0"/>
                          </a:rPr>
                          <m:t> </m:t>
                        </m:r>
                        <m:r>
                          <a:rPr lang="en-US" altLang="zh-CN" b="0" i="1" dirty="0" smtClean="0">
                            <a:latin typeface="Cambria Math" panose="02040503050406030204" pitchFamily="18" charset="0"/>
                            <a:cs typeface="Arial" panose="020B0604020202020204" pitchFamily="34" charset="0"/>
                          </a:rPr>
                          <m:t>𝐸</m:t>
                        </m:r>
                      </m:e>
                      <m:sup>
                        <m:r>
                          <a:rPr lang="en-US" altLang="zh-CN" b="0" i="1" dirty="0" smtClean="0">
                            <a:latin typeface="Cambria Math" panose="02040503050406030204" pitchFamily="18" charset="0"/>
                            <a:cs typeface="Arial" panose="020B0604020202020204" pitchFamily="34" charset="0"/>
                          </a:rPr>
                          <m:t>′+</m:t>
                        </m:r>
                      </m:sup>
                    </m:sSup>
                  </m:oMath>
                </a14:m>
                <a:r>
                  <a:rPr lang="en-US" altLang="zh-CN" dirty="0">
                    <a:latin typeface="Arial" panose="020B0604020202020204" pitchFamily="34" charset="0"/>
                    <a:cs typeface="Arial" panose="020B0604020202020204" pitchFamily="34" charset="0"/>
                  </a:rPr>
                  <a:t>           264.6</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𝑐𝑚</m:t>
                        </m:r>
                      </m:e>
                      <m:sup>
                        <m:r>
                          <a:rPr lang="en-US" altLang="zh-CN" b="0" i="1" smtClean="0">
                            <a:latin typeface="Cambria Math" panose="02040503050406030204" pitchFamily="18" charset="0"/>
                            <a:cs typeface="Arial" panose="020B0604020202020204" pitchFamily="34" charset="0"/>
                          </a:rPr>
                          <m:t>−1</m:t>
                        </m:r>
                      </m:sup>
                    </m:sSup>
                  </m:oMath>
                </a14:m>
                <a:r>
                  <a:rPr lang="en-US" altLang="zh-CN" dirty="0">
                    <a:latin typeface="Arial" panose="020B0604020202020204" pitchFamily="34" charset="0"/>
                    <a:cs typeface="Arial" panose="020B0604020202020204" pitchFamily="34" charset="0"/>
                  </a:rPr>
                  <a:t>: </a:t>
                </a:r>
                <a:r>
                  <a:rPr lang="en-US" altLang="zh-CN" i="1" dirty="0">
                    <a:latin typeface="Cambria Math" panose="02040503050406030204" pitchFamily="18" charset="0"/>
                    <a:cs typeface="Arial" panose="020B0604020202020204" pitchFamily="34" charset="0"/>
                  </a:rPr>
                  <a:t>2LA</a:t>
                </a:r>
                <a:endParaRPr lang="zh-CN" altLang="en-US" i="1" dirty="0">
                  <a:latin typeface="Cambria Math" panose="02040503050406030204" pitchFamily="18" charset="0"/>
                  <a:cs typeface="Arial" panose="020B0604020202020204" pitchFamily="34" charset="0"/>
                </a:endParaRPr>
              </a:p>
            </p:txBody>
          </p:sp>
        </mc:Choice>
        <mc:Fallback xmlns="">
          <p:sp>
            <p:nvSpPr>
              <p:cNvPr id="6" name="文本框 5">
                <a:extLst>
                  <a:ext uri="{FF2B5EF4-FFF2-40B4-BE49-F238E27FC236}">
                    <a16:creationId xmlns:a16="http://schemas.microsoft.com/office/drawing/2014/main" id="{74BB65AF-7BDB-4152-A5E9-8788FD5D189A}"/>
                  </a:ext>
                </a:extLst>
              </p:cNvPr>
              <p:cNvSpPr txBox="1">
                <a:spLocks noRot="1" noChangeAspect="1" noMove="1" noResize="1" noEditPoints="1" noAdjustHandles="1" noChangeArrowheads="1" noChangeShapeType="1" noTextEdit="1"/>
              </p:cNvSpPr>
              <p:nvPr/>
            </p:nvSpPr>
            <p:spPr>
              <a:xfrm>
                <a:off x="1602025" y="5948490"/>
                <a:ext cx="8873554" cy="369332"/>
              </a:xfrm>
              <a:prstGeom prst="rect">
                <a:avLst/>
              </a:prstGeom>
              <a:blipFill>
                <a:blip r:embed="rId4"/>
                <a:stretch>
                  <a:fillRect l="-619" t="-11667" b="-266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977F0499-A8E6-42BD-93A8-F70A75700801}"/>
              </a:ext>
            </a:extLst>
          </p:cNvPr>
          <p:cNvSpPr txBox="1"/>
          <p:nvPr/>
        </p:nvSpPr>
        <p:spPr>
          <a:xfrm>
            <a:off x="402023" y="-1506"/>
            <a:ext cx="5283634"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Monolayer Raman</a:t>
            </a:r>
            <a:endParaRPr lang="zh-CN" altLang="en-US" sz="2400" dirty="0">
              <a:latin typeface="Arial" panose="020B0604020202020204" pitchFamily="34" charset="0"/>
              <a:cs typeface="Arial" panose="020B0604020202020204" pitchFamily="34" charset="0"/>
            </a:endParaRPr>
          </a:p>
        </p:txBody>
      </p:sp>
      <p:pic>
        <p:nvPicPr>
          <p:cNvPr id="9" name="图片 8">
            <a:extLst>
              <a:ext uri="{FF2B5EF4-FFF2-40B4-BE49-F238E27FC236}">
                <a16:creationId xmlns:a16="http://schemas.microsoft.com/office/drawing/2014/main" id="{F5400486-2F5E-42B5-8F26-F0D551327202}"/>
              </a:ext>
            </a:extLst>
          </p:cNvPr>
          <p:cNvPicPr>
            <a:picLocks noChangeAspect="1"/>
          </p:cNvPicPr>
          <p:nvPr/>
        </p:nvPicPr>
        <p:blipFill rotWithShape="1">
          <a:blip r:embed="rId5">
            <a:extLst>
              <a:ext uri="{28A0092B-C50C-407E-A947-70E740481C1C}">
                <a14:useLocalDpi xmlns:a14="http://schemas.microsoft.com/office/drawing/2010/main" val="0"/>
              </a:ext>
            </a:extLst>
          </a:blip>
          <a:srcRect l="8226" t="9020" r="9516" b="5402"/>
          <a:stretch/>
        </p:blipFill>
        <p:spPr>
          <a:xfrm>
            <a:off x="1320800" y="488084"/>
            <a:ext cx="9213708" cy="5305346"/>
          </a:xfrm>
          <a:prstGeom prst="rect">
            <a:avLst/>
          </a:prstGeom>
        </p:spPr>
      </p:pic>
    </p:spTree>
    <p:extLst>
      <p:ext uri="{BB962C8B-B14F-4D97-AF65-F5344CB8AC3E}">
        <p14:creationId xmlns:p14="http://schemas.microsoft.com/office/powerpoint/2010/main" val="23792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C83B7B9-59EF-489B-B892-5092E32D4497}"/>
              </a:ext>
            </a:extLst>
          </p:cNvPr>
          <p:cNvSpPr txBox="1"/>
          <p:nvPr/>
        </p:nvSpPr>
        <p:spPr>
          <a:xfrm>
            <a:off x="-8316" y="6488668"/>
            <a:ext cx="6104312"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Chem. Mater. 2018, 30, 5148−5155</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CF5F56CA-E3DA-478D-89C2-126F30263AE5}"/>
              </a:ext>
            </a:extLst>
          </p:cNvPr>
          <p:cNvPicPr>
            <a:picLocks noChangeAspect="1"/>
          </p:cNvPicPr>
          <p:nvPr/>
        </p:nvPicPr>
        <p:blipFill>
          <a:blip r:embed="rId2"/>
          <a:stretch>
            <a:fillRect/>
          </a:stretch>
        </p:blipFill>
        <p:spPr>
          <a:xfrm>
            <a:off x="2836011" y="0"/>
            <a:ext cx="6457402" cy="892703"/>
          </a:xfrm>
          <a:prstGeom prst="rect">
            <a:avLst/>
          </a:prstGeom>
        </p:spPr>
      </p:pic>
      <p:pic>
        <p:nvPicPr>
          <p:cNvPr id="8" name="图片 7">
            <a:extLst>
              <a:ext uri="{FF2B5EF4-FFF2-40B4-BE49-F238E27FC236}">
                <a16:creationId xmlns:a16="http://schemas.microsoft.com/office/drawing/2014/main" id="{ABB4BF04-21A7-43E7-B276-EB9FE35C3E4B}"/>
              </a:ext>
            </a:extLst>
          </p:cNvPr>
          <p:cNvPicPr>
            <a:picLocks noChangeAspect="1"/>
          </p:cNvPicPr>
          <p:nvPr/>
        </p:nvPicPr>
        <p:blipFill>
          <a:blip r:embed="rId3"/>
          <a:stretch>
            <a:fillRect/>
          </a:stretch>
        </p:blipFill>
        <p:spPr>
          <a:xfrm>
            <a:off x="1900518" y="892703"/>
            <a:ext cx="7817223" cy="5554160"/>
          </a:xfrm>
          <a:prstGeom prst="rect">
            <a:avLst/>
          </a:prstGeom>
        </p:spPr>
      </p:pic>
    </p:spTree>
    <p:extLst>
      <p:ext uri="{BB962C8B-B14F-4D97-AF65-F5344CB8AC3E}">
        <p14:creationId xmlns:p14="http://schemas.microsoft.com/office/powerpoint/2010/main" val="219778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3A1BD-400D-4371-952D-2B0B0A47D25E}"/>
              </a:ext>
            </a:extLst>
          </p:cNvPr>
          <p:cNvSpPr>
            <a:spLocks noGrp="1"/>
          </p:cNvSpPr>
          <p:nvPr>
            <p:ph type="title"/>
          </p:nvPr>
        </p:nvSpPr>
        <p:spPr>
          <a:xfrm>
            <a:off x="4019550" y="2103437"/>
            <a:ext cx="4152900" cy="1325563"/>
          </a:xfrm>
        </p:spPr>
        <p:txBody>
          <a:bodyPr/>
          <a:lstStyle/>
          <a:p>
            <a:r>
              <a:rPr lang="en-US" altLang="zh-CN" dirty="0">
                <a:latin typeface="Arial" panose="020B0604020202020204" pitchFamily="34" charset="0"/>
                <a:cs typeface="Arial" panose="020B0604020202020204" pitchFamily="34" charset="0"/>
              </a:rPr>
              <a:t>Re-doped WS2</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961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E49A23-A835-4F05-A526-395EE617EDF8}"/>
              </a:ext>
            </a:extLst>
          </p:cNvPr>
          <p:cNvSpPr txBox="1"/>
          <p:nvPr/>
        </p:nvSpPr>
        <p:spPr>
          <a:xfrm>
            <a:off x="349134" y="0"/>
            <a:ext cx="3535680" cy="461665"/>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Re-WS2 Raman</a:t>
            </a:r>
            <a:endParaRPr lang="zh-CN" altLang="en-US" sz="2400" dirty="0">
              <a:latin typeface="Arial" panose="020B0604020202020204" pitchFamily="34" charset="0"/>
              <a:cs typeface="Arial" panose="020B0604020202020204" pitchFamily="34" charset="0"/>
            </a:endParaRPr>
          </a:p>
        </p:txBody>
      </p:sp>
      <p:pic>
        <p:nvPicPr>
          <p:cNvPr id="15" name="图形 14">
            <a:extLst>
              <a:ext uri="{FF2B5EF4-FFF2-40B4-BE49-F238E27FC236}">
                <a16:creationId xmlns:a16="http://schemas.microsoft.com/office/drawing/2014/main" id="{0A29BCC3-CCA6-46CB-8B2D-E2A1E448AA8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55" t="6149" r="8798" b="-1384"/>
          <a:stretch/>
        </p:blipFill>
        <p:spPr>
          <a:xfrm>
            <a:off x="444335" y="681694"/>
            <a:ext cx="7201866" cy="5557741"/>
          </a:xfrm>
          <a:prstGeom prst="rect">
            <a:avLst/>
          </a:prstGeom>
        </p:spPr>
      </p:pic>
      <p:pic>
        <p:nvPicPr>
          <p:cNvPr id="3" name="图片 2">
            <a:extLst>
              <a:ext uri="{FF2B5EF4-FFF2-40B4-BE49-F238E27FC236}">
                <a16:creationId xmlns:a16="http://schemas.microsoft.com/office/drawing/2014/main" id="{831623F7-A76C-47C1-B5C6-94667B748FB4}"/>
              </a:ext>
            </a:extLst>
          </p:cNvPr>
          <p:cNvPicPr>
            <a:picLocks noChangeAspect="1"/>
          </p:cNvPicPr>
          <p:nvPr/>
        </p:nvPicPr>
        <p:blipFill>
          <a:blip r:embed="rId4"/>
          <a:stretch>
            <a:fillRect/>
          </a:stretch>
        </p:blipFill>
        <p:spPr>
          <a:xfrm>
            <a:off x="7794374" y="818776"/>
            <a:ext cx="3404228" cy="5310094"/>
          </a:xfrm>
          <a:prstGeom prst="rect">
            <a:avLst/>
          </a:prstGeom>
        </p:spPr>
      </p:pic>
      <p:sp>
        <p:nvSpPr>
          <p:cNvPr id="7" name="文本框 6">
            <a:extLst>
              <a:ext uri="{FF2B5EF4-FFF2-40B4-BE49-F238E27FC236}">
                <a16:creationId xmlns:a16="http://schemas.microsoft.com/office/drawing/2014/main" id="{5E38E3FC-E43A-4A01-8015-AAA4A49152FE}"/>
              </a:ext>
            </a:extLst>
          </p:cNvPr>
          <p:cNvSpPr txBox="1"/>
          <p:nvPr/>
        </p:nvSpPr>
        <p:spPr>
          <a:xfrm>
            <a:off x="7880961" y="6488668"/>
            <a:ext cx="3487216"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Nano Lett. 2021, 21, 5293−5300</a:t>
            </a:r>
          </a:p>
        </p:txBody>
      </p:sp>
    </p:spTree>
    <p:extLst>
      <p:ext uri="{BB962C8B-B14F-4D97-AF65-F5344CB8AC3E}">
        <p14:creationId xmlns:p14="http://schemas.microsoft.com/office/powerpoint/2010/main" val="6167056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1056</Words>
  <Application>Microsoft Office PowerPoint</Application>
  <PresentationFormat>宽屏</PresentationFormat>
  <Paragraphs>92</Paragraphs>
  <Slides>21</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Arial</vt:lpstr>
      <vt:lpstr>Cambria Math</vt:lpstr>
      <vt:lpstr>Times New Roman</vt:lpstr>
      <vt:lpstr>Office 主题​​</vt:lpstr>
      <vt:lpstr>PowerPoint 演示文稿</vt:lpstr>
      <vt:lpstr>Monolayer WSe2 </vt:lpstr>
      <vt:lpstr>PowerPoint 演示文稿</vt:lpstr>
      <vt:lpstr>PowerPoint 演示文稿</vt:lpstr>
      <vt:lpstr>PowerPoint 演示文稿</vt:lpstr>
      <vt:lpstr>PowerPoint 演示文稿</vt:lpstr>
      <vt:lpstr>PowerPoint 演示文稿</vt:lpstr>
      <vt:lpstr>Re-doped WS2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Zhongqi Xiu</dc:creator>
  <cp:lastModifiedBy>Zhongqi Xiu</cp:lastModifiedBy>
  <cp:revision>61</cp:revision>
  <dcterms:created xsi:type="dcterms:W3CDTF">2024-08-14T20:08:52Z</dcterms:created>
  <dcterms:modified xsi:type="dcterms:W3CDTF">2024-08-19T17:03:40Z</dcterms:modified>
</cp:coreProperties>
</file>