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57" r:id="rId4"/>
    <p:sldId id="258" r:id="rId5"/>
    <p:sldId id="266" r:id="rId6"/>
    <p:sldId id="267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55F44-AE5C-4B42-B73E-5317401BAC8E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F97F8-F58E-4A0E-B0FD-6E566C1A00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164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151515"/>
                </a:solidFill>
                <a:effectLst/>
                <a:latin typeface="Roboto" panose="02000000000000000000" pitchFamily="2" charset="0"/>
              </a:rPr>
              <a:t>The interlayer shear modes (S) and breathing mode (B), and other intralayer modes (I–V) are denoted.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F97F8-F58E-4A0E-B0FD-6E566C1A00C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23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Energy differences</a:t>
            </a:r>
            <a:r>
              <a:rPr lang="zh-CN" altLang="en-US" dirty="0"/>
              <a:t>≈ </a:t>
            </a:r>
            <a:r>
              <a:rPr lang="en-US" altLang="zh-CN" dirty="0"/>
              <a:t>5cm-1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0F97F8-F58E-4A0E-B0FD-6E566C1A00C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23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9DABD-2AD6-47A9-8133-6C71806A3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8D2A62-D2A9-4A57-BED9-1E72AA13B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2286F7-A5D8-48F8-B2A9-C61E20FC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CC97-2702-4E45-8C08-8FDF24DE55BB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A29F38-83C1-4940-8C9E-933128AC9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949DA-B1E4-4BDF-A4F1-27DFC9FE5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A9C9-6CAC-4949-BF9F-C94BBC08B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048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925C8-BF2F-4DCB-AFEE-E6E71D89C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0C3E73-7A04-40F2-9265-A6225F100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377A70-394D-437F-B8B1-B6250DAAC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CC97-2702-4E45-8C08-8FDF24DE55BB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C5A730-088A-4C0F-97CE-E481B398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9F725D-C1E6-4299-9369-96C2103E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A9C9-6CAC-4949-BF9F-C94BBC08B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98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D3EB07-6BFF-4364-B5A3-8E25DC0AD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EB7106-1C37-4A30-B8CD-9C1C895C0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691E4F-FA65-47B5-B389-CE2CE26C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CC97-2702-4E45-8C08-8FDF24DE55BB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3602AB-C8FB-4BD7-9E5B-1013BED3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DBDC09-F844-4D26-8AAE-A86BAD89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A9C9-6CAC-4949-BF9F-C94BBC08B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52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7EAA2-585F-49A0-9146-227B4F9B6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41DB44-EDF9-4DE3-8D63-B254AC547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39C1B4-1FB2-4AF4-B1DF-5FC343063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CC97-2702-4E45-8C08-8FDF24DE55BB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CEB2CC-FA08-496C-949B-C25EDDF6B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84E5F4-D331-44AD-BCFC-22C5269A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A9C9-6CAC-4949-BF9F-C94BBC08B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60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D8FCFC-F5DC-41E3-9BF7-FB16F84C2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4E7405-38FE-4CE8-9009-642723C1D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1AF3CF-A73A-4616-A03F-B1004B7B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CC97-2702-4E45-8C08-8FDF24DE55BB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0E1EFF-3402-4D15-8EA8-7EEE85774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DFD91E-D372-4CC8-8938-BF486F6D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A9C9-6CAC-4949-BF9F-C94BBC08B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55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EF92A-574B-4A22-9ADE-DA19ED1E9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E58558-43AC-4619-8995-953E5D8BCF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A6D0D9-17F7-4BFD-BC98-C11A395A8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D6D43D-7971-4951-B37B-5B966996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CC97-2702-4E45-8C08-8FDF24DE55BB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93E5F5-E71D-4990-A3C0-3830774A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A9ED81-2568-4AC6-BD1C-DB58E863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A9C9-6CAC-4949-BF9F-C94BBC08B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76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28999-429B-4413-B018-83FC2D1EA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65DBB9-52DC-494D-92A8-2865C0C71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94C723-78A2-4F4B-A2D9-663AA3CD0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50C5E4-0A54-484C-81BE-9571599E5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C4BDA7-6191-410D-963A-1D5EC67D7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43F1B9-D4DB-4B71-A3AB-8907AA65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CC97-2702-4E45-8C08-8FDF24DE55BB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FB25C4-6314-4A40-AC35-58C509810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A8634B-ED47-494E-A8A5-B1124D57B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A9C9-6CAC-4949-BF9F-C94BBC08B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11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6B97A-D8F2-4F58-9FCD-754D3BC11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208BB9-7A82-43B3-96B5-DBA2C0B3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CC97-2702-4E45-8C08-8FDF24DE55BB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EA3CE5-ED3F-406B-9838-34467C50E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424EAF-16D6-4207-B2A0-970CED49E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A9C9-6CAC-4949-BF9F-C94BBC08B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12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940ABB-1D75-433D-9DA8-867EF0F5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CC97-2702-4E45-8C08-8FDF24DE55BB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D8CE3C-C82C-407E-A95D-6C1D8A84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2EE8D5-09AA-43C9-9EC4-469F387E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A9C9-6CAC-4949-BF9F-C94BBC08B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6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26308-22E2-443C-82BF-38CB7796C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5B33A-B689-4F88-8EF7-708EC5F42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618A43-2610-4AE7-8450-C5F601DF9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59BE90-B4D2-43C1-93A5-65831415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CC97-2702-4E45-8C08-8FDF24DE55BB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90A50B-179B-4388-A989-638EB68A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BF2092-B83C-48B8-A0EE-5954CC68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A9C9-6CAC-4949-BF9F-C94BBC08B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21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CECCC-6053-4F8B-85A3-CB3B0D015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F7428F-DF1F-4C22-A267-84574BE2D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99FB2D-7E9D-494A-A3C1-6BCFF545C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BB5BA9-E36C-4C4A-8F5E-2633FD9C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CC97-2702-4E45-8C08-8FDF24DE55BB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51B889-3AB3-47F4-8455-CE8B9035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74CD41-D2CC-40B0-84B7-AE538ED8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DA9C9-6CAC-4949-BF9F-C94BBC08B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89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58D820-4365-4D6E-A251-258F10628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19DE6-5F15-4169-A096-2B62A0422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17B582-6450-4B89-A039-13DDC1A97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0CC97-2702-4E45-8C08-8FDF24DE55BB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557A81-66AF-4D28-A6B3-CD073E74F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098D0E-73EE-4D0A-ADD1-26CCAC542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DA9C9-6CAC-4949-BF9F-C94BBC08BA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59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28C4010-07A4-48DC-A429-D15A3E817100}"/>
              </a:ext>
            </a:extLst>
          </p:cNvPr>
          <p:cNvSpPr txBox="1"/>
          <p:nvPr/>
        </p:nvSpPr>
        <p:spPr>
          <a:xfrm>
            <a:off x="351692" y="0"/>
            <a:ext cx="246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Heatmap plotter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866F7EE-1B60-47EA-B28B-DE770040C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50" y="1817082"/>
            <a:ext cx="4721619" cy="30791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09DC11B-CAE4-4DD7-9904-F8D7EEE07D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3" t="9488" r="12861" b="8229"/>
          <a:stretch/>
        </p:blipFill>
        <p:spPr>
          <a:xfrm>
            <a:off x="6023085" y="1325492"/>
            <a:ext cx="4922788" cy="419998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4E1D0D5-8691-4268-9978-9D33D39D316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3" t="8141" r="9584" b="3766"/>
          <a:stretch/>
        </p:blipFill>
        <p:spPr>
          <a:xfrm>
            <a:off x="5796820" y="1325492"/>
            <a:ext cx="5375317" cy="413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4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7590FC8A-C3AE-4AB3-9E1D-8EEB0A7BD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54872"/>
              </p:ext>
            </p:extLst>
          </p:nvPr>
        </p:nvGraphicFramePr>
        <p:xfrm>
          <a:off x="1742332" y="5505533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430073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24972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2041530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3707333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599037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Peaks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Peak1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Peak2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Peak3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Peak4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042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Position(cm-1)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147.79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152.89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156.58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161.88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346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Linewidth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4.25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2.53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5.06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583411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34EA1D7B-A670-4E30-B9BD-9AD10F2DC9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9" t="8073" r="8968" b="3125"/>
          <a:stretch/>
        </p:blipFill>
        <p:spPr>
          <a:xfrm>
            <a:off x="1652541" y="239947"/>
            <a:ext cx="8307582" cy="526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23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FEEF356-4992-4DAB-8E26-E74220158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7" t="7625" r="8867" b="5034"/>
          <a:stretch/>
        </p:blipFill>
        <p:spPr>
          <a:xfrm>
            <a:off x="1003314" y="480895"/>
            <a:ext cx="10185372" cy="5896210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CD58877-2F54-47EA-BA05-2DB90111ABC9}"/>
              </a:ext>
            </a:extLst>
          </p:cNvPr>
          <p:cNvSpPr txBox="1"/>
          <p:nvPr/>
        </p:nvSpPr>
        <p:spPr>
          <a:xfrm>
            <a:off x="421481" y="-1"/>
            <a:ext cx="3871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PL fit</a:t>
            </a:r>
            <a:endParaRPr lang="zh-CN" alt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1A229D5-CCFD-4B35-B316-78AA984987CF}"/>
              </a:ext>
            </a:extLst>
          </p:cNvPr>
          <p:cNvSpPr txBox="1"/>
          <p:nvPr/>
        </p:nvSpPr>
        <p:spPr>
          <a:xfrm>
            <a:off x="3977488" y="6396336"/>
            <a:ext cx="423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Defect related peak /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ree exciton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peak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750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6CA3902-8500-4B5B-9694-83CCBB3D96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8" t="8410" r="12886" b="8410"/>
          <a:stretch/>
        </p:blipFill>
        <p:spPr>
          <a:xfrm>
            <a:off x="239422" y="146702"/>
            <a:ext cx="3522551" cy="30423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B45169-C8E4-45BF-8350-227C7768AC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5" t="8048" r="13280" b="8567"/>
          <a:stretch/>
        </p:blipFill>
        <p:spPr>
          <a:xfrm>
            <a:off x="239422" y="3297783"/>
            <a:ext cx="3491415" cy="30498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35C86E1-FC58-454A-9C5E-CFF9B76140A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0" t="8795" r="13470" b="7975"/>
          <a:stretch/>
        </p:blipFill>
        <p:spPr>
          <a:xfrm>
            <a:off x="8258980" y="144873"/>
            <a:ext cx="3488901" cy="304422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1217031-F8F3-43B8-8D5B-8E58C075888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2" t="8542" r="13111" b="8021"/>
          <a:stretch/>
        </p:blipFill>
        <p:spPr>
          <a:xfrm>
            <a:off x="4141194" y="146702"/>
            <a:ext cx="3505223" cy="305179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7947D08-04BC-48DD-A2D4-896340A4B9A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18" t="8958" r="13361" b="8437"/>
          <a:stretch/>
        </p:blipFill>
        <p:spPr>
          <a:xfrm>
            <a:off x="8258980" y="3326312"/>
            <a:ext cx="3498548" cy="302136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1588197-B28C-4F96-8168-4B2BA1740D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8" t="9231" r="12968" b="8615"/>
          <a:stretch/>
        </p:blipFill>
        <p:spPr>
          <a:xfrm>
            <a:off x="4134405" y="3320295"/>
            <a:ext cx="3518802" cy="300487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E697C2E-E0F7-4001-A717-52B98EA89F8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9" t="16009" r="614" b="6007"/>
          <a:stretch/>
        </p:blipFill>
        <p:spPr>
          <a:xfrm>
            <a:off x="10472455" y="5841125"/>
            <a:ext cx="1719545" cy="101310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E812103-C692-435B-BB91-2D08EE00DBE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1" t="10106" r="17530" b="30013"/>
          <a:stretch/>
        </p:blipFill>
        <p:spPr>
          <a:xfrm>
            <a:off x="6499579" y="5855643"/>
            <a:ext cx="1557196" cy="101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87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039E350-5380-4295-8E31-286136C2D5B0}"/>
              </a:ext>
            </a:extLst>
          </p:cNvPr>
          <p:cNvSpPr txBox="1"/>
          <p:nvPr/>
        </p:nvSpPr>
        <p:spPr>
          <a:xfrm>
            <a:off x="351692" y="0"/>
            <a:ext cx="2468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Spectrum plotter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03D3D6-53E7-4F2E-A03E-F633440AD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2" y="1360308"/>
            <a:ext cx="5272169" cy="41373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85A877C-6C33-4A57-977B-AA0F474DE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92" y="1356132"/>
            <a:ext cx="5325592" cy="413738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FFC454A-6CC9-490A-9045-E3E799CA310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" t="7245" r="9205" b="3525"/>
          <a:stretch/>
        </p:blipFill>
        <p:spPr>
          <a:xfrm>
            <a:off x="5677284" y="1562914"/>
            <a:ext cx="6212158" cy="387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7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6F17113-C741-4124-A4A0-7E37189B8063}"/>
              </a:ext>
            </a:extLst>
          </p:cNvPr>
          <p:cNvSpPr txBox="1"/>
          <p:nvPr/>
        </p:nvSpPr>
        <p:spPr>
          <a:xfrm>
            <a:off x="358727" y="0"/>
            <a:ext cx="4353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Low wavenumber Raman (RT)</a:t>
            </a:r>
            <a:endParaRPr lang="zh-CN" altLang="en-US" sz="2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149282-6335-4C8A-8D4E-48EB4F4B26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9" t="7628" r="8589" b="3525"/>
          <a:stretch/>
        </p:blipFill>
        <p:spPr>
          <a:xfrm>
            <a:off x="1452489" y="566053"/>
            <a:ext cx="9287021" cy="57258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8D61309-34FC-4FE4-A9DB-0DF6A7468F0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50000"/>
          </a:blip>
          <a:srcRect l="4234" t="49297" r="19321"/>
          <a:stretch/>
        </p:blipFill>
        <p:spPr>
          <a:xfrm>
            <a:off x="2472051" y="4219830"/>
            <a:ext cx="8120333" cy="216549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4D2BD4D-F0F8-4AA2-8F9C-CA2E5CEEB10B}"/>
              </a:ext>
            </a:extLst>
          </p:cNvPr>
          <p:cNvSpPr txBox="1"/>
          <p:nvPr/>
        </p:nvSpPr>
        <p:spPr>
          <a:xfrm>
            <a:off x="0" y="6478704"/>
            <a:ext cx="4048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altLang="zh-CN" b="0" i="1" dirty="0">
                <a:solidFill>
                  <a:srgbClr val="151515"/>
                </a:solidFill>
                <a:effectLst/>
                <a:latin typeface="Roboto" panose="02000000000000000000" pitchFamily="2" charset="0"/>
              </a:rPr>
              <a:t>Nano Lett.</a:t>
            </a:r>
            <a:r>
              <a:rPr lang="it-IT" altLang="zh-CN" b="0" i="0" dirty="0">
                <a:solidFill>
                  <a:srgbClr val="151515"/>
                </a:solidFill>
                <a:effectLst/>
                <a:latin typeface="Roboto" panose="02000000000000000000" pitchFamily="2" charset="0"/>
              </a:rPr>
              <a:t> 2016, 16, 2, 1404–1409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49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CB00F3E-9161-4CAB-A30E-B482FC928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214" y="597181"/>
            <a:ext cx="7761572" cy="29067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3D4726D-69F0-49D0-A4AA-6A33FF966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724" y="3684079"/>
            <a:ext cx="8096551" cy="302007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B0E46FE-49CE-4E01-8A2B-08A402AC5D57}"/>
              </a:ext>
            </a:extLst>
          </p:cNvPr>
          <p:cNvSpPr txBox="1"/>
          <p:nvPr/>
        </p:nvSpPr>
        <p:spPr>
          <a:xfrm>
            <a:off x="282299" y="-44597"/>
            <a:ext cx="3865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Compared with pristine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ADCACB-0191-40F0-B20E-41D5A7766587}"/>
              </a:ext>
            </a:extLst>
          </p:cNvPr>
          <p:cNvSpPr txBox="1"/>
          <p:nvPr/>
        </p:nvSpPr>
        <p:spPr>
          <a:xfrm>
            <a:off x="0" y="6502310"/>
            <a:ext cx="2915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1" dirty="0">
                <a:solidFill>
                  <a:srgbClr val="151515"/>
                </a:solidFill>
                <a:latin typeface="Roboto" panose="02000000000000000000" pitchFamily="2" charset="0"/>
              </a:rPr>
              <a:t>DOI: 10.1038/srep01755</a:t>
            </a:r>
          </a:p>
        </p:txBody>
      </p:sp>
    </p:spTree>
    <p:extLst>
      <p:ext uri="{BB962C8B-B14F-4D97-AF65-F5344CB8AC3E}">
        <p14:creationId xmlns:p14="http://schemas.microsoft.com/office/powerpoint/2010/main" val="675272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45AC8BA-8841-4659-9160-6F454F756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467" y="375811"/>
            <a:ext cx="9069066" cy="610637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D5C4AF0-016C-44C0-9861-0248E13939BB}"/>
              </a:ext>
            </a:extLst>
          </p:cNvPr>
          <p:cNvSpPr txBox="1"/>
          <p:nvPr/>
        </p:nvSpPr>
        <p:spPr>
          <a:xfrm>
            <a:off x="1174" y="6482188"/>
            <a:ext cx="6094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rgbClr val="151515"/>
                </a:solidFill>
                <a:latin typeface="Roboto" panose="02000000000000000000" pitchFamily="2" charset="0"/>
              </a:rPr>
              <a:t>2D Mater. 3 025016</a:t>
            </a:r>
            <a:endParaRPr lang="zh-CN" altLang="en-US" i="1" dirty="0">
              <a:solidFill>
                <a:srgbClr val="151515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426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E7DE439-EC64-451A-88E9-E6A26E2A0101}"/>
              </a:ext>
            </a:extLst>
          </p:cNvPr>
          <p:cNvSpPr txBox="1"/>
          <p:nvPr/>
        </p:nvSpPr>
        <p:spPr>
          <a:xfrm>
            <a:off x="332295" y="0"/>
            <a:ext cx="2708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Bulk</a:t>
            </a:r>
            <a:endParaRPr lang="zh-CN" altLang="en-US" sz="2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EDB1896-A237-4F10-A3C3-7D0B358B06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9" t="7198" r="8970" b="3610"/>
          <a:stretch/>
        </p:blipFill>
        <p:spPr>
          <a:xfrm>
            <a:off x="1382683" y="580197"/>
            <a:ext cx="9426633" cy="585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25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D827252-3EAB-492B-B3D5-C27DA71142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3" t="8327" r="9253" b="3534"/>
          <a:stretch/>
        </p:blipFill>
        <p:spPr>
          <a:xfrm>
            <a:off x="1351471" y="468616"/>
            <a:ext cx="9489057" cy="592076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839D37B-4FE3-4019-859F-20F68421D9B5}"/>
              </a:ext>
            </a:extLst>
          </p:cNvPr>
          <p:cNvSpPr txBox="1"/>
          <p:nvPr/>
        </p:nvSpPr>
        <p:spPr>
          <a:xfrm>
            <a:off x="460076" y="0"/>
            <a:ext cx="3053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Narrow range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53979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CB72CD6C-8F75-4339-956C-0A19A3FF2E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2" t="8268" r="8744" b="2500"/>
          <a:stretch/>
        </p:blipFill>
        <p:spPr>
          <a:xfrm>
            <a:off x="943167" y="597587"/>
            <a:ext cx="9755261" cy="611681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F396F42-A28C-4EC2-9B8B-7E9D8EB5EA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2" t="8457" r="8849" b="3686"/>
          <a:stretch/>
        </p:blipFill>
        <p:spPr>
          <a:xfrm>
            <a:off x="943166" y="516105"/>
            <a:ext cx="9885207" cy="611681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7D42506-EC8F-4864-B8DA-C84DE8C7A638}"/>
              </a:ext>
            </a:extLst>
          </p:cNvPr>
          <p:cNvSpPr txBox="1"/>
          <p:nvPr/>
        </p:nvSpPr>
        <p:spPr>
          <a:xfrm>
            <a:off x="496617" y="-22357"/>
            <a:ext cx="3179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Find peaks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8174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等线 Light"/>
        <a:cs typeface=""/>
      </a:majorFont>
      <a:minorFont>
        <a:latin typeface="Arial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100</Words>
  <Application>Microsoft Office PowerPoint</Application>
  <PresentationFormat>宽屏</PresentationFormat>
  <Paragraphs>31</Paragraphs>
  <Slides>11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Arial</vt:lpstr>
      <vt:lpstr>Roboto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Zhongqi Xiu</dc:creator>
  <cp:lastModifiedBy>Zhongqi Xiu</cp:lastModifiedBy>
  <cp:revision>17</cp:revision>
  <dcterms:created xsi:type="dcterms:W3CDTF">2024-08-25T14:40:22Z</dcterms:created>
  <dcterms:modified xsi:type="dcterms:W3CDTF">2024-08-26T16:26:26Z</dcterms:modified>
</cp:coreProperties>
</file>