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5" r:id="rId1"/>
  </p:sldMasterIdLst>
  <p:notesMasterIdLst>
    <p:notesMasterId r:id="rId19"/>
  </p:notesMasterIdLst>
  <p:sldIdLst>
    <p:sldId id="256" r:id="rId2"/>
    <p:sldId id="258" r:id="rId3"/>
    <p:sldId id="259" r:id="rId4"/>
    <p:sldId id="260" r:id="rId5"/>
    <p:sldId id="261" r:id="rId6"/>
    <p:sldId id="270" r:id="rId7"/>
    <p:sldId id="262" r:id="rId8"/>
    <p:sldId id="263" r:id="rId9"/>
    <p:sldId id="274" r:id="rId10"/>
    <p:sldId id="275" r:id="rId11"/>
    <p:sldId id="264" r:id="rId12"/>
    <p:sldId id="271" r:id="rId13"/>
    <p:sldId id="265" r:id="rId14"/>
    <p:sldId id="267" r:id="rId15"/>
    <p:sldId id="272" r:id="rId16"/>
    <p:sldId id="273" r:id="rId17"/>
    <p:sldId id="276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49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E12FB6-B2AF-1244-9521-74D202E74FE8}" type="datetimeFigureOut">
              <a:rPr lang="de-DE" smtClean="0"/>
              <a:pPr/>
              <a:t>01.10.2015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994826-DEEF-0B43-AF3C-72E10799BEF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04722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Zu viele Anwender</a:t>
            </a:r>
            <a:r>
              <a:rPr lang="de-DE" baseline="0" dirty="0" smtClean="0"/>
              <a:t> an verschiedenen Standorten (macht Terminplanung schwierig)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994826-DEEF-0B43-AF3C-72E10799BEF4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71302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Änderungen</a:t>
            </a:r>
            <a:r>
              <a:rPr lang="de-DE" baseline="0" dirty="0" smtClean="0"/>
              <a:t> der Umwelt: Zum Beispiel Gesetzesänderungen!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994826-DEEF-0B43-AF3C-72E10799BEF4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80210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Änderungen</a:t>
            </a:r>
            <a:r>
              <a:rPr lang="de-DE" baseline="0" dirty="0" smtClean="0"/>
              <a:t> der Umwelt: Zum Beispiel Gesetzesänderungen!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994826-DEEF-0B43-AF3C-72E10799BEF4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28816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Änderungen</a:t>
            </a:r>
            <a:r>
              <a:rPr lang="de-DE" baseline="0" dirty="0" smtClean="0"/>
              <a:t> der Umwelt: Zum Beispiel Gesetzesänderungen!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994826-DEEF-0B43-AF3C-72E10799BEF4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8021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10/1/2015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‹Nr.›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617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10/1/2015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‹Nr.›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999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10/1/2015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‹Nr.›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7524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10/1/2015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‹Nr.›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04676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10/1/2015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‹Nr.›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33889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10/1/2015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‹Nr.›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45426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10/1/2015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‹Nr.›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950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‹Nr.›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9453579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‹Nr.›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612458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‹Nr.›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967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10/1/2015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‹Nr.›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8711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‹Nr.›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703141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‹Nr.›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564542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‹Nr.›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8401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‹Nr.›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4711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10/1/2015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‹Nr.›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475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10/1/2015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‹Nr.›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865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10/1/2015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‹Nr.›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3411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07" r:id="rId2"/>
    <p:sldLayoutId id="2147483908" r:id="rId3"/>
    <p:sldLayoutId id="2147483909" r:id="rId4"/>
    <p:sldLayoutId id="2147483910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  <p:sldLayoutId id="2147483917" r:id="rId12"/>
    <p:sldLayoutId id="2147483918" r:id="rId13"/>
    <p:sldLayoutId id="2147483919" r:id="rId14"/>
    <p:sldLayoutId id="2147483920" r:id="rId15"/>
    <p:sldLayoutId id="2147483921" r:id="rId16"/>
    <p:sldLayoutId id="214748392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CS Task </a:t>
            </a:r>
            <a:r>
              <a:rPr lang="de-DE" dirty="0" smtClean="0"/>
              <a:t>1</a:t>
            </a:r>
            <a:r>
              <a:rPr lang="de-DE" dirty="0"/>
              <a:t/>
            </a:r>
            <a:br>
              <a:rPr lang="de-DE" dirty="0"/>
            </a:b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First </a:t>
            </a:r>
            <a:r>
              <a:rPr lang="de-DE" dirty="0"/>
              <a:t>Analysis </a:t>
            </a:r>
          </a:p>
        </p:txBody>
      </p:sp>
    </p:spTree>
    <p:extLst>
      <p:ext uri="{BB962C8B-B14F-4D97-AF65-F5344CB8AC3E}">
        <p14:creationId xmlns:p14="http://schemas.microsoft.com/office/powerpoint/2010/main" val="240933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SCRUM</a:t>
            </a:r>
            <a:endParaRPr lang="en-GB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965" y="2886548"/>
            <a:ext cx="7871012" cy="306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5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Activities</a:t>
            </a:r>
            <a:r>
              <a:rPr lang="de-DE" dirty="0" smtClean="0"/>
              <a:t> I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64382" y="2309902"/>
            <a:ext cx="7795524" cy="39564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CH" sz="2000" b="1" dirty="0" smtClean="0"/>
              <a:t>Projektstart</a:t>
            </a:r>
            <a:endParaRPr lang="en-GB" sz="2000" b="1" dirty="0"/>
          </a:p>
          <a:p>
            <a:pPr lvl="0"/>
            <a:r>
              <a:rPr lang="de-CH" sz="2000" dirty="0"/>
              <a:t>Benutzeransprüche bestimmen</a:t>
            </a:r>
            <a:endParaRPr lang="en-GB" sz="2000" dirty="0"/>
          </a:p>
          <a:p>
            <a:pPr lvl="0"/>
            <a:r>
              <a:rPr lang="de-CH" sz="2000" dirty="0"/>
              <a:t>Gesetzliche Anforderungen festlegen</a:t>
            </a:r>
            <a:endParaRPr lang="en-GB" sz="2000" dirty="0"/>
          </a:p>
          <a:p>
            <a:pPr lvl="0"/>
            <a:r>
              <a:rPr lang="de-CH" sz="2000" dirty="0"/>
              <a:t>Verfügbare Ressourcen bestimmen</a:t>
            </a:r>
            <a:endParaRPr lang="en-GB" sz="2000" dirty="0"/>
          </a:p>
          <a:p>
            <a:pPr lvl="0"/>
            <a:r>
              <a:rPr lang="de-CH" sz="2000" dirty="0"/>
              <a:t>Zusammenarbeit im Entwicklerteam festlegen</a:t>
            </a:r>
            <a:endParaRPr lang="en-GB" sz="2000" dirty="0"/>
          </a:p>
          <a:p>
            <a:pPr lvl="0"/>
            <a:r>
              <a:rPr lang="de-CH" sz="2000" dirty="0"/>
              <a:t>Ansprechpartner beim Kunden </a:t>
            </a:r>
            <a:r>
              <a:rPr lang="de-CH" sz="2000" dirty="0" smtClean="0"/>
              <a:t>definieren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5101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Activities</a:t>
            </a:r>
            <a:r>
              <a:rPr lang="de-DE" dirty="0" smtClean="0"/>
              <a:t> II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64382" y="2196353"/>
            <a:ext cx="7795524" cy="40699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CH" sz="1400" b="1" dirty="0" smtClean="0"/>
              <a:t>Sprint </a:t>
            </a:r>
            <a:r>
              <a:rPr lang="de-CH" sz="1400" b="1" dirty="0"/>
              <a:t>1</a:t>
            </a:r>
            <a:endParaRPr lang="en-GB" sz="1400" b="1" dirty="0"/>
          </a:p>
          <a:p>
            <a:pPr lvl="0"/>
            <a:r>
              <a:rPr lang="de-CH" sz="1400" dirty="0"/>
              <a:t>Benutzeroberfläche realisieren</a:t>
            </a:r>
            <a:endParaRPr lang="en-GB" sz="1400" dirty="0"/>
          </a:p>
          <a:p>
            <a:pPr lvl="0"/>
            <a:r>
              <a:rPr lang="de-CH" sz="1400" dirty="0"/>
              <a:t>Akzeptanz der Benutzeroberfläche prüfen</a:t>
            </a:r>
            <a:endParaRPr lang="en-GB" sz="1400" dirty="0"/>
          </a:p>
          <a:p>
            <a:pPr marL="0" indent="0">
              <a:buNone/>
            </a:pPr>
            <a:r>
              <a:rPr lang="de-CH" sz="1400" b="1" dirty="0"/>
              <a:t>Sprint 2</a:t>
            </a:r>
            <a:endParaRPr lang="en-GB" sz="1400" b="1" dirty="0"/>
          </a:p>
          <a:p>
            <a:pPr lvl="0"/>
            <a:r>
              <a:rPr lang="de-CH" sz="1400" dirty="0"/>
              <a:t>Patientenverwaltung </a:t>
            </a:r>
            <a:r>
              <a:rPr lang="de-CH" sz="1400" dirty="0" smtClean="0"/>
              <a:t>realisieren</a:t>
            </a:r>
          </a:p>
          <a:p>
            <a:pPr lvl="1"/>
            <a:r>
              <a:rPr lang="de-CH" sz="1200" dirty="0" smtClean="0"/>
              <a:t>Klinische Administration </a:t>
            </a:r>
          </a:p>
          <a:p>
            <a:pPr lvl="1"/>
            <a:r>
              <a:rPr lang="de-CH" sz="1200" dirty="0" smtClean="0"/>
              <a:t>Buchhalterische Administration</a:t>
            </a:r>
            <a:endParaRPr lang="en-GB" sz="1200" dirty="0"/>
          </a:p>
          <a:p>
            <a:pPr marL="0" indent="0">
              <a:buNone/>
            </a:pPr>
            <a:r>
              <a:rPr lang="de-CH" sz="1400" b="1" dirty="0"/>
              <a:t>Sprint 3</a:t>
            </a:r>
            <a:endParaRPr lang="en-GB" sz="1400" b="1" dirty="0"/>
          </a:p>
          <a:p>
            <a:pPr lvl="0"/>
            <a:r>
              <a:rPr lang="de-CH" sz="1400" dirty="0"/>
              <a:t>Terminverwaltung </a:t>
            </a:r>
            <a:r>
              <a:rPr lang="de-CH" sz="1400" dirty="0" smtClean="0"/>
              <a:t>realisieren</a:t>
            </a:r>
            <a:endParaRPr lang="en-GB" sz="1400" dirty="0"/>
          </a:p>
          <a:p>
            <a:pPr marL="0" indent="0">
              <a:buNone/>
            </a:pPr>
            <a:r>
              <a:rPr lang="de-CH" sz="1400" b="1" dirty="0"/>
              <a:t>Sprint 4</a:t>
            </a:r>
            <a:endParaRPr lang="en-GB" sz="1400" b="1" dirty="0"/>
          </a:p>
          <a:p>
            <a:r>
              <a:rPr lang="de-CH" sz="1400" dirty="0" smtClean="0"/>
              <a:t>Statistikmodul</a:t>
            </a:r>
          </a:p>
          <a:p>
            <a:pPr marL="0" indent="0">
              <a:buNone/>
            </a:pPr>
            <a:r>
              <a:rPr lang="de-CH" sz="1400" b="1" dirty="0" smtClean="0"/>
              <a:t>Sprint 5</a:t>
            </a:r>
            <a:endParaRPr lang="en-GB" sz="1400" b="1" dirty="0"/>
          </a:p>
          <a:p>
            <a:pPr lvl="0"/>
            <a:r>
              <a:rPr lang="de-CH" sz="1400" dirty="0"/>
              <a:t>Optionale Anforderungen </a:t>
            </a:r>
            <a:r>
              <a:rPr lang="de-CH" sz="1400" dirty="0" smtClean="0"/>
              <a:t>umsetzen </a:t>
            </a:r>
          </a:p>
          <a:p>
            <a:pPr marL="0" lvl="0" indent="0">
              <a:buNone/>
            </a:pPr>
            <a:endParaRPr lang="de-CH" sz="1400" dirty="0" smtClean="0"/>
          </a:p>
          <a:p>
            <a:pPr marL="0" lvl="0" indent="0">
              <a:buNone/>
            </a:pPr>
            <a:endParaRPr lang="de-CH" sz="1400" dirty="0" smtClean="0"/>
          </a:p>
        </p:txBody>
      </p:sp>
      <p:sp>
        <p:nvSpPr>
          <p:cNvPr id="4" name="Textfeld 3"/>
          <p:cNvSpPr txBox="1"/>
          <p:nvPr/>
        </p:nvSpPr>
        <p:spPr>
          <a:xfrm>
            <a:off x="4966448" y="4159624"/>
            <a:ext cx="3854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Enddatum: 11. Dezember 2015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06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Abhängigkeiten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b="1" dirty="0"/>
              <a:t>Benutzeroberfläche</a:t>
            </a:r>
            <a:endParaRPr lang="en-GB" b="1" dirty="0"/>
          </a:p>
          <a:p>
            <a:pPr lvl="1"/>
            <a:r>
              <a:rPr lang="de-CH" dirty="0"/>
              <a:t>Die Benutzeroberfläche ist abhängig von folgenden Komponenten:</a:t>
            </a:r>
            <a:endParaRPr lang="en-GB" dirty="0"/>
          </a:p>
          <a:p>
            <a:pPr lvl="1"/>
            <a:r>
              <a:rPr lang="de-CH" dirty="0"/>
              <a:t>Middleware (Patientenverwaltung, Terminverwaltung)</a:t>
            </a:r>
            <a:endParaRPr lang="en-GB" dirty="0"/>
          </a:p>
          <a:p>
            <a:pPr lvl="1"/>
            <a:r>
              <a:rPr lang="de-CH" dirty="0"/>
              <a:t>Datenbank</a:t>
            </a:r>
            <a:endParaRPr lang="en-GB" dirty="0"/>
          </a:p>
          <a:p>
            <a:r>
              <a:rPr lang="de-CH" b="1" dirty="0"/>
              <a:t>Middleware</a:t>
            </a:r>
            <a:endParaRPr lang="en-GB" b="1" dirty="0"/>
          </a:p>
          <a:p>
            <a:pPr lvl="1"/>
            <a:r>
              <a:rPr lang="de-CH" dirty="0"/>
              <a:t>Die Middleware ist abhängig von der Datenbank.</a:t>
            </a:r>
            <a:endParaRPr lang="en-GB" dirty="0"/>
          </a:p>
          <a:p>
            <a:r>
              <a:rPr lang="de-CH" b="1" dirty="0"/>
              <a:t>Datenbank</a:t>
            </a:r>
            <a:endParaRPr lang="en-GB" b="1" dirty="0"/>
          </a:p>
          <a:p>
            <a:pPr lvl="1"/>
            <a:r>
              <a:rPr lang="de-CH" dirty="0"/>
              <a:t>Die Datenbank hat keine technische Abhängigkeit von anderen Komponenten.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150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Interaktionen I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b="1" dirty="0"/>
              <a:t>Auftraggeber: </a:t>
            </a:r>
            <a:endParaRPr lang="en-GB" b="1" dirty="0"/>
          </a:p>
          <a:p>
            <a:pPr lvl="1"/>
            <a:r>
              <a:rPr lang="de-CH" dirty="0"/>
              <a:t>Einführung in die agile Softwareentwicklung</a:t>
            </a:r>
            <a:endParaRPr lang="en-GB" dirty="0"/>
          </a:p>
          <a:p>
            <a:pPr lvl="1"/>
            <a:r>
              <a:rPr lang="de-CH" dirty="0"/>
              <a:t>Kostenrahmen des Projekts klären (wie wird das Projekt verrechnet)</a:t>
            </a:r>
            <a:endParaRPr lang="en-GB" dirty="0"/>
          </a:p>
          <a:p>
            <a:pPr lvl="1"/>
            <a:r>
              <a:rPr lang="de-CH" dirty="0"/>
              <a:t>Informationssicherheit und Datenschutz Anforderungen bestimmen.</a:t>
            </a:r>
            <a:endParaRPr lang="en-GB" dirty="0"/>
          </a:p>
          <a:p>
            <a:pPr lvl="1"/>
            <a:r>
              <a:rPr lang="de-CH" dirty="0"/>
              <a:t>Weitere Bedingungen bestimmen (muss das Projekt Open Source sein usw.)</a:t>
            </a:r>
            <a:endParaRPr lang="en-GB" dirty="0"/>
          </a:p>
          <a:p>
            <a:pPr lvl="1"/>
            <a:r>
              <a:rPr lang="de-CH" dirty="0"/>
              <a:t>Regelmässige Information der Verantwortlichen auf Seite Auftraggeber</a:t>
            </a:r>
            <a:endParaRPr lang="en-GB" dirty="0"/>
          </a:p>
          <a:p>
            <a:endParaRPr lang="de-CH" dirty="0" smtClean="0"/>
          </a:p>
          <a:p>
            <a:pPr>
              <a:buNone/>
            </a:pPr>
            <a:endParaRPr lang="de-CH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Interaktionen II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b="1" dirty="0" smtClean="0"/>
              <a:t>Benutzer</a:t>
            </a:r>
            <a:r>
              <a:rPr lang="de-CH" b="1" dirty="0"/>
              <a:t>: </a:t>
            </a:r>
            <a:endParaRPr lang="en-GB" b="1" dirty="0"/>
          </a:p>
          <a:p>
            <a:pPr lvl="1"/>
            <a:r>
              <a:rPr lang="de-CH" dirty="0"/>
              <a:t>Informieren der Benutzer über das Projekt</a:t>
            </a:r>
            <a:endParaRPr lang="en-GB" dirty="0"/>
          </a:p>
          <a:p>
            <a:pPr lvl="1"/>
            <a:r>
              <a:rPr lang="de-CH" dirty="0"/>
              <a:t>Auswahl der Testgruppe</a:t>
            </a:r>
            <a:endParaRPr lang="en-GB" dirty="0"/>
          </a:p>
          <a:p>
            <a:pPr lvl="1"/>
            <a:r>
              <a:rPr lang="de-CH" dirty="0"/>
              <a:t>Release Zyklus bestimmen</a:t>
            </a:r>
            <a:endParaRPr lang="en-GB" dirty="0"/>
          </a:p>
          <a:p>
            <a:pPr lvl="1"/>
            <a:r>
              <a:rPr lang="de-CH" dirty="0"/>
              <a:t>Anforderungen bestimmen (GUI, nächstes Ziel usw.)</a:t>
            </a:r>
            <a:endParaRPr lang="en-GB" dirty="0"/>
          </a:p>
          <a:p>
            <a:pPr lvl="1"/>
            <a:r>
              <a:rPr lang="de-CH" dirty="0"/>
              <a:t>Zwischenversionen ausliefern</a:t>
            </a:r>
            <a:endParaRPr lang="en-GB" dirty="0"/>
          </a:p>
          <a:p>
            <a:pPr lvl="1"/>
            <a:r>
              <a:rPr lang="de-CH" dirty="0"/>
              <a:t>Feedback einholen</a:t>
            </a:r>
            <a:endParaRPr lang="en-GB" dirty="0"/>
          </a:p>
          <a:p>
            <a:pPr lvl="1"/>
            <a:r>
              <a:rPr lang="de-CH" dirty="0"/>
              <a:t>Super User ausbilden</a:t>
            </a:r>
            <a:endParaRPr lang="en-GB" dirty="0"/>
          </a:p>
          <a:p>
            <a:endParaRPr lang="de-CH" dirty="0" smtClean="0"/>
          </a:p>
          <a:p>
            <a:pPr>
              <a:buNone/>
            </a:pP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418858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Interaktionen III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b="1" dirty="0" smtClean="0"/>
              <a:t>Management</a:t>
            </a:r>
            <a:r>
              <a:rPr lang="de-CH" b="1" dirty="0"/>
              <a:t>:</a:t>
            </a:r>
            <a:endParaRPr lang="en-GB" b="1" dirty="0"/>
          </a:p>
          <a:p>
            <a:pPr lvl="1"/>
            <a:r>
              <a:rPr lang="de-CH" dirty="0"/>
              <a:t>Aufwands- /Ertragsrechnung</a:t>
            </a:r>
            <a:endParaRPr lang="en-GB" dirty="0"/>
          </a:p>
          <a:p>
            <a:pPr lvl="1"/>
            <a:r>
              <a:rPr lang="de-CH" dirty="0"/>
              <a:t>Regelmässige Reports über den Projektverlauf</a:t>
            </a:r>
            <a:endParaRPr lang="en-GB" dirty="0"/>
          </a:p>
          <a:p>
            <a:pPr lvl="1"/>
            <a:r>
              <a:rPr lang="de-CH" dirty="0"/>
              <a:t>Terminplanung</a:t>
            </a:r>
            <a:endParaRPr lang="en-GB" dirty="0"/>
          </a:p>
          <a:p>
            <a:pPr lvl="1"/>
            <a:r>
              <a:rPr lang="de-CH" dirty="0"/>
              <a:t>Ressourcenplanung</a:t>
            </a:r>
            <a:endParaRPr lang="en-GB" dirty="0"/>
          </a:p>
          <a:p>
            <a:endParaRPr lang="de-CH" dirty="0" smtClean="0"/>
          </a:p>
          <a:p>
            <a:pPr>
              <a:buNone/>
            </a:pP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37103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lowres.cartoonstock.com/computers-magical-magics-software_engineer-programmer-research_and_development-aton2779_lo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292" y="2189351"/>
            <a:ext cx="5460408" cy="4668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Ende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053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Zielbenutzer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Medizinisches </a:t>
            </a:r>
            <a:r>
              <a:rPr lang="de-DE" dirty="0"/>
              <a:t>Personal</a:t>
            </a:r>
            <a:endParaRPr lang="en-GB" dirty="0"/>
          </a:p>
          <a:p>
            <a:pPr lvl="1"/>
            <a:r>
              <a:rPr lang="de-DE" dirty="0" smtClean="0"/>
              <a:t>Arzt</a:t>
            </a:r>
            <a:endParaRPr lang="en-GB" dirty="0"/>
          </a:p>
          <a:p>
            <a:pPr lvl="1"/>
            <a:r>
              <a:rPr lang="de-DE" dirty="0"/>
              <a:t>MPA</a:t>
            </a:r>
            <a:endParaRPr lang="en-GB" dirty="0"/>
          </a:p>
          <a:p>
            <a:pPr lvl="1"/>
            <a:r>
              <a:rPr lang="de-DE" dirty="0"/>
              <a:t>Gesundheitsbeauftragter</a:t>
            </a:r>
            <a:endParaRPr lang="en-GB" dirty="0"/>
          </a:p>
          <a:p>
            <a:pPr lvl="1"/>
            <a:r>
              <a:rPr lang="de-DE" dirty="0"/>
              <a:t>Medizinische </a:t>
            </a:r>
            <a:r>
              <a:rPr lang="de-DE" dirty="0" err="1"/>
              <a:t>Kodierer</a:t>
            </a:r>
            <a:endParaRPr lang="en-GB" dirty="0"/>
          </a:p>
          <a:p>
            <a:r>
              <a:rPr lang="de-DE" dirty="0"/>
              <a:t>Administratives Personal</a:t>
            </a:r>
            <a:endParaRPr lang="en-GB" dirty="0"/>
          </a:p>
          <a:p>
            <a:pPr lvl="1"/>
            <a:r>
              <a:rPr lang="de-DE" dirty="0"/>
              <a:t>Empfang</a:t>
            </a:r>
            <a:endParaRPr lang="en-GB" dirty="0"/>
          </a:p>
          <a:p>
            <a:pPr lvl="1"/>
            <a:r>
              <a:rPr lang="de-DE" dirty="0"/>
              <a:t>Statistiker</a:t>
            </a:r>
            <a:endParaRPr lang="en-GB" dirty="0"/>
          </a:p>
          <a:p>
            <a:pPr lvl="1"/>
            <a:r>
              <a:rPr lang="de-DE" dirty="0"/>
              <a:t>Management</a:t>
            </a:r>
            <a:endParaRPr lang="en-GB" dirty="0"/>
          </a:p>
          <a:p>
            <a:pPr lvl="1"/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3128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Key Features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de-CH" dirty="0"/>
              <a:t>Patientenmanagement: </a:t>
            </a:r>
            <a:r>
              <a:rPr lang="de-CH" sz="1400" dirty="0"/>
              <a:t>Die Grundfunktionen fürs Patientenmanagement sind gegeben. Das System zeigt dem medizinischen Personal eine Zusammenfassung mit den wichtigsten Daten zum Patienten an, es können Termine mit einem Patienten vereinbart werden usw.</a:t>
            </a:r>
            <a:endParaRPr lang="en-GB" sz="1400" dirty="0"/>
          </a:p>
          <a:p>
            <a:pPr lvl="0"/>
            <a:r>
              <a:rPr lang="de-CH" dirty="0"/>
              <a:t>Patientenüberwachung: </a:t>
            </a:r>
            <a:r>
              <a:rPr lang="de-CH" sz="1400" dirty="0"/>
              <a:t>Das System warnt das medizinische Personal, wenn ein Patient seine Termine nicht mehr wahrnimmt oder geprüft werden muss ob der Patient eine Gefahr für sich oder andere darstellt.</a:t>
            </a:r>
            <a:endParaRPr lang="en-GB" sz="1400" dirty="0"/>
          </a:p>
          <a:p>
            <a:pPr lvl="0"/>
            <a:r>
              <a:rPr lang="de-CH" dirty="0"/>
              <a:t>Managementbericht: </a:t>
            </a:r>
            <a:r>
              <a:rPr lang="de-CH" sz="1400" dirty="0"/>
              <a:t>Das System liefert dem Management Berichte, welche die aktuelle Situation im Unternehmen wiederspiegeln</a:t>
            </a:r>
            <a:r>
              <a:rPr lang="de-CH" dirty="0"/>
              <a:t>.</a:t>
            </a:r>
            <a:endParaRPr lang="en-GB" dirty="0"/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44532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Kritische Erfolgsfaktoren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de-CH" dirty="0" smtClean="0"/>
              <a:t>Patientenadministration</a:t>
            </a:r>
          </a:p>
          <a:p>
            <a:pPr lvl="0"/>
            <a:r>
              <a:rPr lang="de-CH" dirty="0" smtClean="0"/>
              <a:t>Patientenüberwachung</a:t>
            </a:r>
          </a:p>
          <a:p>
            <a:pPr lvl="0"/>
            <a:r>
              <a:rPr lang="de-CH" dirty="0" smtClean="0"/>
              <a:t>Benutzerfreundliches GUI</a:t>
            </a:r>
            <a:endParaRPr lang="en-GB" dirty="0"/>
          </a:p>
          <a:p>
            <a:pPr lvl="0"/>
            <a:r>
              <a:rPr lang="de-CH" dirty="0"/>
              <a:t>Hohe </a:t>
            </a:r>
            <a:r>
              <a:rPr lang="de-CH" dirty="0" smtClean="0"/>
              <a:t>Zuverlässigkeit</a:t>
            </a:r>
          </a:p>
          <a:p>
            <a:pPr lvl="1"/>
            <a:r>
              <a:rPr lang="de-CH" dirty="0" smtClean="0"/>
              <a:t>Ausfallsicherheit</a:t>
            </a:r>
          </a:p>
          <a:p>
            <a:pPr lvl="0"/>
            <a:r>
              <a:rPr lang="de-CH" dirty="0" smtClean="0"/>
              <a:t>Schneller Datenzugriff</a:t>
            </a:r>
          </a:p>
          <a:p>
            <a:pPr lvl="0"/>
            <a:r>
              <a:rPr lang="de-CH" dirty="0" smtClean="0"/>
              <a:t>Einhaltung </a:t>
            </a:r>
            <a:r>
              <a:rPr lang="de-CH" dirty="0"/>
              <a:t>der gesetzlichen </a:t>
            </a:r>
            <a:r>
              <a:rPr lang="de-CH" dirty="0" smtClean="0"/>
              <a:t>Rahmenbestimmungen</a:t>
            </a:r>
          </a:p>
          <a:p>
            <a:pPr lvl="1"/>
            <a:r>
              <a:rPr lang="de-CH" dirty="0" smtClean="0"/>
              <a:t>Datenschutz etc.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727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Systemkomponenten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Benutzerverwaltung</a:t>
            </a:r>
            <a:endParaRPr lang="en-GB" dirty="0"/>
          </a:p>
          <a:p>
            <a:r>
              <a:rPr lang="de-CH" dirty="0"/>
              <a:t>Patientenverwaltung</a:t>
            </a:r>
            <a:endParaRPr lang="en-GB" dirty="0"/>
          </a:p>
          <a:p>
            <a:r>
              <a:rPr lang="de-CH" dirty="0"/>
              <a:t>Managementansicht / Reporting</a:t>
            </a:r>
            <a:endParaRPr lang="en-GB" dirty="0"/>
          </a:p>
          <a:p>
            <a:r>
              <a:rPr lang="de-CH" dirty="0"/>
              <a:t>Patientendossier</a:t>
            </a:r>
            <a:endParaRPr lang="en-GB" dirty="0"/>
          </a:p>
          <a:p>
            <a:r>
              <a:rPr lang="de-CH" dirty="0"/>
              <a:t>zentrale Datenbank</a:t>
            </a:r>
            <a:endParaRPr lang="en-GB" dirty="0"/>
          </a:p>
          <a:p>
            <a:r>
              <a:rPr lang="de-CH" dirty="0"/>
              <a:t>Schnittstelle zur zentralen Datenbank</a:t>
            </a:r>
            <a:endParaRPr lang="en-GB" dirty="0"/>
          </a:p>
          <a:p>
            <a:r>
              <a:rPr lang="de-CH" dirty="0"/>
              <a:t>Terminverwaltung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698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Architecture</a:t>
            </a:r>
            <a:endParaRPr lang="de-CH" dirty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grpSp>
        <p:nvGrpSpPr>
          <p:cNvPr id="5" name="Gruppieren 4"/>
          <p:cNvGrpSpPr/>
          <p:nvPr/>
        </p:nvGrpSpPr>
        <p:grpSpPr>
          <a:xfrm>
            <a:off x="1822094" y="2958526"/>
            <a:ext cx="5288281" cy="2749549"/>
            <a:chOff x="0" y="0"/>
            <a:chExt cx="5288508" cy="2750024"/>
          </a:xfrm>
        </p:grpSpPr>
        <p:sp>
          <p:nvSpPr>
            <p:cNvPr id="7" name="Rechteck 6"/>
            <p:cNvSpPr/>
            <p:nvPr/>
          </p:nvSpPr>
          <p:spPr>
            <a:xfrm>
              <a:off x="0" y="0"/>
              <a:ext cx="1139588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de-CH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MHC – PMS Client</a:t>
              </a:r>
              <a:endParaRPr lang="en-GB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Rechteck 7"/>
            <p:cNvSpPr/>
            <p:nvPr/>
          </p:nvSpPr>
          <p:spPr>
            <a:xfrm>
              <a:off x="1398896" y="0"/>
              <a:ext cx="1139588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de-CH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MHC – PMS Client</a:t>
              </a:r>
              <a:endParaRPr lang="en-GB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Rechteck 8"/>
            <p:cNvSpPr/>
            <p:nvPr/>
          </p:nvSpPr>
          <p:spPr>
            <a:xfrm>
              <a:off x="2797791" y="0"/>
              <a:ext cx="1139588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de-CH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MHC – PMS Client</a:t>
              </a:r>
              <a:endParaRPr lang="en-GB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Rechteck 9"/>
            <p:cNvSpPr/>
            <p:nvPr/>
          </p:nvSpPr>
          <p:spPr>
            <a:xfrm>
              <a:off x="4148920" y="0"/>
              <a:ext cx="1139588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de-CH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MHC – PMS Client</a:t>
              </a:r>
              <a:endParaRPr lang="en-GB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Rechteck 10"/>
            <p:cNvSpPr/>
            <p:nvPr/>
          </p:nvSpPr>
          <p:spPr>
            <a:xfrm>
              <a:off x="1392072" y="1235122"/>
              <a:ext cx="2544445" cy="5251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de-CH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MHC – PMS Server</a:t>
              </a:r>
              <a:endParaRPr lang="en-GB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Rechteck 11"/>
            <p:cNvSpPr/>
            <p:nvPr/>
          </p:nvSpPr>
          <p:spPr>
            <a:xfrm>
              <a:off x="777923" y="2286000"/>
              <a:ext cx="4039737" cy="464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de-CH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MHC – PMS Datenbank</a:t>
              </a:r>
              <a:endParaRPr lang="en-GB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" name="Gerade Verbindung mit Pfeil 12"/>
            <p:cNvCxnSpPr/>
            <p:nvPr/>
          </p:nvCxnSpPr>
          <p:spPr>
            <a:xfrm>
              <a:off x="1958454" y="1760561"/>
              <a:ext cx="0" cy="5189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mit Pfeil 13"/>
            <p:cNvCxnSpPr/>
            <p:nvPr/>
          </p:nvCxnSpPr>
          <p:spPr>
            <a:xfrm>
              <a:off x="3357349" y="1767385"/>
              <a:ext cx="0" cy="5189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mit Pfeil 14"/>
            <p:cNvCxnSpPr/>
            <p:nvPr/>
          </p:nvCxnSpPr>
          <p:spPr>
            <a:xfrm>
              <a:off x="2681785" y="1767385"/>
              <a:ext cx="0" cy="5189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mit Pfeil 15"/>
            <p:cNvCxnSpPr/>
            <p:nvPr/>
          </p:nvCxnSpPr>
          <p:spPr>
            <a:xfrm>
              <a:off x="600502" y="457200"/>
              <a:ext cx="1091821" cy="7642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mit Pfeil 16"/>
            <p:cNvCxnSpPr/>
            <p:nvPr/>
          </p:nvCxnSpPr>
          <p:spPr>
            <a:xfrm>
              <a:off x="1972102" y="457200"/>
              <a:ext cx="6824" cy="7639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mit Pfeil 17"/>
            <p:cNvCxnSpPr/>
            <p:nvPr/>
          </p:nvCxnSpPr>
          <p:spPr>
            <a:xfrm>
              <a:off x="3398293" y="450376"/>
              <a:ext cx="6824" cy="7707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mit Pfeil 18"/>
            <p:cNvCxnSpPr/>
            <p:nvPr/>
          </p:nvCxnSpPr>
          <p:spPr>
            <a:xfrm flipH="1">
              <a:off x="3739487" y="457200"/>
              <a:ext cx="1003110" cy="7639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CS Task 2</a:t>
            </a:r>
            <a:br>
              <a:rPr lang="de-DE" dirty="0"/>
            </a:b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First </a:t>
            </a:r>
            <a:r>
              <a:rPr lang="de-DE" dirty="0"/>
              <a:t>Analysis </a:t>
            </a:r>
          </a:p>
        </p:txBody>
      </p:sp>
    </p:spTree>
    <p:extLst>
      <p:ext uri="{BB962C8B-B14F-4D97-AF65-F5344CB8AC3E}">
        <p14:creationId xmlns:p14="http://schemas.microsoft.com/office/powerpoint/2010/main" val="81289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Welches Model?</a:t>
            </a:r>
            <a:endParaRPr lang="de-DE" dirty="0"/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0375350"/>
              </p:ext>
            </p:extLst>
          </p:nvPr>
        </p:nvGraphicFramePr>
        <p:xfrm>
          <a:off x="600634" y="2519083"/>
          <a:ext cx="7960659" cy="3747247"/>
        </p:xfrm>
        <a:graphic>
          <a:graphicData uri="http://schemas.openxmlformats.org/drawingml/2006/table">
            <a:tbl>
              <a:tblPr firstRow="1" firstCol="1" bandRow="1">
                <a:tableStyleId>{68D230F3-CF80-4859-8CE7-A43EE81993B5}</a:tableStyleId>
              </a:tblPr>
              <a:tblGrid>
                <a:gridCol w="5509962"/>
                <a:gridCol w="1267274"/>
                <a:gridCol w="1183423"/>
              </a:tblGrid>
              <a:tr h="5004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100" dirty="0">
                          <a:effectLst/>
                        </a:rPr>
                        <a:t>Faktoren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100" dirty="0">
                          <a:effectLst/>
                        </a:rPr>
                        <a:t>Plangetrieben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100" dirty="0">
                          <a:effectLst/>
                        </a:rPr>
                        <a:t>Agil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00452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CH" sz="1100" dirty="0">
                          <a:effectLst/>
                        </a:rPr>
                        <a:t>Es handelt sich um einen staatlichen Auftrag (Es wird viel Dokumentation erwartet).</a:t>
                      </a:r>
                      <a:endParaRPr lang="en-GB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CH" sz="1100" b="1" dirty="0">
                          <a:effectLst/>
                        </a:rPr>
                        <a:t>X</a:t>
                      </a:r>
                      <a:endParaRPr lang="en-GB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CH" sz="1100" b="1">
                          <a:effectLst/>
                        </a:rPr>
                        <a:t> </a:t>
                      </a:r>
                      <a:endParaRPr lang="en-GB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43723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Der exakte Umfang ist nicht definiert.</a:t>
                      </a:r>
                      <a:endParaRPr lang="en-GB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CH" sz="1100" b="1">
                          <a:effectLst/>
                        </a:rPr>
                        <a:t> </a:t>
                      </a:r>
                      <a:endParaRPr lang="en-GB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CH" sz="1100" b="1">
                          <a:effectLst/>
                        </a:rPr>
                        <a:t>X</a:t>
                      </a:r>
                      <a:endParaRPr lang="en-GB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43723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Die Zeit ist knapp bemessen.</a:t>
                      </a:r>
                      <a:endParaRPr lang="en-GB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CH" sz="1100" b="1">
                          <a:effectLst/>
                        </a:rPr>
                        <a:t> </a:t>
                      </a:r>
                      <a:endParaRPr lang="en-GB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CH" sz="1100" b="1">
                          <a:effectLst/>
                        </a:rPr>
                        <a:t>X</a:t>
                      </a:r>
                      <a:endParaRPr lang="en-GB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757361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CH" sz="1100" dirty="0">
                          <a:effectLst/>
                        </a:rPr>
                        <a:t>Das med. Personal hat wenig Erfahrung mit SE und kann daher das GUI nicht zu Projektbeginn abschliessend definieren.</a:t>
                      </a:r>
                      <a:endParaRPr lang="en-GB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CH" sz="1100" b="1" dirty="0">
                          <a:effectLst/>
                        </a:rPr>
                        <a:t> </a:t>
                      </a:r>
                      <a:endParaRPr lang="en-GB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CH" sz="1100" b="1">
                          <a:effectLst/>
                        </a:rPr>
                        <a:t>X</a:t>
                      </a:r>
                      <a:endParaRPr lang="en-GB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00452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Das Entwicklungsteam hat wenig Erfahrung in der fachlichen Domäne.</a:t>
                      </a:r>
                      <a:endParaRPr lang="en-GB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CH" sz="1100" b="1">
                          <a:effectLst/>
                        </a:rPr>
                        <a:t> </a:t>
                      </a:r>
                      <a:endParaRPr lang="en-GB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CH" sz="1100" b="1">
                          <a:effectLst/>
                        </a:rPr>
                        <a:t>X</a:t>
                      </a:r>
                      <a:endParaRPr lang="en-GB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43723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Zeitaufwand kann nicht genau geschätzt werden.</a:t>
                      </a:r>
                      <a:endParaRPr lang="en-GB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CH" sz="1100" b="1">
                          <a:effectLst/>
                        </a:rPr>
                        <a:t> </a:t>
                      </a:r>
                      <a:endParaRPr lang="en-GB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CH" sz="1100" b="1">
                          <a:effectLst/>
                        </a:rPr>
                        <a:t>X</a:t>
                      </a:r>
                      <a:endParaRPr lang="en-GB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757361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CH" sz="1100" dirty="0">
                          <a:effectLst/>
                        </a:rPr>
                        <a:t>Der Zugang zu den Endbenutzer ist erschwert. Diese haben wenig Zeit um am Entwicklungsprozess teilzunehmen.</a:t>
                      </a:r>
                      <a:endParaRPr lang="en-GB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CH" sz="1100" b="1">
                          <a:effectLst/>
                        </a:rPr>
                        <a:t>X</a:t>
                      </a:r>
                      <a:endParaRPr lang="en-GB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CH" sz="1100" b="1" dirty="0">
                          <a:effectLst/>
                        </a:rPr>
                        <a:t> </a:t>
                      </a:r>
                      <a:endParaRPr lang="en-GB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702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Prozessmodell</a:t>
            </a:r>
            <a:endParaRPr lang="en-GB" dirty="0"/>
          </a:p>
        </p:txBody>
      </p:sp>
      <p:pic>
        <p:nvPicPr>
          <p:cNvPr id="2050" name="Picture 2" descr="agile diagram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296" y="2241177"/>
            <a:ext cx="5468404" cy="4104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760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-Sitzungssaal">
  <a:themeElements>
    <a:clrScheme name="Ganymed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Ion-Sitzungssaal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-Sitzungssaal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485</Words>
  <Application>Microsoft Office PowerPoint</Application>
  <PresentationFormat>Bildschirmpräsentation (4:3)</PresentationFormat>
  <Paragraphs>131</Paragraphs>
  <Slides>17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3" baseType="lpstr">
      <vt:lpstr>Arial</vt:lpstr>
      <vt:lpstr>Calibri</vt:lpstr>
      <vt:lpstr>Century Gothic</vt:lpstr>
      <vt:lpstr>Times New Roman</vt:lpstr>
      <vt:lpstr>Wingdings 3</vt:lpstr>
      <vt:lpstr>Ion-Sitzungssaal</vt:lpstr>
      <vt:lpstr>CS Task 1 </vt:lpstr>
      <vt:lpstr>Zielbenutzer</vt:lpstr>
      <vt:lpstr>Key Features</vt:lpstr>
      <vt:lpstr>Kritische Erfolgsfaktoren</vt:lpstr>
      <vt:lpstr>Systemkomponenten</vt:lpstr>
      <vt:lpstr>Architecture</vt:lpstr>
      <vt:lpstr>CS Task 2 </vt:lpstr>
      <vt:lpstr>Welches Model?</vt:lpstr>
      <vt:lpstr>Prozessmodell</vt:lpstr>
      <vt:lpstr>SCRUM</vt:lpstr>
      <vt:lpstr>Activities I</vt:lpstr>
      <vt:lpstr>Activities II</vt:lpstr>
      <vt:lpstr>Abhängigkeiten</vt:lpstr>
      <vt:lpstr>Interaktionen I</vt:lpstr>
      <vt:lpstr>Interaktionen II</vt:lpstr>
      <vt:lpstr>Interaktionen III</vt:lpstr>
      <vt:lpstr>Ende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Task 1</dc:title>
  <dc:creator>Aline Zaugg</dc:creator>
  <cp:lastModifiedBy>lukas wyss</cp:lastModifiedBy>
  <cp:revision>42</cp:revision>
  <dcterms:created xsi:type="dcterms:W3CDTF">2014-09-25T13:30:50Z</dcterms:created>
  <dcterms:modified xsi:type="dcterms:W3CDTF">2015-10-01T08:34:28Z</dcterms:modified>
</cp:coreProperties>
</file>