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embedTrueType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5143500" type="screen16x9"/>
  <p:notesSz cx="6735763" cy="9866313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HGPｺﾞｼｯｸE" panose="020B0900000000000000" pitchFamily="50" charset="-128"/>
      <p:regular r:id="rId9"/>
    </p:embeddedFont>
    <p:embeddedFont>
      <p:font typeface="Noto Sans" panose="020B0502040504020204" pitchFamily="34"/>
      <p:regular r:id="rId10"/>
      <p:bold r:id="rId11"/>
      <p:italic r:id="rId12"/>
      <p:boldItalic r:id="rId13"/>
    </p:embeddedFont>
  </p:embeddedFontLst>
  <p:defaultTextStyle>
    <a:defPPr>
      <a:defRPr lang="ja-JP"/>
    </a:defPPr>
    <a:lvl1pPr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5pPr>
    <a:lvl6pPr marL="22860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6pPr>
    <a:lvl7pPr marL="27432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7pPr>
    <a:lvl8pPr marL="32004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8pPr>
    <a:lvl9pPr marL="36576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6908"/>
    <a:srgbClr val="F89D42"/>
    <a:srgbClr val="FF00FF"/>
    <a:srgbClr val="FF0026"/>
    <a:srgbClr val="2D2D2D"/>
    <a:srgbClr val="FF0000"/>
    <a:srgbClr val="1A1A1A"/>
    <a:srgbClr val="FFFFFF"/>
    <a:srgbClr val="3333CC"/>
    <a:srgbClr val="D9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EC36F4-EAC5-4E82-BAE3-7CD86731C7BA}" v="23" dt="2019-06-02T07:53:18.6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85151" autoAdjust="0"/>
  </p:normalViewPr>
  <p:slideViewPr>
    <p:cSldViewPr snapToGrid="0">
      <p:cViewPr varScale="1">
        <p:scale>
          <a:sx n="114" d="100"/>
          <a:sy n="114" d="100"/>
        </p:scale>
        <p:origin x="429" y="65"/>
      </p:cViewPr>
      <p:guideLst>
        <p:guide orient="horz" pos="1620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8" d="100"/>
          <a:sy n="38" d="100"/>
        </p:scale>
        <p:origin x="2438" y="58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7571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7571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97EB0BD7-0D1B-461F-96D2-458D4659D7B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985519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17571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9375" y="739775"/>
            <a:ext cx="6577013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7785" y="4687122"/>
            <a:ext cx="4940198" cy="4439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7571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8AF01994-2739-4319-8C13-74EB71056E3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766876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14555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Box 13"/>
          <p:cNvSpPr txBox="1">
            <a:spLocks noChangeArrowheads="1"/>
          </p:cNvSpPr>
          <p:nvPr userDrawn="1"/>
        </p:nvSpPr>
        <p:spPr bwMode="gray">
          <a:xfrm>
            <a:off x="6923115" y="4949429"/>
            <a:ext cx="1770036" cy="18928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7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42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560360" y="4916262"/>
            <a:ext cx="488950" cy="228600"/>
          </a:xfrm>
          <a:prstGeom prst="rect">
            <a:avLst/>
          </a:prstGeom>
        </p:spPr>
        <p:txBody>
          <a:bodyPr/>
          <a:lstStyle>
            <a:lvl1pPr algn="r">
              <a:defRPr sz="11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90173A9-6621-4FFE-BC07-AC198BDD4C9A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3" name="タイトル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2138611" y="2335279"/>
            <a:ext cx="1810111" cy="461665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100000"/>
              </a:lnSpc>
              <a:defRPr sz="2400">
                <a:solidFill>
                  <a:schemeClr val="tx1"/>
                </a:solidFill>
                <a:latin typeface="+mj-lt"/>
                <a:ea typeface="HGP創英角ｺﾞｼｯｸUB" pitchFamily="50" charset="-128"/>
              </a:defRPr>
            </a:lvl1pPr>
          </a:lstStyle>
          <a:p>
            <a:r>
              <a:rPr lang="en-US" altLang="ja-JP" b="1">
                <a:latin typeface="+mj-lt"/>
                <a:cs typeface="Arial" charset="0"/>
              </a:rPr>
              <a:t>Master title</a:t>
            </a:r>
            <a:endParaRPr lang="ja-JP" altLang="en-US" dirty="0"/>
          </a:p>
        </p:txBody>
      </p:sp>
      <p:sp>
        <p:nvSpPr>
          <p:cNvPr id="49" name="テキスト プレースホルダ 48"/>
          <p:cNvSpPr>
            <a:spLocks noGrp="1"/>
          </p:cNvSpPr>
          <p:nvPr userDrawn="1">
            <p:ph type="body" sz="quarter" idx="11" hasCustomPrompt="1"/>
          </p:nvPr>
        </p:nvSpPr>
        <p:spPr bwMode="gray">
          <a:xfrm>
            <a:off x="2138610" y="2742133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buNone/>
              <a:defRPr sz="1800"/>
            </a:lvl1pPr>
          </a:lstStyle>
          <a:p>
            <a:pPr lvl="0"/>
            <a:r>
              <a:rPr kumimoji="1" lang="en-US" altLang="ja-JP"/>
              <a:t>Subtitle</a:t>
            </a:r>
            <a:endParaRPr kumimoji="1" lang="ja-JP" altLang="en-US"/>
          </a:p>
        </p:txBody>
      </p:sp>
      <p:grpSp>
        <p:nvGrpSpPr>
          <p:cNvPr id="40" name="グループ化 39"/>
          <p:cNvGrpSpPr/>
          <p:nvPr userDrawn="1"/>
        </p:nvGrpSpPr>
        <p:grpSpPr bwMode="gray">
          <a:xfrm>
            <a:off x="324487" y="2057426"/>
            <a:ext cx="8495663" cy="97488"/>
            <a:chOff x="324487" y="2057426"/>
            <a:chExt cx="8495663" cy="97488"/>
          </a:xfrm>
        </p:grpSpPr>
        <p:sp>
          <p:nvSpPr>
            <p:cNvPr id="45" name="正方形/長方形 11"/>
            <p:cNvSpPr>
              <a:spLocks noChangeArrowheads="1"/>
            </p:cNvSpPr>
            <p:nvPr/>
          </p:nvSpPr>
          <p:spPr bwMode="gray">
            <a:xfrm>
              <a:off x="324489" y="2057426"/>
              <a:ext cx="8495661" cy="97488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46" name="グループ化 16"/>
            <p:cNvGrpSpPr/>
            <p:nvPr/>
          </p:nvGrpSpPr>
          <p:grpSpPr bwMode="gray">
            <a:xfrm>
              <a:off x="324487" y="2057426"/>
              <a:ext cx="1938812" cy="97488"/>
              <a:chOff x="312738" y="2747963"/>
              <a:chExt cx="1970087" cy="109537"/>
            </a:xfrm>
          </p:grpSpPr>
          <p:sp>
            <p:nvSpPr>
              <p:cNvPr id="47" name="正方形/長方形 46"/>
              <p:cNvSpPr/>
              <p:nvPr/>
            </p:nvSpPr>
            <p:spPr bwMode="gray">
              <a:xfrm>
                <a:off x="312738" y="2747963"/>
                <a:ext cx="1970087" cy="109537"/>
              </a:xfrm>
              <a:prstGeom prst="rect">
                <a:avLst/>
              </a:prstGeom>
              <a:solidFill>
                <a:srgbClr val="FF002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" name="正方形/長方形 47"/>
              <p:cNvSpPr/>
              <p:nvPr/>
            </p:nvSpPr>
            <p:spPr bwMode="gray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pic>
        <p:nvPicPr>
          <p:cNvPr id="50" name="図 49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50655" y="402724"/>
            <a:ext cx="1769495" cy="507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560360" y="4916262"/>
            <a:ext cx="488950" cy="228600"/>
          </a:xfrm>
          <a:prstGeom prst="rect">
            <a:avLst/>
          </a:prstGeom>
        </p:spPr>
        <p:txBody>
          <a:bodyPr/>
          <a:lstStyle>
            <a:lvl1pPr algn="r">
              <a:defRPr sz="11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90173A9-6621-4FFE-BC07-AC198BDD4C9A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38" name="Text Box 13"/>
          <p:cNvSpPr txBox="1">
            <a:spLocks noChangeArrowheads="1"/>
          </p:cNvSpPr>
          <p:nvPr userDrawn="1"/>
        </p:nvSpPr>
        <p:spPr bwMode="gray">
          <a:xfrm>
            <a:off x="6923116" y="4949429"/>
            <a:ext cx="1770035" cy="18928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7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grpSp>
        <p:nvGrpSpPr>
          <p:cNvPr id="39" name="グループ化 38"/>
          <p:cNvGrpSpPr/>
          <p:nvPr userDrawn="1"/>
        </p:nvGrpSpPr>
        <p:grpSpPr bwMode="gray">
          <a:xfrm>
            <a:off x="324487" y="2057426"/>
            <a:ext cx="8495663" cy="97488"/>
            <a:chOff x="324487" y="2057426"/>
            <a:chExt cx="8495663" cy="97488"/>
          </a:xfrm>
        </p:grpSpPr>
        <p:sp>
          <p:nvSpPr>
            <p:cNvPr id="40" name="正方形/長方形 11"/>
            <p:cNvSpPr>
              <a:spLocks noChangeArrowheads="1"/>
            </p:cNvSpPr>
            <p:nvPr/>
          </p:nvSpPr>
          <p:spPr bwMode="gray">
            <a:xfrm>
              <a:off x="324489" y="2057426"/>
              <a:ext cx="8495661" cy="97488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41" name="グループ化 16"/>
            <p:cNvGrpSpPr/>
            <p:nvPr/>
          </p:nvGrpSpPr>
          <p:grpSpPr bwMode="gray">
            <a:xfrm>
              <a:off x="324487" y="2057426"/>
              <a:ext cx="1938812" cy="97488"/>
              <a:chOff x="312738" y="2747963"/>
              <a:chExt cx="1970087" cy="109537"/>
            </a:xfrm>
          </p:grpSpPr>
          <p:sp>
            <p:nvSpPr>
              <p:cNvPr id="42" name="正方形/長方形 41"/>
              <p:cNvSpPr/>
              <p:nvPr/>
            </p:nvSpPr>
            <p:spPr bwMode="gray">
              <a:xfrm>
                <a:off x="312738" y="2747963"/>
                <a:ext cx="1970087" cy="109537"/>
              </a:xfrm>
              <a:prstGeom prst="rect">
                <a:avLst/>
              </a:prstGeom>
              <a:solidFill>
                <a:srgbClr val="FF002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3" name="正方形/長方形 42"/>
              <p:cNvSpPr/>
              <p:nvPr/>
            </p:nvSpPr>
            <p:spPr bwMode="gray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pic>
        <p:nvPicPr>
          <p:cNvPr id="44" name="図 43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50655" y="402724"/>
            <a:ext cx="1769495" cy="507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>
          <a:xfrm>
            <a:off x="566739" y="2365096"/>
            <a:ext cx="1928733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en-US" altLang="ja-JP" sz="2400" b="1" smtClean="0">
                <a:solidFill>
                  <a:schemeClr val="tx1"/>
                </a:solidFill>
                <a:ea typeface="HGPｺﾞｼｯｸE" pitchFamily="50" charset="-128"/>
                <a:cs typeface="Arial" charset="0"/>
              </a:defRPr>
            </a:lvl1pPr>
          </a:lstStyle>
          <a:p>
            <a:r>
              <a:rPr lang="en-US" altLang="ja-JP" b="1" dirty="0">
                <a:latin typeface="+mj-lt"/>
                <a:ea typeface="HGPｺﾞｼｯｸE" pitchFamily="50" charset="-128"/>
                <a:cs typeface="Arial" charset="0"/>
              </a:rPr>
              <a:t>chapter title</a:t>
            </a:r>
            <a:endParaRPr lang="ja-JP" altLang="en-US" dirty="0"/>
          </a:p>
        </p:txBody>
      </p:sp>
      <p:sp>
        <p:nvSpPr>
          <p:cNvPr id="54" name="スライド番号プレースホルダ 2"/>
          <p:cNvSpPr txBox="1">
            <a:spLocks/>
          </p:cNvSpPr>
          <p:nvPr userDrawn="1"/>
        </p:nvSpPr>
        <p:spPr bwMode="gray">
          <a:xfrm>
            <a:off x="8560360" y="4916262"/>
            <a:ext cx="488950" cy="228600"/>
          </a:xfrm>
          <a:prstGeom prst="rect">
            <a:avLst/>
          </a:prstGeom>
        </p:spPr>
        <p:txBody>
          <a:bodyPr/>
          <a:lstStyle>
            <a:lvl1pPr algn="r">
              <a:defRPr sz="1100" smtClean="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0173A9-6621-4FFE-BC07-AC198BDD4C9A}" type="slidenum">
              <a:rPr kumimoji="1" lang="en-US" altLang="ja-JP" sz="11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HGPｺﾞｼｯｸE" pitchFamily="50" charset="-128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ja-JP" sz="1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HGPｺﾞｼｯｸE" pitchFamily="50" charset="-128"/>
              <a:cs typeface="Arial" pitchFamily="34" charset="0"/>
            </a:endParaRPr>
          </a:p>
        </p:txBody>
      </p:sp>
      <p:sp>
        <p:nvSpPr>
          <p:cNvPr id="39" name="Text Box 13"/>
          <p:cNvSpPr txBox="1">
            <a:spLocks noChangeArrowheads="1"/>
          </p:cNvSpPr>
          <p:nvPr userDrawn="1"/>
        </p:nvSpPr>
        <p:spPr bwMode="gray">
          <a:xfrm>
            <a:off x="6923116" y="4949429"/>
            <a:ext cx="1770035" cy="18928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7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grpSp>
        <p:nvGrpSpPr>
          <p:cNvPr id="40" name="グループ化 39"/>
          <p:cNvGrpSpPr/>
          <p:nvPr userDrawn="1"/>
        </p:nvGrpSpPr>
        <p:grpSpPr bwMode="gray">
          <a:xfrm>
            <a:off x="324487" y="2057426"/>
            <a:ext cx="8495663" cy="97488"/>
            <a:chOff x="324487" y="2057426"/>
            <a:chExt cx="8495663" cy="97488"/>
          </a:xfrm>
        </p:grpSpPr>
        <p:sp>
          <p:nvSpPr>
            <p:cNvPr id="41" name="正方形/長方形 11"/>
            <p:cNvSpPr>
              <a:spLocks noChangeArrowheads="1"/>
            </p:cNvSpPr>
            <p:nvPr/>
          </p:nvSpPr>
          <p:spPr bwMode="gray">
            <a:xfrm>
              <a:off x="324489" y="2057426"/>
              <a:ext cx="8495661" cy="97488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42" name="グループ化 16"/>
            <p:cNvGrpSpPr/>
            <p:nvPr/>
          </p:nvGrpSpPr>
          <p:grpSpPr bwMode="gray">
            <a:xfrm>
              <a:off x="324487" y="2057426"/>
              <a:ext cx="1938812" cy="97488"/>
              <a:chOff x="312738" y="2747963"/>
              <a:chExt cx="1970087" cy="109537"/>
            </a:xfrm>
          </p:grpSpPr>
          <p:sp>
            <p:nvSpPr>
              <p:cNvPr id="43" name="正方形/長方形 42"/>
              <p:cNvSpPr/>
              <p:nvPr/>
            </p:nvSpPr>
            <p:spPr bwMode="gray">
              <a:xfrm>
                <a:off x="312738" y="2747963"/>
                <a:ext cx="1970087" cy="109537"/>
              </a:xfrm>
              <a:prstGeom prst="rect">
                <a:avLst/>
              </a:prstGeom>
              <a:solidFill>
                <a:srgbClr val="FF002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4" name="正方形/長方形 43"/>
              <p:cNvSpPr/>
              <p:nvPr/>
            </p:nvSpPr>
            <p:spPr bwMode="gray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pic>
        <p:nvPicPr>
          <p:cNvPr id="45" name="図 44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50655" y="402724"/>
            <a:ext cx="1769495" cy="507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113192" y="134612"/>
            <a:ext cx="1893467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en-US" altLang="ja-JP" sz="2000" b="1" smtClean="0">
                <a:solidFill>
                  <a:schemeClr val="tx1"/>
                </a:solidFill>
                <a:ea typeface="ＭＳ Ｐゴシック" pitchFamily="50" charset="-128"/>
                <a:cs typeface="Arial" charset="0"/>
              </a:defRPr>
            </a:lvl1pPr>
          </a:lstStyle>
          <a:p>
            <a:r>
              <a:rPr lang="en-US" altLang="ja-JP" b="1" dirty="0">
                <a:latin typeface="+mj-lt"/>
                <a:ea typeface="ＭＳ Ｐゴシック" pitchFamily="50" charset="-128"/>
                <a:cs typeface="Arial" charset="0"/>
              </a:rPr>
              <a:t>Contents Title</a:t>
            </a:r>
            <a:endParaRPr lang="ja-JP" altLang="en-US" dirty="0"/>
          </a:p>
        </p:txBody>
      </p:sp>
      <p:sp>
        <p:nvSpPr>
          <p:cNvPr id="63" name="Text Box 13"/>
          <p:cNvSpPr txBox="1">
            <a:spLocks noChangeArrowheads="1"/>
          </p:cNvSpPr>
          <p:nvPr userDrawn="1"/>
        </p:nvSpPr>
        <p:spPr bwMode="gray">
          <a:xfrm>
            <a:off x="6923116" y="4949429"/>
            <a:ext cx="1770035" cy="18928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7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68" name="正方形/長方形 11"/>
          <p:cNvSpPr>
            <a:spLocks noChangeArrowheads="1"/>
          </p:cNvSpPr>
          <p:nvPr userDrawn="1"/>
        </p:nvSpPr>
        <p:spPr bwMode="gray">
          <a:xfrm>
            <a:off x="0" y="595775"/>
            <a:ext cx="9144000" cy="66292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69" name="グループ化 62"/>
          <p:cNvGrpSpPr/>
          <p:nvPr userDrawn="1"/>
        </p:nvGrpSpPr>
        <p:grpSpPr bwMode="gray">
          <a:xfrm>
            <a:off x="-3" y="595775"/>
            <a:ext cx="1318393" cy="66292"/>
            <a:chOff x="312738" y="2747963"/>
            <a:chExt cx="1970087" cy="109537"/>
          </a:xfrm>
        </p:grpSpPr>
        <p:sp>
          <p:nvSpPr>
            <p:cNvPr id="70" name="正方形/長方形 69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正方形/長方形 70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72" name="図 71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74175" y="138115"/>
            <a:ext cx="1195200" cy="3428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22917" y="2167156"/>
            <a:ext cx="2698166" cy="774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  <p:sldLayoutId id="2147483679" r:id="rId3"/>
    <p:sldLayoutId id="2147483656" r:id="rId4"/>
    <p:sldLayoutId id="2147483677" r:id="rId5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7DC7CC-D6D7-4A05-8DA3-BE2744D70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2" y="134612"/>
            <a:ext cx="6579045" cy="369332"/>
          </a:xfrm>
        </p:spPr>
        <p:txBody>
          <a:bodyPr/>
          <a:lstStyle/>
          <a:p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Rapid IoT Application Development using the Web of Things</a:t>
            </a:r>
            <a:endParaRPr kumimoji="1" lang="ja-JP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6F52FFB-0C1D-4B17-9911-4072EADB8C2A}"/>
              </a:ext>
            </a:extLst>
          </p:cNvPr>
          <p:cNvSpPr/>
          <p:nvPr/>
        </p:nvSpPr>
        <p:spPr bwMode="auto">
          <a:xfrm>
            <a:off x="198120" y="721051"/>
            <a:ext cx="8755380" cy="78220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“</a:t>
            </a:r>
            <a:r>
              <a:rPr kumimoji="1" lang="en-US" altLang="ja-JP" sz="2400" b="1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 Generator</a:t>
            </a:r>
            <a:r>
              <a:rPr kumimoji="1" lang="en-US" altLang="ja-JP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simplifies IoT application development </a:t>
            </a:r>
          </a:p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generating Node module of Node-RED </a:t>
            </a:r>
            <a:r>
              <a:rPr lang="en-US" altLang="ja-JP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a Thing Description</a:t>
            </a:r>
            <a:r>
              <a:rPr kumimoji="1" lang="en-US" altLang="ja-JP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1" lang="ja-JP" altLang="en-US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691E70C1-2D76-4057-BF2E-62D8AC9F1C10}"/>
              </a:ext>
            </a:extLst>
          </p:cNvPr>
          <p:cNvGrpSpPr/>
          <p:nvPr/>
        </p:nvGrpSpPr>
        <p:grpSpPr>
          <a:xfrm>
            <a:off x="323179" y="3723774"/>
            <a:ext cx="2228579" cy="1264062"/>
            <a:chOff x="713488" y="1398131"/>
            <a:chExt cx="3616687" cy="2866271"/>
          </a:xfrm>
        </p:grpSpPr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621C4BDC-1C0A-40D5-8CF6-BADC7C9C5CB8}"/>
                </a:ext>
              </a:extLst>
            </p:cNvPr>
            <p:cNvGrpSpPr/>
            <p:nvPr/>
          </p:nvGrpSpPr>
          <p:grpSpPr>
            <a:xfrm>
              <a:off x="1050625" y="1497923"/>
              <a:ext cx="413417" cy="426971"/>
              <a:chOff x="1789088" y="2720452"/>
              <a:chExt cx="413417" cy="426971"/>
            </a:xfrm>
          </p:grpSpPr>
          <p:sp>
            <p:nvSpPr>
              <p:cNvPr id="21" name="Isosceles Triangle 29">
                <a:extLst>
                  <a:ext uri="{FF2B5EF4-FFF2-40B4-BE49-F238E27FC236}">
                    <a16:creationId xmlns:a16="http://schemas.microsoft.com/office/drawing/2014/main" id="{F58C2825-7285-4095-8371-12C78357B01C}"/>
                  </a:ext>
                </a:extLst>
              </p:cNvPr>
              <p:cNvSpPr/>
              <p:nvPr/>
            </p:nvSpPr>
            <p:spPr>
              <a:xfrm rot="1800000">
                <a:off x="1896401" y="2765072"/>
                <a:ext cx="306104" cy="263882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2800" kern="0">
                  <a:solidFill>
                    <a:prstClr val="white"/>
                  </a:solidFill>
                  <a:latin typeface="Calibri" panose="020F0502020204030204" pitchFamily="34" charset="0"/>
                  <a:ea typeface="Noto Sans" panose="020B0502040504020204" pitchFamily="34"/>
                  <a:cs typeface="Calibri" panose="020F0502020204030204" pitchFamily="34" charset="0"/>
                </a:endParaRPr>
              </a:p>
            </p:txBody>
          </p:sp>
          <p:sp>
            <p:nvSpPr>
              <p:cNvPr id="22" name="Oval 30">
                <a:extLst>
                  <a:ext uri="{FF2B5EF4-FFF2-40B4-BE49-F238E27FC236}">
                    <a16:creationId xmlns:a16="http://schemas.microsoft.com/office/drawing/2014/main" id="{FC02E8E2-56DE-4A85-9E08-B2C12F12B5CA}"/>
                  </a:ext>
                </a:extLst>
              </p:cNvPr>
              <p:cNvSpPr/>
              <p:nvPr/>
            </p:nvSpPr>
            <p:spPr>
              <a:xfrm rot="19800000">
                <a:off x="2054836" y="2720452"/>
                <a:ext cx="121505" cy="12150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2800" kern="0">
                  <a:solidFill>
                    <a:prstClr val="white"/>
                  </a:solidFill>
                  <a:latin typeface="Calibri" panose="020F0502020204030204" pitchFamily="34" charset="0"/>
                  <a:ea typeface="Noto Sans" panose="020B0502040504020204" pitchFamily="34"/>
                  <a:cs typeface="Calibri" panose="020F0502020204030204" pitchFamily="34" charset="0"/>
                </a:endParaRPr>
              </a:p>
            </p:txBody>
          </p:sp>
          <p:sp>
            <p:nvSpPr>
              <p:cNvPr id="23" name="Oval 31">
                <a:extLst>
                  <a:ext uri="{FF2B5EF4-FFF2-40B4-BE49-F238E27FC236}">
                    <a16:creationId xmlns:a16="http://schemas.microsoft.com/office/drawing/2014/main" id="{BDAC1E04-A057-442C-B294-556D44FB1739}"/>
                  </a:ext>
                </a:extLst>
              </p:cNvPr>
              <p:cNvSpPr/>
              <p:nvPr/>
            </p:nvSpPr>
            <p:spPr>
              <a:xfrm rot="19800000">
                <a:off x="1789088" y="2873520"/>
                <a:ext cx="121505" cy="12150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2800" kern="0">
                  <a:solidFill>
                    <a:prstClr val="white"/>
                  </a:solidFill>
                  <a:latin typeface="Calibri" panose="020F0502020204030204" pitchFamily="34" charset="0"/>
                  <a:ea typeface="Noto Sans" panose="020B0502040504020204" pitchFamily="34"/>
                  <a:cs typeface="Calibri" panose="020F0502020204030204" pitchFamily="34" charset="0"/>
                </a:endParaRPr>
              </a:p>
            </p:txBody>
          </p:sp>
          <p:sp>
            <p:nvSpPr>
              <p:cNvPr id="24" name="Oval 32">
                <a:extLst>
                  <a:ext uri="{FF2B5EF4-FFF2-40B4-BE49-F238E27FC236}">
                    <a16:creationId xmlns:a16="http://schemas.microsoft.com/office/drawing/2014/main" id="{0B80DE5C-E87E-433C-8ECF-3B76D67631E9}"/>
                  </a:ext>
                </a:extLst>
              </p:cNvPr>
              <p:cNvSpPr/>
              <p:nvPr/>
            </p:nvSpPr>
            <p:spPr>
              <a:xfrm rot="1800000">
                <a:off x="2054838" y="3025919"/>
                <a:ext cx="121505" cy="12150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2800" kern="0">
                  <a:solidFill>
                    <a:prstClr val="white"/>
                  </a:solidFill>
                  <a:latin typeface="Calibri" panose="020F0502020204030204" pitchFamily="34" charset="0"/>
                  <a:ea typeface="Noto Sans" panose="020B0502040504020204" pitchFamily="34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196C73BB-2360-4EDA-91B9-6044CD4B4162}"/>
                </a:ext>
              </a:extLst>
            </p:cNvPr>
            <p:cNvGrpSpPr/>
            <p:nvPr/>
          </p:nvGrpSpPr>
          <p:grpSpPr>
            <a:xfrm>
              <a:off x="713488" y="1398131"/>
              <a:ext cx="3616687" cy="2866271"/>
              <a:chOff x="770085" y="5947046"/>
              <a:chExt cx="3616687" cy="2866271"/>
            </a:xfrm>
          </p:grpSpPr>
          <p:sp>
            <p:nvSpPr>
              <p:cNvPr id="7" name="角丸四角形 21">
                <a:extLst>
                  <a:ext uri="{FF2B5EF4-FFF2-40B4-BE49-F238E27FC236}">
                    <a16:creationId xmlns:a16="http://schemas.microsoft.com/office/drawing/2014/main" id="{E8C55990-FF5E-430D-9681-BB419DE99E2E}"/>
                  </a:ext>
                </a:extLst>
              </p:cNvPr>
              <p:cNvSpPr/>
              <p:nvPr/>
            </p:nvSpPr>
            <p:spPr bwMode="auto">
              <a:xfrm>
                <a:off x="770085" y="5947046"/>
                <a:ext cx="3616687" cy="2866271"/>
              </a:xfrm>
              <a:prstGeom prst="foldedCorner">
                <a:avLst>
                  <a:gd name="adj" fmla="val 20194"/>
                </a:avLst>
              </a:prstGeom>
              <a:solidFill>
                <a:srgbClr val="E57709"/>
              </a:solidFill>
              <a:ln w="762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432000" tIns="72000" rIns="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ja-JP" sz="1200" kern="0" dirty="0" err="1">
                    <a:solidFill>
                      <a:prstClr val="white"/>
                    </a:solidFill>
                    <a:latin typeface="Calibri" panose="020F0502020204030204" pitchFamily="34" charset="0"/>
                    <a:ea typeface="Noto Sans" panose="020B0502040504020204" pitchFamily="34"/>
                    <a:cs typeface="Calibri" panose="020F0502020204030204" pitchFamily="34" charset="0"/>
                  </a:rPr>
                  <a:t>WoT</a:t>
                </a:r>
                <a:r>
                  <a:rPr kumimoji="0" lang="en-US" altLang="ja-JP" sz="1200" kern="0" dirty="0">
                    <a:solidFill>
                      <a:prstClr val="white"/>
                    </a:solidFill>
                    <a:latin typeface="Calibri" panose="020F0502020204030204" pitchFamily="34" charset="0"/>
                    <a:ea typeface="Noto Sans" panose="020B0502040504020204" pitchFamily="34"/>
                    <a:cs typeface="Calibri" panose="020F0502020204030204" pitchFamily="34" charset="0"/>
                  </a:rPr>
                  <a:t> Thing Description</a:t>
                </a:r>
                <a:endParaRPr kumimoji="0" lang="en-US" altLang="ja-JP" sz="1600" kern="0" dirty="0">
                  <a:solidFill>
                    <a:prstClr val="white"/>
                  </a:solidFill>
                  <a:latin typeface="Calibri" panose="020F0502020204030204" pitchFamily="34" charset="0"/>
                  <a:ea typeface="Noto Sans" panose="020B0502040504020204" pitchFamily="34"/>
                  <a:cs typeface="Calibri" panose="020F0502020204030204" pitchFamily="34" charset="0"/>
                </a:endParaRPr>
              </a:p>
            </p:txBody>
          </p:sp>
          <p:sp>
            <p:nvSpPr>
              <p:cNvPr id="9" name="角丸四角形 21">
                <a:extLst>
                  <a:ext uri="{FF2B5EF4-FFF2-40B4-BE49-F238E27FC236}">
                    <a16:creationId xmlns:a16="http://schemas.microsoft.com/office/drawing/2014/main" id="{6BF05D4E-9866-4C23-BB62-01BB5D953B94}"/>
                  </a:ext>
                </a:extLst>
              </p:cNvPr>
              <p:cNvSpPr/>
              <p:nvPr/>
            </p:nvSpPr>
            <p:spPr bwMode="auto">
              <a:xfrm>
                <a:off x="905705" y="7931367"/>
                <a:ext cx="3337768" cy="367632"/>
              </a:xfrm>
              <a:prstGeom prst="roundRect">
                <a:avLst>
                  <a:gd name="adj" fmla="val 22715"/>
                </a:avLst>
              </a:prstGeom>
              <a:solidFill>
                <a:srgbClr val="FFFF00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ja-JP" sz="1100" kern="0" dirty="0">
                    <a:solidFill>
                      <a:prstClr val="black"/>
                    </a:solidFill>
                    <a:latin typeface="Calibri" panose="020F0502020204030204" pitchFamily="34" charset="0"/>
                    <a:ea typeface="Noto Sans" panose="020B0502040504020204" pitchFamily="34"/>
                    <a:cs typeface="Calibri" panose="020F0502020204030204" pitchFamily="34" charset="0"/>
                  </a:rPr>
                  <a:t>Public Security Configuration</a:t>
                </a:r>
              </a:p>
            </p:txBody>
          </p:sp>
          <p:sp>
            <p:nvSpPr>
              <p:cNvPr id="10" name="角丸四角形 21">
                <a:extLst>
                  <a:ext uri="{FF2B5EF4-FFF2-40B4-BE49-F238E27FC236}">
                    <a16:creationId xmlns:a16="http://schemas.microsoft.com/office/drawing/2014/main" id="{285962CA-3373-4EB0-9D41-06D62760A754}"/>
                  </a:ext>
                </a:extLst>
              </p:cNvPr>
              <p:cNvSpPr/>
              <p:nvPr/>
            </p:nvSpPr>
            <p:spPr bwMode="auto">
              <a:xfrm>
                <a:off x="906534" y="7095329"/>
                <a:ext cx="3331074" cy="357098"/>
              </a:xfrm>
              <a:prstGeom prst="roundRect">
                <a:avLst>
                  <a:gd name="adj" fmla="val 2508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ja-JP" sz="1100" kern="0" dirty="0">
                    <a:solidFill>
                      <a:prstClr val="white"/>
                    </a:solidFill>
                    <a:latin typeface="Calibri" panose="020F0502020204030204" pitchFamily="34" charset="0"/>
                    <a:ea typeface="Noto Sans" panose="020B0502040504020204" pitchFamily="34"/>
                    <a:cs typeface="Calibri" panose="020F0502020204030204" pitchFamily="34" charset="0"/>
                  </a:rPr>
                  <a:t>Interaction Affordances</a:t>
                </a:r>
              </a:p>
            </p:txBody>
          </p:sp>
          <p:sp>
            <p:nvSpPr>
              <p:cNvPr id="11" name="角丸四角形 21">
                <a:extLst>
                  <a:ext uri="{FF2B5EF4-FFF2-40B4-BE49-F238E27FC236}">
                    <a16:creationId xmlns:a16="http://schemas.microsoft.com/office/drawing/2014/main" id="{91970528-958F-48A9-AE95-50C06ED1C08C}"/>
                  </a:ext>
                </a:extLst>
              </p:cNvPr>
              <p:cNvSpPr/>
              <p:nvPr/>
            </p:nvSpPr>
            <p:spPr bwMode="auto">
              <a:xfrm>
                <a:off x="909244" y="6682978"/>
                <a:ext cx="3331074" cy="357098"/>
              </a:xfrm>
              <a:prstGeom prst="roundRect">
                <a:avLst>
                  <a:gd name="adj" fmla="val 25084"/>
                </a:avLst>
              </a:prstGeom>
              <a:solidFill>
                <a:srgbClr val="7F7F7F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ja-JP" sz="1100" kern="0" dirty="0">
                    <a:solidFill>
                      <a:prstClr val="white"/>
                    </a:solidFill>
                    <a:latin typeface="Calibri" panose="020F0502020204030204" pitchFamily="34" charset="0"/>
                    <a:ea typeface="Noto Sans" panose="020B0502040504020204" pitchFamily="34"/>
                    <a:cs typeface="Calibri" panose="020F0502020204030204" pitchFamily="34" charset="0"/>
                  </a:rPr>
                  <a:t>General Metadata</a:t>
                </a:r>
              </a:p>
            </p:txBody>
          </p:sp>
          <p:sp>
            <p:nvSpPr>
              <p:cNvPr id="12" name="角丸四角形 21">
                <a:extLst>
                  <a:ext uri="{FF2B5EF4-FFF2-40B4-BE49-F238E27FC236}">
                    <a16:creationId xmlns:a16="http://schemas.microsoft.com/office/drawing/2014/main" id="{E712BFCA-C71A-48AA-AD92-47CBC6451630}"/>
                  </a:ext>
                </a:extLst>
              </p:cNvPr>
              <p:cNvSpPr/>
              <p:nvPr/>
            </p:nvSpPr>
            <p:spPr bwMode="auto">
              <a:xfrm>
                <a:off x="899836" y="7501182"/>
                <a:ext cx="3337770" cy="367632"/>
              </a:xfrm>
              <a:prstGeom prst="roundRect">
                <a:avLst>
                  <a:gd name="adj" fmla="val 21163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ja-JP" sz="1100" kern="0" dirty="0">
                    <a:solidFill>
                      <a:prstClr val="white"/>
                    </a:solidFill>
                    <a:latin typeface="Calibri" panose="020F0502020204030204" pitchFamily="34" charset="0"/>
                    <a:ea typeface="Noto Sans" panose="020B0502040504020204" pitchFamily="34"/>
                    <a:cs typeface="Calibri" panose="020F0502020204030204" pitchFamily="34" charset="0"/>
                  </a:rPr>
                  <a:t>Data Schemas</a:t>
                </a:r>
              </a:p>
            </p:txBody>
          </p:sp>
          <p:sp>
            <p:nvSpPr>
              <p:cNvPr id="13" name="角丸四角形 21">
                <a:extLst>
                  <a:ext uri="{FF2B5EF4-FFF2-40B4-BE49-F238E27FC236}">
                    <a16:creationId xmlns:a16="http://schemas.microsoft.com/office/drawing/2014/main" id="{F015C9D1-D08B-4E92-B404-AE07DA7924C8}"/>
                  </a:ext>
                </a:extLst>
              </p:cNvPr>
              <p:cNvSpPr/>
              <p:nvPr/>
            </p:nvSpPr>
            <p:spPr bwMode="auto">
              <a:xfrm>
                <a:off x="910121" y="8361114"/>
                <a:ext cx="3337770" cy="367632"/>
              </a:xfrm>
              <a:prstGeom prst="roundRect">
                <a:avLst>
                  <a:gd name="adj" fmla="val 21163"/>
                </a:avLst>
              </a:prstGeom>
              <a:solidFill>
                <a:srgbClr val="00B050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ja-JP" sz="1100" kern="0" dirty="0">
                    <a:solidFill>
                      <a:prstClr val="black"/>
                    </a:solidFill>
                    <a:latin typeface="Calibri" panose="020F0502020204030204" pitchFamily="34" charset="0"/>
                    <a:ea typeface="Noto Sans" panose="020B0502040504020204" pitchFamily="34"/>
                    <a:cs typeface="Calibri" panose="020F0502020204030204" pitchFamily="34" charset="0"/>
                  </a:rPr>
                  <a:t>Protocol Binding(s)</a:t>
                </a:r>
              </a:p>
            </p:txBody>
          </p:sp>
          <p:grpSp>
            <p:nvGrpSpPr>
              <p:cNvPr id="14" name="Group 41">
                <a:extLst>
                  <a:ext uri="{FF2B5EF4-FFF2-40B4-BE49-F238E27FC236}">
                    <a16:creationId xmlns:a16="http://schemas.microsoft.com/office/drawing/2014/main" id="{65B2E07B-58AB-4A14-9921-F1F32ECBDCC8}"/>
                  </a:ext>
                </a:extLst>
              </p:cNvPr>
              <p:cNvGrpSpPr/>
              <p:nvPr/>
            </p:nvGrpSpPr>
            <p:grpSpPr>
              <a:xfrm>
                <a:off x="3810168" y="8237055"/>
                <a:ext cx="576603" cy="576262"/>
                <a:chOff x="2909455" y="2880878"/>
                <a:chExt cx="576603" cy="576262"/>
              </a:xfrm>
            </p:grpSpPr>
            <p:sp>
              <p:nvSpPr>
                <p:cNvPr id="15" name="Freeform 42">
                  <a:extLst>
                    <a:ext uri="{FF2B5EF4-FFF2-40B4-BE49-F238E27FC236}">
                      <a16:creationId xmlns:a16="http://schemas.microsoft.com/office/drawing/2014/main" id="{986D6ED2-8291-4491-BA85-02C85BB67C69}"/>
                    </a:ext>
                  </a:extLst>
                </p:cNvPr>
                <p:cNvSpPr/>
                <p:nvPr/>
              </p:nvSpPr>
              <p:spPr>
                <a:xfrm>
                  <a:off x="2909455" y="2882583"/>
                  <a:ext cx="576603" cy="574557"/>
                </a:xfrm>
                <a:custGeom>
                  <a:avLst/>
                  <a:gdLst>
                    <a:gd name="connsiteX0" fmla="*/ 0 w 581890"/>
                    <a:gd name="connsiteY0" fmla="*/ 589226 h 589226"/>
                    <a:gd name="connsiteX1" fmla="*/ 581890 w 581890"/>
                    <a:gd name="connsiteY1" fmla="*/ 589226 h 589226"/>
                    <a:gd name="connsiteX2" fmla="*/ 581890 w 581890"/>
                    <a:gd name="connsiteY2" fmla="*/ 0 h 589226"/>
                    <a:gd name="connsiteX3" fmla="*/ 0 w 581890"/>
                    <a:gd name="connsiteY3" fmla="*/ 589226 h 589226"/>
                    <a:gd name="connsiteX0" fmla="*/ 0 w 581890"/>
                    <a:gd name="connsiteY0" fmla="*/ 554997 h 554997"/>
                    <a:gd name="connsiteX1" fmla="*/ 581890 w 581890"/>
                    <a:gd name="connsiteY1" fmla="*/ 554997 h 554997"/>
                    <a:gd name="connsiteX2" fmla="*/ 581890 w 581890"/>
                    <a:gd name="connsiteY2" fmla="*/ 0 h 554997"/>
                    <a:gd name="connsiteX3" fmla="*/ 0 w 581890"/>
                    <a:gd name="connsiteY3" fmla="*/ 554997 h 554997"/>
                    <a:gd name="connsiteX0" fmla="*/ 0 w 581890"/>
                    <a:gd name="connsiteY0" fmla="*/ 574557 h 574557"/>
                    <a:gd name="connsiteX1" fmla="*/ 581890 w 581890"/>
                    <a:gd name="connsiteY1" fmla="*/ 574557 h 574557"/>
                    <a:gd name="connsiteX2" fmla="*/ 579412 w 581890"/>
                    <a:gd name="connsiteY2" fmla="*/ 0 h 574557"/>
                    <a:gd name="connsiteX3" fmla="*/ 0 w 581890"/>
                    <a:gd name="connsiteY3" fmla="*/ 574557 h 574557"/>
                    <a:gd name="connsiteX0" fmla="*/ 0 w 584368"/>
                    <a:gd name="connsiteY0" fmla="*/ 574557 h 574557"/>
                    <a:gd name="connsiteX1" fmla="*/ 584368 w 584368"/>
                    <a:gd name="connsiteY1" fmla="*/ 574557 h 574557"/>
                    <a:gd name="connsiteX2" fmla="*/ 581890 w 584368"/>
                    <a:gd name="connsiteY2" fmla="*/ 0 h 574557"/>
                    <a:gd name="connsiteX3" fmla="*/ 0 w 584368"/>
                    <a:gd name="connsiteY3" fmla="*/ 574557 h 5745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84368" h="574557">
                      <a:moveTo>
                        <a:pt x="0" y="574557"/>
                      </a:moveTo>
                      <a:lnTo>
                        <a:pt x="584368" y="574557"/>
                      </a:lnTo>
                      <a:lnTo>
                        <a:pt x="581890" y="0"/>
                      </a:lnTo>
                      <a:lnTo>
                        <a:pt x="0" y="574557"/>
                      </a:lnTo>
                      <a:close/>
                    </a:path>
                  </a:pathLst>
                </a:custGeom>
                <a:solidFill>
                  <a:sysClr val="window" lastClr="FFFFF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fontAlgn="auto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100" kern="0">
                    <a:solidFill>
                      <a:prstClr val="white"/>
                    </a:solidFill>
                    <a:latin typeface="Calibri" panose="020F0502020204030204" pitchFamily="34" charset="0"/>
                    <a:ea typeface="Noto Sans" panose="020B0502040504020204" pitchFamily="34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6" name="Freeform 43">
                  <a:extLst>
                    <a:ext uri="{FF2B5EF4-FFF2-40B4-BE49-F238E27FC236}">
                      <a16:creationId xmlns:a16="http://schemas.microsoft.com/office/drawing/2014/main" id="{FD37EC7F-DC0F-4902-BEE2-1141042D2FB6}"/>
                    </a:ext>
                  </a:extLst>
                </p:cNvPr>
                <p:cNvSpPr/>
                <p:nvPr/>
              </p:nvSpPr>
              <p:spPr>
                <a:xfrm>
                  <a:off x="2909732" y="2880878"/>
                  <a:ext cx="573881" cy="576262"/>
                </a:xfrm>
                <a:custGeom>
                  <a:avLst/>
                  <a:gdLst>
                    <a:gd name="connsiteX0" fmla="*/ 0 w 571500"/>
                    <a:gd name="connsiteY0" fmla="*/ 576262 h 576262"/>
                    <a:gd name="connsiteX1" fmla="*/ 85725 w 571500"/>
                    <a:gd name="connsiteY1" fmla="*/ 138112 h 576262"/>
                    <a:gd name="connsiteX2" fmla="*/ 571500 w 571500"/>
                    <a:gd name="connsiteY2" fmla="*/ 0 h 576262"/>
                    <a:gd name="connsiteX3" fmla="*/ 0 w 571500"/>
                    <a:gd name="connsiteY3" fmla="*/ 576262 h 576262"/>
                    <a:gd name="connsiteX0" fmla="*/ 0 w 571500"/>
                    <a:gd name="connsiteY0" fmla="*/ 576262 h 576262"/>
                    <a:gd name="connsiteX1" fmla="*/ 102394 w 571500"/>
                    <a:gd name="connsiteY1" fmla="*/ 116681 h 576262"/>
                    <a:gd name="connsiteX2" fmla="*/ 571500 w 571500"/>
                    <a:gd name="connsiteY2" fmla="*/ 0 h 576262"/>
                    <a:gd name="connsiteX3" fmla="*/ 0 w 571500"/>
                    <a:gd name="connsiteY3" fmla="*/ 576262 h 576262"/>
                    <a:gd name="connsiteX0" fmla="*/ 0 w 573881"/>
                    <a:gd name="connsiteY0" fmla="*/ 576262 h 576262"/>
                    <a:gd name="connsiteX1" fmla="*/ 104775 w 573881"/>
                    <a:gd name="connsiteY1" fmla="*/ 116681 h 576262"/>
                    <a:gd name="connsiteX2" fmla="*/ 573881 w 573881"/>
                    <a:gd name="connsiteY2" fmla="*/ 0 h 576262"/>
                    <a:gd name="connsiteX3" fmla="*/ 0 w 573881"/>
                    <a:gd name="connsiteY3" fmla="*/ 576262 h 5762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3881" h="576262">
                      <a:moveTo>
                        <a:pt x="0" y="576262"/>
                      </a:moveTo>
                      <a:lnTo>
                        <a:pt x="104775" y="116681"/>
                      </a:lnTo>
                      <a:lnTo>
                        <a:pt x="573881" y="0"/>
                      </a:lnTo>
                      <a:lnTo>
                        <a:pt x="0" y="576262"/>
                      </a:lnTo>
                      <a:close/>
                    </a:path>
                  </a:pathLst>
                </a:custGeom>
                <a:solidFill>
                  <a:srgbClr val="BD6008"/>
                </a:solidFill>
                <a:ln w="762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fontAlgn="auto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100" kern="0">
                    <a:solidFill>
                      <a:prstClr val="white"/>
                    </a:solidFill>
                    <a:latin typeface="Calibri" panose="020F0502020204030204" pitchFamily="34" charset="0"/>
                    <a:ea typeface="Noto Sans" panose="020B0502040504020204" pitchFamily="34"/>
                    <a:cs typeface="Calibri" panose="020F0502020204030204" pitchFamily="34" charset="0"/>
                  </a:endParaRPr>
                </a:p>
              </p:txBody>
            </p:sp>
          </p:grpSp>
        </p:grpSp>
      </p:grpSp>
      <p:pic>
        <p:nvPicPr>
          <p:cNvPr id="29" name="図 28">
            <a:extLst>
              <a:ext uri="{FF2B5EF4-FFF2-40B4-BE49-F238E27FC236}">
                <a16:creationId xmlns:a16="http://schemas.microsoft.com/office/drawing/2014/main" id="{EC783482-B89F-4E0D-9B30-20B3D70324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555" b="60786"/>
          <a:stretch/>
        </p:blipFill>
        <p:spPr>
          <a:xfrm>
            <a:off x="5171584" y="2183483"/>
            <a:ext cx="3774296" cy="2751833"/>
          </a:xfrm>
          <a:prstGeom prst="rect">
            <a:avLst/>
          </a:prstGeom>
        </p:spPr>
      </p:pic>
      <p:sp>
        <p:nvSpPr>
          <p:cNvPr id="30" name="矢印: 右 29">
            <a:extLst>
              <a:ext uri="{FF2B5EF4-FFF2-40B4-BE49-F238E27FC236}">
                <a16:creationId xmlns:a16="http://schemas.microsoft.com/office/drawing/2014/main" id="{7CC57427-E989-4156-8E31-6BE1C2D3E17E}"/>
              </a:ext>
            </a:extLst>
          </p:cNvPr>
          <p:cNvSpPr/>
          <p:nvPr/>
        </p:nvSpPr>
        <p:spPr bwMode="auto">
          <a:xfrm>
            <a:off x="4295223" y="3882726"/>
            <a:ext cx="1600321" cy="791037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70F8D64-393C-4D56-9E22-994D14B88FF1}"/>
              </a:ext>
            </a:extLst>
          </p:cNvPr>
          <p:cNvSpPr/>
          <p:nvPr/>
        </p:nvSpPr>
        <p:spPr bwMode="auto">
          <a:xfrm>
            <a:off x="3398125" y="3804348"/>
            <a:ext cx="1394097" cy="947361"/>
          </a:xfrm>
          <a:prstGeom prst="rect">
            <a:avLst/>
          </a:prstGeom>
          <a:gradFill rotWithShape="1">
            <a:gsLst>
              <a:gs pos="0">
                <a:srgbClr val="641946">
                  <a:tint val="50000"/>
                  <a:satMod val="300000"/>
                </a:srgbClr>
              </a:gs>
              <a:gs pos="35000">
                <a:srgbClr val="641946">
                  <a:tint val="37000"/>
                  <a:satMod val="300000"/>
                </a:srgbClr>
              </a:gs>
              <a:gs pos="100000">
                <a:srgbClr val="6419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641946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Node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Generator</a:t>
            </a:r>
            <a:endParaRPr kumimoji="0" lang="ja-JP" altLang="en-US" sz="2400" b="1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5EFA3D0E-EB4E-4038-A1F8-E585957D5661}"/>
              </a:ext>
            </a:extLst>
          </p:cNvPr>
          <p:cNvSpPr/>
          <p:nvPr/>
        </p:nvSpPr>
        <p:spPr bwMode="auto">
          <a:xfrm>
            <a:off x="2559379" y="3882726"/>
            <a:ext cx="974705" cy="791037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2C1FBB7-EE7C-4A1B-A8E7-552DDAD90F69}"/>
              </a:ext>
            </a:extLst>
          </p:cNvPr>
          <p:cNvSpPr txBox="1"/>
          <p:nvPr/>
        </p:nvSpPr>
        <p:spPr>
          <a:xfrm>
            <a:off x="198120" y="1562663"/>
            <a:ext cx="8755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Node-RED is widely used in IoT application development field, because of its intuitive programming user interface.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By generating a Node, developer can handle a Thing as a Node of Node-RED Flow Editor.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To interact a Thing, simply send a</a:t>
            </a:r>
            <a:br>
              <a:rPr lang="en-US" altLang="ja-JP" sz="20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br>
            <a:r>
              <a:rPr lang="en-US" altLang="ja-JP" sz="20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message, and receive a response </a:t>
            </a:r>
            <a:br>
              <a:rPr lang="en-US" altLang="ja-JP" sz="20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br>
            <a:r>
              <a:rPr lang="en-US" altLang="ja-JP" sz="20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from Thing as a message</a:t>
            </a:r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F881D0CD-61A7-4A3E-A52B-F6CF043EDE43}"/>
              </a:ext>
            </a:extLst>
          </p:cNvPr>
          <p:cNvGrpSpPr/>
          <p:nvPr/>
        </p:nvGrpSpPr>
        <p:grpSpPr>
          <a:xfrm>
            <a:off x="421296" y="3764503"/>
            <a:ext cx="240293" cy="256846"/>
            <a:chOff x="876199" y="1521455"/>
            <a:chExt cx="413417" cy="426971"/>
          </a:xfrm>
        </p:grpSpPr>
        <p:sp>
          <p:nvSpPr>
            <p:cNvPr id="41" name="Isosceles Triangle 29">
              <a:extLst>
                <a:ext uri="{FF2B5EF4-FFF2-40B4-BE49-F238E27FC236}">
                  <a16:creationId xmlns:a16="http://schemas.microsoft.com/office/drawing/2014/main" id="{D1ACB82F-0F69-44F8-9261-37837688F582}"/>
                </a:ext>
              </a:extLst>
            </p:cNvPr>
            <p:cNvSpPr/>
            <p:nvPr/>
          </p:nvSpPr>
          <p:spPr>
            <a:xfrm rot="1800000">
              <a:off x="983512" y="1566075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4400" kern="0">
                <a:solidFill>
                  <a:prstClr val="white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42" name="Oval 30">
              <a:extLst>
                <a:ext uri="{FF2B5EF4-FFF2-40B4-BE49-F238E27FC236}">
                  <a16:creationId xmlns:a16="http://schemas.microsoft.com/office/drawing/2014/main" id="{0813B285-E0A3-458A-BF53-7DCAFC54E047}"/>
                </a:ext>
              </a:extLst>
            </p:cNvPr>
            <p:cNvSpPr/>
            <p:nvPr/>
          </p:nvSpPr>
          <p:spPr>
            <a:xfrm rot="19800000">
              <a:off x="1141947" y="1521455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4400" kern="0">
                <a:solidFill>
                  <a:prstClr val="white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43" name="Oval 31">
              <a:extLst>
                <a:ext uri="{FF2B5EF4-FFF2-40B4-BE49-F238E27FC236}">
                  <a16:creationId xmlns:a16="http://schemas.microsoft.com/office/drawing/2014/main" id="{3FD96E69-D2B1-4A61-82BE-03CCD435D730}"/>
                </a:ext>
              </a:extLst>
            </p:cNvPr>
            <p:cNvSpPr/>
            <p:nvPr/>
          </p:nvSpPr>
          <p:spPr>
            <a:xfrm rot="19800000">
              <a:off x="876199" y="1674523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4400" kern="0">
                <a:solidFill>
                  <a:prstClr val="white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44" name="Oval 32">
              <a:extLst>
                <a:ext uri="{FF2B5EF4-FFF2-40B4-BE49-F238E27FC236}">
                  <a16:creationId xmlns:a16="http://schemas.microsoft.com/office/drawing/2014/main" id="{842D6B2D-4E97-4CE6-AC58-2357A20FB398}"/>
                </a:ext>
              </a:extLst>
            </p:cNvPr>
            <p:cNvSpPr/>
            <p:nvPr/>
          </p:nvSpPr>
          <p:spPr>
            <a:xfrm rot="1800000">
              <a:off x="1141949" y="182692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4400" kern="0">
                <a:solidFill>
                  <a:prstClr val="white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832836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27">
      <a:majorFont>
        <a:latin typeface="Arial"/>
        <a:ea typeface="HGP創英角ｺﾞｼｯｸUB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75000"/>
          </a:schemeClr>
        </a:solidFill>
        <a:ln w="9525">
          <a:noFill/>
          <a:miter lim="800000"/>
          <a:headEnd/>
          <a:tailEnd/>
        </a:ln>
        <a:effectLst/>
      </a:spPr>
      <a:bodyPr wrap="none" rtlCol="0" anchor="ctr" anchorCtr="0">
        <a:noAutofit/>
      </a:bodyPr>
      <a:lstStyle>
        <a:defPPr algn="ctr">
          <a:defRPr kumimoji="1" sz="1800" smtClean="0">
            <a:solidFill>
              <a:schemeClr val="tx1"/>
            </a:solidFill>
            <a:latin typeface="+mn-lt"/>
            <a:ea typeface="+mn-ea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kumimoji="1" sz="2200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92</Words>
  <Application>Microsoft Office PowerPoint</Application>
  <PresentationFormat>画面に合わせる (16:9)</PresentationFormat>
  <Paragraphs>15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Noto Sans</vt:lpstr>
      <vt:lpstr>Calibri</vt:lpstr>
      <vt:lpstr>HGPｺﾞｼｯｸE</vt:lpstr>
      <vt:lpstr>Arial</vt:lpstr>
      <vt:lpstr>Times New Roman</vt:lpstr>
      <vt:lpstr>標準デザイン</vt:lpstr>
      <vt:lpstr>Rapid IoT Application Development using the Web of Things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109</cp:revision>
  <dcterms:created xsi:type="dcterms:W3CDTF">2004-05-26T10:25:15Z</dcterms:created>
  <dcterms:modified xsi:type="dcterms:W3CDTF">2019-06-02T07:53:39Z</dcterms:modified>
</cp:coreProperties>
</file>