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4" r:id="rId2"/>
    <p:sldId id="256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7250E-08D0-9B4A-B392-29FD7C2AD8AB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2260E-25E6-BD42-A42A-69CBD7F42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5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9CB3-9C61-114A-93E1-DEDCA7E6A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6E6BF-B42F-A142-B8C7-E31071D4D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302B-7606-FC46-A41B-C9CB060B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8ECE-F621-B547-80CF-93ACB0020EA3}" type="datetime1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00C10-9090-B84F-B70B-18286E7A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FD5E-FF8E-B04B-BEE6-1B1BC5D1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6A2-69BD-7648-B918-8A442DBC0E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AD00-B008-B843-A5B5-19493F44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AC716-FE07-4045-A562-A4A902D40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B5EBD-9D6E-9049-9CF3-797D3BF2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AF59-ACD9-2448-AF94-417C01361E6D}" type="datetime1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2F85F-1EAF-FF43-ACFC-0A073B93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14BB-6BDB-D041-A312-CD314C5C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6A2-69BD-7648-B918-8A442DBC0E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5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6797F-FCB9-E743-B031-9D5582D5E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6760F-4CDC-074E-9088-3A2E3265B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DBE6-D9C4-1B41-8DB5-A9568709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8131-7FFD-7B46-AA6C-1627A974630B}" type="datetime1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7820F-89F1-8A4D-A394-6C3A42B1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D34E0-98DC-4840-8428-8CBDEAFC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6A2-69BD-7648-B918-8A442DBC0E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6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E5E2-C574-4F46-B1D6-9B0D6AD2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E78E2-BA1F-5C4B-B417-FE0EAC274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BD9F3-8354-E148-B9C9-1C07F767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0B82-C620-814F-9EDD-AEAC3299E56C}" type="datetime1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8EBEB-E0C6-164F-B1FF-F7DC85CF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A558-1719-B146-B55F-68128B34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6A2-69BD-7648-B918-8A442DBC0E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1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C562-DBAD-3D48-BB5C-7D35C81C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F48DA-B5BC-3F46-B46B-DDB588D37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D887A-12A1-BD40-9FF3-165E9D29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DD84-C5AB-434F-AB55-E5A0F248698F}" type="datetime1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5C877-73D6-2F49-A799-A3F2801B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38011-64E1-0240-BBD7-6CA5CC9A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6A2-69BD-7648-B918-8A442DBC0E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6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DFC8-B824-F54D-8479-116FE170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F7D05-133B-944F-B835-A25904F3A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4E763-F605-0B42-99CD-5273EB820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875B6-F29E-084D-8E9F-15103EA0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1C10-C692-9A40-B102-AFE6BC09AAC7}" type="datetime1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E1D7-57E5-A049-B77B-2948797A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B2EC8-EFF5-AC49-828B-EE89F7CF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6A2-69BD-7648-B918-8A442DBC0E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4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3413-FA54-DA44-8FE3-045C92FB7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8AB54-23B8-8C47-B5C4-9F9B44AC0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21A5D-DAB7-9E48-9D95-3F30429CC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191A3-CC55-4F47-B55F-101A290FB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EFA09-BAFB-9348-A373-B865E2D2A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2FC54-D613-9644-9AA4-BF857E11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1094-40E7-5D4D-813E-958CDCDA0460}" type="datetime1">
              <a:rPr lang="en-US" smtClean="0"/>
              <a:t>6/28/19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4D0DD-36AD-1644-A574-4507A414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32C2A-ECB6-AA4C-A674-7A7CBA92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6A2-69BD-7648-B918-8A442DBC0E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6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DD2A-1C9C-B145-A383-5434BC54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F27F7-526D-9947-80F4-A8696216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B1D6-A47A-9D46-A97F-50BB92C1AAF1}" type="datetime1">
              <a:rPr lang="en-US" smtClean="0"/>
              <a:t>6/28/19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9D4CB-8700-394E-8FD0-E35E5060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6C10E-D712-024D-A18E-52D57F1D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6A2-69BD-7648-B918-8A442DBC0E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B86FB-E120-6048-969B-FA22A42C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A322-7CA2-B747-8C58-E0FADD2A59E3}" type="datetime1">
              <a:rPr lang="en-US" smtClean="0"/>
              <a:t>6/28/19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50D5C-DBBE-0046-A6C4-D19201C6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A9354-8B6E-D546-8E4A-D700AE93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6A2-69BD-7648-B918-8A442DBC0E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0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1A3C-F157-FC4C-81F0-154D32B7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8679B-07C6-3048-9DAA-1B86ECD86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2B652-85B9-F343-BA76-4D88CECA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AC29A-BD72-5E49-A62D-F4296C33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2421-14F2-0446-8B24-A8BC9F49AAC0}" type="datetime1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09D17-98BB-0848-B7C8-0D844CD7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68FBE-4430-1247-A830-91EE884C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6A2-69BD-7648-B918-8A442DBC0E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DE92-0FC2-E84F-8EC2-72C7477D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549A6-7702-1F4D-84E2-DCE7256C4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9F03A-083F-C449-88F3-48B42ACD8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F889D-6A68-2540-BD31-2E63B542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6363-26C8-C041-BEF5-99F03D4866F5}" type="datetime1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4E381-8233-4C40-AFFA-94673636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74746-383E-2648-9014-F64BBDE9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6A2-69BD-7648-B918-8A442DBC0E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5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0E3ED-88CF-F348-AE88-C8BF5AD5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5154C-D434-7841-B211-578292316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BDCA-C88F-6E43-B46B-6006C31C8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F6A9B-0344-C444-BAB4-7C4BA742235D}" type="datetime1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40C5E-7F9A-4E49-ADBA-B233EBE8C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13AD4-E137-F246-B2FB-D8A995E9F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A6A2-69BD-7648-B918-8A442DBC0E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F1E26C4-D979-3140-8703-96098D36483F}"/>
              </a:ext>
            </a:extLst>
          </p:cNvPr>
          <p:cNvSpPr/>
          <p:nvPr/>
        </p:nvSpPr>
        <p:spPr>
          <a:xfrm>
            <a:off x="1676064" y="2652746"/>
            <a:ext cx="9284036" cy="11969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Bidirectional &amp; Reversible Languages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11D3E1-60D2-694E-9535-810FF3E0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6A2-69BD-7648-B918-8A442DBC0E74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2CBB2-006F-3349-951B-26A3F098215D}"/>
              </a:ext>
            </a:extLst>
          </p:cNvPr>
          <p:cNvSpPr txBox="1"/>
          <p:nvPr/>
        </p:nvSpPr>
        <p:spPr>
          <a:xfrm>
            <a:off x="5412159" y="4130937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Jun 27, 2019</a:t>
            </a:r>
          </a:p>
        </p:txBody>
      </p:sp>
    </p:spTree>
    <p:extLst>
      <p:ext uri="{BB962C8B-B14F-4D97-AF65-F5344CB8AC3E}">
        <p14:creationId xmlns:p14="http://schemas.microsoft.com/office/powerpoint/2010/main" val="1123676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C3B78FD-A99A-9A42-809B-9E76193C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835" y="6356350"/>
            <a:ext cx="674255" cy="365125"/>
          </a:xfrm>
        </p:spPr>
        <p:txBody>
          <a:bodyPr/>
          <a:lstStyle/>
          <a:p>
            <a:fld id="{E7BF2809-5C55-904A-82D4-BA56349A747B}" type="slidenum">
              <a:rPr lang="en-US"/>
              <a:pPr/>
              <a:t>10</a:t>
            </a:fld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A3AB65B-26A5-1A41-9D2C-725282FDACCF}"/>
              </a:ext>
            </a:extLst>
          </p:cNvPr>
          <p:cNvSpPr/>
          <p:nvPr/>
        </p:nvSpPr>
        <p:spPr>
          <a:xfrm>
            <a:off x="266218" y="276293"/>
            <a:ext cx="2039099" cy="4074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cpg </a:t>
            </a:r>
            <a:r>
              <a:rPr lang="en-US" sz="20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approach</a:t>
            </a:r>
            <a:endParaRPr lang="en-US" sz="2000" dirty="0">
              <a:solidFill>
                <a:schemeClr val="tx1"/>
              </a:solidFill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B4C1EC-A78D-3042-9749-E78F11DC9C53}"/>
              </a:ext>
            </a:extLst>
          </p:cNvPr>
          <p:cNvSpPr txBox="1"/>
          <p:nvPr/>
        </p:nvSpPr>
        <p:spPr>
          <a:xfrm>
            <a:off x="275495" y="955130"/>
            <a:ext cx="9062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BiGUL: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put (pHead `compose` pHead) [[1,2],[3]] 100 = </a:t>
            </a:r>
            <a:r>
              <a:rPr lang="en-US">
                <a:solidFill>
                  <a:srgbClr val="FF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[[100,2],[3]]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get (pHead `compose` pHead) [[1,2],[3]] = </a:t>
            </a:r>
            <a:r>
              <a:rPr lang="en-US">
                <a:solidFill>
                  <a:srgbClr val="0070C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pg (pHead `compose` pHead) ([[1,2],[3]], 100) [ ] = (</a:t>
            </a:r>
            <a:r>
              <a:rPr lang="en-US">
                <a:solidFill>
                  <a:srgbClr val="FF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[[100,2],[3]]</a:t>
            </a:r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, </a:t>
            </a:r>
            <a:r>
              <a:rPr lang="en-US">
                <a:solidFill>
                  <a:srgbClr val="0070C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</a:t>
            </a:r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) 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BC40B7D-5611-7D4C-93B8-DE8A4C6C7047}"/>
              </a:ext>
            </a:extLst>
          </p:cNvPr>
          <p:cNvSpPr/>
          <p:nvPr/>
        </p:nvSpPr>
        <p:spPr>
          <a:xfrm>
            <a:off x="2334262" y="287784"/>
            <a:ext cx="1790993" cy="4074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Composition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349FBD4-20F0-0941-9262-7EB71A9C6C53}"/>
              </a:ext>
            </a:extLst>
          </p:cNvPr>
          <p:cNvSpPr/>
          <p:nvPr/>
        </p:nvSpPr>
        <p:spPr>
          <a:xfrm>
            <a:off x="4109020" y="3655314"/>
            <a:ext cx="575353" cy="575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C8A412B-ED4E-224A-AADD-09B8E630FBD8}"/>
              </a:ext>
            </a:extLst>
          </p:cNvPr>
          <p:cNvSpPr/>
          <p:nvPr/>
        </p:nvSpPr>
        <p:spPr>
          <a:xfrm>
            <a:off x="4109019" y="4465260"/>
            <a:ext cx="575353" cy="5753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6E17591-334E-E848-8509-53656654C318}"/>
              </a:ext>
            </a:extLst>
          </p:cNvPr>
          <p:cNvSpPr/>
          <p:nvPr/>
        </p:nvSpPr>
        <p:spPr>
          <a:xfrm>
            <a:off x="5216917" y="3655314"/>
            <a:ext cx="575353" cy="5753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17C4133-75C8-1D43-9806-327496B772BE}"/>
              </a:ext>
            </a:extLst>
          </p:cNvPr>
          <p:cNvSpPr/>
          <p:nvPr/>
        </p:nvSpPr>
        <p:spPr>
          <a:xfrm>
            <a:off x="5216916" y="4465260"/>
            <a:ext cx="575353" cy="5753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013C726-2D0E-E04C-AB0B-CAFD7E74AC9A}"/>
              </a:ext>
            </a:extLst>
          </p:cNvPr>
          <p:cNvCxnSpPr>
            <a:stCxn id="109" idx="6"/>
            <a:endCxn id="111" idx="2"/>
          </p:cNvCxnSpPr>
          <p:nvPr/>
        </p:nvCxnSpPr>
        <p:spPr>
          <a:xfrm>
            <a:off x="4684373" y="3942991"/>
            <a:ext cx="53254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82240CA-C208-A24B-AA56-1E14AF0E2DB4}"/>
              </a:ext>
            </a:extLst>
          </p:cNvPr>
          <p:cNvCxnSpPr>
            <a:cxnSpLocks/>
            <a:stCxn id="109" idx="6"/>
            <a:endCxn id="112" idx="2"/>
          </p:cNvCxnSpPr>
          <p:nvPr/>
        </p:nvCxnSpPr>
        <p:spPr>
          <a:xfrm>
            <a:off x="4684373" y="3942991"/>
            <a:ext cx="532543" cy="809946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9E4E3AE8-C397-D443-900F-16EE117B6038}"/>
              </a:ext>
            </a:extLst>
          </p:cNvPr>
          <p:cNvSpPr/>
          <p:nvPr/>
        </p:nvSpPr>
        <p:spPr>
          <a:xfrm>
            <a:off x="5216916" y="5275204"/>
            <a:ext cx="575353" cy="575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997C015-E6E2-C347-9006-0C7B745736B7}"/>
              </a:ext>
            </a:extLst>
          </p:cNvPr>
          <p:cNvSpPr/>
          <p:nvPr/>
        </p:nvSpPr>
        <p:spPr>
          <a:xfrm>
            <a:off x="7855870" y="4465258"/>
            <a:ext cx="575353" cy="5753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DFCC09E-6E98-784F-AB82-5AD50E29314D}"/>
              </a:ext>
            </a:extLst>
          </p:cNvPr>
          <p:cNvSpPr/>
          <p:nvPr/>
        </p:nvSpPr>
        <p:spPr>
          <a:xfrm>
            <a:off x="7855869" y="5275204"/>
            <a:ext cx="575353" cy="575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A74E323-FF4A-B74D-A8C2-89A91563FE18}"/>
              </a:ext>
            </a:extLst>
          </p:cNvPr>
          <p:cNvCxnSpPr>
            <a:cxnSpLocks/>
            <a:stCxn id="112" idx="6"/>
            <a:endCxn id="116" idx="2"/>
          </p:cNvCxnSpPr>
          <p:nvPr/>
        </p:nvCxnSpPr>
        <p:spPr>
          <a:xfrm flipV="1">
            <a:off x="5792269" y="4752935"/>
            <a:ext cx="2063601" cy="2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AE02DC8-9E9C-4E4E-BD44-9059AB2AEE27}"/>
              </a:ext>
            </a:extLst>
          </p:cNvPr>
          <p:cNvCxnSpPr>
            <a:cxnSpLocks/>
            <a:stCxn id="112" idx="6"/>
            <a:endCxn id="117" idx="2"/>
          </p:cNvCxnSpPr>
          <p:nvPr/>
        </p:nvCxnSpPr>
        <p:spPr>
          <a:xfrm>
            <a:off x="5792269" y="4752937"/>
            <a:ext cx="2063600" cy="80994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93C8C57-7F0F-AE43-AFCC-0E76825901F2}"/>
              </a:ext>
            </a:extLst>
          </p:cNvPr>
          <p:cNvSpPr txBox="1"/>
          <p:nvPr/>
        </p:nvSpPr>
        <p:spPr>
          <a:xfrm>
            <a:off x="4202564" y="376644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2F4B901-E673-F54F-9F39-DB790C6B9CD6}"/>
              </a:ext>
            </a:extLst>
          </p:cNvPr>
          <p:cNvSpPr txBox="1"/>
          <p:nvPr/>
        </p:nvSpPr>
        <p:spPr>
          <a:xfrm>
            <a:off x="4076952" y="4576728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kdum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D756F84-D406-3341-8F4E-8ECDCE16D19E}"/>
              </a:ext>
            </a:extLst>
          </p:cNvPr>
          <p:cNvSpPr txBox="1"/>
          <p:nvPr/>
        </p:nvSpPr>
        <p:spPr>
          <a:xfrm>
            <a:off x="5296843" y="45682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kv1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A068ED-86E9-104B-93C8-E6FA48696F4F}"/>
              </a:ext>
            </a:extLst>
          </p:cNvPr>
          <p:cNvSpPr txBox="1"/>
          <p:nvPr/>
        </p:nvSpPr>
        <p:spPr>
          <a:xfrm>
            <a:off x="5301461" y="536843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kv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45BA6EB-23A2-7E49-B35B-C985A79A4598}"/>
              </a:ext>
            </a:extLst>
          </p:cNvPr>
          <p:cNvSpPr txBox="1"/>
          <p:nvPr/>
        </p:nvSpPr>
        <p:spPr>
          <a:xfrm>
            <a:off x="7956764" y="45682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ks2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1F081CF-C1E8-324A-AC6B-CE8522C171B2}"/>
              </a:ext>
            </a:extLst>
          </p:cNvPr>
          <p:cNvSpPr txBox="1"/>
          <p:nvPr/>
        </p:nvSpPr>
        <p:spPr>
          <a:xfrm>
            <a:off x="7942208" y="539391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kv’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5BDAD4A-6334-8F43-83E1-0143574DB278}"/>
              </a:ext>
            </a:extLst>
          </p:cNvPr>
          <p:cNvSpPr/>
          <p:nvPr/>
        </p:nvSpPr>
        <p:spPr>
          <a:xfrm>
            <a:off x="8963766" y="3655312"/>
            <a:ext cx="575353" cy="575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AAB2EF6-51B6-2445-AC8D-5FAEBD63185E}"/>
              </a:ext>
            </a:extLst>
          </p:cNvPr>
          <p:cNvSpPr txBox="1"/>
          <p:nvPr/>
        </p:nvSpPr>
        <p:spPr>
          <a:xfrm>
            <a:off x="9065449" y="376644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ks’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8CBF354-A0B5-DA4D-8CA3-384EC59F385C}"/>
              </a:ext>
            </a:extLst>
          </p:cNvPr>
          <p:cNvCxnSpPr>
            <a:cxnSpLocks/>
            <a:stCxn id="111" idx="6"/>
            <a:endCxn id="127" idx="2"/>
          </p:cNvCxnSpPr>
          <p:nvPr/>
        </p:nvCxnSpPr>
        <p:spPr>
          <a:xfrm flipV="1">
            <a:off x="5792270" y="3942989"/>
            <a:ext cx="3171496" cy="2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ACDAFEAB-8B4B-084B-86B0-3145F45865A5}"/>
              </a:ext>
            </a:extLst>
          </p:cNvPr>
          <p:cNvSpPr txBox="1"/>
          <p:nvPr/>
        </p:nvSpPr>
        <p:spPr>
          <a:xfrm>
            <a:off x="5306499" y="373911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ks1</a:t>
            </a:r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14065E15-7F36-0D49-836D-24060B0049A4}"/>
              </a:ext>
            </a:extLst>
          </p:cNvPr>
          <p:cNvSpPr/>
          <p:nvPr/>
        </p:nvSpPr>
        <p:spPr>
          <a:xfrm>
            <a:off x="4690115" y="3950340"/>
            <a:ext cx="398577" cy="809733"/>
          </a:xfrm>
          <a:custGeom>
            <a:avLst/>
            <a:gdLst>
              <a:gd name="connsiteX0" fmla="*/ 429244 w 429244"/>
              <a:gd name="connsiteY0" fmla="*/ 0 h 792480"/>
              <a:gd name="connsiteX1" fmla="*/ 48244 w 429244"/>
              <a:gd name="connsiteY1" fmla="*/ 381000 h 792480"/>
              <a:gd name="connsiteX2" fmla="*/ 17764 w 429244"/>
              <a:gd name="connsiteY2" fmla="*/ 792480 h 792480"/>
              <a:gd name="connsiteX0" fmla="*/ 433045 w 433045"/>
              <a:gd name="connsiteY0" fmla="*/ 0 h 809733"/>
              <a:gd name="connsiteX1" fmla="*/ 52045 w 433045"/>
              <a:gd name="connsiteY1" fmla="*/ 381000 h 809733"/>
              <a:gd name="connsiteX2" fmla="*/ 15541 w 433045"/>
              <a:gd name="connsiteY2" fmla="*/ 809733 h 809733"/>
              <a:gd name="connsiteX0" fmla="*/ 420669 w 420669"/>
              <a:gd name="connsiteY0" fmla="*/ 0 h 809733"/>
              <a:gd name="connsiteX1" fmla="*/ 124006 w 420669"/>
              <a:gd name="connsiteY1" fmla="*/ 375249 h 809733"/>
              <a:gd name="connsiteX2" fmla="*/ 3165 w 420669"/>
              <a:gd name="connsiteY2" fmla="*/ 809733 h 809733"/>
              <a:gd name="connsiteX0" fmla="*/ 417503 w 417503"/>
              <a:gd name="connsiteY0" fmla="*/ 0 h 809733"/>
              <a:gd name="connsiteX1" fmla="*/ 120840 w 417503"/>
              <a:gd name="connsiteY1" fmla="*/ 375249 h 809733"/>
              <a:gd name="connsiteX2" fmla="*/ -1 w 417503"/>
              <a:gd name="connsiteY2" fmla="*/ 809733 h 809733"/>
              <a:gd name="connsiteX0" fmla="*/ 417504 w 417504"/>
              <a:gd name="connsiteY0" fmla="*/ 0 h 809733"/>
              <a:gd name="connsiteX1" fmla="*/ 78672 w 417504"/>
              <a:gd name="connsiteY1" fmla="*/ 329242 h 809733"/>
              <a:gd name="connsiteX2" fmla="*/ 0 w 417504"/>
              <a:gd name="connsiteY2" fmla="*/ 809733 h 809733"/>
              <a:gd name="connsiteX0" fmla="*/ 417504 w 417504"/>
              <a:gd name="connsiteY0" fmla="*/ 0 h 809733"/>
              <a:gd name="connsiteX1" fmla="*/ 78672 w 417504"/>
              <a:gd name="connsiteY1" fmla="*/ 329242 h 809733"/>
              <a:gd name="connsiteX2" fmla="*/ 0 w 417504"/>
              <a:gd name="connsiteY2" fmla="*/ 809733 h 809733"/>
              <a:gd name="connsiteX0" fmla="*/ 417504 w 417504"/>
              <a:gd name="connsiteY0" fmla="*/ 0 h 809733"/>
              <a:gd name="connsiteX1" fmla="*/ 78672 w 417504"/>
              <a:gd name="connsiteY1" fmla="*/ 329242 h 809733"/>
              <a:gd name="connsiteX2" fmla="*/ 0 w 417504"/>
              <a:gd name="connsiteY2" fmla="*/ 809733 h 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504" h="809733">
                <a:moveTo>
                  <a:pt x="417504" y="0"/>
                </a:moveTo>
                <a:cubicBezTo>
                  <a:pt x="201053" y="26694"/>
                  <a:pt x="148256" y="-1245"/>
                  <a:pt x="78672" y="329242"/>
                </a:cubicBezTo>
                <a:cubicBezTo>
                  <a:pt x="9088" y="659729"/>
                  <a:pt x="29143" y="687286"/>
                  <a:pt x="0" y="80973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654AAF14-80D4-984B-ADC8-3AC98317E720}"/>
              </a:ext>
            </a:extLst>
          </p:cNvPr>
          <p:cNvSpPr/>
          <p:nvPr/>
        </p:nvSpPr>
        <p:spPr>
          <a:xfrm>
            <a:off x="5803402" y="4768850"/>
            <a:ext cx="1923248" cy="809733"/>
          </a:xfrm>
          <a:custGeom>
            <a:avLst/>
            <a:gdLst>
              <a:gd name="connsiteX0" fmla="*/ 429244 w 429244"/>
              <a:gd name="connsiteY0" fmla="*/ 0 h 792480"/>
              <a:gd name="connsiteX1" fmla="*/ 48244 w 429244"/>
              <a:gd name="connsiteY1" fmla="*/ 381000 h 792480"/>
              <a:gd name="connsiteX2" fmla="*/ 17764 w 429244"/>
              <a:gd name="connsiteY2" fmla="*/ 792480 h 792480"/>
              <a:gd name="connsiteX0" fmla="*/ 433045 w 433045"/>
              <a:gd name="connsiteY0" fmla="*/ 0 h 809733"/>
              <a:gd name="connsiteX1" fmla="*/ 52045 w 433045"/>
              <a:gd name="connsiteY1" fmla="*/ 381000 h 809733"/>
              <a:gd name="connsiteX2" fmla="*/ 15541 w 433045"/>
              <a:gd name="connsiteY2" fmla="*/ 809733 h 809733"/>
              <a:gd name="connsiteX0" fmla="*/ 420669 w 420669"/>
              <a:gd name="connsiteY0" fmla="*/ 0 h 809733"/>
              <a:gd name="connsiteX1" fmla="*/ 124006 w 420669"/>
              <a:gd name="connsiteY1" fmla="*/ 375249 h 809733"/>
              <a:gd name="connsiteX2" fmla="*/ 3165 w 420669"/>
              <a:gd name="connsiteY2" fmla="*/ 809733 h 809733"/>
              <a:gd name="connsiteX0" fmla="*/ 417503 w 417503"/>
              <a:gd name="connsiteY0" fmla="*/ 0 h 809733"/>
              <a:gd name="connsiteX1" fmla="*/ 120840 w 417503"/>
              <a:gd name="connsiteY1" fmla="*/ 375249 h 809733"/>
              <a:gd name="connsiteX2" fmla="*/ -1 w 417503"/>
              <a:gd name="connsiteY2" fmla="*/ 809733 h 809733"/>
              <a:gd name="connsiteX0" fmla="*/ 417504 w 417504"/>
              <a:gd name="connsiteY0" fmla="*/ 0 h 809733"/>
              <a:gd name="connsiteX1" fmla="*/ 78672 w 417504"/>
              <a:gd name="connsiteY1" fmla="*/ 329242 h 809733"/>
              <a:gd name="connsiteX2" fmla="*/ 0 w 417504"/>
              <a:gd name="connsiteY2" fmla="*/ 809733 h 809733"/>
              <a:gd name="connsiteX0" fmla="*/ 417504 w 417504"/>
              <a:gd name="connsiteY0" fmla="*/ 0 h 809733"/>
              <a:gd name="connsiteX1" fmla="*/ 78672 w 417504"/>
              <a:gd name="connsiteY1" fmla="*/ 329242 h 809733"/>
              <a:gd name="connsiteX2" fmla="*/ 0 w 417504"/>
              <a:gd name="connsiteY2" fmla="*/ 809733 h 809733"/>
              <a:gd name="connsiteX0" fmla="*/ 417504 w 417504"/>
              <a:gd name="connsiteY0" fmla="*/ 0 h 809733"/>
              <a:gd name="connsiteX1" fmla="*/ 78672 w 417504"/>
              <a:gd name="connsiteY1" fmla="*/ 329242 h 809733"/>
              <a:gd name="connsiteX2" fmla="*/ 0 w 417504"/>
              <a:gd name="connsiteY2" fmla="*/ 809733 h 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504" h="809733">
                <a:moveTo>
                  <a:pt x="417504" y="0"/>
                </a:moveTo>
                <a:cubicBezTo>
                  <a:pt x="201053" y="26694"/>
                  <a:pt x="148256" y="-1245"/>
                  <a:pt x="78672" y="329242"/>
                </a:cubicBezTo>
                <a:cubicBezTo>
                  <a:pt x="9088" y="659729"/>
                  <a:pt x="29143" y="687286"/>
                  <a:pt x="0" y="80973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E6A3ABF4-6A3C-A441-A057-285E55DF06CF}"/>
              </a:ext>
            </a:extLst>
          </p:cNvPr>
          <p:cNvSpPr/>
          <p:nvPr/>
        </p:nvSpPr>
        <p:spPr>
          <a:xfrm>
            <a:off x="8435970" y="3959117"/>
            <a:ext cx="398577" cy="809733"/>
          </a:xfrm>
          <a:custGeom>
            <a:avLst/>
            <a:gdLst>
              <a:gd name="connsiteX0" fmla="*/ 429244 w 429244"/>
              <a:gd name="connsiteY0" fmla="*/ 0 h 792480"/>
              <a:gd name="connsiteX1" fmla="*/ 48244 w 429244"/>
              <a:gd name="connsiteY1" fmla="*/ 381000 h 792480"/>
              <a:gd name="connsiteX2" fmla="*/ 17764 w 429244"/>
              <a:gd name="connsiteY2" fmla="*/ 792480 h 792480"/>
              <a:gd name="connsiteX0" fmla="*/ 433045 w 433045"/>
              <a:gd name="connsiteY0" fmla="*/ 0 h 809733"/>
              <a:gd name="connsiteX1" fmla="*/ 52045 w 433045"/>
              <a:gd name="connsiteY1" fmla="*/ 381000 h 809733"/>
              <a:gd name="connsiteX2" fmla="*/ 15541 w 433045"/>
              <a:gd name="connsiteY2" fmla="*/ 809733 h 809733"/>
              <a:gd name="connsiteX0" fmla="*/ 420669 w 420669"/>
              <a:gd name="connsiteY0" fmla="*/ 0 h 809733"/>
              <a:gd name="connsiteX1" fmla="*/ 124006 w 420669"/>
              <a:gd name="connsiteY1" fmla="*/ 375249 h 809733"/>
              <a:gd name="connsiteX2" fmla="*/ 3165 w 420669"/>
              <a:gd name="connsiteY2" fmla="*/ 809733 h 809733"/>
              <a:gd name="connsiteX0" fmla="*/ 417503 w 417503"/>
              <a:gd name="connsiteY0" fmla="*/ 0 h 809733"/>
              <a:gd name="connsiteX1" fmla="*/ 120840 w 417503"/>
              <a:gd name="connsiteY1" fmla="*/ 375249 h 809733"/>
              <a:gd name="connsiteX2" fmla="*/ -1 w 417503"/>
              <a:gd name="connsiteY2" fmla="*/ 809733 h 809733"/>
              <a:gd name="connsiteX0" fmla="*/ 417504 w 417504"/>
              <a:gd name="connsiteY0" fmla="*/ 0 h 809733"/>
              <a:gd name="connsiteX1" fmla="*/ 78672 w 417504"/>
              <a:gd name="connsiteY1" fmla="*/ 329242 h 809733"/>
              <a:gd name="connsiteX2" fmla="*/ 0 w 417504"/>
              <a:gd name="connsiteY2" fmla="*/ 809733 h 809733"/>
              <a:gd name="connsiteX0" fmla="*/ 417504 w 417504"/>
              <a:gd name="connsiteY0" fmla="*/ 0 h 809733"/>
              <a:gd name="connsiteX1" fmla="*/ 78672 w 417504"/>
              <a:gd name="connsiteY1" fmla="*/ 329242 h 809733"/>
              <a:gd name="connsiteX2" fmla="*/ 0 w 417504"/>
              <a:gd name="connsiteY2" fmla="*/ 809733 h 809733"/>
              <a:gd name="connsiteX0" fmla="*/ 417504 w 417504"/>
              <a:gd name="connsiteY0" fmla="*/ 0 h 809733"/>
              <a:gd name="connsiteX1" fmla="*/ 78672 w 417504"/>
              <a:gd name="connsiteY1" fmla="*/ 329242 h 809733"/>
              <a:gd name="connsiteX2" fmla="*/ 0 w 417504"/>
              <a:gd name="connsiteY2" fmla="*/ 809733 h 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504" h="809733">
                <a:moveTo>
                  <a:pt x="417504" y="0"/>
                </a:moveTo>
                <a:cubicBezTo>
                  <a:pt x="201053" y="26694"/>
                  <a:pt x="148256" y="-1245"/>
                  <a:pt x="78672" y="329242"/>
                </a:cubicBezTo>
                <a:cubicBezTo>
                  <a:pt x="9088" y="659729"/>
                  <a:pt x="29143" y="687286"/>
                  <a:pt x="0" y="80973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5676DB3-A075-FB4F-8104-D54E2A7ECAF9}"/>
              </a:ext>
            </a:extLst>
          </p:cNvPr>
          <p:cNvSpPr/>
          <p:nvPr/>
        </p:nvSpPr>
        <p:spPr>
          <a:xfrm>
            <a:off x="2175882" y="3774451"/>
            <a:ext cx="199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ighlight>
                  <a:srgbClr val="00FFFF"/>
                </a:highlight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ks: _ </a:t>
            </a:r>
            <a:r>
              <a:rPr lang="en-US">
                <a:highlight>
                  <a:srgbClr val="00FFFF"/>
                </a:highlight>
                <a:latin typeface="Consolas" panose="020B0609020204030204" pitchFamily="49" charset="0"/>
                <a:ea typeface="CMU Sans Serif Medium" panose="02000603000000000000" pitchFamily="2" charset="0"/>
                <a:cs typeface="Consolas" panose="020B0609020204030204" pitchFamily="49" charset="0"/>
              </a:rPr>
              <a:t>-&gt;</a:t>
            </a:r>
            <a:r>
              <a:rPr lang="en-US">
                <a:highlight>
                  <a:srgbClr val="00FFFF"/>
                </a:highlight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[[1,2],[3]]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AE1E504-14DC-C549-9A95-AE2F9130B370}"/>
              </a:ext>
            </a:extLst>
          </p:cNvPr>
          <p:cNvSpPr/>
          <p:nvPr/>
        </p:nvSpPr>
        <p:spPr>
          <a:xfrm>
            <a:off x="3664977" y="5487239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ighlight>
                  <a:srgbClr val="00FFFF"/>
                </a:highlight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kv: _ </a:t>
            </a:r>
            <a:r>
              <a:rPr lang="en-US">
                <a:highlight>
                  <a:srgbClr val="00FFFF"/>
                </a:highlight>
                <a:latin typeface="Consolas" panose="020B0609020204030204" pitchFamily="49" charset="0"/>
                <a:ea typeface="CMU Sans Serif Medium" panose="02000603000000000000" pitchFamily="2" charset="0"/>
                <a:cs typeface="Consolas" panose="020B0609020204030204" pitchFamily="49" charset="0"/>
              </a:rPr>
              <a:t>-&gt;</a:t>
            </a:r>
            <a:r>
              <a:rPr lang="en-US">
                <a:highlight>
                  <a:srgbClr val="00FFFF"/>
                </a:highlight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100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4EE4188-1BCB-5E4C-82BA-05B6D0B49D26}"/>
              </a:ext>
            </a:extLst>
          </p:cNvPr>
          <p:cNvSpPr/>
          <p:nvPr/>
        </p:nvSpPr>
        <p:spPr>
          <a:xfrm>
            <a:off x="2616300" y="4590791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ighlight>
                  <a:srgbClr val="00FFFF"/>
                </a:highlight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kdum: x </a:t>
            </a:r>
            <a:r>
              <a:rPr lang="en-US">
                <a:highlight>
                  <a:srgbClr val="00FFFF"/>
                </a:highlight>
                <a:latin typeface="Consolas" panose="020B0609020204030204" pitchFamily="49" charset="0"/>
                <a:ea typeface="CMU Sans Serif Medium" panose="02000603000000000000" pitchFamily="2" charset="0"/>
                <a:cs typeface="Consolas" panose="020B0609020204030204" pitchFamily="49" charset="0"/>
              </a:rPr>
              <a:t>-&gt;</a:t>
            </a:r>
            <a:r>
              <a:rPr lang="en-US">
                <a:highlight>
                  <a:srgbClr val="00FFFF"/>
                </a:highlight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x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5B022C6-BBD2-CD47-91E8-0BF4E6291F5B}"/>
              </a:ext>
            </a:extLst>
          </p:cNvPr>
          <p:cNvSpPr/>
          <p:nvPr/>
        </p:nvSpPr>
        <p:spPr>
          <a:xfrm>
            <a:off x="4739101" y="3237377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ighlight>
                  <a:srgbClr val="00FFFF"/>
                </a:highlight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ks1: x </a:t>
            </a:r>
            <a:r>
              <a:rPr lang="en-US">
                <a:highlight>
                  <a:srgbClr val="00FFFF"/>
                </a:highlight>
                <a:latin typeface="Consolas" panose="020B0609020204030204" pitchFamily="49" charset="0"/>
                <a:ea typeface="CMU Sans Serif Medium" panose="02000603000000000000" pitchFamily="2" charset="0"/>
                <a:cs typeface="Consolas" panose="020B0609020204030204" pitchFamily="49" charset="0"/>
              </a:rPr>
              <a:t>-&gt;</a:t>
            </a:r>
            <a:r>
              <a:rPr lang="en-US">
                <a:highlight>
                  <a:srgbClr val="00FFFF"/>
                </a:highlight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[x,[3]]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FB53745-0455-324F-837E-7803201560C1}"/>
              </a:ext>
            </a:extLst>
          </p:cNvPr>
          <p:cNvSpPr/>
          <p:nvPr/>
        </p:nvSpPr>
        <p:spPr>
          <a:xfrm>
            <a:off x="8477071" y="4608919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ighlight>
                  <a:srgbClr val="00FFFF"/>
                </a:highlight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ks2: _ </a:t>
            </a:r>
            <a:r>
              <a:rPr lang="en-US">
                <a:highlight>
                  <a:srgbClr val="00FFFF"/>
                </a:highlight>
                <a:latin typeface="Consolas" panose="020B0609020204030204" pitchFamily="49" charset="0"/>
                <a:ea typeface="CMU Sans Serif Medium" panose="02000603000000000000" pitchFamily="2" charset="0"/>
                <a:cs typeface="Consolas" panose="020B0609020204030204" pitchFamily="49" charset="0"/>
              </a:rPr>
              <a:t>-&gt;</a:t>
            </a:r>
            <a:r>
              <a:rPr lang="en-US">
                <a:highlight>
                  <a:srgbClr val="00FFFF"/>
                </a:highlight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[100,2]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88B20F7-3910-2141-B1AC-CAA13E8B7AF4}"/>
              </a:ext>
            </a:extLst>
          </p:cNvPr>
          <p:cNvSpPr/>
          <p:nvPr/>
        </p:nvSpPr>
        <p:spPr>
          <a:xfrm>
            <a:off x="8477071" y="5433956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ighlight>
                  <a:srgbClr val="00FFFF"/>
                </a:highlight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kv’: _ </a:t>
            </a:r>
            <a:r>
              <a:rPr lang="en-US">
                <a:highlight>
                  <a:srgbClr val="00FFFF"/>
                </a:highlight>
                <a:latin typeface="Consolas" panose="020B0609020204030204" pitchFamily="49" charset="0"/>
                <a:ea typeface="CMU Sans Serif Medium" panose="02000603000000000000" pitchFamily="2" charset="0"/>
                <a:cs typeface="Consolas" panose="020B0609020204030204" pitchFamily="49" charset="0"/>
              </a:rPr>
              <a:t>-&gt;</a:t>
            </a:r>
            <a:r>
              <a:rPr lang="en-US">
                <a:highlight>
                  <a:srgbClr val="00FFFF"/>
                </a:highlight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30561F-5400-A341-9244-1C1C70B33EAB}"/>
              </a:ext>
            </a:extLst>
          </p:cNvPr>
          <p:cNvSpPr/>
          <p:nvPr/>
        </p:nvSpPr>
        <p:spPr>
          <a:xfrm>
            <a:off x="5635470" y="4291036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ighlight>
                  <a:srgbClr val="00FFFF"/>
                </a:highlight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kv1: _ </a:t>
            </a:r>
            <a:r>
              <a:rPr lang="en-US">
                <a:highlight>
                  <a:srgbClr val="00FFFF"/>
                </a:highlight>
                <a:latin typeface="Consolas" panose="020B0609020204030204" pitchFamily="49" charset="0"/>
                <a:ea typeface="CMU Sans Serif Medium" panose="02000603000000000000" pitchFamily="2" charset="0"/>
                <a:cs typeface="Consolas" panose="020B0609020204030204" pitchFamily="49" charset="0"/>
              </a:rPr>
              <a:t>-&gt;</a:t>
            </a:r>
            <a:r>
              <a:rPr lang="en-US">
                <a:highlight>
                  <a:srgbClr val="00FFFF"/>
                </a:highlight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[1,2]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A3EAAF3-DD90-E248-BA66-6C86A3F9160C}"/>
              </a:ext>
            </a:extLst>
          </p:cNvPr>
          <p:cNvSpPr txBox="1"/>
          <p:nvPr/>
        </p:nvSpPr>
        <p:spPr>
          <a:xfrm>
            <a:off x="6062561" y="482940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FFFF00"/>
                </a:highlight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bx2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2FCBBB0-D473-0F47-B157-08F0B1782D94}"/>
              </a:ext>
            </a:extLst>
          </p:cNvPr>
          <p:cNvSpPr txBox="1"/>
          <p:nvPr/>
        </p:nvSpPr>
        <p:spPr>
          <a:xfrm>
            <a:off x="4631761" y="413577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FFFF00"/>
                </a:highlight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bx1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5485625-6567-E84C-961E-DB13C4A736A4}"/>
              </a:ext>
            </a:extLst>
          </p:cNvPr>
          <p:cNvSpPr txBox="1"/>
          <p:nvPr/>
        </p:nvSpPr>
        <p:spPr>
          <a:xfrm>
            <a:off x="7941354" y="375553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FFFF00"/>
                </a:highlight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ks1 ks2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D84FDB8-BB7B-9A41-AA6D-2CBAF928FB09}"/>
              </a:ext>
            </a:extLst>
          </p:cNvPr>
          <p:cNvSpPr/>
          <p:nvPr/>
        </p:nvSpPr>
        <p:spPr>
          <a:xfrm>
            <a:off x="8676284" y="3293797"/>
            <a:ext cx="228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ighlight>
                  <a:srgbClr val="00FFFF"/>
                </a:highlight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ks’: _ </a:t>
            </a:r>
            <a:r>
              <a:rPr lang="en-US">
                <a:highlight>
                  <a:srgbClr val="00FFFF"/>
                </a:highlight>
                <a:latin typeface="Consolas" panose="020B0609020204030204" pitchFamily="49" charset="0"/>
                <a:ea typeface="CMU Sans Serif Medium" panose="02000603000000000000" pitchFamily="2" charset="0"/>
                <a:cs typeface="Consolas" panose="020B0609020204030204" pitchFamily="49" charset="0"/>
              </a:rPr>
              <a:t>-&gt;</a:t>
            </a:r>
            <a:r>
              <a:rPr lang="en-US">
                <a:highlight>
                  <a:srgbClr val="00FFFF"/>
                </a:highlight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[[100,2],[3]]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CE12D2F-D707-F043-8DB1-C6C6A70FBA5F}"/>
              </a:ext>
            </a:extLst>
          </p:cNvPr>
          <p:cNvSpPr/>
          <p:nvPr/>
        </p:nvSpPr>
        <p:spPr>
          <a:xfrm>
            <a:off x="938203" y="2633725"/>
            <a:ext cx="2475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 = [[1,2],[3]], v = 100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AA6D5AC-10B3-504E-9730-3C66899B95B2}"/>
              </a:ext>
            </a:extLst>
          </p:cNvPr>
          <p:cNvSpPr/>
          <p:nvPr/>
        </p:nvSpPr>
        <p:spPr>
          <a:xfrm>
            <a:off x="4902660" y="6095604"/>
            <a:ext cx="2542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s’ = ks’ s = [[100,2],[3]]</a:t>
            </a:r>
          </a:p>
          <a:p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v’ = kv’ v = 1</a:t>
            </a:r>
          </a:p>
        </p:txBody>
      </p:sp>
    </p:spTree>
    <p:extLst>
      <p:ext uri="{BB962C8B-B14F-4D97-AF65-F5344CB8AC3E}">
        <p14:creationId xmlns:p14="http://schemas.microsoft.com/office/powerpoint/2010/main" val="51534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C3B78FD-A99A-9A42-809B-9E76193C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835" y="6356350"/>
            <a:ext cx="674255" cy="365125"/>
          </a:xfrm>
        </p:spPr>
        <p:txBody>
          <a:bodyPr/>
          <a:lstStyle/>
          <a:p>
            <a:fld id="{E7BF2809-5C55-904A-82D4-BA56349A747B}" type="slidenum">
              <a:rPr lang="en-US"/>
              <a:pPr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5ACA9-D3D7-C74F-B178-34C40F20A43D}"/>
              </a:ext>
            </a:extLst>
          </p:cNvPr>
          <p:cNvSpPr txBox="1"/>
          <p:nvPr/>
        </p:nvSpPr>
        <p:spPr>
          <a:xfrm>
            <a:off x="2266419" y="1238852"/>
            <a:ext cx="7268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BX = BX</a:t>
            </a:r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</a:t>
            </a: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</a:t>
            </a:r>
            <a:r>
              <a:rPr lang="en-US" sz="1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`Compose`</a:t>
            </a: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BX</a:t>
            </a:r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2 </a:t>
            </a:r>
            <a:r>
              <a:rPr lang="en-US" sz="1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`Compose`</a:t>
            </a: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… </a:t>
            </a:r>
            <a:r>
              <a:rPr lang="en-US" sz="1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`Compose`</a:t>
            </a: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BX</a:t>
            </a:r>
            <a:r>
              <a:rPr lang="en-US" sz="12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n-1</a:t>
            </a: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</a:t>
            </a:r>
            <a:r>
              <a:rPr lang="en-US" sz="1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`Compose`</a:t>
            </a: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</a:t>
            </a:r>
            <a:r>
              <a:rPr lang="en-US" sz="20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BX</a:t>
            </a:r>
            <a:r>
              <a:rPr lang="en-US" sz="12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n</a:t>
            </a:r>
            <a:endParaRPr lang="en-US" sz="20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5E73A7-9339-8646-9717-88767B740CE0}"/>
              </a:ext>
            </a:extLst>
          </p:cNvPr>
          <p:cNvGrpSpPr/>
          <p:nvPr/>
        </p:nvGrpSpPr>
        <p:grpSpPr>
          <a:xfrm>
            <a:off x="2437790" y="2038854"/>
            <a:ext cx="7081303" cy="2183147"/>
            <a:chOff x="2030017" y="1502038"/>
            <a:chExt cx="7081303" cy="218314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E1590B6-E3AB-C649-80AF-3D218B97137A}"/>
                </a:ext>
              </a:extLst>
            </p:cNvPr>
            <p:cNvSpPr/>
            <p:nvPr/>
          </p:nvSpPr>
          <p:spPr>
            <a:xfrm>
              <a:off x="2030017" y="1649704"/>
              <a:ext cx="575353" cy="57535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F8EDFB0-669F-CC46-BC6B-8AD9B6219BCA}"/>
                </a:ext>
              </a:extLst>
            </p:cNvPr>
            <p:cNvSpPr/>
            <p:nvPr/>
          </p:nvSpPr>
          <p:spPr>
            <a:xfrm>
              <a:off x="3218937" y="1649704"/>
              <a:ext cx="575353" cy="5753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074011-9EA2-2348-9529-3B2C9C5DF2E5}"/>
                </a:ext>
              </a:extLst>
            </p:cNvPr>
            <p:cNvSpPr/>
            <p:nvPr/>
          </p:nvSpPr>
          <p:spPr>
            <a:xfrm>
              <a:off x="4407857" y="1649703"/>
              <a:ext cx="575353" cy="5753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C46348-78CC-324C-BA12-618240BE6D26}"/>
                </a:ext>
              </a:extLst>
            </p:cNvPr>
            <p:cNvSpPr txBox="1"/>
            <p:nvPr/>
          </p:nvSpPr>
          <p:spPr>
            <a:xfrm>
              <a:off x="5625819" y="1752713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  .   .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ACDF4B-1708-2645-A0F9-9412158492A4}"/>
                </a:ext>
              </a:extLst>
            </p:cNvPr>
            <p:cNvSpPr/>
            <p:nvPr/>
          </p:nvSpPr>
          <p:spPr>
            <a:xfrm>
              <a:off x="6943613" y="1649703"/>
              <a:ext cx="575353" cy="5753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E44E993-9CEA-C64F-A53E-76399812DF7E}"/>
                </a:ext>
              </a:extLst>
            </p:cNvPr>
            <p:cNvSpPr/>
            <p:nvPr/>
          </p:nvSpPr>
          <p:spPr>
            <a:xfrm>
              <a:off x="8261407" y="1649703"/>
              <a:ext cx="575353" cy="57535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D32D337-5990-AB41-B9A7-D2558FAA18E4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>
              <a:off x="2605370" y="1937381"/>
              <a:ext cx="6135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EA35602-F374-424C-91E7-262D34ECA76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 flipV="1">
              <a:off x="3794290" y="1937380"/>
              <a:ext cx="61356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CB16CC5-F3C6-744F-93B9-09BCE285F66E}"/>
                </a:ext>
              </a:extLst>
            </p:cNvPr>
            <p:cNvCxnSpPr>
              <a:cxnSpLocks/>
              <a:stCxn id="15" idx="6"/>
              <a:endCxn id="16" idx="1"/>
            </p:cNvCxnSpPr>
            <p:nvPr/>
          </p:nvCxnSpPr>
          <p:spPr>
            <a:xfrm flipV="1">
              <a:off x="4983210" y="1937379"/>
              <a:ext cx="64260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0E9A559-B3D9-8C4D-A2CD-0C5CB1C04CB6}"/>
                </a:ext>
              </a:extLst>
            </p:cNvPr>
            <p:cNvCxnSpPr>
              <a:cxnSpLocks/>
              <a:stCxn id="16" idx="3"/>
              <a:endCxn id="17" idx="2"/>
            </p:cNvCxnSpPr>
            <p:nvPr/>
          </p:nvCxnSpPr>
          <p:spPr>
            <a:xfrm>
              <a:off x="6301004" y="1937379"/>
              <a:ext cx="64260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48F6B32-D860-F04E-8C71-97EB9C1D9641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7518966" y="1937380"/>
              <a:ext cx="7424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134F19-D719-ED4E-BFC5-A2CB8493114C}"/>
                </a:ext>
              </a:extLst>
            </p:cNvPr>
            <p:cNvSpPr/>
            <p:nvPr/>
          </p:nvSpPr>
          <p:spPr>
            <a:xfrm>
              <a:off x="2030017" y="3003738"/>
              <a:ext cx="575353" cy="57535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67E96B1-A0E2-0C46-B438-157302F81BA3}"/>
                </a:ext>
              </a:extLst>
            </p:cNvPr>
            <p:cNvSpPr/>
            <p:nvPr/>
          </p:nvSpPr>
          <p:spPr>
            <a:xfrm>
              <a:off x="3218937" y="3003738"/>
              <a:ext cx="575353" cy="5753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30D8BD7-9BD5-534F-8437-7ECC733DB024}"/>
                </a:ext>
              </a:extLst>
            </p:cNvPr>
            <p:cNvSpPr/>
            <p:nvPr/>
          </p:nvSpPr>
          <p:spPr>
            <a:xfrm>
              <a:off x="4407857" y="3003737"/>
              <a:ext cx="575353" cy="5753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A4BC2D-79C0-CA45-9B0A-31E749A3A7C0}"/>
                </a:ext>
              </a:extLst>
            </p:cNvPr>
            <p:cNvSpPr txBox="1"/>
            <p:nvPr/>
          </p:nvSpPr>
          <p:spPr>
            <a:xfrm>
              <a:off x="5625819" y="3106747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  .   .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D1D76A9-6B2D-604D-830A-4825E9F1E23E}"/>
                </a:ext>
              </a:extLst>
            </p:cNvPr>
            <p:cNvSpPr/>
            <p:nvPr/>
          </p:nvSpPr>
          <p:spPr>
            <a:xfrm>
              <a:off x="6943613" y="3003737"/>
              <a:ext cx="575353" cy="5753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CB7634-36CD-7F47-90BE-8870C3709DCE}"/>
                </a:ext>
              </a:extLst>
            </p:cNvPr>
            <p:cNvSpPr/>
            <p:nvPr/>
          </p:nvSpPr>
          <p:spPr>
            <a:xfrm>
              <a:off x="8261407" y="3003737"/>
              <a:ext cx="575353" cy="57535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55C1993-69F6-F04C-93A2-301109BD3E37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2605370" y="3291415"/>
              <a:ext cx="6135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F2343D4-7860-3548-9C9B-C1B555902C5E}"/>
                </a:ext>
              </a:extLst>
            </p:cNvPr>
            <p:cNvCxnSpPr>
              <a:cxnSpLocks/>
              <a:stCxn id="26" idx="2"/>
              <a:endCxn id="25" idx="6"/>
            </p:cNvCxnSpPr>
            <p:nvPr/>
          </p:nvCxnSpPr>
          <p:spPr>
            <a:xfrm flipH="1">
              <a:off x="3794290" y="3291414"/>
              <a:ext cx="61356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6B8ED77-47E8-364B-AD3C-5294C4E26D8D}"/>
                </a:ext>
              </a:extLst>
            </p:cNvPr>
            <p:cNvCxnSpPr>
              <a:cxnSpLocks/>
              <a:stCxn id="27" idx="1"/>
              <a:endCxn id="26" idx="6"/>
            </p:cNvCxnSpPr>
            <p:nvPr/>
          </p:nvCxnSpPr>
          <p:spPr>
            <a:xfrm flipH="1">
              <a:off x="4983210" y="3291413"/>
              <a:ext cx="64260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84EB660-3A67-BE46-8F59-B0FA66BC0C1D}"/>
                </a:ext>
              </a:extLst>
            </p:cNvPr>
            <p:cNvCxnSpPr>
              <a:cxnSpLocks/>
              <a:stCxn id="28" idx="2"/>
              <a:endCxn id="27" idx="3"/>
            </p:cNvCxnSpPr>
            <p:nvPr/>
          </p:nvCxnSpPr>
          <p:spPr>
            <a:xfrm flipH="1" flipV="1">
              <a:off x="6301004" y="3291413"/>
              <a:ext cx="64260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175ED3E-4C2C-FE4C-A1A4-A9C0AD63C306}"/>
                </a:ext>
              </a:extLst>
            </p:cNvPr>
            <p:cNvCxnSpPr>
              <a:cxnSpLocks/>
              <a:stCxn id="29" idx="2"/>
              <a:endCxn id="28" idx="6"/>
            </p:cNvCxnSpPr>
            <p:nvPr/>
          </p:nvCxnSpPr>
          <p:spPr>
            <a:xfrm flipH="1">
              <a:off x="7518966" y="3291414"/>
              <a:ext cx="7424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E7B2F29-BEFD-BE4B-BDC5-4C44B5824803}"/>
                </a:ext>
              </a:extLst>
            </p:cNvPr>
            <p:cNvCxnSpPr>
              <a:cxnSpLocks/>
              <a:stCxn id="18" idx="4"/>
              <a:endCxn id="29" idx="0"/>
            </p:cNvCxnSpPr>
            <p:nvPr/>
          </p:nvCxnSpPr>
          <p:spPr>
            <a:xfrm>
              <a:off x="8549084" y="2225056"/>
              <a:ext cx="0" cy="77868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D704470-4290-FC4D-ABE6-EC090A3A26DE}"/>
                </a:ext>
              </a:extLst>
            </p:cNvPr>
            <p:cNvSpPr/>
            <p:nvPr/>
          </p:nvSpPr>
          <p:spPr>
            <a:xfrm>
              <a:off x="7528456" y="1950128"/>
              <a:ext cx="489911" cy="1341286"/>
            </a:xfrm>
            <a:custGeom>
              <a:avLst/>
              <a:gdLst>
                <a:gd name="connsiteX0" fmla="*/ 0 w 463844"/>
                <a:gd name="connsiteY0" fmla="*/ 0 h 1342663"/>
                <a:gd name="connsiteX1" fmla="*/ 462988 w 463844"/>
                <a:gd name="connsiteY1" fmla="*/ 659757 h 1342663"/>
                <a:gd name="connsiteX2" fmla="*/ 115747 w 463844"/>
                <a:gd name="connsiteY2" fmla="*/ 1342663 h 134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844" h="1342663">
                  <a:moveTo>
                    <a:pt x="0" y="0"/>
                  </a:moveTo>
                  <a:cubicBezTo>
                    <a:pt x="221848" y="217990"/>
                    <a:pt x="443697" y="435980"/>
                    <a:pt x="462988" y="659757"/>
                  </a:cubicBezTo>
                  <a:cubicBezTo>
                    <a:pt x="482279" y="883534"/>
                    <a:pt x="169762" y="1165185"/>
                    <a:pt x="115747" y="134266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5CC6EF3-B70E-114E-88C0-402609B7971A}"/>
                </a:ext>
              </a:extLst>
            </p:cNvPr>
            <p:cNvSpPr/>
            <p:nvPr/>
          </p:nvSpPr>
          <p:spPr>
            <a:xfrm>
              <a:off x="4992069" y="1950128"/>
              <a:ext cx="489911" cy="1341286"/>
            </a:xfrm>
            <a:custGeom>
              <a:avLst/>
              <a:gdLst>
                <a:gd name="connsiteX0" fmla="*/ 0 w 463844"/>
                <a:gd name="connsiteY0" fmla="*/ 0 h 1342663"/>
                <a:gd name="connsiteX1" fmla="*/ 462988 w 463844"/>
                <a:gd name="connsiteY1" fmla="*/ 659757 h 1342663"/>
                <a:gd name="connsiteX2" fmla="*/ 115747 w 463844"/>
                <a:gd name="connsiteY2" fmla="*/ 1342663 h 134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844" h="1342663">
                  <a:moveTo>
                    <a:pt x="0" y="0"/>
                  </a:moveTo>
                  <a:cubicBezTo>
                    <a:pt x="221848" y="217990"/>
                    <a:pt x="443697" y="435980"/>
                    <a:pt x="462988" y="659757"/>
                  </a:cubicBezTo>
                  <a:cubicBezTo>
                    <a:pt x="482279" y="883534"/>
                    <a:pt x="169762" y="1165185"/>
                    <a:pt x="115747" y="134266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7347D60-8233-8C4E-A88F-A2E999B2A17A}"/>
                </a:ext>
              </a:extLst>
            </p:cNvPr>
            <p:cNvSpPr/>
            <p:nvPr/>
          </p:nvSpPr>
          <p:spPr>
            <a:xfrm>
              <a:off x="3814693" y="1937379"/>
              <a:ext cx="489911" cy="1341286"/>
            </a:xfrm>
            <a:custGeom>
              <a:avLst/>
              <a:gdLst>
                <a:gd name="connsiteX0" fmla="*/ 0 w 463844"/>
                <a:gd name="connsiteY0" fmla="*/ 0 h 1342663"/>
                <a:gd name="connsiteX1" fmla="*/ 462988 w 463844"/>
                <a:gd name="connsiteY1" fmla="*/ 659757 h 1342663"/>
                <a:gd name="connsiteX2" fmla="*/ 115747 w 463844"/>
                <a:gd name="connsiteY2" fmla="*/ 1342663 h 134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844" h="1342663">
                  <a:moveTo>
                    <a:pt x="0" y="0"/>
                  </a:moveTo>
                  <a:cubicBezTo>
                    <a:pt x="221848" y="217990"/>
                    <a:pt x="443697" y="435980"/>
                    <a:pt x="462988" y="659757"/>
                  </a:cubicBezTo>
                  <a:cubicBezTo>
                    <a:pt x="482279" y="883534"/>
                    <a:pt x="169762" y="1165185"/>
                    <a:pt x="115747" y="134266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7BF61D6-EB98-804B-80EC-9B46EE1B2261}"/>
                </a:ext>
              </a:extLst>
            </p:cNvPr>
            <p:cNvSpPr/>
            <p:nvPr/>
          </p:nvSpPr>
          <p:spPr>
            <a:xfrm>
              <a:off x="2613365" y="1960842"/>
              <a:ext cx="489911" cy="1341286"/>
            </a:xfrm>
            <a:custGeom>
              <a:avLst/>
              <a:gdLst>
                <a:gd name="connsiteX0" fmla="*/ 0 w 463844"/>
                <a:gd name="connsiteY0" fmla="*/ 0 h 1342663"/>
                <a:gd name="connsiteX1" fmla="*/ 462988 w 463844"/>
                <a:gd name="connsiteY1" fmla="*/ 659757 h 1342663"/>
                <a:gd name="connsiteX2" fmla="*/ 115747 w 463844"/>
                <a:gd name="connsiteY2" fmla="*/ 1342663 h 134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844" h="1342663">
                  <a:moveTo>
                    <a:pt x="0" y="0"/>
                  </a:moveTo>
                  <a:cubicBezTo>
                    <a:pt x="221848" y="217990"/>
                    <a:pt x="443697" y="435980"/>
                    <a:pt x="462988" y="659757"/>
                  </a:cubicBezTo>
                  <a:cubicBezTo>
                    <a:pt x="482279" y="883534"/>
                    <a:pt x="169762" y="1165185"/>
                    <a:pt x="115747" y="134266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1C7BBC6-A56D-F64E-99ED-4255ACDEF1E3}"/>
                </a:ext>
              </a:extLst>
            </p:cNvPr>
            <p:cNvSpPr txBox="1"/>
            <p:nvPr/>
          </p:nvSpPr>
          <p:spPr>
            <a:xfrm>
              <a:off x="2160467" y="17546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8ACBD0C-6376-C643-89E7-2ACA4C0E3082}"/>
                </a:ext>
              </a:extLst>
            </p:cNvPr>
            <p:cNvSpPr txBox="1"/>
            <p:nvPr/>
          </p:nvSpPr>
          <p:spPr>
            <a:xfrm>
              <a:off x="2145118" y="311918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S’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68AF73D-099F-E442-80FA-E6EFA041518D}"/>
                </a:ext>
              </a:extLst>
            </p:cNvPr>
            <p:cNvSpPr txBox="1"/>
            <p:nvPr/>
          </p:nvSpPr>
          <p:spPr>
            <a:xfrm>
              <a:off x="8379451" y="311918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V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0BDD27-921A-734F-B593-FDB24CE92DF9}"/>
                </a:ext>
              </a:extLst>
            </p:cNvPr>
            <p:cNvSpPr txBox="1"/>
            <p:nvPr/>
          </p:nvSpPr>
          <p:spPr>
            <a:xfrm>
              <a:off x="8365202" y="1776176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V’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7A14F45-F7CF-D345-89CA-9BCF1FF185F7}"/>
                </a:ext>
              </a:extLst>
            </p:cNvPr>
            <p:cNvSpPr txBox="1"/>
            <p:nvPr/>
          </p:nvSpPr>
          <p:spPr>
            <a:xfrm>
              <a:off x="3315106" y="1776176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V</a:t>
              </a:r>
              <a:r>
                <a:rPr lang="en-US" sz="100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1</a:t>
              </a:r>
              <a:endPara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86D165A-27C7-0044-941D-E6BB76CD8A22}"/>
                </a:ext>
              </a:extLst>
            </p:cNvPr>
            <p:cNvSpPr txBox="1"/>
            <p:nvPr/>
          </p:nvSpPr>
          <p:spPr>
            <a:xfrm>
              <a:off x="4511944" y="1776176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V</a:t>
              </a:r>
              <a:r>
                <a:rPr lang="en-US" sz="100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2</a:t>
              </a:r>
              <a:endPara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699B36D-11A8-674D-9CAF-F87DB7E9F66A}"/>
                </a:ext>
              </a:extLst>
            </p:cNvPr>
            <p:cNvSpPr txBox="1"/>
            <p:nvPr/>
          </p:nvSpPr>
          <p:spPr>
            <a:xfrm>
              <a:off x="6977453" y="177617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V</a:t>
              </a:r>
              <a:r>
                <a:rPr lang="en-US" sz="100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n-1</a:t>
              </a:r>
              <a:endPara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F3567F7-D670-1D49-A10A-F8703D2FCF8D}"/>
                </a:ext>
              </a:extLst>
            </p:cNvPr>
            <p:cNvSpPr txBox="1"/>
            <p:nvPr/>
          </p:nvSpPr>
          <p:spPr>
            <a:xfrm>
              <a:off x="3292411" y="3119189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V</a:t>
              </a:r>
              <a:r>
                <a:rPr lang="en-US" sz="100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1</a:t>
              </a:r>
              <a:r>
                <a: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’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072D1B-BB11-DA47-9496-F278915F32EC}"/>
                </a:ext>
              </a:extLst>
            </p:cNvPr>
            <p:cNvSpPr txBox="1"/>
            <p:nvPr/>
          </p:nvSpPr>
          <p:spPr>
            <a:xfrm>
              <a:off x="4498356" y="311918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V</a:t>
              </a:r>
              <a:r>
                <a:rPr lang="en-US" sz="100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2</a:t>
              </a:r>
              <a:r>
                <a: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’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6A84F0F-2AC5-9F4C-A113-5BC7247356EC}"/>
                </a:ext>
              </a:extLst>
            </p:cNvPr>
            <p:cNvSpPr txBox="1"/>
            <p:nvPr/>
          </p:nvSpPr>
          <p:spPr>
            <a:xfrm>
              <a:off x="6942776" y="3119189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V</a:t>
              </a:r>
              <a:r>
                <a:rPr lang="en-US" sz="100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n-1</a:t>
              </a:r>
              <a:r>
                <a: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’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F6D56D-2A90-244A-B7F6-13AFFED98610}"/>
                </a:ext>
              </a:extLst>
            </p:cNvPr>
            <p:cNvSpPr txBox="1"/>
            <p:nvPr/>
          </p:nvSpPr>
          <p:spPr>
            <a:xfrm>
              <a:off x="2802383" y="1530214"/>
              <a:ext cx="482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70C0"/>
                  </a:solidFill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get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6E502D-BA1D-4346-B819-21F3B2A4348E}"/>
                </a:ext>
              </a:extLst>
            </p:cNvPr>
            <p:cNvSpPr txBox="1"/>
            <p:nvPr/>
          </p:nvSpPr>
          <p:spPr>
            <a:xfrm>
              <a:off x="3998095" y="1508572"/>
              <a:ext cx="482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70C0"/>
                  </a:solidFill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get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5104AB9-433C-4747-ABF1-2E37CF21484C}"/>
                </a:ext>
              </a:extLst>
            </p:cNvPr>
            <p:cNvSpPr txBox="1"/>
            <p:nvPr/>
          </p:nvSpPr>
          <p:spPr>
            <a:xfrm>
              <a:off x="5251370" y="1514410"/>
              <a:ext cx="482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70C0"/>
                  </a:solidFill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get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537C5EC-E489-6F4A-B2D2-550931ED963A}"/>
                </a:ext>
              </a:extLst>
            </p:cNvPr>
            <p:cNvSpPr txBox="1"/>
            <p:nvPr/>
          </p:nvSpPr>
          <p:spPr>
            <a:xfrm>
              <a:off x="6529031" y="1517112"/>
              <a:ext cx="482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70C0"/>
                  </a:solidFill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get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7CA09B7-35AA-9F47-86DA-311F88A052D0}"/>
                </a:ext>
              </a:extLst>
            </p:cNvPr>
            <p:cNvSpPr txBox="1"/>
            <p:nvPr/>
          </p:nvSpPr>
          <p:spPr>
            <a:xfrm>
              <a:off x="7882313" y="1502038"/>
              <a:ext cx="482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70C0"/>
                  </a:solidFill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get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53E2B9A-1A08-E448-A6B0-F39C224DAB2F}"/>
                </a:ext>
              </a:extLst>
            </p:cNvPr>
            <p:cNvSpPr txBox="1"/>
            <p:nvPr/>
          </p:nvSpPr>
          <p:spPr>
            <a:xfrm>
              <a:off x="7489132" y="331487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70C0"/>
                  </a:solidFill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put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187243C-2468-4145-8298-9472ED791F7A}"/>
                </a:ext>
              </a:extLst>
            </p:cNvPr>
            <p:cNvSpPr txBox="1"/>
            <p:nvPr/>
          </p:nvSpPr>
          <p:spPr>
            <a:xfrm>
              <a:off x="6216986" y="331585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70C0"/>
                  </a:solidFill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put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286BEC7-A91B-1D41-99F5-E11B320A23F4}"/>
                </a:ext>
              </a:extLst>
            </p:cNvPr>
            <p:cNvSpPr txBox="1"/>
            <p:nvPr/>
          </p:nvSpPr>
          <p:spPr>
            <a:xfrm>
              <a:off x="4959894" y="330209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70C0"/>
                  </a:solidFill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put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FC1DF0-732F-9941-85CC-866C2AD08FEE}"/>
                </a:ext>
              </a:extLst>
            </p:cNvPr>
            <p:cNvSpPr txBox="1"/>
            <p:nvPr/>
          </p:nvSpPr>
          <p:spPr>
            <a:xfrm>
              <a:off x="3717070" y="331069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70C0"/>
                  </a:solidFill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put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670B203-C7A5-6D4A-8A9A-709917819C71}"/>
                </a:ext>
              </a:extLst>
            </p:cNvPr>
            <p:cNvSpPr txBox="1"/>
            <p:nvPr/>
          </p:nvSpPr>
          <p:spPr>
            <a:xfrm>
              <a:off x="2540586" y="328833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70C0"/>
                  </a:solidFill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put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1EBF501-6B51-3049-ABFF-A7921D41EC2D}"/>
                </a:ext>
              </a:extLst>
            </p:cNvPr>
            <p:cNvSpPr txBox="1"/>
            <p:nvPr/>
          </p:nvSpPr>
          <p:spPr>
            <a:xfrm>
              <a:off x="8601244" y="2447395"/>
              <a:ext cx="5100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mod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ADFE16-496E-754D-A996-E71F5EB5E2B8}"/>
              </a:ext>
            </a:extLst>
          </p:cNvPr>
          <p:cNvGrpSpPr/>
          <p:nvPr/>
        </p:nvGrpSpPr>
        <p:grpSpPr>
          <a:xfrm>
            <a:off x="2741404" y="4733077"/>
            <a:ext cx="5991723" cy="756906"/>
            <a:chOff x="2573543" y="4895355"/>
            <a:chExt cx="6370613" cy="7569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CC541B-A05E-C549-9D4F-87CB69CC721D}"/>
                </a:ext>
              </a:extLst>
            </p:cNvPr>
            <p:cNvSpPr txBox="1"/>
            <p:nvPr/>
          </p:nvSpPr>
          <p:spPr>
            <a:xfrm>
              <a:off x="2573543" y="4895355"/>
              <a:ext cx="637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Compute S’ = put BX S V’: require </a:t>
              </a:r>
              <a:r>
                <a:rPr lang="en-US" dirty="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n(n-1)/2 gets + n puts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4E5787A-9F68-A84F-B895-0901F7DB4479}"/>
                </a:ext>
              </a:extLst>
            </p:cNvPr>
            <p:cNvCxnSpPr>
              <a:cxnSpLocks/>
            </p:cNvCxnSpPr>
            <p:nvPr/>
          </p:nvCxnSpPr>
          <p:spPr>
            <a:xfrm>
              <a:off x="6463121" y="5265337"/>
              <a:ext cx="127102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DFFDED-D915-104E-B938-F9EA69D47E03}"/>
                </a:ext>
              </a:extLst>
            </p:cNvPr>
            <p:cNvSpPr/>
            <p:nvPr/>
          </p:nvSpPr>
          <p:spPr>
            <a:xfrm>
              <a:off x="6476505" y="5311320"/>
              <a:ext cx="12442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O(n^2) gets</a:t>
              </a:r>
              <a:endParaRPr lang="en-US" sz="1600" b="1">
                <a:solidFill>
                  <a:srgbClr val="FF0000"/>
                </a:solidFill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7196C44-5D1D-2042-93B7-F283DB81689A}"/>
                </a:ext>
              </a:extLst>
            </p:cNvPr>
            <p:cNvCxnSpPr>
              <a:cxnSpLocks/>
            </p:cNvCxnSpPr>
            <p:nvPr/>
          </p:nvCxnSpPr>
          <p:spPr>
            <a:xfrm>
              <a:off x="8105855" y="5270105"/>
              <a:ext cx="60604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39C36F3-42C1-B049-8D38-D800AA772330}"/>
                </a:ext>
              </a:extLst>
            </p:cNvPr>
            <p:cNvSpPr/>
            <p:nvPr/>
          </p:nvSpPr>
          <p:spPr>
            <a:xfrm>
              <a:off x="7898425" y="5313707"/>
              <a:ext cx="10342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O(n) puts</a:t>
              </a:r>
              <a:endParaRPr lang="en-US" sz="1600" b="1">
                <a:solidFill>
                  <a:srgbClr val="FF0000"/>
                </a:solidFill>
              </a:endParaRPr>
            </a:p>
          </p:txBody>
        </p: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A3AB65B-26A5-1A41-9D2C-725282FDACCF}"/>
              </a:ext>
            </a:extLst>
          </p:cNvPr>
          <p:cNvSpPr/>
          <p:nvPr/>
        </p:nvSpPr>
        <p:spPr>
          <a:xfrm>
            <a:off x="266219" y="276293"/>
            <a:ext cx="1346824" cy="4074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Problem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D7EDDE-89DD-754F-A1E8-9B0FC71F6124}"/>
              </a:ext>
            </a:extLst>
          </p:cNvPr>
          <p:cNvSpPr/>
          <p:nvPr/>
        </p:nvSpPr>
        <p:spPr>
          <a:xfrm>
            <a:off x="2852587" y="60072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How can BX programs run more efficiently in time?</a:t>
            </a:r>
          </a:p>
        </p:txBody>
      </p:sp>
    </p:spTree>
    <p:extLst>
      <p:ext uri="{BB962C8B-B14F-4D97-AF65-F5344CB8AC3E}">
        <p14:creationId xmlns:p14="http://schemas.microsoft.com/office/powerpoint/2010/main" val="423959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C3B78FD-A99A-9A42-809B-9E76193C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835" y="6356350"/>
            <a:ext cx="674255" cy="365125"/>
          </a:xfrm>
        </p:spPr>
        <p:txBody>
          <a:bodyPr/>
          <a:lstStyle/>
          <a:p>
            <a:fld id="{E7BF2809-5C55-904A-82D4-BA56349A747B}" type="slidenum">
              <a:rPr lang="en-US"/>
              <a:pPr/>
              <a:t>3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A786AC-F00F-1F4A-B426-AF6DA2D0386C}"/>
              </a:ext>
            </a:extLst>
          </p:cNvPr>
          <p:cNvSpPr txBox="1"/>
          <p:nvPr/>
        </p:nvSpPr>
        <p:spPr>
          <a:xfrm>
            <a:off x="275495" y="955130"/>
            <a:ext cx="618998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original approach:</a:t>
            </a:r>
          </a:p>
          <a:p>
            <a:pPr lvl="1"/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put (bx1 </a:t>
            </a:r>
            <a:r>
              <a:rPr lang="en-US" sz="140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`compose</a:t>
            </a:r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` bx2) s v’</a:t>
            </a:r>
          </a:p>
          <a:p>
            <a:pPr lvl="1"/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= put bx1 s (put bx2 (get bx1 s) v’) </a:t>
            </a:r>
          </a:p>
          <a:p>
            <a:endParaRPr lang="en-US" sz="200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pg appoarch</a:t>
            </a:r>
          </a:p>
          <a:p>
            <a:pPr lvl="1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pg (bx1 `compose` bx2) s v’ [ ]</a:t>
            </a:r>
          </a:p>
          <a:p>
            <a:pPr lvl="1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= let (a, b) = pg bx1 (s, dummy) in</a:t>
            </a:r>
          </a:p>
          <a:p>
            <a:pPr lvl="1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let (c, v) = pg bx2 (b, v’) in</a:t>
            </a:r>
          </a:p>
          <a:p>
            <a:pPr lvl="1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let (s’, d) = pg bx1 (a, c) in</a:t>
            </a:r>
          </a:p>
          <a:p>
            <a:pPr lvl="1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		(s’, v)</a:t>
            </a:r>
          </a:p>
          <a:p>
            <a:pPr lvl="1"/>
            <a:endParaRPr lang="en-US" sz="20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r>
              <a:rPr lang="en-US" sz="200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   pg bx1 is evaluated twice -</a:t>
            </a:r>
            <a:r>
              <a:rPr lang="en-US" sz="200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  <a:sym typeface="Wingdings" pitchFamily="2" charset="2"/>
              </a:rPr>
              <a:t>--&gt; inefficient !!</a:t>
            </a:r>
            <a:endParaRPr lang="en-US" sz="200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endParaRPr lang="en-US" sz="20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5E4E1D9-C261-3C40-809D-5C177AF9243A}"/>
              </a:ext>
            </a:extLst>
          </p:cNvPr>
          <p:cNvSpPr/>
          <p:nvPr/>
        </p:nvSpPr>
        <p:spPr>
          <a:xfrm>
            <a:off x="266219" y="276293"/>
            <a:ext cx="1726968" cy="4074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original vs </a:t>
            </a:r>
            <a:r>
              <a:rPr lang="en-US" sz="2000" dirty="0" err="1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pg</a:t>
            </a:r>
            <a:endParaRPr lang="en-US" sz="2000" dirty="0">
              <a:solidFill>
                <a:schemeClr val="tx1"/>
              </a:solidFill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40A921-22C3-4340-89AB-B60F9C8A8079}"/>
              </a:ext>
            </a:extLst>
          </p:cNvPr>
          <p:cNvSpPr/>
          <p:nvPr/>
        </p:nvSpPr>
        <p:spPr>
          <a:xfrm>
            <a:off x="6884083" y="2289326"/>
            <a:ext cx="575353" cy="575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2952708-E1E2-D048-ABA7-EF4E0D95B199}"/>
              </a:ext>
            </a:extLst>
          </p:cNvPr>
          <p:cNvSpPr/>
          <p:nvPr/>
        </p:nvSpPr>
        <p:spPr>
          <a:xfrm>
            <a:off x="6884082" y="3099272"/>
            <a:ext cx="575353" cy="5753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E086B0-995A-CD41-BCC8-FF57680EDBF0}"/>
              </a:ext>
            </a:extLst>
          </p:cNvPr>
          <p:cNvSpPr/>
          <p:nvPr/>
        </p:nvSpPr>
        <p:spPr>
          <a:xfrm>
            <a:off x="7991980" y="2289326"/>
            <a:ext cx="575353" cy="5753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422B155-44AE-2A48-818F-68E79E91DAED}"/>
              </a:ext>
            </a:extLst>
          </p:cNvPr>
          <p:cNvSpPr/>
          <p:nvPr/>
        </p:nvSpPr>
        <p:spPr>
          <a:xfrm>
            <a:off x="7991979" y="3099272"/>
            <a:ext cx="575353" cy="5753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4AFA64-0455-0241-921A-9E2277FB7364}"/>
              </a:ext>
            </a:extLst>
          </p:cNvPr>
          <p:cNvCxnSpPr>
            <a:stCxn id="25" idx="6"/>
            <a:endCxn id="27" idx="2"/>
          </p:cNvCxnSpPr>
          <p:nvPr/>
        </p:nvCxnSpPr>
        <p:spPr>
          <a:xfrm>
            <a:off x="7459436" y="2577003"/>
            <a:ext cx="53254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83F6E1-0C6A-494D-9F63-9AD8AFAA4A4D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>
            <a:off x="7459436" y="2577003"/>
            <a:ext cx="532543" cy="809946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092EDEC-0E6B-164A-B477-FF7271F00027}"/>
              </a:ext>
            </a:extLst>
          </p:cNvPr>
          <p:cNvSpPr/>
          <p:nvPr/>
        </p:nvSpPr>
        <p:spPr>
          <a:xfrm>
            <a:off x="7991979" y="3909216"/>
            <a:ext cx="575353" cy="575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795BCE-22DC-AC4B-9E27-4B5ECFD5DF79}"/>
              </a:ext>
            </a:extLst>
          </p:cNvPr>
          <p:cNvSpPr/>
          <p:nvPr/>
        </p:nvSpPr>
        <p:spPr>
          <a:xfrm>
            <a:off x="9099877" y="3099270"/>
            <a:ext cx="575353" cy="5753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E70166-D2A3-AA44-9FBA-8F9B375050F2}"/>
              </a:ext>
            </a:extLst>
          </p:cNvPr>
          <p:cNvSpPr/>
          <p:nvPr/>
        </p:nvSpPr>
        <p:spPr>
          <a:xfrm>
            <a:off x="9099876" y="3909216"/>
            <a:ext cx="575353" cy="575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64FBC0-7649-4D40-BE96-02781B39F533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8567333" y="3386947"/>
            <a:ext cx="53254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2A023E-A858-7D49-90B6-094A236DCA9F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8567333" y="3386947"/>
            <a:ext cx="532543" cy="809946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AF7ED6F-7BB8-2845-8CBA-646FCEAA3681}"/>
              </a:ext>
            </a:extLst>
          </p:cNvPr>
          <p:cNvSpPr txBox="1"/>
          <p:nvPr/>
        </p:nvSpPr>
        <p:spPr>
          <a:xfrm>
            <a:off x="7040833" y="239037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682AF3-1F40-C742-83FD-C209422E88F8}"/>
              </a:ext>
            </a:extLst>
          </p:cNvPr>
          <p:cNvSpPr txBox="1"/>
          <p:nvPr/>
        </p:nvSpPr>
        <p:spPr>
          <a:xfrm>
            <a:off x="6862218" y="3256145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dummy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711385-5E5E-0B49-B05B-707EB36B19CA}"/>
              </a:ext>
            </a:extLst>
          </p:cNvPr>
          <p:cNvSpPr txBox="1"/>
          <p:nvPr/>
        </p:nvSpPr>
        <p:spPr>
          <a:xfrm>
            <a:off x="8135820" y="320228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v1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51C1DA-60F8-3F4F-A5C4-76717AB2B65D}"/>
              </a:ext>
            </a:extLst>
          </p:cNvPr>
          <p:cNvSpPr txBox="1"/>
          <p:nvPr/>
        </p:nvSpPr>
        <p:spPr>
          <a:xfrm>
            <a:off x="8138752" y="39903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v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BDBFCD-AF2B-334D-B9F9-9592F0550DC3}"/>
              </a:ext>
            </a:extLst>
          </p:cNvPr>
          <p:cNvSpPr txBox="1"/>
          <p:nvPr/>
        </p:nvSpPr>
        <p:spPr>
          <a:xfrm>
            <a:off x="9243718" y="320522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v2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B26AD4-D40E-AD4B-9EE2-C7C8631353E8}"/>
              </a:ext>
            </a:extLst>
          </p:cNvPr>
          <p:cNvSpPr txBox="1"/>
          <p:nvPr/>
        </p:nvSpPr>
        <p:spPr>
          <a:xfrm>
            <a:off x="9233586" y="398053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v’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27B807-212A-0349-87AB-DC5506B7CF24}"/>
              </a:ext>
            </a:extLst>
          </p:cNvPr>
          <p:cNvSpPr/>
          <p:nvPr/>
        </p:nvSpPr>
        <p:spPr>
          <a:xfrm>
            <a:off x="9099876" y="2289326"/>
            <a:ext cx="575353" cy="5753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3A499A-AAC8-B649-A808-C9BC7E086586}"/>
              </a:ext>
            </a:extLst>
          </p:cNvPr>
          <p:cNvSpPr/>
          <p:nvPr/>
        </p:nvSpPr>
        <p:spPr>
          <a:xfrm>
            <a:off x="10207773" y="2289324"/>
            <a:ext cx="575353" cy="575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60DD8D-4D46-9F42-85A7-EB5528E9E213}"/>
              </a:ext>
            </a:extLst>
          </p:cNvPr>
          <p:cNvSpPr/>
          <p:nvPr/>
        </p:nvSpPr>
        <p:spPr>
          <a:xfrm>
            <a:off x="10207772" y="3099270"/>
            <a:ext cx="575353" cy="5753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3E83E6-DAE8-7740-8977-A6395E37465B}"/>
              </a:ext>
            </a:extLst>
          </p:cNvPr>
          <p:cNvSpPr txBox="1"/>
          <p:nvPr/>
        </p:nvSpPr>
        <p:spPr>
          <a:xfrm>
            <a:off x="10364523" y="23903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40266B-0B6A-734F-B2CE-1796ADAD04EC}"/>
              </a:ext>
            </a:extLst>
          </p:cNvPr>
          <p:cNvSpPr txBox="1"/>
          <p:nvPr/>
        </p:nvSpPr>
        <p:spPr>
          <a:xfrm>
            <a:off x="10194442" y="311288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d</a:t>
            </a:r>
          </a:p>
          <a:p>
            <a:pPr algn="ctr"/>
            <a:r>
              <a:rPr lang="en-US" sz="80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= dummy</a:t>
            </a:r>
            <a:endParaRPr lang="en-US" sz="90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19050A-C46D-1A4D-B0F0-691C139B1173}"/>
              </a:ext>
            </a:extLst>
          </p:cNvPr>
          <p:cNvCxnSpPr/>
          <p:nvPr/>
        </p:nvCxnSpPr>
        <p:spPr>
          <a:xfrm>
            <a:off x="9675228" y="2576999"/>
            <a:ext cx="53254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188814B-7B90-CD44-B49C-0142086BF6DC}"/>
              </a:ext>
            </a:extLst>
          </p:cNvPr>
          <p:cNvCxnSpPr>
            <a:cxnSpLocks/>
          </p:cNvCxnSpPr>
          <p:nvPr/>
        </p:nvCxnSpPr>
        <p:spPr>
          <a:xfrm>
            <a:off x="9675228" y="2576999"/>
            <a:ext cx="532543" cy="809946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109E966-9520-6746-887C-C5AF94C74712}"/>
              </a:ext>
            </a:extLst>
          </p:cNvPr>
          <p:cNvCxnSpPr>
            <a:cxnSpLocks/>
          </p:cNvCxnSpPr>
          <p:nvPr/>
        </p:nvCxnSpPr>
        <p:spPr>
          <a:xfrm>
            <a:off x="8609667" y="2548491"/>
            <a:ext cx="446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D6A4532-E055-4046-A4B3-F55AC880A475}"/>
              </a:ext>
            </a:extLst>
          </p:cNvPr>
          <p:cNvCxnSpPr>
            <a:cxnSpLocks/>
          </p:cNvCxnSpPr>
          <p:nvPr/>
        </p:nvCxnSpPr>
        <p:spPr>
          <a:xfrm>
            <a:off x="8609667" y="2633155"/>
            <a:ext cx="446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3633560-7A85-1345-A44B-692322B9F8CA}"/>
              </a:ext>
            </a:extLst>
          </p:cNvPr>
          <p:cNvSpPr txBox="1"/>
          <p:nvPr/>
        </p:nvSpPr>
        <p:spPr>
          <a:xfrm>
            <a:off x="7406824" y="276979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FFFF00"/>
                </a:highlight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bx1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D599E4-DC7C-CB4C-AF9C-11F6BEB94F55}"/>
              </a:ext>
            </a:extLst>
          </p:cNvPr>
          <p:cNvSpPr txBox="1"/>
          <p:nvPr/>
        </p:nvSpPr>
        <p:spPr>
          <a:xfrm>
            <a:off x="8530080" y="35922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FFFF00"/>
                </a:highlight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bx2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8DDC3D-7C9C-3447-8622-978937332368}"/>
              </a:ext>
            </a:extLst>
          </p:cNvPr>
          <p:cNvSpPr txBox="1"/>
          <p:nvPr/>
        </p:nvSpPr>
        <p:spPr>
          <a:xfrm>
            <a:off x="9601618" y="274852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FFFF00"/>
                </a:highlight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bx1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EF7AA07-AE5F-0F4A-B5CD-046A122F0E0D}"/>
              </a:ext>
            </a:extLst>
          </p:cNvPr>
          <p:cNvSpPr txBox="1"/>
          <p:nvPr/>
        </p:nvSpPr>
        <p:spPr>
          <a:xfrm>
            <a:off x="8144400" y="237312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BA67940-C910-764B-B94F-17ACDF950894}"/>
              </a:ext>
            </a:extLst>
          </p:cNvPr>
          <p:cNvSpPr txBox="1"/>
          <p:nvPr/>
        </p:nvSpPr>
        <p:spPr>
          <a:xfrm>
            <a:off x="9262041" y="23863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s1</a:t>
            </a:r>
          </a:p>
        </p:txBody>
      </p:sp>
      <p:sp>
        <p:nvSpPr>
          <p:cNvPr id="148" name="Freeform 147">
            <a:extLst>
              <a:ext uri="{FF2B5EF4-FFF2-40B4-BE49-F238E27FC236}">
                <a16:creationId xmlns:a16="http://schemas.microsoft.com/office/drawing/2014/main" id="{AD1E092D-D0A4-C04B-8BAC-F77F2D238CA1}"/>
              </a:ext>
            </a:extLst>
          </p:cNvPr>
          <p:cNvSpPr/>
          <p:nvPr/>
        </p:nvSpPr>
        <p:spPr>
          <a:xfrm>
            <a:off x="7465178" y="2584352"/>
            <a:ext cx="398577" cy="809733"/>
          </a:xfrm>
          <a:custGeom>
            <a:avLst/>
            <a:gdLst>
              <a:gd name="connsiteX0" fmla="*/ 429244 w 429244"/>
              <a:gd name="connsiteY0" fmla="*/ 0 h 792480"/>
              <a:gd name="connsiteX1" fmla="*/ 48244 w 429244"/>
              <a:gd name="connsiteY1" fmla="*/ 381000 h 792480"/>
              <a:gd name="connsiteX2" fmla="*/ 17764 w 429244"/>
              <a:gd name="connsiteY2" fmla="*/ 792480 h 792480"/>
              <a:gd name="connsiteX0" fmla="*/ 433045 w 433045"/>
              <a:gd name="connsiteY0" fmla="*/ 0 h 809733"/>
              <a:gd name="connsiteX1" fmla="*/ 52045 w 433045"/>
              <a:gd name="connsiteY1" fmla="*/ 381000 h 809733"/>
              <a:gd name="connsiteX2" fmla="*/ 15541 w 433045"/>
              <a:gd name="connsiteY2" fmla="*/ 809733 h 809733"/>
              <a:gd name="connsiteX0" fmla="*/ 420669 w 420669"/>
              <a:gd name="connsiteY0" fmla="*/ 0 h 809733"/>
              <a:gd name="connsiteX1" fmla="*/ 124006 w 420669"/>
              <a:gd name="connsiteY1" fmla="*/ 375249 h 809733"/>
              <a:gd name="connsiteX2" fmla="*/ 3165 w 420669"/>
              <a:gd name="connsiteY2" fmla="*/ 809733 h 809733"/>
              <a:gd name="connsiteX0" fmla="*/ 417503 w 417503"/>
              <a:gd name="connsiteY0" fmla="*/ 0 h 809733"/>
              <a:gd name="connsiteX1" fmla="*/ 120840 w 417503"/>
              <a:gd name="connsiteY1" fmla="*/ 375249 h 809733"/>
              <a:gd name="connsiteX2" fmla="*/ -1 w 417503"/>
              <a:gd name="connsiteY2" fmla="*/ 809733 h 809733"/>
              <a:gd name="connsiteX0" fmla="*/ 417504 w 417504"/>
              <a:gd name="connsiteY0" fmla="*/ 0 h 809733"/>
              <a:gd name="connsiteX1" fmla="*/ 78672 w 417504"/>
              <a:gd name="connsiteY1" fmla="*/ 329242 h 809733"/>
              <a:gd name="connsiteX2" fmla="*/ 0 w 417504"/>
              <a:gd name="connsiteY2" fmla="*/ 809733 h 809733"/>
              <a:gd name="connsiteX0" fmla="*/ 417504 w 417504"/>
              <a:gd name="connsiteY0" fmla="*/ 0 h 809733"/>
              <a:gd name="connsiteX1" fmla="*/ 78672 w 417504"/>
              <a:gd name="connsiteY1" fmla="*/ 329242 h 809733"/>
              <a:gd name="connsiteX2" fmla="*/ 0 w 417504"/>
              <a:gd name="connsiteY2" fmla="*/ 809733 h 809733"/>
              <a:gd name="connsiteX0" fmla="*/ 417504 w 417504"/>
              <a:gd name="connsiteY0" fmla="*/ 0 h 809733"/>
              <a:gd name="connsiteX1" fmla="*/ 78672 w 417504"/>
              <a:gd name="connsiteY1" fmla="*/ 329242 h 809733"/>
              <a:gd name="connsiteX2" fmla="*/ 0 w 417504"/>
              <a:gd name="connsiteY2" fmla="*/ 809733 h 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504" h="809733">
                <a:moveTo>
                  <a:pt x="417504" y="0"/>
                </a:moveTo>
                <a:cubicBezTo>
                  <a:pt x="201053" y="26694"/>
                  <a:pt x="148256" y="-1245"/>
                  <a:pt x="78672" y="329242"/>
                </a:cubicBezTo>
                <a:cubicBezTo>
                  <a:pt x="9088" y="659729"/>
                  <a:pt x="29143" y="687286"/>
                  <a:pt x="0" y="80973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045BF0C5-FA63-8F4C-81A1-1D7CC08868C4}"/>
              </a:ext>
            </a:extLst>
          </p:cNvPr>
          <p:cNvSpPr/>
          <p:nvPr/>
        </p:nvSpPr>
        <p:spPr>
          <a:xfrm>
            <a:off x="8578465" y="3402862"/>
            <a:ext cx="398577" cy="809733"/>
          </a:xfrm>
          <a:custGeom>
            <a:avLst/>
            <a:gdLst>
              <a:gd name="connsiteX0" fmla="*/ 429244 w 429244"/>
              <a:gd name="connsiteY0" fmla="*/ 0 h 792480"/>
              <a:gd name="connsiteX1" fmla="*/ 48244 w 429244"/>
              <a:gd name="connsiteY1" fmla="*/ 381000 h 792480"/>
              <a:gd name="connsiteX2" fmla="*/ 17764 w 429244"/>
              <a:gd name="connsiteY2" fmla="*/ 792480 h 792480"/>
              <a:gd name="connsiteX0" fmla="*/ 433045 w 433045"/>
              <a:gd name="connsiteY0" fmla="*/ 0 h 809733"/>
              <a:gd name="connsiteX1" fmla="*/ 52045 w 433045"/>
              <a:gd name="connsiteY1" fmla="*/ 381000 h 809733"/>
              <a:gd name="connsiteX2" fmla="*/ 15541 w 433045"/>
              <a:gd name="connsiteY2" fmla="*/ 809733 h 809733"/>
              <a:gd name="connsiteX0" fmla="*/ 420669 w 420669"/>
              <a:gd name="connsiteY0" fmla="*/ 0 h 809733"/>
              <a:gd name="connsiteX1" fmla="*/ 124006 w 420669"/>
              <a:gd name="connsiteY1" fmla="*/ 375249 h 809733"/>
              <a:gd name="connsiteX2" fmla="*/ 3165 w 420669"/>
              <a:gd name="connsiteY2" fmla="*/ 809733 h 809733"/>
              <a:gd name="connsiteX0" fmla="*/ 417503 w 417503"/>
              <a:gd name="connsiteY0" fmla="*/ 0 h 809733"/>
              <a:gd name="connsiteX1" fmla="*/ 120840 w 417503"/>
              <a:gd name="connsiteY1" fmla="*/ 375249 h 809733"/>
              <a:gd name="connsiteX2" fmla="*/ -1 w 417503"/>
              <a:gd name="connsiteY2" fmla="*/ 809733 h 809733"/>
              <a:gd name="connsiteX0" fmla="*/ 417504 w 417504"/>
              <a:gd name="connsiteY0" fmla="*/ 0 h 809733"/>
              <a:gd name="connsiteX1" fmla="*/ 78672 w 417504"/>
              <a:gd name="connsiteY1" fmla="*/ 329242 h 809733"/>
              <a:gd name="connsiteX2" fmla="*/ 0 w 417504"/>
              <a:gd name="connsiteY2" fmla="*/ 809733 h 809733"/>
              <a:gd name="connsiteX0" fmla="*/ 417504 w 417504"/>
              <a:gd name="connsiteY0" fmla="*/ 0 h 809733"/>
              <a:gd name="connsiteX1" fmla="*/ 78672 w 417504"/>
              <a:gd name="connsiteY1" fmla="*/ 329242 h 809733"/>
              <a:gd name="connsiteX2" fmla="*/ 0 w 417504"/>
              <a:gd name="connsiteY2" fmla="*/ 809733 h 809733"/>
              <a:gd name="connsiteX0" fmla="*/ 417504 w 417504"/>
              <a:gd name="connsiteY0" fmla="*/ 0 h 809733"/>
              <a:gd name="connsiteX1" fmla="*/ 78672 w 417504"/>
              <a:gd name="connsiteY1" fmla="*/ 329242 h 809733"/>
              <a:gd name="connsiteX2" fmla="*/ 0 w 417504"/>
              <a:gd name="connsiteY2" fmla="*/ 809733 h 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504" h="809733">
                <a:moveTo>
                  <a:pt x="417504" y="0"/>
                </a:moveTo>
                <a:cubicBezTo>
                  <a:pt x="201053" y="26694"/>
                  <a:pt x="148256" y="-1245"/>
                  <a:pt x="78672" y="329242"/>
                </a:cubicBezTo>
                <a:cubicBezTo>
                  <a:pt x="9088" y="659729"/>
                  <a:pt x="29143" y="687286"/>
                  <a:pt x="0" y="80973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D574C66C-DAE9-AD41-9036-7BA7E1357BE5}"/>
              </a:ext>
            </a:extLst>
          </p:cNvPr>
          <p:cNvSpPr/>
          <p:nvPr/>
        </p:nvSpPr>
        <p:spPr>
          <a:xfrm>
            <a:off x="9679977" y="2593129"/>
            <a:ext cx="398577" cy="809733"/>
          </a:xfrm>
          <a:custGeom>
            <a:avLst/>
            <a:gdLst>
              <a:gd name="connsiteX0" fmla="*/ 429244 w 429244"/>
              <a:gd name="connsiteY0" fmla="*/ 0 h 792480"/>
              <a:gd name="connsiteX1" fmla="*/ 48244 w 429244"/>
              <a:gd name="connsiteY1" fmla="*/ 381000 h 792480"/>
              <a:gd name="connsiteX2" fmla="*/ 17764 w 429244"/>
              <a:gd name="connsiteY2" fmla="*/ 792480 h 792480"/>
              <a:gd name="connsiteX0" fmla="*/ 433045 w 433045"/>
              <a:gd name="connsiteY0" fmla="*/ 0 h 809733"/>
              <a:gd name="connsiteX1" fmla="*/ 52045 w 433045"/>
              <a:gd name="connsiteY1" fmla="*/ 381000 h 809733"/>
              <a:gd name="connsiteX2" fmla="*/ 15541 w 433045"/>
              <a:gd name="connsiteY2" fmla="*/ 809733 h 809733"/>
              <a:gd name="connsiteX0" fmla="*/ 420669 w 420669"/>
              <a:gd name="connsiteY0" fmla="*/ 0 h 809733"/>
              <a:gd name="connsiteX1" fmla="*/ 124006 w 420669"/>
              <a:gd name="connsiteY1" fmla="*/ 375249 h 809733"/>
              <a:gd name="connsiteX2" fmla="*/ 3165 w 420669"/>
              <a:gd name="connsiteY2" fmla="*/ 809733 h 809733"/>
              <a:gd name="connsiteX0" fmla="*/ 417503 w 417503"/>
              <a:gd name="connsiteY0" fmla="*/ 0 h 809733"/>
              <a:gd name="connsiteX1" fmla="*/ 120840 w 417503"/>
              <a:gd name="connsiteY1" fmla="*/ 375249 h 809733"/>
              <a:gd name="connsiteX2" fmla="*/ -1 w 417503"/>
              <a:gd name="connsiteY2" fmla="*/ 809733 h 809733"/>
              <a:gd name="connsiteX0" fmla="*/ 417504 w 417504"/>
              <a:gd name="connsiteY0" fmla="*/ 0 h 809733"/>
              <a:gd name="connsiteX1" fmla="*/ 78672 w 417504"/>
              <a:gd name="connsiteY1" fmla="*/ 329242 h 809733"/>
              <a:gd name="connsiteX2" fmla="*/ 0 w 417504"/>
              <a:gd name="connsiteY2" fmla="*/ 809733 h 809733"/>
              <a:gd name="connsiteX0" fmla="*/ 417504 w 417504"/>
              <a:gd name="connsiteY0" fmla="*/ 0 h 809733"/>
              <a:gd name="connsiteX1" fmla="*/ 78672 w 417504"/>
              <a:gd name="connsiteY1" fmla="*/ 329242 h 809733"/>
              <a:gd name="connsiteX2" fmla="*/ 0 w 417504"/>
              <a:gd name="connsiteY2" fmla="*/ 809733 h 809733"/>
              <a:gd name="connsiteX0" fmla="*/ 417504 w 417504"/>
              <a:gd name="connsiteY0" fmla="*/ 0 h 809733"/>
              <a:gd name="connsiteX1" fmla="*/ 78672 w 417504"/>
              <a:gd name="connsiteY1" fmla="*/ 329242 h 809733"/>
              <a:gd name="connsiteX2" fmla="*/ 0 w 417504"/>
              <a:gd name="connsiteY2" fmla="*/ 809733 h 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504" h="809733">
                <a:moveTo>
                  <a:pt x="417504" y="0"/>
                </a:moveTo>
                <a:cubicBezTo>
                  <a:pt x="201053" y="26694"/>
                  <a:pt x="148256" y="-1245"/>
                  <a:pt x="78672" y="329242"/>
                </a:cubicBezTo>
                <a:cubicBezTo>
                  <a:pt x="9088" y="659729"/>
                  <a:pt x="29143" y="687286"/>
                  <a:pt x="0" y="80973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762854-4461-3D46-8EEE-8E804B521161}"/>
              </a:ext>
            </a:extLst>
          </p:cNvPr>
          <p:cNvSpPr/>
          <p:nvPr/>
        </p:nvSpPr>
        <p:spPr>
          <a:xfrm>
            <a:off x="2197502" y="2730922"/>
            <a:ext cx="784053" cy="32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20AFEF8-0A8D-F442-BB85-B56FD78C2875}"/>
              </a:ext>
            </a:extLst>
          </p:cNvPr>
          <p:cNvSpPr/>
          <p:nvPr/>
        </p:nvSpPr>
        <p:spPr>
          <a:xfrm>
            <a:off x="2464594" y="3265800"/>
            <a:ext cx="720395" cy="32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0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8A08D84-065D-FA4A-B126-FAF03F0578AC}"/>
              </a:ext>
            </a:extLst>
          </p:cNvPr>
          <p:cNvSpPr/>
          <p:nvPr/>
        </p:nvSpPr>
        <p:spPr>
          <a:xfrm>
            <a:off x="266218" y="276293"/>
            <a:ext cx="3504397" cy="4074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Problem &amp; Current Solutions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62F6B-BF85-984F-BB9C-1279E1575661}"/>
              </a:ext>
            </a:extLst>
          </p:cNvPr>
          <p:cNvSpPr txBox="1"/>
          <p:nvPr/>
        </p:nvSpPr>
        <p:spPr>
          <a:xfrm>
            <a:off x="275495" y="955130"/>
            <a:ext cx="115746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Current BX compositions run inefficiently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Some solutions: </a:t>
            </a:r>
            <a:r>
              <a:rPr lang="en-US" sz="20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pg</a:t>
            </a: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, </a:t>
            </a:r>
            <a:r>
              <a:rPr lang="en-US" sz="20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kpg</a:t>
            </a: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/</a:t>
            </a:r>
            <a:r>
              <a:rPr lang="en-US" sz="20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cpg</a:t>
            </a:r>
            <a:endParaRPr lang="en-US" sz="20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pg</a:t>
            </a: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can translate </a:t>
            </a:r>
            <a:r>
              <a:rPr lang="en-US" sz="20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BiGUL</a:t>
            </a: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to RWHILE using </a:t>
            </a:r>
            <a:r>
              <a:rPr lang="en-US" sz="20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pg</a:t>
            </a:r>
            <a:endParaRPr lang="en-US" sz="20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work well in many cases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run inefficiently for </a:t>
            </a:r>
            <a:r>
              <a:rPr lang="en-US" sz="20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bFoldr</a:t>
            </a:r>
            <a:endParaRPr lang="en-US" sz="20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bx1 in composition of bx1 and bx2 is evaluated </a:t>
            </a:r>
            <a:r>
              <a:rPr lang="en-US" sz="2000" b="1" dirty="0">
                <a:solidFill>
                  <a:srgbClr val="FF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twic</a:t>
            </a:r>
            <a:r>
              <a:rPr lang="en-US" sz="2000" dirty="0">
                <a:solidFill>
                  <a:srgbClr val="FF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kpg</a:t>
            </a: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/</a:t>
            </a:r>
            <a:r>
              <a:rPr lang="en-US" sz="20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cpg</a:t>
            </a: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: continuation versions of </a:t>
            </a:r>
            <a:r>
              <a:rPr lang="en-US" sz="20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pg</a:t>
            </a:r>
            <a:endParaRPr lang="en-US" sz="20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can not translate </a:t>
            </a:r>
            <a:r>
              <a:rPr lang="en-US" sz="20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BiGUL</a:t>
            </a: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to RWHILE using </a:t>
            </a:r>
            <a:r>
              <a:rPr lang="en-US" sz="20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kpg</a:t>
            </a: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or </a:t>
            </a:r>
            <a:r>
              <a:rPr lang="en-US" sz="20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cpg</a:t>
            </a:r>
            <a:endParaRPr lang="en-US" sz="20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work well in many cases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bx1 in composition of bx1 and bx2 is evaluated </a:t>
            </a:r>
            <a:r>
              <a:rPr lang="en-US" sz="2000" b="1" dirty="0">
                <a:solidFill>
                  <a:srgbClr val="FF0000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once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some problems when evaluating </a:t>
            </a:r>
            <a:r>
              <a:rPr lang="en-US" sz="2000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bFoldr</a:t>
            </a:r>
            <a:endParaRPr lang="en-US" sz="2000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509D1-D23C-9F48-BCAD-6C41FFC5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6A2-69BD-7648-B918-8A442DBC0E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1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718B9E6-BEB4-A042-A54F-D943545B7958}"/>
              </a:ext>
            </a:extLst>
          </p:cNvPr>
          <p:cNvSpPr/>
          <p:nvPr/>
        </p:nvSpPr>
        <p:spPr>
          <a:xfrm>
            <a:off x="266219" y="276293"/>
            <a:ext cx="1038599" cy="4074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07FCA-6FB6-304E-8451-D04CFD9E52B2}"/>
              </a:ext>
            </a:extLst>
          </p:cNvPr>
          <p:cNvSpPr txBox="1"/>
          <p:nvPr/>
        </p:nvSpPr>
        <p:spPr>
          <a:xfrm>
            <a:off x="1007985" y="1232899"/>
            <a:ext cx="26103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type data =</a:t>
            </a:r>
          </a:p>
          <a:p>
            <a:pPr defTabSz="18000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| Con of data * data</a:t>
            </a:r>
          </a:p>
          <a:p>
            <a:pPr defTabSz="18000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| Int of int</a:t>
            </a:r>
          </a:p>
          <a:p>
            <a:pPr defTabSz="18000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| Unit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BD447-216C-F84D-9E79-6369E9284CEE}"/>
              </a:ext>
            </a:extLst>
          </p:cNvPr>
          <p:cNvSpPr txBox="1"/>
          <p:nvPr/>
        </p:nvSpPr>
        <p:spPr>
          <a:xfrm>
            <a:off x="4018043" y="1222625"/>
            <a:ext cx="765978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bigul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defTabSz="18000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| Skip of (data  -&gt; data)</a:t>
            </a:r>
          </a:p>
          <a:p>
            <a:pPr defTabSz="18000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| Replace</a:t>
            </a:r>
          </a:p>
          <a:p>
            <a:pPr defTabSz="180000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| Prod of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bigul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bigul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80000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| RearrS of (data -&gt; data) * (data -&gt; data) * bigul</a:t>
            </a:r>
          </a:p>
          <a:p>
            <a:pPr defTabSz="180000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| RearrV of (data -&gt; data) * (data -&gt; data) * bigul</a:t>
            </a:r>
          </a:p>
          <a:p>
            <a:pPr defTabSz="180000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| Case of (data -&gt; data -&gt; bool) * (data -&gt; bool) * bigul * bigul</a:t>
            </a:r>
          </a:p>
          <a:p>
            <a:pPr defTabSz="180000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| Compose of bigul * bigul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427C9-7697-FA4E-A247-3D748BB6CF79}"/>
              </a:ext>
            </a:extLst>
          </p:cNvPr>
          <p:cNvSpPr txBox="1"/>
          <p:nvPr/>
        </p:nvSpPr>
        <p:spPr>
          <a:xfrm>
            <a:off x="4018043" y="3894619"/>
            <a:ext cx="4112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let skip1 = Skip of (fun _ -&gt; Unit)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36E7-5D06-0946-ADE7-8B4AC9EA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6A2-69BD-7648-B918-8A442DBC0E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8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718B9E6-BEB4-A042-A54F-D943545B7958}"/>
              </a:ext>
            </a:extLst>
          </p:cNvPr>
          <p:cNvSpPr/>
          <p:nvPr/>
        </p:nvSpPr>
        <p:spPr>
          <a:xfrm>
            <a:off x="266220" y="276293"/>
            <a:ext cx="741766" cy="4074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pg</a:t>
            </a:r>
            <a:endParaRPr lang="en-US" sz="2000" dirty="0">
              <a:solidFill>
                <a:schemeClr val="tx1"/>
              </a:solidFill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BD447-216C-F84D-9E79-6369E9284CEE}"/>
              </a:ext>
            </a:extLst>
          </p:cNvPr>
          <p:cNvSpPr txBox="1"/>
          <p:nvPr/>
        </p:nvSpPr>
        <p:spPr>
          <a:xfrm>
            <a:off x="896174" y="978785"/>
            <a:ext cx="6468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pg (bx:bigul) (s:data) (v:data) = (put bx s v, get bx s)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C002F6-0E3D-874D-9877-AC9AC2AB437A}"/>
              </a:ext>
            </a:extLst>
          </p:cNvPr>
          <p:cNvGrpSpPr/>
          <p:nvPr/>
        </p:nvGrpSpPr>
        <p:grpSpPr>
          <a:xfrm>
            <a:off x="4851872" y="2076175"/>
            <a:ext cx="2316660" cy="1936510"/>
            <a:chOff x="7053648" y="934016"/>
            <a:chExt cx="2316660" cy="19365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DDB4D2-94AA-8D44-89C8-9A57E2F46B02}"/>
                </a:ext>
              </a:extLst>
            </p:cNvPr>
            <p:cNvSpPr/>
            <p:nvPr/>
          </p:nvSpPr>
          <p:spPr>
            <a:xfrm>
              <a:off x="7141981" y="1034473"/>
              <a:ext cx="575353" cy="57535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5E8229-9C1A-E048-96FF-1B88A114B303}"/>
                </a:ext>
              </a:extLst>
            </p:cNvPr>
            <p:cNvSpPr/>
            <p:nvPr/>
          </p:nvSpPr>
          <p:spPr>
            <a:xfrm>
              <a:off x="7146252" y="1844419"/>
              <a:ext cx="575353" cy="5753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9A8227-94C5-4E46-AB47-F635EBC457BE}"/>
                </a:ext>
              </a:extLst>
            </p:cNvPr>
            <p:cNvSpPr/>
            <p:nvPr/>
          </p:nvSpPr>
          <p:spPr>
            <a:xfrm>
              <a:off x="8254150" y="1844417"/>
              <a:ext cx="575353" cy="5753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08BF1E-CC11-E540-B589-5B7DCAA924F8}"/>
                </a:ext>
              </a:extLst>
            </p:cNvPr>
            <p:cNvSpPr txBox="1"/>
            <p:nvPr/>
          </p:nvSpPr>
          <p:spPr>
            <a:xfrm>
              <a:off x="7290093" y="1135517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815D91-1D2D-E241-8157-E03708A4B00D}"/>
                </a:ext>
              </a:extLst>
            </p:cNvPr>
            <p:cNvSpPr txBox="1"/>
            <p:nvPr/>
          </p:nvSpPr>
          <p:spPr>
            <a:xfrm>
              <a:off x="7314062" y="1949862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v</a:t>
              </a:r>
              <a:endParaRPr lang="en-US" sz="100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071CF23-C2E0-F14A-9635-25D7764C14F1}"/>
                </a:ext>
              </a:extLst>
            </p:cNvPr>
            <p:cNvSpPr/>
            <p:nvPr/>
          </p:nvSpPr>
          <p:spPr>
            <a:xfrm>
              <a:off x="8254149" y="1034473"/>
              <a:ext cx="575353" cy="5753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EC62CF-8F2A-CA45-A7A7-465C2F91C35D}"/>
                </a:ext>
              </a:extLst>
            </p:cNvPr>
            <p:cNvCxnSpPr/>
            <p:nvPr/>
          </p:nvCxnSpPr>
          <p:spPr>
            <a:xfrm>
              <a:off x="7719471" y="1322146"/>
              <a:ext cx="53254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DA0665C-A748-134F-AFCF-E55447A4FC5B}"/>
                </a:ext>
              </a:extLst>
            </p:cNvPr>
            <p:cNvCxnSpPr>
              <a:cxnSpLocks/>
            </p:cNvCxnSpPr>
            <p:nvPr/>
          </p:nvCxnSpPr>
          <p:spPr>
            <a:xfrm>
              <a:off x="7719471" y="1322146"/>
              <a:ext cx="532543" cy="809946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7AEBB6-7E1F-E344-B895-95EEFF1BC719}"/>
                </a:ext>
              </a:extLst>
            </p:cNvPr>
            <p:cNvSpPr txBox="1"/>
            <p:nvPr/>
          </p:nvSpPr>
          <p:spPr>
            <a:xfrm>
              <a:off x="8405638" y="1135517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s’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D8C40D-181B-B345-937B-471B40B37C4E}"/>
                </a:ext>
              </a:extLst>
            </p:cNvPr>
            <p:cNvSpPr txBox="1"/>
            <p:nvPr/>
          </p:nvSpPr>
          <p:spPr>
            <a:xfrm>
              <a:off x="8381311" y="1941937"/>
              <a:ext cx="354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v’</a:t>
              </a:r>
              <a:endParaRPr lang="en-US" sz="100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F63CE4-2AF6-594F-A69C-10F60B2F7481}"/>
                </a:ext>
              </a:extLst>
            </p:cNvPr>
            <p:cNvSpPr txBox="1"/>
            <p:nvPr/>
          </p:nvSpPr>
          <p:spPr>
            <a:xfrm>
              <a:off x="7795807" y="2009310"/>
              <a:ext cx="482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70C0"/>
                  </a:solidFill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get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BA943D5-D432-1E4F-BFF8-6ED88247D99F}"/>
                </a:ext>
              </a:extLst>
            </p:cNvPr>
            <p:cNvSpPr/>
            <p:nvPr/>
          </p:nvSpPr>
          <p:spPr>
            <a:xfrm>
              <a:off x="7731962" y="1333500"/>
              <a:ext cx="398577" cy="809733"/>
            </a:xfrm>
            <a:custGeom>
              <a:avLst/>
              <a:gdLst>
                <a:gd name="connsiteX0" fmla="*/ 429244 w 429244"/>
                <a:gd name="connsiteY0" fmla="*/ 0 h 792480"/>
                <a:gd name="connsiteX1" fmla="*/ 48244 w 429244"/>
                <a:gd name="connsiteY1" fmla="*/ 381000 h 792480"/>
                <a:gd name="connsiteX2" fmla="*/ 17764 w 429244"/>
                <a:gd name="connsiteY2" fmla="*/ 792480 h 792480"/>
                <a:gd name="connsiteX0" fmla="*/ 433045 w 433045"/>
                <a:gd name="connsiteY0" fmla="*/ 0 h 809733"/>
                <a:gd name="connsiteX1" fmla="*/ 52045 w 433045"/>
                <a:gd name="connsiteY1" fmla="*/ 381000 h 809733"/>
                <a:gd name="connsiteX2" fmla="*/ 15541 w 433045"/>
                <a:gd name="connsiteY2" fmla="*/ 809733 h 809733"/>
                <a:gd name="connsiteX0" fmla="*/ 420669 w 420669"/>
                <a:gd name="connsiteY0" fmla="*/ 0 h 809733"/>
                <a:gd name="connsiteX1" fmla="*/ 124006 w 420669"/>
                <a:gd name="connsiteY1" fmla="*/ 375249 h 809733"/>
                <a:gd name="connsiteX2" fmla="*/ 3165 w 420669"/>
                <a:gd name="connsiteY2" fmla="*/ 809733 h 809733"/>
                <a:gd name="connsiteX0" fmla="*/ 417503 w 417503"/>
                <a:gd name="connsiteY0" fmla="*/ 0 h 809733"/>
                <a:gd name="connsiteX1" fmla="*/ 120840 w 417503"/>
                <a:gd name="connsiteY1" fmla="*/ 375249 h 809733"/>
                <a:gd name="connsiteX2" fmla="*/ -1 w 417503"/>
                <a:gd name="connsiteY2" fmla="*/ 809733 h 809733"/>
                <a:gd name="connsiteX0" fmla="*/ 417504 w 417504"/>
                <a:gd name="connsiteY0" fmla="*/ 0 h 809733"/>
                <a:gd name="connsiteX1" fmla="*/ 78672 w 417504"/>
                <a:gd name="connsiteY1" fmla="*/ 329242 h 809733"/>
                <a:gd name="connsiteX2" fmla="*/ 0 w 417504"/>
                <a:gd name="connsiteY2" fmla="*/ 809733 h 809733"/>
                <a:gd name="connsiteX0" fmla="*/ 417504 w 417504"/>
                <a:gd name="connsiteY0" fmla="*/ 0 h 809733"/>
                <a:gd name="connsiteX1" fmla="*/ 78672 w 417504"/>
                <a:gd name="connsiteY1" fmla="*/ 329242 h 809733"/>
                <a:gd name="connsiteX2" fmla="*/ 0 w 417504"/>
                <a:gd name="connsiteY2" fmla="*/ 809733 h 809733"/>
                <a:gd name="connsiteX0" fmla="*/ 417504 w 417504"/>
                <a:gd name="connsiteY0" fmla="*/ 0 h 809733"/>
                <a:gd name="connsiteX1" fmla="*/ 78672 w 417504"/>
                <a:gd name="connsiteY1" fmla="*/ 329242 h 809733"/>
                <a:gd name="connsiteX2" fmla="*/ 0 w 417504"/>
                <a:gd name="connsiteY2" fmla="*/ 809733 h 809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504" h="809733">
                  <a:moveTo>
                    <a:pt x="417504" y="0"/>
                  </a:moveTo>
                  <a:cubicBezTo>
                    <a:pt x="201053" y="26694"/>
                    <a:pt x="148256" y="-1245"/>
                    <a:pt x="78672" y="329242"/>
                  </a:cubicBezTo>
                  <a:cubicBezTo>
                    <a:pt x="9088" y="659729"/>
                    <a:pt x="29143" y="687286"/>
                    <a:pt x="0" y="80973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4E42B3-5ACD-D140-8F35-BA00CB94A443}"/>
                </a:ext>
              </a:extLst>
            </p:cNvPr>
            <p:cNvSpPr txBox="1"/>
            <p:nvPr/>
          </p:nvSpPr>
          <p:spPr>
            <a:xfrm>
              <a:off x="7818392" y="934016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put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1E0EEA-00A0-4B49-BBA3-CA9B062CC664}"/>
                </a:ext>
              </a:extLst>
            </p:cNvPr>
            <p:cNvSpPr/>
            <p:nvPr/>
          </p:nvSpPr>
          <p:spPr>
            <a:xfrm>
              <a:off x="7053648" y="2531972"/>
              <a:ext cx="23166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>
                  <a:latin typeface="Consolas" panose="020B0609020204030204" pitchFamily="49" charset="0"/>
                  <a:ea typeface="CMU Sans Serif Medium" panose="02000603000000000000" pitchFamily="2" charset="0"/>
                  <a:cs typeface="Consolas" panose="020B0609020204030204" pitchFamily="49" charset="0"/>
                </a:rPr>
                <a:t>(s’,v’) = pg bx s v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9E65668-80C5-034A-BEAD-B9736ED66FEB}"/>
              </a:ext>
            </a:extLst>
          </p:cNvPr>
          <p:cNvSpPr txBox="1"/>
          <p:nvPr/>
        </p:nvSpPr>
        <p:spPr>
          <a:xfrm>
            <a:off x="4851872" y="4579113"/>
            <a:ext cx="28680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let s = s0 in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let v = v0 in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let (s’, v’) = pg bx s v in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(s’, v’)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7BCFD791-CD7F-3C48-9A25-3A6904C1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6A2-69BD-7648-B918-8A442DBC0E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6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1A86F9-92CF-9B4F-B487-630760666D46}"/>
              </a:ext>
            </a:extLst>
          </p:cNvPr>
          <p:cNvSpPr txBox="1"/>
          <p:nvPr/>
        </p:nvSpPr>
        <p:spPr>
          <a:xfrm>
            <a:off x="266220" y="1000047"/>
            <a:ext cx="1147037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rec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pg (bx:bigul) (s:data) (v:data) =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bx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pPr defTabSz="180000"/>
            <a:endParaRPr 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| Skip(h) -&gt; (s,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h s = v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v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assert false)</a:t>
            </a:r>
          </a:p>
          <a:p>
            <a:pPr defTabSz="180000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| Replace -&gt; (v, s)</a:t>
            </a:r>
          </a:p>
          <a:p>
            <a:pPr defTabSz="180000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| Prod(bx1, bx2) -&gt;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(s1, v1) = pg bx1 ((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(Con(s1, s2)) -&gt; s1) s) ((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(Con(v1, v2)) -&gt; v1) v)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(s2, v2) = pg bx2 ((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(Con(s1, s2)) -&gt; s2) s) ((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(Con(v1, v2)) -&gt; v2) v)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		(Con(s1, s2), Con(v1, v2))</a:t>
            </a:r>
          </a:p>
          <a:p>
            <a:pPr defTabSz="180000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| RearrS(f1, f2, bx) -&gt;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(s, v) = pg bx ((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 -&gt; f1 m) s) v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		((fun m -&gt; f2 m) s, v)</a:t>
            </a:r>
          </a:p>
          <a:p>
            <a:pPr defTabSz="180000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| RearrV(g1, g2, bx) -&gt;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(s, v) = pg bx s ((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 -&gt; g1 m) v)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		(s, (fun m -&gt; g2 m) v)</a:t>
            </a:r>
          </a:p>
          <a:p>
            <a:pPr defTabSz="180000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| Case(condsv, conds, bx1, bx2) -&gt; ...</a:t>
            </a:r>
          </a:p>
          <a:p>
            <a:pPr defTabSz="180000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| Compose(bx1, bx2) -&gt;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(s1, v1) = pg bx1 s (construct_dummy v)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(s2, v2) = pg bx2 v1 v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(s3, v3) = pg bx1 s1 s2 env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			(s3, v2)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D92CF4-F0F0-544D-9172-6FCD573F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6A2-69BD-7648-B918-8A442DBC0E74}" type="slidenum">
              <a:rPr lang="en-US" smtClean="0"/>
              <a:t>7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0FDB2B-7BB9-9A4F-A2C3-980A088695A6}"/>
              </a:ext>
            </a:extLst>
          </p:cNvPr>
          <p:cNvSpPr/>
          <p:nvPr/>
        </p:nvSpPr>
        <p:spPr>
          <a:xfrm>
            <a:off x="266220" y="276293"/>
            <a:ext cx="741766" cy="4074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pg</a:t>
            </a:r>
            <a:endParaRPr lang="en-US" sz="2000" dirty="0">
              <a:solidFill>
                <a:schemeClr val="tx1"/>
              </a:solidFill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0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718B9E6-BEB4-A042-A54F-D943545B7958}"/>
              </a:ext>
            </a:extLst>
          </p:cNvPr>
          <p:cNvSpPr/>
          <p:nvPr/>
        </p:nvSpPr>
        <p:spPr>
          <a:xfrm>
            <a:off x="266220" y="276293"/>
            <a:ext cx="741766" cy="4074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cpg</a:t>
            </a:r>
            <a:endParaRPr lang="en-US" sz="2000" dirty="0">
              <a:solidFill>
                <a:schemeClr val="tx1"/>
              </a:solidFill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BD447-216C-F84D-9E79-6369E9284CEE}"/>
              </a:ext>
            </a:extLst>
          </p:cNvPr>
          <p:cNvSpPr txBox="1"/>
          <p:nvPr/>
        </p:nvSpPr>
        <p:spPr>
          <a:xfrm>
            <a:off x="896174" y="978785"/>
            <a:ext cx="9498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cpg (bx:bigul) (ks:data -&gt; data) (kv:data -&gt; data) = (kput bx ks kv, kget bx ks)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E65668-80C5-034A-BEAD-B9736ED66FEB}"/>
              </a:ext>
            </a:extLst>
          </p:cNvPr>
          <p:cNvSpPr txBox="1"/>
          <p:nvPr/>
        </p:nvSpPr>
        <p:spPr>
          <a:xfrm>
            <a:off x="4135893" y="4715509"/>
            <a:ext cx="555152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let s = s0 in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let v = v0 in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let (ks’, kv’) = cpg bx (ks: _ -&gt; s0) (kv: _ -&gt; v0) in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let (s’, v’) = (ks’ s, kv’ v) in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(s’, v’)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7BCFD791-CD7F-3C48-9A25-3A6904C1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6A2-69BD-7648-B918-8A442DBC0E74}" type="slidenum">
              <a:rPr lang="en-US" smtClean="0"/>
              <a:t>8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D17411-BFE4-0845-A6C9-FF7B1F3C5CE9}"/>
              </a:ext>
            </a:extLst>
          </p:cNvPr>
          <p:cNvGrpSpPr/>
          <p:nvPr/>
        </p:nvGrpSpPr>
        <p:grpSpPr>
          <a:xfrm>
            <a:off x="5252239" y="2512056"/>
            <a:ext cx="1687522" cy="1485756"/>
            <a:chOff x="7141981" y="934016"/>
            <a:chExt cx="1687522" cy="148575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B8257A1-7B71-0C41-A67E-4111D479AEBF}"/>
                </a:ext>
              </a:extLst>
            </p:cNvPr>
            <p:cNvSpPr/>
            <p:nvPr/>
          </p:nvSpPr>
          <p:spPr>
            <a:xfrm>
              <a:off x="7141981" y="1034473"/>
              <a:ext cx="575353" cy="57535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AF82EB8-81FB-5342-B718-5C00CC0CBFE4}"/>
                </a:ext>
              </a:extLst>
            </p:cNvPr>
            <p:cNvSpPr/>
            <p:nvPr/>
          </p:nvSpPr>
          <p:spPr>
            <a:xfrm>
              <a:off x="7146252" y="1844419"/>
              <a:ext cx="575353" cy="5753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C1E1915-2E2D-4049-998E-7DE0F371F474}"/>
                </a:ext>
              </a:extLst>
            </p:cNvPr>
            <p:cNvSpPr/>
            <p:nvPr/>
          </p:nvSpPr>
          <p:spPr>
            <a:xfrm>
              <a:off x="8254150" y="1844417"/>
              <a:ext cx="575353" cy="5753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056E9D-08A5-D44F-9B3F-71E69D149FDF}"/>
                </a:ext>
              </a:extLst>
            </p:cNvPr>
            <p:cNvSpPr txBox="1"/>
            <p:nvPr/>
          </p:nvSpPr>
          <p:spPr>
            <a:xfrm>
              <a:off x="7247561" y="1135517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ks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B2A0957-3D31-8442-B974-A7C632CB68C9}"/>
                </a:ext>
              </a:extLst>
            </p:cNvPr>
            <p:cNvSpPr txBox="1"/>
            <p:nvPr/>
          </p:nvSpPr>
          <p:spPr>
            <a:xfrm>
              <a:off x="7225897" y="19498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kv’</a:t>
              </a:r>
              <a:endParaRPr lang="en-US" sz="100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9C09D3D-DDEA-1240-8E86-5EC3F2887F37}"/>
                </a:ext>
              </a:extLst>
            </p:cNvPr>
            <p:cNvSpPr/>
            <p:nvPr/>
          </p:nvSpPr>
          <p:spPr>
            <a:xfrm>
              <a:off x="8254149" y="1034473"/>
              <a:ext cx="575353" cy="5753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CF4D28E-6912-4C40-BAD2-D5783A443183}"/>
                </a:ext>
              </a:extLst>
            </p:cNvPr>
            <p:cNvCxnSpPr/>
            <p:nvPr/>
          </p:nvCxnSpPr>
          <p:spPr>
            <a:xfrm>
              <a:off x="7719471" y="1322146"/>
              <a:ext cx="53254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F8C2D98-F3D6-3E41-9850-4B74730EA70F}"/>
                </a:ext>
              </a:extLst>
            </p:cNvPr>
            <p:cNvCxnSpPr>
              <a:cxnSpLocks/>
            </p:cNvCxnSpPr>
            <p:nvPr/>
          </p:nvCxnSpPr>
          <p:spPr>
            <a:xfrm>
              <a:off x="7719471" y="1322146"/>
              <a:ext cx="532543" cy="809946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319568-EC55-AF45-9BB2-E7C539A8582E}"/>
                </a:ext>
              </a:extLst>
            </p:cNvPr>
            <p:cNvSpPr txBox="1"/>
            <p:nvPr/>
          </p:nvSpPr>
          <p:spPr>
            <a:xfrm>
              <a:off x="8352473" y="1135517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ks’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30C2500-9DA9-7D4D-A8F0-8FA53EA7F7BE}"/>
                </a:ext>
              </a:extLst>
            </p:cNvPr>
            <p:cNvSpPr txBox="1"/>
            <p:nvPr/>
          </p:nvSpPr>
          <p:spPr>
            <a:xfrm>
              <a:off x="8357266" y="1941937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kv</a:t>
              </a:r>
              <a:endParaRPr lang="en-US" sz="100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74CF586-DBF7-DC4A-B3B9-8F104BA66E5E}"/>
                </a:ext>
              </a:extLst>
            </p:cNvPr>
            <p:cNvSpPr txBox="1"/>
            <p:nvPr/>
          </p:nvSpPr>
          <p:spPr>
            <a:xfrm>
              <a:off x="7743555" y="200931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70C0"/>
                  </a:solidFill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kget</a:t>
              </a: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25A65C8-5D0B-924B-9471-516E410466CE}"/>
                </a:ext>
              </a:extLst>
            </p:cNvPr>
            <p:cNvSpPr/>
            <p:nvPr/>
          </p:nvSpPr>
          <p:spPr>
            <a:xfrm>
              <a:off x="7731962" y="1333500"/>
              <a:ext cx="398577" cy="809733"/>
            </a:xfrm>
            <a:custGeom>
              <a:avLst/>
              <a:gdLst>
                <a:gd name="connsiteX0" fmla="*/ 429244 w 429244"/>
                <a:gd name="connsiteY0" fmla="*/ 0 h 792480"/>
                <a:gd name="connsiteX1" fmla="*/ 48244 w 429244"/>
                <a:gd name="connsiteY1" fmla="*/ 381000 h 792480"/>
                <a:gd name="connsiteX2" fmla="*/ 17764 w 429244"/>
                <a:gd name="connsiteY2" fmla="*/ 792480 h 792480"/>
                <a:gd name="connsiteX0" fmla="*/ 433045 w 433045"/>
                <a:gd name="connsiteY0" fmla="*/ 0 h 809733"/>
                <a:gd name="connsiteX1" fmla="*/ 52045 w 433045"/>
                <a:gd name="connsiteY1" fmla="*/ 381000 h 809733"/>
                <a:gd name="connsiteX2" fmla="*/ 15541 w 433045"/>
                <a:gd name="connsiteY2" fmla="*/ 809733 h 809733"/>
                <a:gd name="connsiteX0" fmla="*/ 420669 w 420669"/>
                <a:gd name="connsiteY0" fmla="*/ 0 h 809733"/>
                <a:gd name="connsiteX1" fmla="*/ 124006 w 420669"/>
                <a:gd name="connsiteY1" fmla="*/ 375249 h 809733"/>
                <a:gd name="connsiteX2" fmla="*/ 3165 w 420669"/>
                <a:gd name="connsiteY2" fmla="*/ 809733 h 809733"/>
                <a:gd name="connsiteX0" fmla="*/ 417503 w 417503"/>
                <a:gd name="connsiteY0" fmla="*/ 0 h 809733"/>
                <a:gd name="connsiteX1" fmla="*/ 120840 w 417503"/>
                <a:gd name="connsiteY1" fmla="*/ 375249 h 809733"/>
                <a:gd name="connsiteX2" fmla="*/ -1 w 417503"/>
                <a:gd name="connsiteY2" fmla="*/ 809733 h 809733"/>
                <a:gd name="connsiteX0" fmla="*/ 417504 w 417504"/>
                <a:gd name="connsiteY0" fmla="*/ 0 h 809733"/>
                <a:gd name="connsiteX1" fmla="*/ 78672 w 417504"/>
                <a:gd name="connsiteY1" fmla="*/ 329242 h 809733"/>
                <a:gd name="connsiteX2" fmla="*/ 0 w 417504"/>
                <a:gd name="connsiteY2" fmla="*/ 809733 h 809733"/>
                <a:gd name="connsiteX0" fmla="*/ 417504 w 417504"/>
                <a:gd name="connsiteY0" fmla="*/ 0 h 809733"/>
                <a:gd name="connsiteX1" fmla="*/ 78672 w 417504"/>
                <a:gd name="connsiteY1" fmla="*/ 329242 h 809733"/>
                <a:gd name="connsiteX2" fmla="*/ 0 w 417504"/>
                <a:gd name="connsiteY2" fmla="*/ 809733 h 809733"/>
                <a:gd name="connsiteX0" fmla="*/ 417504 w 417504"/>
                <a:gd name="connsiteY0" fmla="*/ 0 h 809733"/>
                <a:gd name="connsiteX1" fmla="*/ 78672 w 417504"/>
                <a:gd name="connsiteY1" fmla="*/ 329242 h 809733"/>
                <a:gd name="connsiteX2" fmla="*/ 0 w 417504"/>
                <a:gd name="connsiteY2" fmla="*/ 809733 h 809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504" h="809733">
                  <a:moveTo>
                    <a:pt x="417504" y="0"/>
                  </a:moveTo>
                  <a:cubicBezTo>
                    <a:pt x="201053" y="26694"/>
                    <a:pt x="148256" y="-1245"/>
                    <a:pt x="78672" y="329242"/>
                  </a:cubicBezTo>
                  <a:cubicBezTo>
                    <a:pt x="9088" y="659729"/>
                    <a:pt x="29143" y="687286"/>
                    <a:pt x="0" y="80973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44CB5B-B215-6A48-B74B-5DA36E388E61}"/>
                </a:ext>
              </a:extLst>
            </p:cNvPr>
            <p:cNvSpPr txBox="1"/>
            <p:nvPr/>
          </p:nvSpPr>
          <p:spPr>
            <a:xfrm>
              <a:off x="7779203" y="93401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kput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C62399B-3A40-CA40-B008-DF045BDF262E}"/>
              </a:ext>
            </a:extLst>
          </p:cNvPr>
          <p:cNvSpPr txBox="1"/>
          <p:nvPr/>
        </p:nvSpPr>
        <p:spPr>
          <a:xfrm>
            <a:off x="1436905" y="1635790"/>
            <a:ext cx="9385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0000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kput bx ks kv = (\s -&gt; put bx s (kv v0)) `comp` ks  = \s -&gt; put bx (ks s) (kv v0)</a:t>
            </a:r>
          </a:p>
          <a:p>
            <a:pPr defTabSz="180000"/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kget bx ks = const (get bx (ks s0))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CFEC9F-023A-DE41-BBF2-EDF142A620B0}"/>
              </a:ext>
            </a:extLst>
          </p:cNvPr>
          <p:cNvSpPr/>
          <p:nvPr/>
        </p:nvSpPr>
        <p:spPr>
          <a:xfrm>
            <a:off x="803142" y="2538061"/>
            <a:ext cx="575353" cy="57535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s0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FB897B1-4E37-8E48-A40D-B2A2FC5FF1DB}"/>
              </a:ext>
            </a:extLst>
          </p:cNvPr>
          <p:cNvSpPr/>
          <p:nvPr/>
        </p:nvSpPr>
        <p:spPr>
          <a:xfrm>
            <a:off x="2241447" y="4749355"/>
            <a:ext cx="575353" cy="57535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v’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04A7570-7453-194E-ABFE-BB65D37670A7}"/>
              </a:ext>
            </a:extLst>
          </p:cNvPr>
          <p:cNvSpPr/>
          <p:nvPr/>
        </p:nvSpPr>
        <p:spPr>
          <a:xfrm>
            <a:off x="2241447" y="3610188"/>
            <a:ext cx="575353" cy="57535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v0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3C3AC5-0B51-B948-9CE3-B567F7FB5CB4}"/>
              </a:ext>
            </a:extLst>
          </p:cNvPr>
          <p:cNvSpPr/>
          <p:nvPr/>
        </p:nvSpPr>
        <p:spPr>
          <a:xfrm>
            <a:off x="803142" y="3621935"/>
            <a:ext cx="575353" cy="57535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s’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A04B0D-11F5-4540-BE96-E9CE8EA63B35}"/>
              </a:ext>
            </a:extLst>
          </p:cNvPr>
          <p:cNvCxnSpPr>
            <a:stCxn id="46" idx="4"/>
            <a:endCxn id="49" idx="0"/>
          </p:cNvCxnSpPr>
          <p:nvPr/>
        </p:nvCxnSpPr>
        <p:spPr>
          <a:xfrm>
            <a:off x="1090819" y="3113414"/>
            <a:ext cx="0" cy="50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A0C46BA-EA7C-844A-A432-EF1F4CA2BF9E}"/>
              </a:ext>
            </a:extLst>
          </p:cNvPr>
          <p:cNvCxnSpPr>
            <a:cxnSpLocks/>
            <a:stCxn id="48" idx="4"/>
            <a:endCxn id="47" idx="0"/>
          </p:cNvCxnSpPr>
          <p:nvPr/>
        </p:nvCxnSpPr>
        <p:spPr>
          <a:xfrm>
            <a:off x="2529124" y="4185541"/>
            <a:ext cx="0" cy="56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0C47A18-1E84-F64B-9531-AD99AA750001}"/>
              </a:ext>
            </a:extLst>
          </p:cNvPr>
          <p:cNvSpPr txBox="1"/>
          <p:nvPr/>
        </p:nvSpPr>
        <p:spPr>
          <a:xfrm>
            <a:off x="1252607" y="3158570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ks’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9F5475-711C-6440-B75B-F9B120CF2CA3}"/>
              </a:ext>
            </a:extLst>
          </p:cNvPr>
          <p:cNvSpPr txBox="1"/>
          <p:nvPr/>
        </p:nvSpPr>
        <p:spPr>
          <a:xfrm>
            <a:off x="2646261" y="4249019"/>
            <a:ext cx="45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kv’</a:t>
            </a:r>
          </a:p>
        </p:txBody>
      </p:sp>
    </p:spTree>
    <p:extLst>
      <p:ext uri="{BB962C8B-B14F-4D97-AF65-F5344CB8AC3E}">
        <p14:creationId xmlns:p14="http://schemas.microsoft.com/office/powerpoint/2010/main" val="402071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248D74-75E8-654B-9999-FCA0017A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A6A2-69BD-7648-B918-8A442DBC0E74}" type="slidenum">
              <a:rPr lang="en-US" smtClean="0"/>
              <a:t>9</a:t>
            </a:fld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65D98FA-926A-8944-8B5A-C4E847C7C81D}"/>
              </a:ext>
            </a:extLst>
          </p:cNvPr>
          <p:cNvSpPr/>
          <p:nvPr/>
        </p:nvSpPr>
        <p:spPr>
          <a:xfrm>
            <a:off x="266220" y="276293"/>
            <a:ext cx="741766" cy="4074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cpg</a:t>
            </a:r>
            <a:endParaRPr lang="en-US" sz="2000" dirty="0">
              <a:solidFill>
                <a:schemeClr val="tx1"/>
              </a:solidFill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AAE62-C89F-2D4E-A39F-EF856B5D6ADD}"/>
              </a:ext>
            </a:extLst>
          </p:cNvPr>
          <p:cNvSpPr txBox="1"/>
          <p:nvPr/>
        </p:nvSpPr>
        <p:spPr>
          <a:xfrm>
            <a:off x="266220" y="1093371"/>
            <a:ext cx="119257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000"/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rec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cpg (bx:bigul) (ks:data -&gt; data) (kv:data -&gt; data) =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bx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pPr defTabSz="180000"/>
            <a:endParaRPr lang="en-US" sz="14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| Skip(h) -&gt; (ks,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 -&gt; h (ks m)) Unit = (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 -&gt; (kv m)) Unit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kv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assert false)</a:t>
            </a:r>
          </a:p>
          <a:p>
            <a:pPr defTabSz="180000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| Replace -&gt; (kv, ks)</a:t>
            </a:r>
          </a:p>
          <a:p>
            <a:pPr defTabSz="180000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| Prod(bx1, bx2) -&gt;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(ks1, kv1) = cpg bx1 (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 -&gt; (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(Con(s1, s2)) -&gt; s1) (ks m)) (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 -&gt; (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(Con(v1, v2)) -&gt; v1) (kv m))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(ks2, kv2) = cpg bx2 (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 -&gt; (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(Con(s1, s2)) -&gt; s2) (ks m)) (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 -&gt; (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(Con(v1, v2)) -&gt; v2) (kv m))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		((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x -&gt; Con(ks1 x, ks2 x)),(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x -&gt; Con(kv1 x, kv2 x)))</a:t>
            </a:r>
          </a:p>
          <a:p>
            <a:pPr defTabSz="180000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| RearrS(f1, f2, bx) -&gt;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(ks, kv) = cpg bx (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 -&gt; f1 (ks m)) kv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		((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 -&gt; f2 (ks m)), kv)</a:t>
            </a:r>
          </a:p>
          <a:p>
            <a:pPr defTabSz="180000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| RearrV(g1, g2, bx) -&gt;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(ks, kv) = cpg bx ks (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 -&gt; g1 (kv m))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		(ks, (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m -&gt; g2 (kv m)))</a:t>
            </a:r>
          </a:p>
          <a:p>
            <a:pPr defTabSz="180000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| Case(condsv, conds, bx1, bx2) -&gt; ...</a:t>
            </a:r>
          </a:p>
          <a:p>
            <a:pPr defTabSz="180000"/>
            <a:endParaRPr lang="en-US" sz="1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| Compose(bx1, bx2) -&gt;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(ks1, kv1) = cpg bx1 ks kdummy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(ks2, kv2) = cpg bx2 kv1 kv 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</a:p>
          <a:p>
            <a:pPr defTabSz="180000"/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			(</a:t>
            </a:r>
            <a:r>
              <a:rPr lang="en-US" sz="1400" b="1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 x -&gt; ks1 (ks2 x), kv2)</a:t>
            </a:r>
          </a:p>
        </p:txBody>
      </p:sp>
    </p:spTree>
    <p:extLst>
      <p:ext uri="{BB962C8B-B14F-4D97-AF65-F5344CB8AC3E}">
        <p14:creationId xmlns:p14="http://schemas.microsoft.com/office/powerpoint/2010/main" val="219948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721</Words>
  <Application>Microsoft Macintosh PowerPoint</Application>
  <PresentationFormat>Widescreen</PresentationFormat>
  <Paragraphs>212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CMU Sans Serif Medium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 Nguyen Trong</dc:creator>
  <cp:lastModifiedBy>Bach Nguyen Trong</cp:lastModifiedBy>
  <cp:revision>60</cp:revision>
  <cp:lastPrinted>2019-06-14T05:58:17Z</cp:lastPrinted>
  <dcterms:created xsi:type="dcterms:W3CDTF">2019-05-22T05:11:50Z</dcterms:created>
  <dcterms:modified xsi:type="dcterms:W3CDTF">2019-06-28T01:46:02Z</dcterms:modified>
</cp:coreProperties>
</file>