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1" r:id="rId2"/>
  </p:sldMasterIdLst>
  <p:sldIdLst>
    <p:sldId id="265" r:id="rId3"/>
    <p:sldId id="279" r:id="rId4"/>
    <p:sldId id="280" r:id="rId5"/>
    <p:sldId id="283" r:id="rId6"/>
    <p:sldId id="281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900"/>
    <a:srgbClr val="739600"/>
    <a:srgbClr val="507300"/>
    <a:srgbClr val="BBBFC0"/>
    <a:srgbClr val="7F7F7F"/>
    <a:srgbClr val="03A592"/>
    <a:srgbClr val="FFC000"/>
    <a:srgbClr val="85898A"/>
    <a:srgbClr val="50595D"/>
    <a:srgbClr val="7D9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41351" y="552171"/>
            <a:ext cx="2499931" cy="2038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44230" y="2844365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491349" y="552171"/>
            <a:ext cx="2499931" cy="2038354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991349" y="552171"/>
            <a:ext cx="2499931" cy="2038354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241349" y="552171"/>
            <a:ext cx="2499931" cy="20383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731147"/>
            <a:ext cx="12192000" cy="27408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015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200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1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5750681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145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93182" y="0"/>
            <a:ext cx="57988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894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5327" y="1761067"/>
            <a:ext cx="5478463" cy="376144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47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3894138"/>
            <a:ext cx="12192000" cy="29638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69831" y="436717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18581" y="1340528"/>
            <a:ext cx="5373335" cy="24324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130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3426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23877" y="1701204"/>
            <a:ext cx="3835235" cy="132343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F526B-801F-475E-82D3-2D931DCC70C7}"/>
              </a:ext>
            </a:extLst>
          </p:cNvPr>
          <p:cNvSpPr/>
          <p:nvPr userDrawn="1"/>
        </p:nvSpPr>
        <p:spPr>
          <a:xfrm rot="16200000">
            <a:off x="169250" y="2455652"/>
            <a:ext cx="814838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002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235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6560" y="1761068"/>
            <a:ext cx="2385309" cy="27495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05816" y="1761068"/>
            <a:ext cx="2385309" cy="27495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15072" y="1761068"/>
            <a:ext cx="2385309" cy="274955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24331" y="1761068"/>
            <a:ext cx="2385309" cy="27495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495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045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3020339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48203" y="3046854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102884" y="3589113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381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" y="1772424"/>
            <a:ext cx="8760177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3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93895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00202" y="3367890"/>
            <a:ext cx="3642015" cy="171110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17677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3872357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602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3081" y="1686985"/>
            <a:ext cx="8005147" cy="397622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1822977" y="33077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446615" y="33077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46615" y="43474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1821389" y="43474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197752" y="33077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196164" y="43474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4572527" y="33077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4570939" y="4347417"/>
            <a:ext cx="1325880" cy="996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32"/>
          </p:nvPr>
        </p:nvSpPr>
        <p:spPr>
          <a:xfrm>
            <a:off x="6908802" y="2163779"/>
            <a:ext cx="5543551" cy="2851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279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710CF-56F0-4E11-AEF0-53716787D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82579" y="0"/>
            <a:ext cx="2509421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844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239912" y="1"/>
            <a:ext cx="895209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94588" y="3694990"/>
            <a:ext cx="7770109" cy="274180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5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272980" cy="420624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48203" y="451054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7004" y="4946551"/>
            <a:ext cx="767026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005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7004" y="818205"/>
            <a:ext cx="767026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18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7004" y="818205"/>
            <a:ext cx="767026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039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5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275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8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5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0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5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5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9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6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7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A45-8017-6D4C-BD32-A622133337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C274-CDD4-E540-970F-9CA563225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48203" y="2397263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4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285176" cy="31531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48203" y="3624248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102884" y="4151246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82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756400" y="-1"/>
            <a:ext cx="5435600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646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102884" y="909189"/>
            <a:ext cx="575270" cy="90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2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8273987" cy="2672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03415" y="3153073"/>
            <a:ext cx="1591204" cy="1253274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332015" y="3153073"/>
            <a:ext cx="1591204" cy="1253274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360619" y="3153073"/>
            <a:ext cx="1591204" cy="1253274"/>
          </a:xfrm>
        </p:spPr>
        <p:txBody>
          <a:bodyPr/>
          <a:lstStyle/>
          <a:p>
            <a:endParaRPr lang="en-US"/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89219" y="3153073"/>
            <a:ext cx="1591204" cy="125327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97302" y="4837332"/>
            <a:ext cx="2683207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50" dirty="0"/>
              <a:t>At </a:t>
            </a:r>
            <a:r>
              <a:rPr lang="en-US" sz="1050" dirty="0" err="1"/>
              <a:t>vero</a:t>
            </a:r>
            <a:r>
              <a:rPr lang="en-US" sz="1050" dirty="0"/>
              <a:t> </a:t>
            </a:r>
            <a:r>
              <a:rPr lang="en-US" sz="1050" dirty="0" err="1"/>
              <a:t>eos</a:t>
            </a:r>
            <a:r>
              <a:rPr lang="en-US" sz="1050" dirty="0"/>
              <a:t> et </a:t>
            </a:r>
            <a:r>
              <a:rPr lang="en-US" sz="1050" dirty="0" err="1"/>
              <a:t>accusamus</a:t>
            </a:r>
            <a:r>
              <a:rPr lang="en-US" sz="1050" dirty="0"/>
              <a:t> </a:t>
            </a:r>
            <a:r>
              <a:rPr lang="en-US" sz="1050" dirty="0" err="1"/>
              <a:t>etuiy</a:t>
            </a:r>
            <a:r>
              <a:rPr lang="en-US" sz="1050" dirty="0"/>
              <a:t> </a:t>
            </a:r>
            <a:r>
              <a:rPr lang="en-US" sz="1050" dirty="0" err="1"/>
              <a:t>iust</a:t>
            </a:r>
            <a:r>
              <a:rPr lang="en-US" sz="1050" dirty="0"/>
              <a:t> </a:t>
            </a:r>
            <a:r>
              <a:rPr lang="en-US" sz="1050" dirty="0" err="1"/>
              <a:t>odio</a:t>
            </a:r>
            <a:r>
              <a:rPr lang="en-US" sz="1050" dirty="0"/>
              <a:t> </a:t>
            </a:r>
            <a:r>
              <a:rPr lang="en-US" sz="1050" dirty="0" err="1"/>
              <a:t>voluptatum</a:t>
            </a:r>
            <a:r>
              <a:rPr lang="en-US" sz="1050" dirty="0"/>
              <a:t> </a:t>
            </a:r>
            <a:r>
              <a:rPr lang="en-US" sz="1050" dirty="0" err="1"/>
              <a:t>deleniti</a:t>
            </a:r>
            <a:r>
              <a:rPr lang="en-US" sz="1050" dirty="0"/>
              <a:t>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302" y="4568207"/>
            <a:ext cx="2683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>
                <a:latin typeface="+mj-lt"/>
              </a:rPr>
              <a:t>WULAN MOSS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89221" y="4848694"/>
            <a:ext cx="24808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268699" y="4837332"/>
            <a:ext cx="2683207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50" dirty="0"/>
              <a:t>At </a:t>
            </a:r>
            <a:r>
              <a:rPr lang="en-US" sz="1050" dirty="0" err="1"/>
              <a:t>vero</a:t>
            </a:r>
            <a:r>
              <a:rPr lang="en-US" sz="1050" dirty="0"/>
              <a:t> </a:t>
            </a:r>
            <a:r>
              <a:rPr lang="en-US" sz="1050" dirty="0" err="1"/>
              <a:t>eos</a:t>
            </a:r>
            <a:r>
              <a:rPr lang="en-US" sz="1050" dirty="0"/>
              <a:t> et </a:t>
            </a:r>
            <a:r>
              <a:rPr lang="en-US" sz="1050" dirty="0" err="1"/>
              <a:t>accusamus</a:t>
            </a:r>
            <a:r>
              <a:rPr lang="en-US" sz="1050" dirty="0"/>
              <a:t> </a:t>
            </a:r>
            <a:r>
              <a:rPr lang="en-US" sz="1050" dirty="0" err="1"/>
              <a:t>etuiy</a:t>
            </a:r>
            <a:r>
              <a:rPr lang="en-US" sz="1050" dirty="0"/>
              <a:t> </a:t>
            </a:r>
            <a:r>
              <a:rPr lang="en-US" sz="1050" dirty="0" err="1"/>
              <a:t>iust</a:t>
            </a:r>
            <a:r>
              <a:rPr lang="en-US" sz="1050" dirty="0"/>
              <a:t> </a:t>
            </a:r>
            <a:r>
              <a:rPr lang="en-US" sz="1050" dirty="0" err="1"/>
              <a:t>odio</a:t>
            </a:r>
            <a:r>
              <a:rPr lang="en-US" sz="1050" dirty="0"/>
              <a:t> </a:t>
            </a:r>
            <a:r>
              <a:rPr lang="en-US" sz="1050" dirty="0" err="1"/>
              <a:t>voluptatum</a:t>
            </a:r>
            <a:r>
              <a:rPr lang="en-US" sz="1050" dirty="0"/>
              <a:t> </a:t>
            </a:r>
            <a:r>
              <a:rPr lang="en-US" sz="1050" dirty="0" err="1"/>
              <a:t>deleniti</a:t>
            </a:r>
            <a:r>
              <a:rPr lang="en-US" sz="1050" dirty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268699" y="4568207"/>
            <a:ext cx="2683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>
                <a:latin typeface="+mj-lt"/>
              </a:rPr>
              <a:t>BAGAS MOSS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360617" y="4848694"/>
            <a:ext cx="24808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6240098" y="4837332"/>
            <a:ext cx="2683207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50" dirty="0"/>
              <a:t>At </a:t>
            </a:r>
            <a:r>
              <a:rPr lang="en-US" sz="1050" dirty="0" err="1"/>
              <a:t>vero</a:t>
            </a:r>
            <a:r>
              <a:rPr lang="en-US" sz="1050" dirty="0"/>
              <a:t> </a:t>
            </a:r>
            <a:r>
              <a:rPr lang="en-US" sz="1050" dirty="0" err="1"/>
              <a:t>eos</a:t>
            </a:r>
            <a:r>
              <a:rPr lang="en-US" sz="1050" dirty="0"/>
              <a:t> et </a:t>
            </a:r>
            <a:r>
              <a:rPr lang="en-US" sz="1050" dirty="0" err="1"/>
              <a:t>accusamus</a:t>
            </a:r>
            <a:r>
              <a:rPr lang="en-US" sz="1050" dirty="0"/>
              <a:t> </a:t>
            </a:r>
            <a:r>
              <a:rPr lang="en-US" sz="1050" dirty="0" err="1"/>
              <a:t>etuiy</a:t>
            </a:r>
            <a:r>
              <a:rPr lang="en-US" sz="1050" dirty="0"/>
              <a:t> </a:t>
            </a:r>
            <a:r>
              <a:rPr lang="en-US" sz="1050" dirty="0" err="1"/>
              <a:t>iust</a:t>
            </a:r>
            <a:r>
              <a:rPr lang="en-US" sz="1050" dirty="0"/>
              <a:t> </a:t>
            </a:r>
            <a:r>
              <a:rPr lang="en-US" sz="1050" dirty="0" err="1"/>
              <a:t>odio</a:t>
            </a:r>
            <a:r>
              <a:rPr lang="en-US" sz="1050" dirty="0"/>
              <a:t> </a:t>
            </a:r>
            <a:r>
              <a:rPr lang="en-US" sz="1050" dirty="0" err="1"/>
              <a:t>voluptatum</a:t>
            </a:r>
            <a:r>
              <a:rPr lang="en-US" sz="1050" dirty="0"/>
              <a:t> </a:t>
            </a:r>
            <a:r>
              <a:rPr lang="en-US" sz="1050" dirty="0" err="1"/>
              <a:t>deleniti</a:t>
            </a:r>
            <a:r>
              <a:rPr lang="en-US" sz="1050" dirty="0"/>
              <a:t>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240098" y="4568207"/>
            <a:ext cx="2683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>
                <a:latin typeface="+mj-lt"/>
              </a:rPr>
              <a:t>ANGELINA MOSS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332017" y="4848694"/>
            <a:ext cx="24808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9211495" y="4837332"/>
            <a:ext cx="2683207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050" dirty="0"/>
              <a:t>At </a:t>
            </a:r>
            <a:r>
              <a:rPr lang="en-US" sz="1050" dirty="0" err="1"/>
              <a:t>vero</a:t>
            </a:r>
            <a:r>
              <a:rPr lang="en-US" sz="1050" dirty="0"/>
              <a:t> </a:t>
            </a:r>
            <a:r>
              <a:rPr lang="en-US" sz="1050" dirty="0" err="1"/>
              <a:t>eos</a:t>
            </a:r>
            <a:r>
              <a:rPr lang="en-US" sz="1050" dirty="0"/>
              <a:t> et </a:t>
            </a:r>
            <a:r>
              <a:rPr lang="en-US" sz="1050" dirty="0" err="1"/>
              <a:t>accusamus</a:t>
            </a:r>
            <a:r>
              <a:rPr lang="en-US" sz="1050" dirty="0"/>
              <a:t> </a:t>
            </a:r>
            <a:r>
              <a:rPr lang="en-US" sz="1050" dirty="0" err="1"/>
              <a:t>etuiy</a:t>
            </a:r>
            <a:r>
              <a:rPr lang="en-US" sz="1050" dirty="0"/>
              <a:t> </a:t>
            </a:r>
            <a:r>
              <a:rPr lang="en-US" sz="1050" dirty="0" err="1"/>
              <a:t>iust</a:t>
            </a:r>
            <a:r>
              <a:rPr lang="en-US" sz="1050" dirty="0"/>
              <a:t> </a:t>
            </a:r>
            <a:r>
              <a:rPr lang="en-US" sz="1050" dirty="0" err="1"/>
              <a:t>odio</a:t>
            </a:r>
            <a:r>
              <a:rPr lang="en-US" sz="1050" dirty="0"/>
              <a:t> </a:t>
            </a:r>
            <a:r>
              <a:rPr lang="en-US" sz="1050" dirty="0" err="1"/>
              <a:t>voluptatum</a:t>
            </a:r>
            <a:r>
              <a:rPr lang="en-US" sz="1050" dirty="0"/>
              <a:t> </a:t>
            </a:r>
            <a:r>
              <a:rPr lang="en-US" sz="1050" dirty="0" err="1"/>
              <a:t>deleniti</a:t>
            </a:r>
            <a:r>
              <a:rPr lang="en-US" sz="1050" dirty="0"/>
              <a:t>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211495" y="4568207"/>
            <a:ext cx="2683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>
                <a:latin typeface="+mj-lt"/>
              </a:rPr>
              <a:t>PUTRI MOSS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9303413" y="4848694"/>
            <a:ext cx="24808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8203" y="382191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2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2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48203" y="2397263"/>
            <a:ext cx="10389132" cy="96241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5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287B-6BF5-45F2-8580-A755A5B6F42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61C8-F78B-483B-B323-D50F7522A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3C7C6A45-8017-6D4C-BD32-A62213333738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9C7EC274-CDD4-E540-970F-9CA56322575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Lato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Lato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Lato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ato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ato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ato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</p:sp>
      <p:sp>
        <p:nvSpPr>
          <p:cNvPr id="13" name="Rectangle 12"/>
          <p:cNvSpPr/>
          <p:nvPr/>
        </p:nvSpPr>
        <p:spPr>
          <a:xfrm>
            <a:off x="13587" y="-1810"/>
            <a:ext cx="12192000" cy="6858000"/>
          </a:xfrm>
          <a:prstGeom prst="rect">
            <a:avLst/>
          </a:prstGeom>
          <a:solidFill>
            <a:srgbClr val="50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3769" y="216445"/>
            <a:ext cx="10389132" cy="744158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373231" y="1028495"/>
            <a:ext cx="1373138" cy="67788"/>
          </a:xfrm>
          <a:prstGeom prst="rect">
            <a:avLst/>
          </a:prstGeom>
          <a:solidFill>
            <a:srgbClr val="7D9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34" y="960603"/>
            <a:ext cx="8463231" cy="38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Analysis team studied the situation of both companies from weaknesses and strengths.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Droid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F0CC0-048E-495C-88EF-BA070C75E0F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6" y="3206326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A313-CC3E-47B9-AA85-EF3BD66BBE91}"/>
              </a:ext>
            </a:extLst>
          </p:cNvPr>
          <p:cNvSpPr txBox="1"/>
          <p:nvPr/>
        </p:nvSpPr>
        <p:spPr>
          <a:xfrm>
            <a:off x="2486570" y="3409205"/>
            <a:ext cx="4201805" cy="26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Lato Black"/>
                <a:cs typeface="Lato Black"/>
              </a:rPr>
              <a:t>Statistical investigations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Lato Black"/>
              <a:cs typeface="Lato Black"/>
            </a:endParaRP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7CC59402-9E89-47D6-BB11-6B322794D4CD}"/>
              </a:ext>
            </a:extLst>
          </p:cNvPr>
          <p:cNvSpPr txBox="1">
            <a:spLocks/>
          </p:cNvSpPr>
          <p:nvPr/>
        </p:nvSpPr>
        <p:spPr>
          <a:xfrm>
            <a:off x="1790980" y="2260629"/>
            <a:ext cx="2678966" cy="470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5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Blackwell Electronics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101AFA-7529-497F-81BB-18367B61A4D9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5" y="4322926"/>
            <a:ext cx="537440" cy="4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F3634D-D02E-4086-9446-16B9F76E4ABC}"/>
              </a:ext>
            </a:extLst>
          </p:cNvPr>
          <p:cNvSpPr txBox="1"/>
          <p:nvPr/>
        </p:nvSpPr>
        <p:spPr>
          <a:xfrm>
            <a:off x="2486570" y="4543924"/>
            <a:ext cx="4201805" cy="26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Lato Black"/>
                <a:cs typeface="Lato Black"/>
              </a:rPr>
              <a:t>Conclusion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Lato Black"/>
              <a:cs typeface="Lato Black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B69C20-B5DC-44AE-A3E1-B3F2B5EB5D79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3" y="3206325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6D2DB2-DAC9-4BFC-859C-2F26382545C6}"/>
              </a:ext>
            </a:extLst>
          </p:cNvPr>
          <p:cNvSpPr txBox="1"/>
          <p:nvPr/>
        </p:nvSpPr>
        <p:spPr>
          <a:xfrm>
            <a:off x="8068977" y="3409204"/>
            <a:ext cx="4201805" cy="26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Lato Black"/>
                <a:cs typeface="Lato Black"/>
              </a:rPr>
              <a:t>Statistical investigations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Lato Black"/>
              <a:cs typeface="Lato Black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6AF8F1-6E20-488F-A872-59E8EBD8AAD2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2" y="4322925"/>
            <a:ext cx="537440" cy="4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3594E6-1070-4856-895E-E9472AE62171}"/>
              </a:ext>
            </a:extLst>
          </p:cNvPr>
          <p:cNvSpPr txBox="1"/>
          <p:nvPr/>
        </p:nvSpPr>
        <p:spPr>
          <a:xfrm>
            <a:off x="8068977" y="4543923"/>
            <a:ext cx="4201805" cy="26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Lato Black"/>
                <a:cs typeface="Lato Black"/>
              </a:rPr>
              <a:t>Conclusion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Lato Black"/>
              <a:cs typeface="Lato Black"/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22C4DE62-2FA2-4E07-978B-A3E1BEF734A4}"/>
              </a:ext>
            </a:extLst>
          </p:cNvPr>
          <p:cNvSpPr txBox="1">
            <a:spLocks/>
          </p:cNvSpPr>
          <p:nvPr/>
        </p:nvSpPr>
        <p:spPr>
          <a:xfrm>
            <a:off x="7252799" y="2260625"/>
            <a:ext cx="2678966" cy="470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5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Electronidex</a:t>
            </a:r>
            <a:endParaRPr lang="en-US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AF75AF-87DC-4F22-8E99-927E65045433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5304302"/>
            <a:ext cx="573367" cy="40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193C39-C0B9-4D69-9FE3-C67A3DA3666C}"/>
              </a:ext>
            </a:extLst>
          </p:cNvPr>
          <p:cNvSpPr txBox="1"/>
          <p:nvPr/>
        </p:nvSpPr>
        <p:spPr>
          <a:xfrm>
            <a:off x="4547192" y="5991847"/>
            <a:ext cx="4201805" cy="26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Lato Black"/>
                <a:cs typeface="Lato Black"/>
              </a:rPr>
              <a:t>Conclusions and Recommendations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979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9" grpId="0"/>
      <p:bldP spid="12" grpId="0"/>
      <p:bldP spid="15" grpId="0"/>
      <p:bldP spid="17" grpId="0"/>
      <p:bldP spid="19" grpId="0"/>
      <p:bldP spid="21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>
            <a:spLocks/>
          </p:cNvSpPr>
          <p:nvPr/>
        </p:nvSpPr>
        <p:spPr>
          <a:xfrm>
            <a:off x="920641" y="462176"/>
            <a:ext cx="6667828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 Black"/>
                <a:cs typeface="Lato Black"/>
              </a:rPr>
              <a:t>Blackwell Electronics  </a:t>
            </a:r>
            <a:br>
              <a:rPr lang="pt-BR" sz="2400" dirty="0">
                <a:solidFill>
                  <a:schemeClr val="bg1">
                    <a:lumMod val="75000"/>
                  </a:schemeClr>
                </a:solidFill>
                <a:latin typeface="Lato Black"/>
                <a:cs typeface="Lato Black"/>
              </a:rPr>
            </a:b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 Black"/>
                <a:cs typeface="Lato Black"/>
              </a:rPr>
              <a:t>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 Black"/>
                <a:cs typeface="Lato Black"/>
              </a:rPr>
              <a:t>ales Volume and Profitability Prediction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 Black"/>
                <a:cs typeface="Lato Black"/>
              </a:rPr>
              <a:t> </a:t>
            </a:r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6371287" y="1891250"/>
            <a:ext cx="1545429" cy="1657385"/>
          </a:xfrm>
          <a:prstGeom prst="ellipse">
            <a:avLst/>
          </a:prstGeom>
          <a:noFill/>
          <a:ln w="762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>
          <a:xfrm>
            <a:off x="7672398" y="2136831"/>
            <a:ext cx="1193954" cy="1196047"/>
          </a:xfrm>
          <a:prstGeom prst="ellipse">
            <a:avLst/>
          </a:prstGeom>
          <a:solidFill>
            <a:schemeClr val="bg1">
              <a:alpha val="65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6568730" y="2452127"/>
            <a:ext cx="1245899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500" dirty="0">
                <a:solidFill>
                  <a:srgbClr val="7F7F7F"/>
                </a:solidFill>
                <a:latin typeface="Lato Light"/>
                <a:cs typeface="Lato Light"/>
              </a:rPr>
              <a:t>44%</a:t>
            </a: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7744551" y="2482473"/>
            <a:ext cx="1063931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000" dirty="0">
                <a:solidFill>
                  <a:srgbClr val="FFFFFF"/>
                </a:solidFill>
                <a:latin typeface="Lato Light"/>
                <a:cs typeface="Lato Light"/>
              </a:rPr>
              <a:t>17%</a:t>
            </a: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>
            <a:off x="6665340" y="3543184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7F7F7F"/>
                </a:solidFill>
                <a:latin typeface="Lato Black"/>
                <a:cs typeface="Lato Black"/>
              </a:rPr>
              <a:t>110,000 $</a:t>
            </a:r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7933323" y="3543184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FFFFFF">
                    <a:lumMod val="65000"/>
                  </a:srgbClr>
                </a:solidFill>
                <a:latin typeface="Lato Black"/>
                <a:cs typeface="Lato Black"/>
              </a:rPr>
              <a:t>643 pcs</a:t>
            </a:r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261849" y="2032828"/>
            <a:ext cx="3886633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240829" y="2440414"/>
            <a:ext cx="3886633" cy="0"/>
          </a:xfrm>
          <a:prstGeom prst="line">
            <a:avLst/>
          </a:prstGeom>
          <a:ln w="6350" cmpd="sng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240829" y="2822526"/>
            <a:ext cx="3886633" cy="0"/>
          </a:xfrm>
          <a:prstGeom prst="line">
            <a:avLst/>
          </a:prstGeom>
          <a:ln w="6350" cmpd="sng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240829" y="3197160"/>
            <a:ext cx="3886633" cy="0"/>
          </a:xfrm>
          <a:prstGeom prst="line">
            <a:avLst/>
          </a:prstGeom>
          <a:ln w="6350" cmpd="sng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272362" y="3580111"/>
            <a:ext cx="3886633" cy="0"/>
          </a:xfrm>
          <a:prstGeom prst="line">
            <a:avLst/>
          </a:prstGeom>
          <a:ln w="12700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>
            <a:spLocks/>
          </p:cNvSpPr>
          <p:nvPr/>
        </p:nvSpPr>
        <p:spPr>
          <a:xfrm>
            <a:off x="468595" y="1620980"/>
            <a:ext cx="1742553" cy="19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Product Types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PC</a:t>
            </a:r>
            <a:r>
              <a:rPr lang="pt-BR" sz="900" b="1" dirty="0">
                <a:solidFill>
                  <a:srgbClr val="C1C1C1"/>
                </a:solidFill>
                <a:latin typeface="Lato Regular"/>
                <a:cs typeface="Lato Regular"/>
              </a:rPr>
              <a:t> 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Laptops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FFFFFF">
                    <a:lumMod val="65000"/>
                  </a:srgbClr>
                </a:solidFill>
                <a:latin typeface="Lato Regular"/>
                <a:cs typeface="Lato Regular"/>
              </a:rPr>
              <a:t>Netbook </a:t>
            </a:r>
            <a:br>
              <a:rPr lang="pt-BR" sz="900" dirty="0">
                <a:solidFill>
                  <a:srgbClr val="FFFFFF">
                    <a:lumMod val="65000"/>
                  </a:srgbClr>
                </a:solidFill>
                <a:latin typeface="Lato Regular"/>
                <a:cs typeface="Lato Regular"/>
              </a:rPr>
            </a:br>
            <a:r>
              <a:rPr lang="pt-BR" sz="900" dirty="0">
                <a:solidFill>
                  <a:srgbClr val="FFFFFF">
                    <a:lumMod val="65000"/>
                  </a:srgbClr>
                </a:solidFill>
                <a:latin typeface="Lato Regular"/>
                <a:cs typeface="Lato Regular"/>
              </a:rPr>
              <a:t>Smartphone</a:t>
            </a:r>
            <a:endParaRPr lang="pt-BR" sz="900" dirty="0">
              <a:solidFill>
                <a:srgbClr val="C1C1C1"/>
              </a:solidFill>
              <a:latin typeface="Lato Regular"/>
              <a:cs typeface="Lato Regular"/>
            </a:endParaRPr>
          </a:p>
        </p:txBody>
      </p:sp>
      <p:sp>
        <p:nvSpPr>
          <p:cNvPr id="103" name="TextBox 102"/>
          <p:cNvSpPr txBox="1">
            <a:spLocks/>
          </p:cNvSpPr>
          <p:nvPr/>
        </p:nvSpPr>
        <p:spPr>
          <a:xfrm>
            <a:off x="1927866" y="1620977"/>
            <a:ext cx="994908" cy="19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Volume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643 pcs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434 pcs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1277 pcs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1525</a:t>
            </a:r>
            <a:r>
              <a:rPr lang="fa-IR" sz="900" dirty="0">
                <a:solidFill>
                  <a:srgbClr val="C1C1C1"/>
                </a:solidFill>
                <a:latin typeface="Lato Regular"/>
                <a:cs typeface="Lato Regular"/>
              </a:rPr>
              <a:t> </a:t>
            </a:r>
            <a:r>
              <a:rPr lang="en-US" sz="900" dirty="0">
                <a:solidFill>
                  <a:srgbClr val="C1C1C1"/>
                </a:solidFill>
                <a:latin typeface="Lato Regular"/>
                <a:cs typeface="Lato Regular"/>
              </a:rPr>
              <a:t>pcs</a:t>
            </a:r>
            <a:endParaRPr lang="pt-BR" sz="900" dirty="0">
              <a:solidFill>
                <a:srgbClr val="C1C1C1"/>
              </a:solidFill>
              <a:latin typeface="Lato Regular"/>
              <a:cs typeface="Lato Regular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171147" y="1620983"/>
            <a:ext cx="994908" cy="19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Revenue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110,000 $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71,000 $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48,000 $</a:t>
            </a:r>
          </a:p>
          <a:p>
            <a:pPr defTabSz="457200">
              <a:lnSpc>
                <a:spcPts val="3000"/>
              </a:lnSpc>
            </a:pPr>
            <a:r>
              <a:rPr lang="pt-BR" sz="900" dirty="0">
                <a:solidFill>
                  <a:srgbClr val="C1C1C1"/>
                </a:solidFill>
                <a:latin typeface="Lato Regular"/>
                <a:cs typeface="Lato Regular"/>
              </a:rPr>
              <a:t>24,000 $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8C10C3-59DC-4FA9-A418-946F4F0E713C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2129"/>
            <a:ext cx="615841" cy="614464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3956ECBA-082D-48B2-9F54-97821159142E}"/>
              </a:ext>
            </a:extLst>
          </p:cNvPr>
          <p:cNvSpPr>
            <a:spLocks/>
          </p:cNvSpPr>
          <p:nvPr/>
        </p:nvSpPr>
        <p:spPr>
          <a:xfrm>
            <a:off x="9464918" y="2076544"/>
            <a:ext cx="1339715" cy="1353280"/>
          </a:xfrm>
          <a:prstGeom prst="ellipse">
            <a:avLst/>
          </a:prstGeom>
          <a:noFill/>
          <a:ln w="76200" cmpd="sng">
            <a:solidFill>
              <a:srgbClr val="73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C2103BA-40D5-4AD7-84DA-19A4630079BA}"/>
              </a:ext>
            </a:extLst>
          </p:cNvPr>
          <p:cNvSpPr>
            <a:spLocks/>
          </p:cNvSpPr>
          <p:nvPr/>
        </p:nvSpPr>
        <p:spPr>
          <a:xfrm>
            <a:off x="10630872" y="2147042"/>
            <a:ext cx="1193954" cy="1196047"/>
          </a:xfrm>
          <a:prstGeom prst="ellipse">
            <a:avLst/>
          </a:prstGeom>
          <a:solidFill>
            <a:srgbClr val="BBBFC0">
              <a:alpha val="65000"/>
            </a:srgb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D58698-F79C-4114-875F-E433189A4F2B}"/>
              </a:ext>
            </a:extLst>
          </p:cNvPr>
          <p:cNvSpPr txBox="1">
            <a:spLocks/>
          </p:cNvSpPr>
          <p:nvPr/>
        </p:nvSpPr>
        <p:spPr>
          <a:xfrm>
            <a:off x="9558734" y="2493868"/>
            <a:ext cx="1245899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500" dirty="0">
                <a:solidFill>
                  <a:srgbClr val="739600"/>
                </a:solidFill>
                <a:latin typeface="Lato Light"/>
                <a:cs typeface="Lato Light"/>
              </a:rPr>
              <a:t>28%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9F110-0DE0-434E-A98A-D21ACAB84E0E}"/>
              </a:ext>
            </a:extLst>
          </p:cNvPr>
          <p:cNvSpPr txBox="1">
            <a:spLocks/>
          </p:cNvSpPr>
          <p:nvPr/>
        </p:nvSpPr>
        <p:spPr>
          <a:xfrm>
            <a:off x="10703025" y="2555744"/>
            <a:ext cx="1063931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000" dirty="0">
                <a:solidFill>
                  <a:srgbClr val="FFFFFF"/>
                </a:solidFill>
                <a:latin typeface="Lato Light"/>
                <a:cs typeface="Lato Light"/>
              </a:rPr>
              <a:t>11%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AA7D7C-EC81-4315-956B-4D6116ABD6A6}"/>
              </a:ext>
            </a:extLst>
          </p:cNvPr>
          <p:cNvSpPr txBox="1">
            <a:spLocks/>
          </p:cNvSpPr>
          <p:nvPr/>
        </p:nvSpPr>
        <p:spPr>
          <a:xfrm>
            <a:off x="9623814" y="3553395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739600"/>
                </a:solidFill>
                <a:latin typeface="Lato Black"/>
                <a:cs typeface="Lato Black"/>
              </a:rPr>
              <a:t>71,000 $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5917E5-A9C7-44BE-8800-69B99E3F3EE1}"/>
              </a:ext>
            </a:extLst>
          </p:cNvPr>
          <p:cNvSpPr txBox="1">
            <a:spLocks/>
          </p:cNvSpPr>
          <p:nvPr/>
        </p:nvSpPr>
        <p:spPr>
          <a:xfrm>
            <a:off x="10891797" y="3553395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chemeClr val="bg1">
                    <a:lumMod val="65000"/>
                  </a:schemeClr>
                </a:solidFill>
                <a:latin typeface="Lato Black"/>
                <a:cs typeface="Lato Black"/>
              </a:rPr>
              <a:t>434 pcs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866E5E-B722-48B2-9761-3244220C8504}"/>
              </a:ext>
            </a:extLst>
          </p:cNvPr>
          <p:cNvSpPr>
            <a:spLocks/>
          </p:cNvSpPr>
          <p:nvPr/>
        </p:nvSpPr>
        <p:spPr>
          <a:xfrm>
            <a:off x="6559253" y="4875455"/>
            <a:ext cx="1251376" cy="1219632"/>
          </a:xfrm>
          <a:prstGeom prst="ellipse">
            <a:avLst/>
          </a:prstGeom>
          <a:noFill/>
          <a:ln w="76200" cmpd="sng">
            <a:solidFill>
              <a:srgbClr val="5073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40D2CD-E3DC-4B47-85D2-DC77C7B251D1}"/>
              </a:ext>
            </a:extLst>
          </p:cNvPr>
          <p:cNvSpPr>
            <a:spLocks/>
          </p:cNvSpPr>
          <p:nvPr/>
        </p:nvSpPr>
        <p:spPr>
          <a:xfrm>
            <a:off x="7413000" y="4667515"/>
            <a:ext cx="1716763" cy="1690763"/>
          </a:xfrm>
          <a:prstGeom prst="ellipse">
            <a:avLst/>
          </a:prstGeom>
          <a:solidFill>
            <a:srgbClr val="BBBFC0">
              <a:alpha val="65000"/>
            </a:srgb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A68BCC-FFFE-449D-A94E-9D97FB8256F2}"/>
              </a:ext>
            </a:extLst>
          </p:cNvPr>
          <p:cNvSpPr txBox="1">
            <a:spLocks/>
          </p:cNvSpPr>
          <p:nvPr/>
        </p:nvSpPr>
        <p:spPr>
          <a:xfrm>
            <a:off x="6462643" y="5220276"/>
            <a:ext cx="1245899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500" dirty="0">
                <a:solidFill>
                  <a:srgbClr val="739600"/>
                </a:solidFill>
                <a:latin typeface="Lato Light"/>
                <a:cs typeface="Lato Light"/>
              </a:rPr>
              <a:t>19%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1D2295-A9D7-4034-860E-65D651636432}"/>
              </a:ext>
            </a:extLst>
          </p:cNvPr>
          <p:cNvSpPr txBox="1">
            <a:spLocks/>
          </p:cNvSpPr>
          <p:nvPr/>
        </p:nvSpPr>
        <p:spPr>
          <a:xfrm>
            <a:off x="7743564" y="5271642"/>
            <a:ext cx="1063931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000" dirty="0">
                <a:solidFill>
                  <a:srgbClr val="FFFFFF"/>
                </a:solidFill>
                <a:latin typeface="Lato Light"/>
                <a:cs typeface="Lato Light"/>
              </a:rPr>
              <a:t>39%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5E59F-1AE7-4D1E-A626-8A451B843167}"/>
              </a:ext>
            </a:extLst>
          </p:cNvPr>
          <p:cNvSpPr txBox="1">
            <a:spLocks/>
          </p:cNvSpPr>
          <p:nvPr/>
        </p:nvSpPr>
        <p:spPr>
          <a:xfrm>
            <a:off x="6559253" y="6311333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739600"/>
                </a:solidFill>
                <a:latin typeface="Lato Black"/>
                <a:cs typeface="Lato Black"/>
              </a:rPr>
              <a:t>48,000 $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84865-6C1F-43E1-9F0F-0BBB31CEAC67}"/>
              </a:ext>
            </a:extLst>
          </p:cNvPr>
          <p:cNvSpPr txBox="1">
            <a:spLocks/>
          </p:cNvSpPr>
          <p:nvPr/>
        </p:nvSpPr>
        <p:spPr>
          <a:xfrm>
            <a:off x="7797836" y="6342913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FFFFFF">
                    <a:lumMod val="65000"/>
                  </a:srgbClr>
                </a:solidFill>
                <a:latin typeface="Lato Black"/>
                <a:cs typeface="Lato Black"/>
              </a:rPr>
              <a:t>1525 pcs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CB8E9B-B476-4BE8-BE79-8C0A2A7F903F}"/>
              </a:ext>
            </a:extLst>
          </p:cNvPr>
          <p:cNvSpPr>
            <a:spLocks/>
          </p:cNvSpPr>
          <p:nvPr/>
        </p:nvSpPr>
        <p:spPr>
          <a:xfrm>
            <a:off x="9574646" y="5041581"/>
            <a:ext cx="967321" cy="966952"/>
          </a:xfrm>
          <a:prstGeom prst="ellipse">
            <a:avLst/>
          </a:prstGeom>
          <a:noFill/>
          <a:ln w="76200" cmpd="sng">
            <a:solidFill>
              <a:srgbClr val="BE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674F30-F9D6-4A62-8C15-C8917C4CEAC2}"/>
              </a:ext>
            </a:extLst>
          </p:cNvPr>
          <p:cNvSpPr>
            <a:spLocks/>
          </p:cNvSpPr>
          <p:nvPr/>
        </p:nvSpPr>
        <p:spPr>
          <a:xfrm>
            <a:off x="10300917" y="4755104"/>
            <a:ext cx="1518270" cy="1603174"/>
          </a:xfrm>
          <a:prstGeom prst="ellipse">
            <a:avLst/>
          </a:prstGeom>
          <a:solidFill>
            <a:schemeClr val="bg1">
              <a:alpha val="65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FB2069-9FD0-4FE3-B559-DB4F347B1355}"/>
              </a:ext>
            </a:extLst>
          </p:cNvPr>
          <p:cNvSpPr txBox="1">
            <a:spLocks/>
          </p:cNvSpPr>
          <p:nvPr/>
        </p:nvSpPr>
        <p:spPr>
          <a:xfrm>
            <a:off x="9428666" y="5267222"/>
            <a:ext cx="1245899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500" dirty="0">
                <a:solidFill>
                  <a:srgbClr val="BEB900"/>
                </a:solidFill>
                <a:latin typeface="Lato Light"/>
                <a:cs typeface="Lato Light"/>
              </a:rPr>
              <a:t>9%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5B3B53-DBBB-4A80-89FA-9DE4F88D00E5}"/>
              </a:ext>
            </a:extLst>
          </p:cNvPr>
          <p:cNvSpPr txBox="1">
            <a:spLocks/>
          </p:cNvSpPr>
          <p:nvPr/>
        </p:nvSpPr>
        <p:spPr>
          <a:xfrm>
            <a:off x="10604487" y="5297568"/>
            <a:ext cx="1063931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10000"/>
              </a:lnSpc>
            </a:pPr>
            <a:r>
              <a:rPr lang="pt-BR" sz="2000" dirty="0">
                <a:solidFill>
                  <a:srgbClr val="FFFFFF"/>
                </a:solidFill>
                <a:latin typeface="Lato Light"/>
                <a:cs typeface="Lato Light"/>
              </a:rPr>
              <a:t>33%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797B25-6AF2-462C-B752-E1214966A2C8}"/>
              </a:ext>
            </a:extLst>
          </p:cNvPr>
          <p:cNvSpPr txBox="1">
            <a:spLocks/>
          </p:cNvSpPr>
          <p:nvPr/>
        </p:nvSpPr>
        <p:spPr>
          <a:xfrm>
            <a:off x="9525276" y="6358279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BEB900"/>
                </a:solidFill>
                <a:latin typeface="Lato Black"/>
                <a:cs typeface="Lato Black"/>
              </a:rPr>
              <a:t>24,000 $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A0CC61-35E0-40E5-BADF-DB7AC95BCAB0}"/>
              </a:ext>
            </a:extLst>
          </p:cNvPr>
          <p:cNvSpPr txBox="1">
            <a:spLocks/>
          </p:cNvSpPr>
          <p:nvPr/>
        </p:nvSpPr>
        <p:spPr>
          <a:xfrm>
            <a:off x="10763859" y="6316289"/>
            <a:ext cx="1669232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pt-BR" sz="1500" dirty="0">
                <a:solidFill>
                  <a:srgbClr val="FFFFFF">
                    <a:lumMod val="65000"/>
                  </a:srgbClr>
                </a:solidFill>
                <a:latin typeface="Lato Black"/>
                <a:cs typeface="Lato Black"/>
              </a:rPr>
              <a:t>1525 pcs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24D19C6-64B4-4F54-A8F4-7924F6CDCA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3" y="1401239"/>
            <a:ext cx="939824" cy="39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0FD5ED9-6D58-4264-9C20-19D592A67BE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79" y="1404253"/>
            <a:ext cx="917967" cy="39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CDB017-B898-4AA3-AB17-5E23B97C24F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16" y="4115283"/>
            <a:ext cx="729189" cy="47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D1C0C8-E3B9-4268-B832-120E998ADD6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32" y="4213229"/>
            <a:ext cx="642666" cy="526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EE57CA-70A5-43AF-B6AE-A4F7381584D6}"/>
              </a:ext>
            </a:extLst>
          </p:cNvPr>
          <p:cNvCxnSpPr>
            <a:cxnSpLocks/>
          </p:cNvCxnSpPr>
          <p:nvPr/>
        </p:nvCxnSpPr>
        <p:spPr>
          <a:xfrm>
            <a:off x="244276" y="5007164"/>
            <a:ext cx="3886633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D15DC19-D1B1-4EB7-9DA9-3107ADD489D1}"/>
              </a:ext>
            </a:extLst>
          </p:cNvPr>
          <p:cNvSpPr txBox="1">
            <a:spLocks/>
          </p:cNvSpPr>
          <p:nvPr/>
        </p:nvSpPr>
        <p:spPr>
          <a:xfrm>
            <a:off x="451022" y="4595316"/>
            <a:ext cx="1742553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000"/>
              </a:lnSpc>
            </a:pPr>
            <a:r>
              <a:rPr lang="pt-BR" sz="1000" dirty="0">
                <a:solidFill>
                  <a:srgbClr val="C1C1C1"/>
                </a:solidFill>
                <a:latin typeface="Lato Regular"/>
                <a:cs typeface="Lato Regular"/>
              </a:rPr>
              <a:t>RMSE</a:t>
            </a:r>
          </a:p>
          <a:p>
            <a:pPr defTabSz="457200">
              <a:lnSpc>
                <a:spcPts val="3000"/>
              </a:lnSpc>
            </a:pPr>
            <a:r>
              <a:rPr lang="pt-BR" sz="1000" dirty="0">
                <a:solidFill>
                  <a:srgbClr val="C1C1C1"/>
                </a:solidFill>
                <a:latin typeface="Lato Regular"/>
                <a:cs typeface="Lato Regular"/>
              </a:rPr>
              <a:t>256.74</a:t>
            </a:r>
            <a:endParaRPr lang="pt-BR" sz="1000" b="1" dirty="0">
              <a:solidFill>
                <a:srgbClr val="C1C1C1"/>
              </a:solidFill>
              <a:latin typeface="Lato Regular"/>
              <a:cs typeface="Lato Regular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670F0D-50DF-4BDB-80FF-5AC4C5326CA0}"/>
              </a:ext>
            </a:extLst>
          </p:cNvPr>
          <p:cNvSpPr txBox="1">
            <a:spLocks/>
          </p:cNvSpPr>
          <p:nvPr/>
        </p:nvSpPr>
        <p:spPr>
          <a:xfrm>
            <a:off x="1910293" y="4595313"/>
            <a:ext cx="994908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000"/>
              </a:lnSpc>
            </a:pPr>
            <a:r>
              <a:rPr lang="pt-BR" sz="1000" dirty="0">
                <a:solidFill>
                  <a:srgbClr val="C1C1C1"/>
                </a:solidFill>
                <a:latin typeface="Lato Regular"/>
                <a:cs typeface="Lato Regular"/>
              </a:rPr>
              <a:t>R-Squared</a:t>
            </a:r>
          </a:p>
          <a:p>
            <a:pPr defTabSz="457200">
              <a:lnSpc>
                <a:spcPts val="3000"/>
              </a:lnSpc>
            </a:pPr>
            <a:r>
              <a:rPr lang="pt-BR" sz="1000" dirty="0">
                <a:solidFill>
                  <a:srgbClr val="C1C1C1"/>
                </a:solidFill>
                <a:latin typeface="Lato Regular"/>
                <a:cs typeface="Lato Regular"/>
              </a:rPr>
              <a:t>0.90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71A28A-5272-479F-ACB4-B5F50A76C8CF}"/>
              </a:ext>
            </a:extLst>
          </p:cNvPr>
          <p:cNvSpPr txBox="1">
            <a:spLocks/>
          </p:cNvSpPr>
          <p:nvPr/>
        </p:nvSpPr>
        <p:spPr>
          <a:xfrm>
            <a:off x="3153574" y="4595319"/>
            <a:ext cx="994908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000"/>
              </a:lnSpc>
            </a:pPr>
            <a:r>
              <a:rPr lang="pt-BR" sz="1000" dirty="0">
                <a:solidFill>
                  <a:srgbClr val="C1C1C1"/>
                </a:solidFill>
                <a:latin typeface="Lato Regular"/>
                <a:cs typeface="Lato Regular"/>
              </a:rPr>
              <a:t>MAE</a:t>
            </a:r>
          </a:p>
          <a:p>
            <a:pPr defTabSz="457200">
              <a:lnSpc>
                <a:spcPts val="3000"/>
              </a:lnSpc>
            </a:pPr>
            <a:r>
              <a:rPr lang="pt-BR" sz="1000" dirty="0">
                <a:solidFill>
                  <a:srgbClr val="C1C1C1"/>
                </a:solidFill>
                <a:latin typeface="Lato Regular"/>
                <a:cs typeface="Lato Regular"/>
              </a:rPr>
              <a:t>114.26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AAD4687-E4C7-46E2-8726-5514BFC0C373}"/>
              </a:ext>
            </a:extLst>
          </p:cNvPr>
          <p:cNvCxnSpPr>
            <a:cxnSpLocks/>
          </p:cNvCxnSpPr>
          <p:nvPr/>
        </p:nvCxnSpPr>
        <p:spPr>
          <a:xfrm>
            <a:off x="264625" y="5482728"/>
            <a:ext cx="3886633" cy="0"/>
          </a:xfrm>
          <a:prstGeom prst="line">
            <a:avLst/>
          </a:prstGeom>
          <a:ln w="12700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B9D049B-4C23-44C5-8B87-A44DA64382E4}"/>
              </a:ext>
            </a:extLst>
          </p:cNvPr>
          <p:cNvSpPr txBox="1">
            <a:spLocks/>
          </p:cNvSpPr>
          <p:nvPr/>
        </p:nvSpPr>
        <p:spPr>
          <a:xfrm>
            <a:off x="447763" y="4291459"/>
            <a:ext cx="3695804" cy="30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70000"/>
              </a:lnSpc>
            </a:pPr>
            <a:r>
              <a:rPr lang="pt-BR" sz="1000" dirty="0">
                <a:solidFill>
                  <a:schemeClr val="bg1">
                    <a:lumMod val="75000"/>
                  </a:schemeClr>
                </a:solidFill>
                <a:latin typeface="Lato Black"/>
                <a:cs typeface="Lato Black"/>
              </a:rPr>
              <a:t>We used SVM algorithm to predict the sales volumes of the items indicated, which gave us the following metrics</a:t>
            </a:r>
          </a:p>
        </p:txBody>
      </p:sp>
    </p:spTree>
    <p:extLst>
      <p:ext uri="{BB962C8B-B14F-4D97-AF65-F5344CB8AC3E}">
        <p14:creationId xmlns:p14="http://schemas.microsoft.com/office/powerpoint/2010/main" val="21968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  <p:bldP spid="66" grpId="0" animBg="1"/>
      <p:bldP spid="71" grpId="0"/>
      <p:bldP spid="76" grpId="0"/>
      <p:bldP spid="78" grpId="0"/>
      <p:bldP spid="80" grpId="0"/>
      <p:bldP spid="101" grpId="0"/>
      <p:bldP spid="103" grpId="0"/>
      <p:bldP spid="104" grpId="0"/>
      <p:bldP spid="41" grpId="0" animBg="1"/>
      <p:bldP spid="42" grpId="0" animBg="1"/>
      <p:bldP spid="43" grpId="0"/>
      <p:bldP spid="44" grpId="0"/>
      <p:bldP spid="45" grpId="0"/>
      <p:bldP spid="46" grpId="0"/>
      <p:bldP spid="48" grpId="0" animBg="1"/>
      <p:bldP spid="49" grpId="0" animBg="1"/>
      <p:bldP spid="50" grpId="0"/>
      <p:bldP spid="51" grpId="0"/>
      <p:bldP spid="52" grpId="0"/>
      <p:bldP spid="53" grpId="0"/>
      <p:bldP spid="54" grpId="0" animBg="1"/>
      <p:bldP spid="55" grpId="0" animBg="1"/>
      <p:bldP spid="56" grpId="0"/>
      <p:bldP spid="57" grpId="0"/>
      <p:bldP spid="58" grpId="0"/>
      <p:bldP spid="59" grpId="0"/>
      <p:bldP spid="83" grpId="0"/>
      <p:bldP spid="85" grpId="0"/>
      <p:bldP spid="87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</p:sp>
      <p:sp>
        <p:nvSpPr>
          <p:cNvPr id="13" name="Rectangle 12"/>
          <p:cNvSpPr/>
          <p:nvPr/>
        </p:nvSpPr>
        <p:spPr>
          <a:xfrm>
            <a:off x="13586" y="-1811"/>
            <a:ext cx="12125890" cy="6858000"/>
          </a:xfrm>
          <a:prstGeom prst="rect">
            <a:avLst/>
          </a:prstGeom>
          <a:solidFill>
            <a:srgbClr val="50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3769" y="216445"/>
            <a:ext cx="10389132" cy="744158"/>
          </a:xfrm>
        </p:spPr>
        <p:txBody>
          <a:bodyPr/>
          <a:lstStyle/>
          <a:p>
            <a:r>
              <a:rPr lang="en-GB" sz="4400" dirty="0" err="1"/>
              <a:t>Electronidex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73231" y="1028495"/>
            <a:ext cx="1373138" cy="67788"/>
          </a:xfrm>
          <a:prstGeom prst="rect">
            <a:avLst/>
          </a:prstGeom>
          <a:solidFill>
            <a:srgbClr val="7D9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34" y="960603"/>
            <a:ext cx="8463231" cy="44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they selling?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Droid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F0CC0-048E-495C-88EF-BA070C75E0F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9" y="2627528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01AFA-7529-497F-81BB-18367B61A4D9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5" y="4506376"/>
            <a:ext cx="537440" cy="47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F394CF-D348-4897-8DE0-BEF8FB64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89" y="997434"/>
            <a:ext cx="5797394" cy="58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51049F97-6626-4DFC-BE9F-DCC8D76F09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5" r="3387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Rectangle 12"/>
          <p:cNvSpPr/>
          <p:nvPr/>
        </p:nvSpPr>
        <p:spPr>
          <a:xfrm>
            <a:off x="13586" y="-1811"/>
            <a:ext cx="12125890" cy="6858000"/>
          </a:xfrm>
          <a:prstGeom prst="rect">
            <a:avLst/>
          </a:prstGeom>
          <a:solidFill>
            <a:srgbClr val="50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3769" y="216445"/>
            <a:ext cx="10389132" cy="744158"/>
          </a:xfrm>
        </p:spPr>
        <p:txBody>
          <a:bodyPr/>
          <a:lstStyle/>
          <a:p>
            <a:r>
              <a:rPr lang="en-GB" sz="4400" dirty="0" err="1"/>
              <a:t>Electronidex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73231" y="1028495"/>
            <a:ext cx="1373138" cy="67788"/>
          </a:xfrm>
          <a:prstGeom prst="rect">
            <a:avLst/>
          </a:prstGeom>
          <a:solidFill>
            <a:srgbClr val="7D9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34" y="960603"/>
            <a:ext cx="8463231" cy="44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 Basket Analysis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Droid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F0CC0-048E-495C-88EF-BA070C75E0F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29" y="5510555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01AFA-7529-497F-81BB-18367B61A4D9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9" y="5444336"/>
            <a:ext cx="537440" cy="4709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363656F-6AD2-4D1A-BDEA-5ADFB11D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00505"/>
              </p:ext>
            </p:extLst>
          </p:nvPr>
        </p:nvGraphicFramePr>
        <p:xfrm>
          <a:off x="710101" y="2147254"/>
          <a:ext cx="10972800" cy="36576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2818017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4744624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370420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(Dell Desktop)               </a:t>
                      </a:r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(iMac)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39%  &amp;  5.4%</a:t>
                      </a:r>
                      <a:endParaRPr lang="en-US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76155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97923824-D8E0-41B9-8309-44BDA515F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26402"/>
              </p:ext>
            </p:extLst>
          </p:nvPr>
        </p:nvGraphicFramePr>
        <p:xfrm>
          <a:off x="609600" y="3929221"/>
          <a:ext cx="10972800" cy="73152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40057518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46025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(Dell Desktop, ViewSonic Monitor)              </a:t>
                      </a:r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sym typeface="Wingdings" panose="05000000000000000000" pitchFamily="2" charset="2"/>
                        </a:rPr>
                        <a:t> </a:t>
                      </a:r>
                      <a:endParaRPr lang="en-US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(HP Laptop)                                    57%  &amp;  1.5%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1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3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858000"/>
          </a:xfrm>
        </p:spPr>
      </p:sp>
      <p:sp>
        <p:nvSpPr>
          <p:cNvPr id="13" name="Rectangle 12"/>
          <p:cNvSpPr/>
          <p:nvPr/>
        </p:nvSpPr>
        <p:spPr>
          <a:xfrm>
            <a:off x="13586" y="-1811"/>
            <a:ext cx="12125890" cy="6858000"/>
          </a:xfrm>
          <a:prstGeom prst="rect">
            <a:avLst/>
          </a:prstGeom>
          <a:solidFill>
            <a:srgbClr val="50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3769" y="216445"/>
            <a:ext cx="10389132" cy="744158"/>
          </a:xfrm>
        </p:spPr>
        <p:txBody>
          <a:bodyPr/>
          <a:lstStyle/>
          <a:p>
            <a:r>
              <a:rPr lang="en-GB" sz="4400" dirty="0" err="1"/>
              <a:t>Electronidex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73231" y="1028495"/>
            <a:ext cx="1373138" cy="67788"/>
          </a:xfrm>
          <a:prstGeom prst="rect">
            <a:avLst/>
          </a:prstGeom>
          <a:solidFill>
            <a:srgbClr val="7D9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034" y="960603"/>
            <a:ext cx="8463231" cy="44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 per transaction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Droid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F0CC0-048E-495C-88EF-BA070C75E0F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9" y="2627528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01AFA-7529-497F-81BB-18367B61A4D9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5" y="4506376"/>
            <a:ext cx="537440" cy="47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48F6A3E-7B41-4772-B6C5-746F7A65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773" y="1480725"/>
            <a:ext cx="6581664" cy="46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51049F97-6626-4DFC-BE9F-DCC8D76F09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5" r="3387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Rectangle 12"/>
          <p:cNvSpPr/>
          <p:nvPr/>
        </p:nvSpPr>
        <p:spPr>
          <a:xfrm>
            <a:off x="0" y="5218"/>
            <a:ext cx="12125890" cy="6858000"/>
          </a:xfrm>
          <a:prstGeom prst="rect">
            <a:avLst/>
          </a:prstGeom>
          <a:solidFill>
            <a:srgbClr val="50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3769" y="216445"/>
            <a:ext cx="10389132" cy="744158"/>
          </a:xfrm>
        </p:spPr>
        <p:txBody>
          <a:bodyPr/>
          <a:lstStyle/>
          <a:p>
            <a:r>
              <a:rPr lang="en-GB" sz="4400" dirty="0" err="1"/>
              <a:t>Electronidex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73231" y="1028495"/>
            <a:ext cx="1373138" cy="67788"/>
          </a:xfrm>
          <a:prstGeom prst="rect">
            <a:avLst/>
          </a:prstGeom>
          <a:solidFill>
            <a:srgbClr val="7D9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6992" y="955444"/>
            <a:ext cx="8463231" cy="44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de-DE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Customer Base 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Droid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F0CC0-048E-495C-88EF-BA070C75E0F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29" y="5510555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01AFA-7529-497F-81BB-18367B61A4D9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9" y="5444336"/>
            <a:ext cx="537440" cy="4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275E345-897A-47E9-B009-0B9F53DF248D}"/>
              </a:ext>
            </a:extLst>
          </p:cNvPr>
          <p:cNvSpPr txBox="1"/>
          <p:nvPr/>
        </p:nvSpPr>
        <p:spPr>
          <a:xfrm>
            <a:off x="2147541" y="1933849"/>
            <a:ext cx="760668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At least 57%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business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customers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probably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more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Based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assumption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 At least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two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monitors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/ and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or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notebooks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Average 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no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Of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Items per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transaction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 4.4 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Gamer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products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-&gt; Gamer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51049F97-6626-4DFC-BE9F-DCC8D76F09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5" r="3387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Rectangle 12"/>
          <p:cNvSpPr/>
          <p:nvPr/>
        </p:nvSpPr>
        <p:spPr>
          <a:xfrm>
            <a:off x="0" y="0"/>
            <a:ext cx="12125890" cy="6858000"/>
          </a:xfrm>
          <a:prstGeom prst="rect">
            <a:avLst/>
          </a:prstGeom>
          <a:solidFill>
            <a:srgbClr val="50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3769" y="216445"/>
            <a:ext cx="10389132" cy="744158"/>
          </a:xfrm>
        </p:spPr>
        <p:txBody>
          <a:bodyPr/>
          <a:lstStyle/>
          <a:p>
            <a:r>
              <a:rPr lang="en-GB" sz="4400" dirty="0" err="1"/>
              <a:t>Electronidex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73231" y="1028495"/>
            <a:ext cx="1373138" cy="67788"/>
          </a:xfrm>
          <a:prstGeom prst="rect">
            <a:avLst/>
          </a:prstGeom>
          <a:solidFill>
            <a:srgbClr val="7D9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FFFFFF"/>
              </a:solidFill>
              <a:latin typeface="Droid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6992" y="955444"/>
            <a:ext cx="8463231" cy="44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de-DE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Buy </a:t>
            </a:r>
            <a:r>
              <a:rPr lang="de-DE" sz="17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de-DE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sell</a:t>
            </a:r>
            <a:r>
              <a:rPr lang="de-DE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de-DE" sz="17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Ask</a:t>
            </a:r>
            <a:r>
              <a:rPr lang="de-DE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mom</a:t>
            </a:r>
            <a:r>
              <a:rPr lang="de-DE" sz="17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Droid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F0CC0-048E-495C-88EF-BA070C75E0F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29" y="5510555"/>
            <a:ext cx="537440" cy="470965"/>
          </a:xfrm>
          <a:prstGeom prst="rect">
            <a:avLst/>
          </a:prstGeom>
          <a:solidFill>
            <a:srgbClr val="50595D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01AFA-7529-497F-81BB-18367B61A4D9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rgbClr val="7396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9" y="5444336"/>
            <a:ext cx="537440" cy="4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275E345-897A-47E9-B009-0B9F53DF248D}"/>
              </a:ext>
            </a:extLst>
          </p:cNvPr>
          <p:cNvSpPr txBox="1"/>
          <p:nvPr/>
        </p:nvSpPr>
        <p:spPr>
          <a:xfrm>
            <a:off x="2147541" y="1944482"/>
            <a:ext cx="760668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u="sng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Obtain</a:t>
            </a:r>
            <a:r>
              <a:rPr lang="de-DE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more</a:t>
            </a:r>
            <a:r>
              <a:rPr lang="de-DE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data</a:t>
            </a:r>
            <a:r>
              <a:rPr lang="de-DE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/ </a:t>
            </a:r>
            <a:r>
              <a:rPr lang="de-DE" b="1" u="sng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information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 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customer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related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-&gt;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customer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base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Onliner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Retailer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market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data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&amp;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prospect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organizational/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cost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structure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                            &amp;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Do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we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need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stronger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online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business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Do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we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have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to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diversify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brands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OR 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why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are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we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doing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it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by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ourselves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2_Office Theme">
  <a:themeElements>
    <a:clrScheme name="ANNUAL REPORT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03A592"/>
      </a:accent1>
      <a:accent2>
        <a:srgbClr val="00C077"/>
      </a:accent2>
      <a:accent3>
        <a:srgbClr val="00E2BC"/>
      </a:accent3>
      <a:accent4>
        <a:srgbClr val="11B797"/>
      </a:accent4>
      <a:accent5>
        <a:srgbClr val="26CC99"/>
      </a:accent5>
      <a:accent6>
        <a:srgbClr val="09996C"/>
      </a:accent6>
      <a:hlink>
        <a:srgbClr val="F49100"/>
      </a:hlink>
      <a:folHlink>
        <a:srgbClr val="85DFD0"/>
      </a:folHlink>
    </a:clrScheme>
    <a:fontScheme name="Oswald Medium &amp; Droid Sans">
      <a:majorFont>
        <a:latin typeface="Oswald Medium"/>
        <a:ea typeface=""/>
        <a:cs typeface=""/>
      </a:majorFont>
      <a:minorFont>
        <a:latin typeface="Droid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2">
      <a:dk1>
        <a:srgbClr val="0A0A0A"/>
      </a:dk1>
      <a:lt1>
        <a:srgbClr val="FFFFFF"/>
      </a:lt1>
      <a:dk2>
        <a:srgbClr val="507300"/>
      </a:dk2>
      <a:lt2>
        <a:srgbClr val="BEB900"/>
      </a:lt2>
      <a:accent1>
        <a:srgbClr val="FFBE00"/>
      </a:accent1>
      <a:accent2>
        <a:srgbClr val="646464"/>
      </a:accent2>
      <a:accent3>
        <a:srgbClr val="7396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1B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76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Droid Sans</vt:lpstr>
      <vt:lpstr>Lato Black</vt:lpstr>
      <vt:lpstr>Lato Light</vt:lpstr>
      <vt:lpstr>Lato Regular</vt:lpstr>
      <vt:lpstr>Oswald Medium</vt:lpstr>
      <vt:lpstr>Wingdings</vt:lpstr>
      <vt:lpstr>2_Office Theme</vt:lpstr>
      <vt:lpstr>3_Office Theme</vt:lpstr>
      <vt:lpstr>Contents</vt:lpstr>
      <vt:lpstr>PowerPoint-Präsentation</vt:lpstr>
      <vt:lpstr>Electronidex</vt:lpstr>
      <vt:lpstr>Electronidex</vt:lpstr>
      <vt:lpstr>Electronidex</vt:lpstr>
      <vt:lpstr>Electronidex</vt:lpstr>
      <vt:lpstr>Electronidex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Roudgarian</dc:creator>
  <cp:lastModifiedBy>Konstantinos Varvaroussis</cp:lastModifiedBy>
  <cp:revision>50</cp:revision>
  <dcterms:created xsi:type="dcterms:W3CDTF">2018-10-28T12:34:34Z</dcterms:created>
  <dcterms:modified xsi:type="dcterms:W3CDTF">2018-10-29T19:42:45Z</dcterms:modified>
</cp:coreProperties>
</file>