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cc648b2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cc648b2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f517488d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f517488d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f517488d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f517488d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f517488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f517488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f517488d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f517488d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cc648b2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cc648b2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efd37ca57_1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efd37ca57_1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cc648b2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cc648b2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efd37ca57_1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efd37ca57_1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efd37ca57_1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efd37ca57_1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efd37ca57_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efd37ca57_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fde76c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fde76c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fd37ca57_1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fd37ca57_1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efd37ca57_1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efd37ca57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517488d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517488d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lnSpc>
                <a:spcPct val="115000"/>
              </a:lnSpc>
              <a:spcBef>
                <a:spcPts val="3801"/>
              </a:spcBef>
              <a:spcAft>
                <a:spcPts val="0"/>
              </a:spcAft>
              <a:buSzPts val="990"/>
              <a:buNone/>
            </a:pPr>
            <a:r>
              <a:rPr b="1" lang="en" sz="2930">
                <a:solidFill>
                  <a:srgbClr val="010100"/>
                </a:solidFill>
                <a:latin typeface="Times New Roman"/>
                <a:ea typeface="Times New Roman"/>
                <a:cs typeface="Times New Roman"/>
                <a:sym typeface="Times New Roman"/>
              </a:rPr>
              <a:t>Predicting </a:t>
            </a:r>
            <a:r>
              <a:rPr b="1" lang="en" sz="2930">
                <a:solidFill>
                  <a:srgbClr val="040400"/>
                </a:solidFill>
                <a:latin typeface="Times New Roman"/>
                <a:ea typeface="Times New Roman"/>
                <a:cs typeface="Times New Roman"/>
                <a:sym typeface="Times New Roman"/>
              </a:rPr>
              <a:t>Mortgage </a:t>
            </a:r>
            <a:r>
              <a:rPr b="1" lang="en" sz="2930">
                <a:solidFill>
                  <a:srgbClr val="000000"/>
                </a:solidFill>
                <a:latin typeface="Times New Roman"/>
                <a:ea typeface="Times New Roman"/>
                <a:cs typeface="Times New Roman"/>
                <a:sym typeface="Times New Roman"/>
              </a:rPr>
              <a:t>Backed </a:t>
            </a:r>
            <a:r>
              <a:rPr b="1" lang="en" sz="2930">
                <a:solidFill>
                  <a:srgbClr val="020200"/>
                </a:solidFill>
                <a:latin typeface="Times New Roman"/>
                <a:ea typeface="Times New Roman"/>
                <a:cs typeface="Times New Roman"/>
                <a:sym typeface="Times New Roman"/>
              </a:rPr>
              <a:t>Securities  </a:t>
            </a:r>
            <a:r>
              <a:rPr b="1" lang="en" sz="2930">
                <a:solidFill>
                  <a:srgbClr val="010100"/>
                </a:solidFill>
                <a:latin typeface="Times New Roman"/>
                <a:ea typeface="Times New Roman"/>
                <a:cs typeface="Times New Roman"/>
                <a:sym typeface="Times New Roman"/>
              </a:rPr>
              <a:t>Prepayment </a:t>
            </a:r>
            <a:endParaRPr b="1" sz="2930">
              <a:solidFill>
                <a:srgbClr val="010100"/>
              </a:solidFill>
              <a:latin typeface="Times New Roman"/>
              <a:ea typeface="Times New Roman"/>
              <a:cs typeface="Times New Roman"/>
              <a:sym typeface="Times New Roman"/>
            </a:endParaRPr>
          </a:p>
          <a:p>
            <a:pPr indent="0" lvl="0" marL="0" rtl="0" algn="ctr">
              <a:lnSpc>
                <a:spcPct val="115000"/>
              </a:lnSpc>
              <a:spcBef>
                <a:spcPts val="80"/>
              </a:spcBef>
              <a:spcAft>
                <a:spcPts val="0"/>
              </a:spcAft>
              <a:buSzPts val="990"/>
              <a:buNone/>
            </a:pPr>
            <a:r>
              <a:rPr b="1" lang="en" sz="2930">
                <a:solidFill>
                  <a:srgbClr val="010100"/>
                </a:solidFill>
                <a:latin typeface="Times New Roman"/>
                <a:ea typeface="Times New Roman"/>
                <a:cs typeface="Times New Roman"/>
                <a:sym typeface="Times New Roman"/>
              </a:rPr>
              <a:t>Using Machine </a:t>
            </a:r>
            <a:r>
              <a:rPr b="1" lang="en" sz="2930">
                <a:solidFill>
                  <a:srgbClr val="000000"/>
                </a:solidFill>
                <a:latin typeface="Times New Roman"/>
                <a:ea typeface="Times New Roman"/>
                <a:cs typeface="Times New Roman"/>
                <a:sym typeface="Times New Roman"/>
              </a:rPr>
              <a:t>Learning Methods</a:t>
            </a:r>
            <a:endParaRPr b="1" sz="2930">
              <a:solidFill>
                <a:srgbClr val="000000"/>
              </a:solidFill>
              <a:latin typeface="Times New Roman"/>
              <a:ea typeface="Times New Roman"/>
              <a:cs typeface="Times New Roman"/>
              <a:sym typeface="Times New Roman"/>
            </a:endParaRPr>
          </a:p>
          <a:p>
            <a:pPr indent="457200" lvl="0" marL="4572000" rtl="0" algn="l">
              <a:lnSpc>
                <a:spcPct val="115000"/>
              </a:lnSpc>
              <a:spcBef>
                <a:spcPts val="80"/>
              </a:spcBef>
              <a:spcAft>
                <a:spcPts val="0"/>
              </a:spcAft>
              <a:buSzPts val="990"/>
              <a:buNone/>
            </a:pPr>
            <a:r>
              <a:t/>
            </a:r>
            <a:endParaRPr b="1" sz="1530">
              <a:solidFill>
                <a:srgbClr val="000000"/>
              </a:solidFill>
              <a:latin typeface="Times New Roman"/>
              <a:ea typeface="Times New Roman"/>
              <a:cs typeface="Times New Roman"/>
              <a:sym typeface="Times New Roman"/>
            </a:endParaRPr>
          </a:p>
          <a:p>
            <a:pPr indent="457200" lvl="0" marL="4572000" rtl="0" algn="l">
              <a:lnSpc>
                <a:spcPct val="115000"/>
              </a:lnSpc>
              <a:spcBef>
                <a:spcPts val="80"/>
              </a:spcBef>
              <a:spcAft>
                <a:spcPts val="0"/>
              </a:spcAft>
              <a:buSzPts val="990"/>
              <a:buNone/>
            </a:pPr>
            <a:r>
              <a:rPr b="1" lang="en" sz="1530">
                <a:solidFill>
                  <a:srgbClr val="000000"/>
                </a:solidFill>
                <a:latin typeface="Times New Roman"/>
                <a:ea typeface="Times New Roman"/>
                <a:cs typeface="Times New Roman"/>
                <a:sym typeface="Times New Roman"/>
              </a:rPr>
              <a:t>ML group-21</a:t>
            </a:r>
            <a:endParaRPr b="1" sz="153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lang="en" sz="1740">
                <a:latin typeface="Times New Roman"/>
                <a:ea typeface="Times New Roman"/>
                <a:cs typeface="Times New Roman"/>
                <a:sym typeface="Times New Roman"/>
              </a:rPr>
              <a:t>Vinamr Kanodia (19ucs067)</a:t>
            </a:r>
            <a:endParaRPr sz="1740">
              <a:latin typeface="Times New Roman"/>
              <a:ea typeface="Times New Roman"/>
              <a:cs typeface="Times New Roman"/>
              <a:sym typeface="Times New Roman"/>
            </a:endParaRPr>
          </a:p>
          <a:p>
            <a:pPr indent="0" lvl="0" marL="0" rtl="0" algn="l">
              <a:spcBef>
                <a:spcPts val="0"/>
              </a:spcBef>
              <a:spcAft>
                <a:spcPts val="0"/>
              </a:spcAft>
              <a:buSzPts val="990"/>
              <a:buNone/>
            </a:pPr>
            <a:r>
              <a:rPr lang="en" sz="1740">
                <a:latin typeface="Times New Roman"/>
                <a:ea typeface="Times New Roman"/>
                <a:cs typeface="Times New Roman"/>
                <a:sym typeface="Times New Roman"/>
              </a:rPr>
              <a:t>Mohit Garg (19ucc027)</a:t>
            </a:r>
            <a:endParaRPr sz="1740">
              <a:latin typeface="Times New Roman"/>
              <a:ea typeface="Times New Roman"/>
              <a:cs typeface="Times New Roman"/>
              <a:sym typeface="Times New Roman"/>
            </a:endParaRPr>
          </a:p>
          <a:p>
            <a:pPr indent="0" lvl="0" marL="0" rtl="0" algn="l">
              <a:spcBef>
                <a:spcPts val="0"/>
              </a:spcBef>
              <a:spcAft>
                <a:spcPts val="0"/>
              </a:spcAft>
              <a:buSzPts val="990"/>
              <a:buNone/>
            </a:pPr>
            <a:r>
              <a:rPr lang="en" sz="1740">
                <a:latin typeface="Times New Roman"/>
                <a:ea typeface="Times New Roman"/>
                <a:cs typeface="Times New Roman"/>
                <a:sym typeface="Times New Roman"/>
              </a:rPr>
              <a:t>Nitish Khunteta(19ucs096)</a:t>
            </a:r>
            <a:endParaRPr sz="174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Georgia"/>
                <a:ea typeface="Georgia"/>
                <a:cs typeface="Georgia"/>
                <a:sym typeface="Georgia"/>
              </a:rPr>
              <a:t>Support-Vector Machine</a:t>
            </a:r>
            <a:endParaRPr sz="4000">
              <a:latin typeface="Georgia"/>
              <a:ea typeface="Georgia"/>
              <a:cs typeface="Georgia"/>
              <a:sym typeface="Georgia"/>
            </a:endParaRPr>
          </a:p>
        </p:txBody>
      </p:sp>
      <p:sp>
        <p:nvSpPr>
          <p:cNvPr id="123" name="Google Shape;123;p22"/>
          <p:cNvSpPr txBox="1"/>
          <p:nvPr>
            <p:ph idx="1" type="body"/>
          </p:nvPr>
        </p:nvSpPr>
        <p:spPr>
          <a:xfrm>
            <a:off x="4337275" y="0"/>
            <a:ext cx="4806600" cy="45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have applied three kernels for training our SVM model(i.e. Rbf, sigmoid and poly) and we find each kernel give </a:t>
            </a:r>
            <a:r>
              <a:rPr lang="en">
                <a:solidFill>
                  <a:schemeClr val="dk1"/>
                </a:solidFill>
              </a:rPr>
              <a:t>different</a:t>
            </a:r>
            <a:r>
              <a:rPr lang="en">
                <a:solidFill>
                  <a:schemeClr val="dk1"/>
                </a:solidFill>
              </a:rPr>
              <a:t> accuracy.</a:t>
            </a:r>
            <a:endParaRPr>
              <a:solidFill>
                <a:schemeClr val="dk1"/>
              </a:solidFill>
            </a:endParaRPr>
          </a:p>
          <a:p>
            <a:pPr indent="0" lvl="0" marL="0" rtl="0" algn="l">
              <a:spcBef>
                <a:spcPts val="1200"/>
              </a:spcBef>
              <a:spcAft>
                <a:spcPts val="0"/>
              </a:spcAft>
              <a:buNone/>
            </a:pPr>
            <a:r>
              <a:rPr lang="en">
                <a:solidFill>
                  <a:schemeClr val="dk1"/>
                </a:solidFill>
              </a:rPr>
              <a:t>Rbf - 96.140%   sigmoid - 94.001%     poly - 96.268%</a:t>
            </a:r>
            <a:endParaRPr>
              <a:solidFill>
                <a:schemeClr val="dk1"/>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pic>
        <p:nvPicPr>
          <p:cNvPr id="124" name="Google Shape;124;p22"/>
          <p:cNvPicPr preferRelativeResize="0"/>
          <p:nvPr/>
        </p:nvPicPr>
        <p:blipFill>
          <a:blip r:embed="rId3">
            <a:alphaModFix/>
          </a:blip>
          <a:stretch>
            <a:fillRect/>
          </a:stretch>
        </p:blipFill>
        <p:spPr>
          <a:xfrm>
            <a:off x="4514725" y="1305617"/>
            <a:ext cx="4197000" cy="1216451"/>
          </a:xfrm>
          <a:prstGeom prst="rect">
            <a:avLst/>
          </a:prstGeom>
          <a:noFill/>
          <a:ln>
            <a:noFill/>
          </a:ln>
        </p:spPr>
      </p:pic>
      <p:pic>
        <p:nvPicPr>
          <p:cNvPr id="125" name="Google Shape;125;p22"/>
          <p:cNvPicPr preferRelativeResize="0"/>
          <p:nvPr/>
        </p:nvPicPr>
        <p:blipFill>
          <a:blip r:embed="rId4">
            <a:alphaModFix/>
          </a:blip>
          <a:stretch>
            <a:fillRect/>
          </a:stretch>
        </p:blipFill>
        <p:spPr>
          <a:xfrm>
            <a:off x="4514725" y="2599850"/>
            <a:ext cx="4197000" cy="1165100"/>
          </a:xfrm>
          <a:prstGeom prst="rect">
            <a:avLst/>
          </a:prstGeom>
          <a:noFill/>
          <a:ln>
            <a:noFill/>
          </a:ln>
        </p:spPr>
      </p:pic>
      <p:pic>
        <p:nvPicPr>
          <p:cNvPr id="126" name="Google Shape;126;p22"/>
          <p:cNvPicPr preferRelativeResize="0"/>
          <p:nvPr/>
        </p:nvPicPr>
        <p:blipFill>
          <a:blip r:embed="rId5">
            <a:alphaModFix/>
          </a:blip>
          <a:stretch>
            <a:fillRect/>
          </a:stretch>
        </p:blipFill>
        <p:spPr>
          <a:xfrm>
            <a:off x="4514725" y="3842728"/>
            <a:ext cx="4197001" cy="11170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600"/>
              </a:spcAft>
              <a:buNone/>
            </a:pPr>
            <a:r>
              <a:rPr b="1" lang="en" sz="4000">
                <a:latin typeface="Georgia"/>
                <a:ea typeface="Georgia"/>
                <a:cs typeface="Georgia"/>
                <a:sym typeface="Georgia"/>
              </a:rPr>
              <a:t>Gaussian Discriminant Analysis</a:t>
            </a:r>
            <a:endParaRPr sz="4000">
              <a:latin typeface="Georgia"/>
              <a:ea typeface="Georgia"/>
              <a:cs typeface="Georgia"/>
              <a:sym typeface="Georgia"/>
            </a:endParaRPr>
          </a:p>
        </p:txBody>
      </p:sp>
      <p:sp>
        <p:nvSpPr>
          <p:cNvPr id="132" name="Google Shape;132;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400">
                <a:solidFill>
                  <a:srgbClr val="000000"/>
                </a:solidFill>
              </a:rPr>
              <a:t>LDA is used for the initial  GDA and here covariance matrices per class is a very important part and LDA represents the same covariance matrix per class.</a:t>
            </a:r>
            <a:endParaRPr sz="1400">
              <a:solidFill>
                <a:srgbClr val="000000"/>
              </a:solidFill>
            </a:endParaRPr>
          </a:p>
          <a:p>
            <a:pPr indent="0" lvl="0" marL="0" rtl="0" algn="just">
              <a:lnSpc>
                <a:spcPct val="95000"/>
              </a:lnSpc>
              <a:spcBef>
                <a:spcPts val="600"/>
              </a:spcBef>
              <a:spcAft>
                <a:spcPts val="0"/>
              </a:spcAft>
              <a:buNone/>
            </a:pPr>
            <a:r>
              <a:rPr lang="en" sz="1400">
                <a:solidFill>
                  <a:srgbClr val="000000"/>
                </a:solidFill>
              </a:rPr>
              <a:t>Accuracy of LDA - 95.216%</a:t>
            </a:r>
            <a:endParaRPr sz="1400">
              <a:solidFill>
                <a:srgbClr val="000000"/>
              </a:solidFill>
            </a:endParaRPr>
          </a:p>
          <a:p>
            <a:pPr indent="0" lvl="0" marL="0" rtl="0" algn="just">
              <a:lnSpc>
                <a:spcPct val="95000"/>
              </a:lnSpc>
              <a:spcBef>
                <a:spcPts val="600"/>
              </a:spcBef>
              <a:spcAft>
                <a:spcPts val="0"/>
              </a:spcAft>
              <a:buNone/>
            </a:pPr>
            <a:r>
              <a:t/>
            </a:r>
            <a:endParaRPr sz="1400">
              <a:solidFill>
                <a:srgbClr val="000000"/>
              </a:solidFill>
            </a:endParaRPr>
          </a:p>
          <a:p>
            <a:pPr indent="0" lvl="0" marL="0" rtl="0" algn="just">
              <a:lnSpc>
                <a:spcPct val="95000"/>
              </a:lnSpc>
              <a:spcBef>
                <a:spcPts val="600"/>
              </a:spcBef>
              <a:spcAft>
                <a:spcPts val="600"/>
              </a:spcAft>
              <a:buNone/>
            </a:pPr>
            <a:r>
              <a:t/>
            </a:r>
            <a:endParaRPr sz="1400">
              <a:solidFill>
                <a:srgbClr val="000000"/>
              </a:solidFill>
            </a:endParaRPr>
          </a:p>
        </p:txBody>
      </p:sp>
      <p:pic>
        <p:nvPicPr>
          <p:cNvPr id="133" name="Google Shape;133;p23"/>
          <p:cNvPicPr preferRelativeResize="0"/>
          <p:nvPr/>
        </p:nvPicPr>
        <p:blipFill>
          <a:blip r:embed="rId3">
            <a:alphaModFix/>
          </a:blip>
          <a:stretch>
            <a:fillRect/>
          </a:stretch>
        </p:blipFill>
        <p:spPr>
          <a:xfrm>
            <a:off x="4644675" y="1901134"/>
            <a:ext cx="4166400" cy="30612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Georgia"/>
                <a:ea typeface="Georgia"/>
                <a:cs typeface="Georgia"/>
                <a:sym typeface="Georgia"/>
              </a:rPr>
              <a:t>Neural network</a:t>
            </a:r>
            <a:endParaRPr sz="4000">
              <a:latin typeface="Georgia"/>
              <a:ea typeface="Georgia"/>
              <a:cs typeface="Georgia"/>
              <a:sym typeface="Georgia"/>
            </a:endParaRPr>
          </a:p>
        </p:txBody>
      </p:sp>
      <p:sp>
        <p:nvSpPr>
          <p:cNvPr id="139" name="Google Shape;139;p24"/>
          <p:cNvSpPr txBox="1"/>
          <p:nvPr>
            <p:ph idx="1" type="body"/>
          </p:nvPr>
        </p:nvSpPr>
        <p:spPr>
          <a:xfrm>
            <a:off x="4644675" y="102725"/>
            <a:ext cx="4166400" cy="43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Here we initiated by the </a:t>
            </a:r>
            <a:r>
              <a:rPr b="1" lang="en" sz="1400">
                <a:solidFill>
                  <a:schemeClr val="dk1"/>
                </a:solidFill>
              </a:rPr>
              <a:t>sequential </a:t>
            </a:r>
            <a:r>
              <a:rPr lang="en" sz="1400">
                <a:solidFill>
                  <a:schemeClr val="dk1"/>
                </a:solidFill>
              </a:rPr>
              <a:t>class this implies that the layer will be stacked on each other with the output of each other with the output of previous layer feeding into next. We then learn 100 , 50 , 1 weights in different layers.</a:t>
            </a:r>
            <a:endParaRPr sz="1400">
              <a:solidFill>
                <a:schemeClr val="dk1"/>
              </a:solidFill>
            </a:endParaRPr>
          </a:p>
          <a:p>
            <a:pPr indent="0" lvl="0" marL="0" rtl="0" algn="l">
              <a:spcBef>
                <a:spcPts val="1200"/>
              </a:spcBef>
              <a:spcAft>
                <a:spcPts val="0"/>
              </a:spcAft>
              <a:buNone/>
            </a:pPr>
            <a:r>
              <a:rPr lang="en" sz="1400">
                <a:solidFill>
                  <a:schemeClr val="dk1"/>
                </a:solidFill>
              </a:rPr>
              <a:t>Accuracy of NN model - 99.859%</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4527063" y="2010450"/>
            <a:ext cx="4401624" cy="2908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Georgia"/>
                <a:ea typeface="Georgia"/>
                <a:cs typeface="Georgia"/>
                <a:sym typeface="Georgia"/>
              </a:rPr>
              <a:t>Random Forest</a:t>
            </a:r>
            <a:endParaRPr sz="4000">
              <a:latin typeface="Georgia"/>
              <a:ea typeface="Georgia"/>
              <a:cs typeface="Georgia"/>
              <a:sym typeface="Georgia"/>
            </a:endParaRPr>
          </a:p>
        </p:txBody>
      </p:sp>
      <p:sp>
        <p:nvSpPr>
          <p:cNvPr id="146" name="Google Shape;146;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sz="1250">
                <a:solidFill>
                  <a:srgbClr val="212121"/>
                </a:solidFill>
                <a:highlight>
                  <a:srgbClr val="FFFFFF"/>
                </a:highlight>
              </a:rPr>
              <a:t>Here we uses the function of RandomForestClassifier for the basic data modeling using the train_validate_test_split and also uses the oob function which is basically same as validation but the only difference is it takes the value of left over data after implementation of model </a:t>
            </a:r>
            <a:endParaRPr sz="1250">
              <a:solidFill>
                <a:srgbClr val="212121"/>
              </a:solidFill>
              <a:highlight>
                <a:srgbClr val="FFFFFF"/>
              </a:highlight>
            </a:endParaRPr>
          </a:p>
          <a:p>
            <a:pPr indent="0" lvl="0" marL="0" rtl="0" algn="l">
              <a:spcBef>
                <a:spcPts val="600"/>
              </a:spcBef>
              <a:spcAft>
                <a:spcPts val="1200"/>
              </a:spcAft>
              <a:buNone/>
            </a:pPr>
            <a:r>
              <a:rPr lang="en" sz="1500"/>
              <a:t>Accuracy of RF - 96.440%</a:t>
            </a:r>
            <a:endParaRPr sz="1500"/>
          </a:p>
        </p:txBody>
      </p:sp>
      <p:pic>
        <p:nvPicPr>
          <p:cNvPr id="147" name="Google Shape;147;p25"/>
          <p:cNvPicPr preferRelativeResize="0"/>
          <p:nvPr/>
        </p:nvPicPr>
        <p:blipFill>
          <a:blip r:embed="rId3">
            <a:alphaModFix/>
          </a:blip>
          <a:stretch>
            <a:fillRect/>
          </a:stretch>
        </p:blipFill>
        <p:spPr>
          <a:xfrm>
            <a:off x="4450112" y="2414875"/>
            <a:ext cx="4555526" cy="218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152400" y="152400"/>
            <a:ext cx="2262075" cy="1681275"/>
          </a:xfrm>
          <a:prstGeom prst="rect">
            <a:avLst/>
          </a:prstGeom>
          <a:noFill/>
          <a:ln>
            <a:noFill/>
          </a:ln>
        </p:spPr>
      </p:pic>
      <p:sp>
        <p:nvSpPr>
          <p:cNvPr id="153" name="Google Shape;153;p26"/>
          <p:cNvSpPr txBox="1"/>
          <p:nvPr/>
        </p:nvSpPr>
        <p:spPr>
          <a:xfrm>
            <a:off x="152400" y="2491025"/>
            <a:ext cx="26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4" name="Google Shape;154;p26"/>
          <p:cNvSpPr txBox="1"/>
          <p:nvPr/>
        </p:nvSpPr>
        <p:spPr>
          <a:xfrm>
            <a:off x="390938" y="1962250"/>
            <a:ext cx="17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pic>
        <p:nvPicPr>
          <p:cNvPr id="155" name="Google Shape;155;p26"/>
          <p:cNvPicPr preferRelativeResize="0"/>
          <p:nvPr/>
        </p:nvPicPr>
        <p:blipFill>
          <a:blip r:embed="rId4">
            <a:alphaModFix/>
          </a:blip>
          <a:stretch>
            <a:fillRect/>
          </a:stretch>
        </p:blipFill>
        <p:spPr>
          <a:xfrm>
            <a:off x="3113375" y="152397"/>
            <a:ext cx="2448120" cy="1801450"/>
          </a:xfrm>
          <a:prstGeom prst="rect">
            <a:avLst/>
          </a:prstGeom>
          <a:noFill/>
          <a:ln>
            <a:noFill/>
          </a:ln>
        </p:spPr>
      </p:pic>
      <p:sp>
        <p:nvSpPr>
          <p:cNvPr id="156" name="Google Shape;156;p26"/>
          <p:cNvSpPr txBox="1"/>
          <p:nvPr/>
        </p:nvSpPr>
        <p:spPr>
          <a:xfrm>
            <a:off x="3113363" y="1967650"/>
            <a:ext cx="2661600" cy="389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600"/>
              </a:spcAft>
              <a:buNone/>
            </a:pPr>
            <a:r>
              <a:rPr lang="en">
                <a:latin typeface="Times New Roman"/>
                <a:ea typeface="Times New Roman"/>
                <a:cs typeface="Times New Roman"/>
                <a:sym typeface="Times New Roman"/>
              </a:rPr>
              <a:t>Gaussian</a:t>
            </a:r>
            <a:r>
              <a:rPr lang="en">
                <a:latin typeface="Times New Roman"/>
                <a:ea typeface="Times New Roman"/>
                <a:cs typeface="Times New Roman"/>
                <a:sym typeface="Times New Roman"/>
              </a:rPr>
              <a:t> Discriminant Analysis</a:t>
            </a:r>
            <a:endParaRPr>
              <a:latin typeface="Times New Roman"/>
              <a:ea typeface="Times New Roman"/>
              <a:cs typeface="Times New Roman"/>
              <a:sym typeface="Times New Roman"/>
            </a:endParaRPr>
          </a:p>
        </p:txBody>
      </p:sp>
      <p:pic>
        <p:nvPicPr>
          <p:cNvPr id="157" name="Google Shape;157;p26"/>
          <p:cNvPicPr preferRelativeResize="0"/>
          <p:nvPr/>
        </p:nvPicPr>
        <p:blipFill>
          <a:blip r:embed="rId5">
            <a:alphaModFix/>
          </a:blip>
          <a:stretch>
            <a:fillRect/>
          </a:stretch>
        </p:blipFill>
        <p:spPr>
          <a:xfrm>
            <a:off x="6368475" y="152400"/>
            <a:ext cx="2173346" cy="1681275"/>
          </a:xfrm>
          <a:prstGeom prst="rect">
            <a:avLst/>
          </a:prstGeom>
          <a:noFill/>
          <a:ln>
            <a:noFill/>
          </a:ln>
        </p:spPr>
      </p:pic>
      <p:sp>
        <p:nvSpPr>
          <p:cNvPr id="158" name="Google Shape;158;p26"/>
          <p:cNvSpPr txBox="1"/>
          <p:nvPr/>
        </p:nvSpPr>
        <p:spPr>
          <a:xfrm>
            <a:off x="6712400" y="1962250"/>
            <a:ext cx="15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Neural Network</a:t>
            </a:r>
            <a:endParaRPr>
              <a:latin typeface="Times New Roman"/>
              <a:ea typeface="Times New Roman"/>
              <a:cs typeface="Times New Roman"/>
              <a:sym typeface="Times New Roman"/>
            </a:endParaRPr>
          </a:p>
        </p:txBody>
      </p:sp>
      <p:pic>
        <p:nvPicPr>
          <p:cNvPr id="159" name="Google Shape;159;p26"/>
          <p:cNvPicPr preferRelativeResize="0"/>
          <p:nvPr/>
        </p:nvPicPr>
        <p:blipFill>
          <a:blip r:embed="rId6">
            <a:alphaModFix/>
          </a:blip>
          <a:stretch>
            <a:fillRect/>
          </a:stretch>
        </p:blipFill>
        <p:spPr>
          <a:xfrm>
            <a:off x="152400" y="2710900"/>
            <a:ext cx="2390903" cy="1681275"/>
          </a:xfrm>
          <a:prstGeom prst="rect">
            <a:avLst/>
          </a:prstGeom>
          <a:noFill/>
          <a:ln>
            <a:noFill/>
          </a:ln>
        </p:spPr>
      </p:pic>
      <p:sp>
        <p:nvSpPr>
          <p:cNvPr id="160" name="Google Shape;160;p26"/>
          <p:cNvSpPr txBox="1"/>
          <p:nvPr/>
        </p:nvSpPr>
        <p:spPr>
          <a:xfrm>
            <a:off x="506000" y="4518450"/>
            <a:ext cx="14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p:txBody>
      </p:sp>
      <p:pic>
        <p:nvPicPr>
          <p:cNvPr id="161" name="Google Shape;161;p26"/>
          <p:cNvPicPr preferRelativeResize="0"/>
          <p:nvPr/>
        </p:nvPicPr>
        <p:blipFill>
          <a:blip r:embed="rId7">
            <a:alphaModFix/>
          </a:blip>
          <a:stretch>
            <a:fillRect/>
          </a:stretch>
        </p:blipFill>
        <p:spPr>
          <a:xfrm>
            <a:off x="3325263" y="2710900"/>
            <a:ext cx="2493475" cy="1857875"/>
          </a:xfrm>
          <a:prstGeom prst="rect">
            <a:avLst/>
          </a:prstGeom>
          <a:noFill/>
          <a:ln>
            <a:noFill/>
          </a:ln>
        </p:spPr>
      </p:pic>
      <p:sp>
        <p:nvSpPr>
          <p:cNvPr id="162" name="Google Shape;162;p26"/>
          <p:cNvSpPr txBox="1"/>
          <p:nvPr/>
        </p:nvSpPr>
        <p:spPr>
          <a:xfrm>
            <a:off x="4265875" y="4518450"/>
            <a:ext cx="7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SVM</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Georgia"/>
                <a:ea typeface="Georgia"/>
                <a:cs typeface="Georgia"/>
                <a:sym typeface="Georgia"/>
              </a:rPr>
              <a:t>Conclusion</a:t>
            </a:r>
            <a:endParaRPr sz="4000">
              <a:latin typeface="Georgia"/>
              <a:ea typeface="Georgia"/>
              <a:cs typeface="Georgia"/>
              <a:sym typeface="Georgia"/>
            </a:endParaRPr>
          </a:p>
        </p:txBody>
      </p:sp>
      <p:sp>
        <p:nvSpPr>
          <p:cNvPr id="168" name="Google Shape;168;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We use different </a:t>
            </a:r>
            <a:r>
              <a:rPr lang="en" sz="1700">
                <a:solidFill>
                  <a:schemeClr val="dk1"/>
                </a:solidFill>
                <a:latin typeface="Times New Roman"/>
                <a:ea typeface="Times New Roman"/>
                <a:cs typeface="Times New Roman"/>
                <a:sym typeface="Times New Roman"/>
              </a:rPr>
              <a:t>techniques</a:t>
            </a:r>
            <a:r>
              <a:rPr lang="en" sz="1700">
                <a:solidFill>
                  <a:schemeClr val="dk1"/>
                </a:solidFill>
                <a:latin typeface="Times New Roman"/>
                <a:ea typeface="Times New Roman"/>
                <a:cs typeface="Times New Roman"/>
                <a:sym typeface="Times New Roman"/>
              </a:rPr>
              <a:t> to train our model from which neural networks gives us the best result with accuracy of 99.89% where other models gives around 96% accuracy.</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chemeClr val="dk1"/>
                </a:solidFill>
                <a:latin typeface="Times New Roman"/>
                <a:ea typeface="Times New Roman"/>
                <a:cs typeface="Times New Roman"/>
                <a:sym typeface="Times New Roman"/>
              </a:rPr>
              <a:t>We can do more training and can apply more </a:t>
            </a:r>
            <a:r>
              <a:rPr lang="en" sz="1700">
                <a:solidFill>
                  <a:schemeClr val="dk1"/>
                </a:solidFill>
                <a:latin typeface="Times New Roman"/>
                <a:ea typeface="Times New Roman"/>
                <a:cs typeface="Times New Roman"/>
                <a:sym typeface="Times New Roman"/>
              </a:rPr>
              <a:t>techniques with larger dataset but due to resources and time constraint we restricted our observations to these models only.</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500">
                <a:latin typeface="Georgia"/>
                <a:ea typeface="Georgia"/>
                <a:cs typeface="Georgia"/>
                <a:sym typeface="Georgia"/>
              </a:rPr>
              <a:t>Thank you</a:t>
            </a:r>
            <a:endParaRPr sz="65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9125" y="500925"/>
            <a:ext cx="44286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4000">
                <a:latin typeface="Georgia"/>
                <a:ea typeface="Georgia"/>
                <a:cs typeface="Georgia"/>
                <a:sym typeface="Georgia"/>
              </a:rPr>
              <a:t>Acknowledgement</a:t>
            </a:r>
            <a:endParaRPr sz="4000">
              <a:latin typeface="Georgia"/>
              <a:ea typeface="Georgia"/>
              <a:cs typeface="Georgia"/>
              <a:sym typeface="Georgia"/>
            </a:endParaRPr>
          </a:p>
        </p:txBody>
      </p:sp>
      <p:sp>
        <p:nvSpPr>
          <p:cNvPr id="70" name="Google Shape;70;p14"/>
          <p:cNvSpPr txBox="1"/>
          <p:nvPr>
            <p:ph idx="2" type="body"/>
          </p:nvPr>
        </p:nvSpPr>
        <p:spPr>
          <a:xfrm>
            <a:off x="4879025" y="500925"/>
            <a:ext cx="3954000" cy="411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dk1"/>
                </a:solidFill>
                <a:latin typeface="Calibri"/>
                <a:ea typeface="Calibri"/>
                <a:cs typeface="Calibri"/>
                <a:sym typeface="Calibri"/>
              </a:rPr>
              <a:t>We would like to express our special thanks of gratitude to our mentor </a:t>
            </a:r>
            <a:r>
              <a:rPr b="1" lang="en" sz="2300">
                <a:solidFill>
                  <a:schemeClr val="dk1"/>
                </a:solidFill>
                <a:latin typeface="Calibri"/>
                <a:ea typeface="Calibri"/>
                <a:cs typeface="Calibri"/>
                <a:sym typeface="Calibri"/>
              </a:rPr>
              <a:t>Dr. Bharavi Mishra</a:t>
            </a:r>
            <a:r>
              <a:rPr lang="en" sz="2300">
                <a:solidFill>
                  <a:schemeClr val="dk1"/>
                </a:solidFill>
                <a:latin typeface="Calibri"/>
                <a:ea typeface="Calibri"/>
                <a:cs typeface="Calibri"/>
                <a:sym typeface="Calibri"/>
              </a:rPr>
              <a:t>, for their able guidance and support throughout the project</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n" sz="2300">
                <a:solidFill>
                  <a:schemeClr val="dk1"/>
                </a:solidFill>
                <a:latin typeface="Calibri"/>
                <a:ea typeface="Calibri"/>
                <a:cs typeface="Calibri"/>
                <a:sym typeface="Calibri"/>
              </a:rPr>
              <a:t>Vinamr Kanodia 19ucs067</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n" sz="2300">
                <a:solidFill>
                  <a:schemeClr val="dk1"/>
                </a:solidFill>
                <a:latin typeface="Calibri"/>
                <a:ea typeface="Calibri"/>
                <a:cs typeface="Calibri"/>
                <a:sym typeface="Calibri"/>
              </a:rPr>
              <a:t>Mohit Garg 19ucc027</a:t>
            </a:r>
            <a:endParaRPr sz="2300">
              <a:solidFill>
                <a:schemeClr val="dk1"/>
              </a:solidFill>
              <a:latin typeface="Calibri"/>
              <a:ea typeface="Calibri"/>
              <a:cs typeface="Calibri"/>
              <a:sym typeface="Calibri"/>
            </a:endParaRPr>
          </a:p>
          <a:p>
            <a:pPr indent="0" lvl="0" marL="0" rtl="0" algn="l">
              <a:spcBef>
                <a:spcPts val="0"/>
              </a:spcBef>
              <a:spcAft>
                <a:spcPts val="0"/>
              </a:spcAft>
              <a:buNone/>
            </a:pPr>
            <a:r>
              <a:rPr lang="en" sz="2300">
                <a:solidFill>
                  <a:schemeClr val="dk1"/>
                </a:solidFill>
                <a:latin typeface="Calibri"/>
                <a:ea typeface="Calibri"/>
                <a:cs typeface="Calibri"/>
                <a:sym typeface="Calibri"/>
              </a:rPr>
              <a:t>Nitish Khunteta 19ucs096</a:t>
            </a:r>
            <a:endParaRPr sz="2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6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000">
                <a:latin typeface="Georgia"/>
                <a:ea typeface="Georgia"/>
                <a:cs typeface="Georgia"/>
                <a:sym typeface="Georgia"/>
              </a:rPr>
              <a:t>Table of Contents </a:t>
            </a:r>
            <a:endParaRPr b="1" i="1" sz="4000">
              <a:latin typeface="Georgia"/>
              <a:ea typeface="Georgia"/>
              <a:cs typeface="Georgia"/>
              <a:sym typeface="Georgia"/>
            </a:endParaRPr>
          </a:p>
        </p:txBody>
      </p:sp>
      <p:sp>
        <p:nvSpPr>
          <p:cNvPr id="76" name="Google Shape;76;p15"/>
          <p:cNvSpPr txBox="1"/>
          <p:nvPr>
            <p:ph idx="1" type="body"/>
          </p:nvPr>
        </p:nvSpPr>
        <p:spPr>
          <a:xfrm>
            <a:off x="4634475" y="904125"/>
            <a:ext cx="4166400" cy="3385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Introduction</a:t>
            </a:r>
            <a:endParaRPr b="1" sz="2300">
              <a:solidFill>
                <a:srgbClr val="202124"/>
              </a:solidFill>
              <a:latin typeface="Times New Roman"/>
              <a:ea typeface="Times New Roman"/>
              <a:cs typeface="Times New Roman"/>
              <a:sym typeface="Times New Roman"/>
            </a:endParaRPr>
          </a:p>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Datasets and features</a:t>
            </a:r>
            <a:endParaRPr b="1" sz="2300">
              <a:solidFill>
                <a:srgbClr val="202124"/>
              </a:solidFill>
              <a:latin typeface="Times New Roman"/>
              <a:ea typeface="Times New Roman"/>
              <a:cs typeface="Times New Roman"/>
              <a:sym typeface="Times New Roman"/>
            </a:endParaRPr>
          </a:p>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Final Dataset</a:t>
            </a:r>
            <a:endParaRPr b="1" sz="2300">
              <a:solidFill>
                <a:srgbClr val="202124"/>
              </a:solidFill>
              <a:latin typeface="Times New Roman"/>
              <a:ea typeface="Times New Roman"/>
              <a:cs typeface="Times New Roman"/>
              <a:sym typeface="Times New Roman"/>
            </a:endParaRPr>
          </a:p>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Methods </a:t>
            </a:r>
            <a:endParaRPr b="1" sz="2300">
              <a:solidFill>
                <a:srgbClr val="202124"/>
              </a:solidFill>
              <a:latin typeface="Times New Roman"/>
              <a:ea typeface="Times New Roman"/>
              <a:cs typeface="Times New Roman"/>
              <a:sym typeface="Times New Roman"/>
            </a:endParaRPr>
          </a:p>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Evaluation</a:t>
            </a:r>
            <a:endParaRPr b="1" sz="2300">
              <a:solidFill>
                <a:srgbClr val="202124"/>
              </a:solidFill>
              <a:latin typeface="Times New Roman"/>
              <a:ea typeface="Times New Roman"/>
              <a:cs typeface="Times New Roman"/>
              <a:sym typeface="Times New Roman"/>
            </a:endParaRPr>
          </a:p>
          <a:p>
            <a:pPr indent="-374650" lvl="0" marL="457200" rtl="0" algn="l">
              <a:spcBef>
                <a:spcPts val="0"/>
              </a:spcBef>
              <a:spcAft>
                <a:spcPts val="0"/>
              </a:spcAft>
              <a:buClr>
                <a:srgbClr val="202124"/>
              </a:buClr>
              <a:buSzPts val="2300"/>
              <a:buFont typeface="Times New Roman"/>
              <a:buAutoNum type="arabicPeriod"/>
            </a:pPr>
            <a:r>
              <a:rPr b="1" lang="en" sz="2300">
                <a:solidFill>
                  <a:srgbClr val="202124"/>
                </a:solidFill>
                <a:latin typeface="Times New Roman"/>
                <a:ea typeface="Times New Roman"/>
                <a:cs typeface="Times New Roman"/>
                <a:sym typeface="Times New Roman"/>
              </a:rPr>
              <a:t>Conclusion</a:t>
            </a:r>
            <a:endParaRPr b="1" sz="2300">
              <a:solidFill>
                <a:srgbClr val="20212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681900" cy="10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000">
                <a:latin typeface="Georgia"/>
                <a:ea typeface="Georgia"/>
                <a:cs typeface="Georgia"/>
                <a:sym typeface="Georgia"/>
              </a:rPr>
              <a:t>Introduction</a:t>
            </a:r>
            <a:endParaRPr b="1" i="1">
              <a:latin typeface="Georgia"/>
              <a:ea typeface="Georgia"/>
              <a:cs typeface="Georgia"/>
              <a:sym typeface="Georgia"/>
            </a:endParaRPr>
          </a:p>
        </p:txBody>
      </p:sp>
      <p:sp>
        <p:nvSpPr>
          <p:cNvPr id="82" name="Google Shape;82;p16"/>
          <p:cNvSpPr txBox="1"/>
          <p:nvPr>
            <p:ph idx="1" type="body"/>
          </p:nvPr>
        </p:nvSpPr>
        <p:spPr>
          <a:xfrm>
            <a:off x="4673725" y="733400"/>
            <a:ext cx="4166400" cy="409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823">
                <a:solidFill>
                  <a:srgbClr val="202124"/>
                </a:solidFill>
                <a:highlight>
                  <a:srgbClr val="FFFFFF"/>
                </a:highlight>
                <a:latin typeface="Merriweather"/>
                <a:ea typeface="Merriweather"/>
                <a:cs typeface="Merriweather"/>
                <a:sym typeface="Merriweather"/>
              </a:rPr>
              <a:t>Mortgage-backed securities, called MBS, are bonds secured by home and other real estate loans. They are created when a number of these loans, usually with similar characteristics, are pooled together. For instance, a bank offering home mortgages might round up $10 million worth of such mortgages.</a:t>
            </a:r>
            <a:endParaRPr sz="1823">
              <a:solidFill>
                <a:srgbClr val="202124"/>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So we have used the different types of machine learning </a:t>
            </a:r>
            <a:r>
              <a:rPr lang="en" sz="1823">
                <a:solidFill>
                  <a:srgbClr val="202124"/>
                </a:solidFill>
                <a:highlight>
                  <a:srgbClr val="FFFFFF"/>
                </a:highlight>
                <a:latin typeface="Merriweather"/>
                <a:ea typeface="Merriweather"/>
                <a:cs typeface="Merriweather"/>
                <a:sym typeface="Merriweather"/>
              </a:rPr>
              <a:t>algorithms such as Random forest and logistic regression and other 4 such algorithms to implement the dataset and point out the prepayment conditions and accuracy analyzing the dataset features.</a:t>
            </a:r>
            <a:endParaRPr sz="1823">
              <a:solidFill>
                <a:srgbClr val="202124"/>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a:solidFill>
                <a:srgbClr val="202124"/>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83" name="Google Shape;83;p16"/>
          <p:cNvPicPr preferRelativeResize="0"/>
          <p:nvPr/>
        </p:nvPicPr>
        <p:blipFill rotWithShape="1">
          <a:blip r:embed="rId3">
            <a:alphaModFix/>
          </a:blip>
          <a:srcRect b="3579" l="0" r="0" t="-3580"/>
          <a:stretch/>
        </p:blipFill>
        <p:spPr>
          <a:xfrm>
            <a:off x="-17262" y="2707850"/>
            <a:ext cx="4339874" cy="24356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000">
                <a:latin typeface="Georgia"/>
                <a:ea typeface="Georgia"/>
                <a:cs typeface="Georgia"/>
                <a:sym typeface="Georgia"/>
              </a:rPr>
              <a:t>DataSet and Features</a:t>
            </a:r>
            <a:endParaRPr b="1" i="1" sz="4000">
              <a:latin typeface="Georgia"/>
              <a:ea typeface="Georgia"/>
              <a:cs typeface="Georgia"/>
              <a:sym typeface="Georgia"/>
            </a:endParaRPr>
          </a:p>
        </p:txBody>
      </p:sp>
      <p:sp>
        <p:nvSpPr>
          <p:cNvPr id="89" name="Google Shape;89;p17"/>
          <p:cNvSpPr txBox="1"/>
          <p:nvPr>
            <p:ph idx="1" type="body"/>
          </p:nvPr>
        </p:nvSpPr>
        <p:spPr>
          <a:xfrm>
            <a:off x="4405425" y="103800"/>
            <a:ext cx="4738800" cy="49128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sz="1823">
                <a:solidFill>
                  <a:srgbClr val="202124"/>
                </a:solidFill>
                <a:highlight>
                  <a:srgbClr val="FFFFFF"/>
                </a:highlight>
                <a:latin typeface="Merriweather"/>
                <a:ea typeface="Merriweather"/>
                <a:cs typeface="Merriweather"/>
                <a:sym typeface="Merriweather"/>
              </a:rPr>
              <a:t>In the prediction of </a:t>
            </a:r>
            <a:r>
              <a:rPr lang="en" sz="1823">
                <a:solidFill>
                  <a:srgbClr val="202124"/>
                </a:solidFill>
                <a:highlight>
                  <a:srgbClr val="FFFFFF"/>
                </a:highlight>
                <a:latin typeface="Merriweather"/>
                <a:ea typeface="Merriweather"/>
                <a:cs typeface="Merriweather"/>
                <a:sym typeface="Merriweather"/>
              </a:rPr>
              <a:t>mortgage</a:t>
            </a:r>
            <a:r>
              <a:rPr lang="en" sz="1823">
                <a:solidFill>
                  <a:srgbClr val="202124"/>
                </a:solidFill>
                <a:highlight>
                  <a:srgbClr val="FFFFFF"/>
                </a:highlight>
                <a:latin typeface="Merriweather"/>
                <a:ea typeface="Merriweather"/>
                <a:cs typeface="Merriweather"/>
                <a:sym typeface="Merriweather"/>
              </a:rPr>
              <a:t> prepayment we have used the freddie mac single family loan dataset and classified it into two different data mainly:</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Origination data : Available at the start of dataset and hence </a:t>
            </a:r>
            <a:r>
              <a:rPr lang="en" sz="1823">
                <a:solidFill>
                  <a:srgbClr val="202124"/>
                </a:solidFill>
                <a:highlight>
                  <a:srgbClr val="FFFFFF"/>
                </a:highlight>
                <a:latin typeface="Merriweather"/>
                <a:ea typeface="Merriweather"/>
                <a:cs typeface="Merriweather"/>
                <a:sym typeface="Merriweather"/>
              </a:rPr>
              <a:t>static dataset</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Performance data : </a:t>
            </a:r>
            <a:r>
              <a:rPr lang="en" sz="1823">
                <a:solidFill>
                  <a:srgbClr val="202124"/>
                </a:solidFill>
                <a:highlight>
                  <a:srgbClr val="FFFFFF"/>
                </a:highlight>
                <a:latin typeface="Merriweather"/>
                <a:ea typeface="Merriweather"/>
                <a:cs typeface="Merriweather"/>
                <a:sym typeface="Merriweather"/>
              </a:rPr>
              <a:t>Available</a:t>
            </a:r>
            <a:r>
              <a:rPr lang="en" sz="1823">
                <a:solidFill>
                  <a:srgbClr val="202124"/>
                </a:solidFill>
                <a:highlight>
                  <a:srgbClr val="FFFFFF"/>
                </a:highlight>
                <a:latin typeface="Merriweather"/>
                <a:ea typeface="Merriweather"/>
                <a:cs typeface="Merriweather"/>
                <a:sym typeface="Merriweather"/>
              </a:rPr>
              <a:t> at the monthly intervals and hence dynamic dataset.</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This dataset contains 500137(500k) mortgage data with 26 features like CREDIT_SCORE, PREPAID</a:t>
            </a:r>
            <a:r>
              <a:rPr lang="en" sz="1823">
                <a:solidFill>
                  <a:srgbClr val="202124"/>
                </a:solidFill>
                <a:highlight>
                  <a:srgbClr val="FFFFFF"/>
                </a:highlight>
                <a:latin typeface="Merriweather"/>
                <a:ea typeface="Merriweather"/>
                <a:cs typeface="Merriweather"/>
                <a:sym typeface="Merriweather"/>
              </a:rPr>
              <a:t> </a:t>
            </a:r>
            <a:r>
              <a:rPr lang="en" sz="1823">
                <a:solidFill>
                  <a:srgbClr val="202124"/>
                </a:solidFill>
                <a:highlight>
                  <a:srgbClr val="FFFFFF"/>
                </a:highlight>
                <a:latin typeface="Merriweather"/>
                <a:ea typeface="Merriweather"/>
                <a:cs typeface="Merriweather"/>
                <a:sym typeface="Merriweather"/>
              </a:rPr>
              <a:t>, ORIGINAL_COMBINED_LOAN_TO_VALUE and many more features.</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We will split the corresponding dataset into 3 parts for training , validation and testing</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60% – Training dataset</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20% – Validation dataset</a:t>
            </a:r>
            <a:endParaRPr sz="182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rPr lang="en" sz="1823">
                <a:solidFill>
                  <a:srgbClr val="202124"/>
                </a:solidFill>
                <a:highlight>
                  <a:srgbClr val="FFFFFF"/>
                </a:highlight>
                <a:latin typeface="Merriweather"/>
                <a:ea typeface="Merriweather"/>
                <a:cs typeface="Merriweather"/>
                <a:sym typeface="Merriweather"/>
              </a:rPr>
              <a:t>20% — </a:t>
            </a:r>
            <a:r>
              <a:rPr lang="en" sz="1823">
                <a:solidFill>
                  <a:srgbClr val="202124"/>
                </a:solidFill>
                <a:highlight>
                  <a:srgbClr val="FFFFFF"/>
                </a:highlight>
                <a:latin typeface="Merriweather"/>
                <a:ea typeface="Merriweather"/>
                <a:cs typeface="Merriweather"/>
                <a:sym typeface="Merriweather"/>
              </a:rPr>
              <a:t>Testing dataset</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4294967295" type="title"/>
          </p:nvPr>
        </p:nvSpPr>
        <p:spPr>
          <a:xfrm>
            <a:off x="230075" y="1233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Our Final dataset after doing all manipulations</a:t>
            </a:r>
            <a:endParaRPr>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0" y="828675"/>
            <a:ext cx="9144000" cy="431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000">
                <a:latin typeface="Georgia"/>
                <a:ea typeface="Georgia"/>
                <a:cs typeface="Georgia"/>
                <a:sym typeface="Georgia"/>
              </a:rPr>
              <a:t>Methods</a:t>
            </a:r>
            <a:endParaRPr b="1" i="1" sz="4000">
              <a:latin typeface="Georgia"/>
              <a:ea typeface="Georgia"/>
              <a:cs typeface="Georgia"/>
              <a:sym typeface="Georgia"/>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41">
                <a:solidFill>
                  <a:srgbClr val="202124"/>
                </a:solidFill>
                <a:highlight>
                  <a:srgbClr val="FFFFFF"/>
                </a:highlight>
                <a:latin typeface="Merriweather"/>
                <a:ea typeface="Merriweather"/>
                <a:cs typeface="Merriweather"/>
                <a:sym typeface="Merriweather"/>
              </a:rPr>
              <a:t>The methods we have applied to predict the prepayments is :</a:t>
            </a:r>
            <a:endParaRPr b="1" sz="1941">
              <a:solidFill>
                <a:srgbClr val="202124"/>
              </a:solidFill>
              <a:highlight>
                <a:srgbClr val="FFFFFF"/>
              </a:highlight>
              <a:latin typeface="Merriweather"/>
              <a:ea typeface="Merriweather"/>
              <a:cs typeface="Merriweather"/>
              <a:sym typeface="Merriweather"/>
            </a:endParaRPr>
          </a:p>
          <a:p>
            <a:pPr indent="-337325" lvl="0" marL="457200" rtl="0" algn="l">
              <a:spcBef>
                <a:spcPts val="120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Logistic Regression(LR)</a:t>
            </a:r>
            <a:endParaRPr sz="1930">
              <a:solidFill>
                <a:srgbClr val="202124"/>
              </a:solidFill>
              <a:highlight>
                <a:srgbClr val="FFFFFF"/>
              </a:highlight>
              <a:latin typeface="Merriweather"/>
              <a:ea typeface="Merriweather"/>
              <a:cs typeface="Merriweather"/>
              <a:sym typeface="Merriweather"/>
            </a:endParaRPr>
          </a:p>
          <a:p>
            <a:pPr indent="-337325" lvl="0" marL="4572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Support-Vector Machines(SVM)</a:t>
            </a:r>
            <a:endParaRPr sz="1930">
              <a:solidFill>
                <a:srgbClr val="202124"/>
              </a:solidFill>
              <a:highlight>
                <a:srgbClr val="FFFFFF"/>
              </a:highlight>
              <a:latin typeface="Merriweather"/>
              <a:ea typeface="Merriweather"/>
              <a:cs typeface="Merriweather"/>
              <a:sym typeface="Merriweather"/>
            </a:endParaRPr>
          </a:p>
          <a:p>
            <a:pPr indent="-337325" lvl="1" marL="9144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Polynomial SVM</a:t>
            </a:r>
            <a:endParaRPr sz="1930">
              <a:solidFill>
                <a:srgbClr val="202124"/>
              </a:solidFill>
              <a:highlight>
                <a:srgbClr val="FFFFFF"/>
              </a:highlight>
              <a:latin typeface="Merriweather"/>
              <a:ea typeface="Merriweather"/>
              <a:cs typeface="Merriweather"/>
              <a:sym typeface="Merriweather"/>
            </a:endParaRPr>
          </a:p>
          <a:p>
            <a:pPr indent="-337325" lvl="1" marL="9144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RBF SVM</a:t>
            </a:r>
            <a:endParaRPr sz="1930">
              <a:solidFill>
                <a:srgbClr val="202124"/>
              </a:solidFill>
              <a:highlight>
                <a:srgbClr val="FFFFFF"/>
              </a:highlight>
              <a:latin typeface="Merriweather"/>
              <a:ea typeface="Merriweather"/>
              <a:cs typeface="Merriweather"/>
              <a:sym typeface="Merriweather"/>
            </a:endParaRPr>
          </a:p>
          <a:p>
            <a:pPr indent="-337325" lvl="1" marL="9144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Sigmoid SVM</a:t>
            </a:r>
            <a:endParaRPr sz="1930">
              <a:solidFill>
                <a:srgbClr val="202124"/>
              </a:solidFill>
              <a:highlight>
                <a:srgbClr val="FFFFFF"/>
              </a:highlight>
              <a:latin typeface="Merriweather"/>
              <a:ea typeface="Merriweather"/>
              <a:cs typeface="Merriweather"/>
              <a:sym typeface="Merriweather"/>
            </a:endParaRPr>
          </a:p>
          <a:p>
            <a:pPr indent="-337325" lvl="0" marL="4572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Gaussian Discriminant Analysis(GDA)</a:t>
            </a:r>
            <a:endParaRPr sz="1930">
              <a:solidFill>
                <a:srgbClr val="202124"/>
              </a:solidFill>
              <a:highlight>
                <a:srgbClr val="FFFFFF"/>
              </a:highlight>
              <a:latin typeface="Merriweather"/>
              <a:ea typeface="Merriweather"/>
              <a:cs typeface="Merriweather"/>
              <a:sym typeface="Merriweather"/>
            </a:endParaRPr>
          </a:p>
          <a:p>
            <a:pPr indent="-337325" lvl="1" marL="9144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Linear GDA</a:t>
            </a:r>
            <a:endParaRPr sz="1930">
              <a:solidFill>
                <a:srgbClr val="202124"/>
              </a:solidFill>
              <a:highlight>
                <a:srgbClr val="FFFFFF"/>
              </a:highlight>
              <a:latin typeface="Merriweather"/>
              <a:ea typeface="Merriweather"/>
              <a:cs typeface="Merriweather"/>
              <a:sym typeface="Merriweather"/>
            </a:endParaRPr>
          </a:p>
          <a:p>
            <a:pPr indent="-337325" lvl="0" marL="4572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Feed-forward neural networks</a:t>
            </a:r>
            <a:endParaRPr sz="1930">
              <a:solidFill>
                <a:srgbClr val="202124"/>
              </a:solidFill>
              <a:highlight>
                <a:srgbClr val="FFFFFF"/>
              </a:highlight>
              <a:latin typeface="Merriweather"/>
              <a:ea typeface="Merriweather"/>
              <a:cs typeface="Merriweather"/>
              <a:sym typeface="Merriweather"/>
            </a:endParaRPr>
          </a:p>
          <a:p>
            <a:pPr indent="-337325" lvl="0" marL="457200" rtl="0" algn="l">
              <a:spcBef>
                <a:spcPts val="0"/>
              </a:spcBef>
              <a:spcAft>
                <a:spcPts val="0"/>
              </a:spcAft>
              <a:buClr>
                <a:srgbClr val="202124"/>
              </a:buClr>
              <a:buSzPct val="104367"/>
              <a:buFont typeface="Times New Roman"/>
              <a:buChar char="●"/>
            </a:pPr>
            <a:r>
              <a:rPr lang="en" sz="1930">
                <a:solidFill>
                  <a:srgbClr val="202124"/>
                </a:solidFill>
                <a:highlight>
                  <a:srgbClr val="FFFFFF"/>
                </a:highlight>
                <a:latin typeface="Merriweather"/>
                <a:ea typeface="Merriweather"/>
                <a:cs typeface="Merriweather"/>
                <a:sym typeface="Merriweather"/>
              </a:rPr>
              <a:t>Random forest(RF)</a:t>
            </a:r>
            <a:endParaRPr sz="2014">
              <a:solidFill>
                <a:srgbClr val="202124"/>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600">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rgbClr val="202124"/>
              </a:solidFill>
              <a:latin typeface="Times New Roman"/>
              <a:ea typeface="Times New Roman"/>
              <a:cs typeface="Times New Roman"/>
              <a:sym typeface="Times New Roman"/>
            </a:endParaRPr>
          </a:p>
        </p:txBody>
      </p:sp>
      <p:pic>
        <p:nvPicPr>
          <p:cNvPr id="102" name="Google Shape;102;p19"/>
          <p:cNvPicPr preferRelativeResize="0"/>
          <p:nvPr/>
        </p:nvPicPr>
        <p:blipFill rotWithShape="1">
          <a:blip r:embed="rId3">
            <a:alphaModFix/>
          </a:blip>
          <a:srcRect b="0" l="0" r="0" t="-13947"/>
          <a:stretch/>
        </p:blipFill>
        <p:spPr>
          <a:xfrm>
            <a:off x="3900" y="2019625"/>
            <a:ext cx="4322151" cy="313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4000">
                <a:latin typeface="Georgia"/>
                <a:ea typeface="Georgia"/>
                <a:cs typeface="Georgia"/>
                <a:sym typeface="Georgia"/>
              </a:rPr>
              <a:t>Evaluation</a:t>
            </a:r>
            <a:endParaRPr b="1" i="1" sz="4000">
              <a:latin typeface="Georgia"/>
              <a:ea typeface="Georgia"/>
              <a:cs typeface="Georgia"/>
              <a:sym typeface="Georgia"/>
            </a:endParaRPr>
          </a:p>
        </p:txBody>
      </p:sp>
      <p:sp>
        <p:nvSpPr>
          <p:cNvPr id="108" name="Google Shape;108;p20"/>
          <p:cNvSpPr txBox="1"/>
          <p:nvPr>
            <p:ph idx="1" type="body"/>
          </p:nvPr>
        </p:nvSpPr>
        <p:spPr>
          <a:xfrm>
            <a:off x="4344375" y="299850"/>
            <a:ext cx="4717500" cy="4843800"/>
          </a:xfrm>
          <a:prstGeom prst="rect">
            <a:avLst/>
          </a:prstGeom>
        </p:spPr>
        <p:txBody>
          <a:bodyPr anchorCtr="0" anchor="t" bIns="91425" lIns="91425" spcFirstLastPara="1" rIns="91425" wrap="square" tIns="91425">
            <a:normAutofit/>
          </a:bodyPr>
          <a:lstStyle/>
          <a:p>
            <a:pPr indent="-323733" lvl="1" marL="914400" marR="0" rtl="0" algn="l">
              <a:lnSpc>
                <a:spcPct val="115000"/>
              </a:lnSpc>
              <a:spcBef>
                <a:spcPts val="0"/>
              </a:spcBef>
              <a:spcAft>
                <a:spcPts val="0"/>
              </a:spcAft>
              <a:buClr>
                <a:srgbClr val="202124"/>
              </a:buClr>
              <a:buSzPts val="1498"/>
              <a:buFont typeface="Times New Roman"/>
              <a:buChar char="○"/>
            </a:pPr>
            <a:r>
              <a:rPr lang="en" sz="1313">
                <a:solidFill>
                  <a:srgbClr val="202124"/>
                </a:solidFill>
                <a:highlight>
                  <a:srgbClr val="FFFFFF"/>
                </a:highlight>
                <a:latin typeface="Merriweather"/>
                <a:ea typeface="Merriweather"/>
                <a:cs typeface="Merriweather"/>
                <a:sym typeface="Merriweather"/>
              </a:rPr>
              <a:t>We have applied different ML techniques to our model to predict whether the individual will prepay or not. To find the accuracy of each model we made the confusion matrix for each methods we are using. </a:t>
            </a:r>
            <a:endParaRPr sz="1313">
              <a:solidFill>
                <a:srgbClr val="202124"/>
              </a:solidFill>
              <a:highlight>
                <a:srgbClr val="FFFFFF"/>
              </a:highlight>
              <a:latin typeface="Merriweather"/>
              <a:ea typeface="Merriweather"/>
              <a:cs typeface="Merriweather"/>
              <a:sym typeface="Merriweather"/>
            </a:endParaRPr>
          </a:p>
          <a:p>
            <a:pPr indent="0" lvl="0" marL="0" marR="0" rtl="0" algn="l">
              <a:lnSpc>
                <a:spcPct val="115000"/>
              </a:lnSpc>
              <a:spcBef>
                <a:spcPts val="1200"/>
              </a:spcBef>
              <a:spcAft>
                <a:spcPts val="0"/>
              </a:spcAft>
              <a:buNone/>
            </a:pPr>
            <a:r>
              <a:t/>
            </a:r>
            <a:endParaRPr sz="1313">
              <a:solidFill>
                <a:srgbClr val="202124"/>
              </a:solidFill>
              <a:highlight>
                <a:srgbClr val="FFFFFF"/>
              </a:highlight>
              <a:latin typeface="Merriweather"/>
              <a:ea typeface="Merriweather"/>
              <a:cs typeface="Merriweather"/>
              <a:sym typeface="Merriweather"/>
            </a:endParaRPr>
          </a:p>
          <a:p>
            <a:pPr indent="-323733" lvl="1" marL="914400" marR="0" rtl="0" algn="l">
              <a:lnSpc>
                <a:spcPct val="115000"/>
              </a:lnSpc>
              <a:spcBef>
                <a:spcPts val="1200"/>
              </a:spcBef>
              <a:spcAft>
                <a:spcPts val="0"/>
              </a:spcAft>
              <a:buClr>
                <a:srgbClr val="202124"/>
              </a:buClr>
              <a:buSzPts val="1498"/>
              <a:buFont typeface="Times New Roman"/>
              <a:buChar char="○"/>
            </a:pPr>
            <a:r>
              <a:t/>
            </a:r>
            <a:endParaRPr sz="1313">
              <a:solidFill>
                <a:srgbClr val="202124"/>
              </a:solidFill>
              <a:highlight>
                <a:srgbClr val="FFFFFF"/>
              </a:highlight>
              <a:latin typeface="Merriweather"/>
              <a:ea typeface="Merriweather"/>
              <a:cs typeface="Merriweather"/>
              <a:sym typeface="Merriweather"/>
            </a:endParaRPr>
          </a:p>
          <a:p>
            <a:pPr indent="0" lvl="0" marL="914400" marR="0" rtl="0" algn="l">
              <a:lnSpc>
                <a:spcPct val="115000"/>
              </a:lnSpc>
              <a:spcBef>
                <a:spcPts val="1200"/>
              </a:spcBef>
              <a:spcAft>
                <a:spcPts val="0"/>
              </a:spcAft>
              <a:buNone/>
            </a:pPr>
            <a:r>
              <a:t/>
            </a:r>
            <a:endParaRPr sz="1313">
              <a:solidFill>
                <a:srgbClr val="202124"/>
              </a:solidFill>
              <a:highlight>
                <a:srgbClr val="FFFFFF"/>
              </a:highlight>
              <a:latin typeface="Merriweather"/>
              <a:ea typeface="Merriweather"/>
              <a:cs typeface="Merriweather"/>
              <a:sym typeface="Merriweather"/>
            </a:endParaRPr>
          </a:p>
          <a:p>
            <a:pPr indent="0" lvl="0" marL="914400" marR="0" rtl="0" algn="l">
              <a:lnSpc>
                <a:spcPct val="115000"/>
              </a:lnSpc>
              <a:spcBef>
                <a:spcPts val="1200"/>
              </a:spcBef>
              <a:spcAft>
                <a:spcPts val="0"/>
              </a:spcAft>
              <a:buNone/>
            </a:pPr>
            <a:r>
              <a:rPr lang="en" sz="1313">
                <a:solidFill>
                  <a:srgbClr val="202124"/>
                </a:solidFill>
                <a:highlight>
                  <a:srgbClr val="FFFFFF"/>
                </a:highlight>
                <a:latin typeface="Merriweather"/>
                <a:ea typeface="Merriweather"/>
                <a:cs typeface="Merriweather"/>
                <a:sym typeface="Merriweather"/>
              </a:rPr>
              <a:t>Where,</a:t>
            </a:r>
            <a:endParaRPr sz="1313">
              <a:solidFill>
                <a:srgbClr val="202124"/>
              </a:solidFill>
              <a:highlight>
                <a:srgbClr val="FFFFFF"/>
              </a:highlight>
              <a:latin typeface="Merriweather"/>
              <a:ea typeface="Merriweather"/>
              <a:cs typeface="Merriweather"/>
              <a:sym typeface="Merriweather"/>
            </a:endParaRPr>
          </a:p>
          <a:p>
            <a:pPr indent="-323733" lvl="1" marL="914400" marR="0" rtl="0" algn="l">
              <a:lnSpc>
                <a:spcPct val="115000"/>
              </a:lnSpc>
              <a:spcBef>
                <a:spcPts val="1200"/>
              </a:spcBef>
              <a:spcAft>
                <a:spcPts val="0"/>
              </a:spcAft>
              <a:buClr>
                <a:srgbClr val="202124"/>
              </a:buClr>
              <a:buSzPts val="1498"/>
              <a:buFont typeface="Times New Roman"/>
              <a:buChar char="○"/>
            </a:pPr>
            <a:r>
              <a:rPr lang="en" sz="1313">
                <a:solidFill>
                  <a:srgbClr val="202124"/>
                </a:solidFill>
                <a:highlight>
                  <a:srgbClr val="FFFFFF"/>
                </a:highlight>
                <a:latin typeface="Merriweather"/>
                <a:ea typeface="Merriweather"/>
                <a:cs typeface="Merriweather"/>
                <a:sym typeface="Merriweather"/>
              </a:rPr>
              <a:t>TP = True Positive</a:t>
            </a:r>
            <a:endParaRPr sz="1313">
              <a:solidFill>
                <a:srgbClr val="202124"/>
              </a:solidFill>
              <a:highlight>
                <a:srgbClr val="FFFFFF"/>
              </a:highlight>
              <a:latin typeface="Merriweather"/>
              <a:ea typeface="Merriweather"/>
              <a:cs typeface="Merriweather"/>
              <a:sym typeface="Merriweather"/>
            </a:endParaRPr>
          </a:p>
          <a:p>
            <a:pPr indent="-323733" lvl="1" marL="914400" marR="0" rtl="0" algn="l">
              <a:lnSpc>
                <a:spcPct val="115000"/>
              </a:lnSpc>
              <a:spcBef>
                <a:spcPts val="0"/>
              </a:spcBef>
              <a:spcAft>
                <a:spcPts val="0"/>
              </a:spcAft>
              <a:buClr>
                <a:srgbClr val="202124"/>
              </a:buClr>
              <a:buSzPts val="1498"/>
              <a:buFont typeface="Times New Roman"/>
              <a:buChar char="○"/>
            </a:pPr>
            <a:r>
              <a:rPr lang="en" sz="1313">
                <a:solidFill>
                  <a:srgbClr val="202124"/>
                </a:solidFill>
                <a:highlight>
                  <a:srgbClr val="FFFFFF"/>
                </a:highlight>
                <a:latin typeface="Merriweather"/>
                <a:ea typeface="Merriweather"/>
                <a:cs typeface="Merriweather"/>
                <a:sym typeface="Merriweather"/>
              </a:rPr>
              <a:t>TN = True Negative</a:t>
            </a:r>
            <a:endParaRPr sz="1313">
              <a:solidFill>
                <a:srgbClr val="202124"/>
              </a:solidFill>
              <a:highlight>
                <a:srgbClr val="FFFFFF"/>
              </a:highlight>
              <a:latin typeface="Merriweather"/>
              <a:ea typeface="Merriweather"/>
              <a:cs typeface="Merriweather"/>
              <a:sym typeface="Merriweather"/>
            </a:endParaRPr>
          </a:p>
          <a:p>
            <a:pPr indent="-323733" lvl="1" marL="914400" marR="0" rtl="0" algn="l">
              <a:lnSpc>
                <a:spcPct val="115000"/>
              </a:lnSpc>
              <a:spcBef>
                <a:spcPts val="0"/>
              </a:spcBef>
              <a:spcAft>
                <a:spcPts val="0"/>
              </a:spcAft>
              <a:buClr>
                <a:srgbClr val="202124"/>
              </a:buClr>
              <a:buSzPts val="1498"/>
              <a:buFont typeface="Times New Roman"/>
              <a:buChar char="○"/>
            </a:pPr>
            <a:r>
              <a:rPr lang="en" sz="1313">
                <a:solidFill>
                  <a:srgbClr val="202124"/>
                </a:solidFill>
                <a:highlight>
                  <a:srgbClr val="FFFFFF"/>
                </a:highlight>
                <a:latin typeface="Merriweather"/>
                <a:ea typeface="Merriweather"/>
                <a:cs typeface="Merriweather"/>
                <a:sym typeface="Merriweather"/>
              </a:rPr>
              <a:t>FP = False Positive</a:t>
            </a:r>
            <a:endParaRPr sz="1313">
              <a:solidFill>
                <a:srgbClr val="202124"/>
              </a:solidFill>
              <a:highlight>
                <a:srgbClr val="FFFFFF"/>
              </a:highlight>
              <a:latin typeface="Merriweather"/>
              <a:ea typeface="Merriweather"/>
              <a:cs typeface="Merriweather"/>
              <a:sym typeface="Merriweather"/>
            </a:endParaRPr>
          </a:p>
          <a:p>
            <a:pPr indent="-324762" lvl="1" marL="914400" marR="0" rtl="0" algn="l">
              <a:lnSpc>
                <a:spcPct val="115000"/>
              </a:lnSpc>
              <a:spcBef>
                <a:spcPts val="0"/>
              </a:spcBef>
              <a:spcAft>
                <a:spcPts val="0"/>
              </a:spcAft>
              <a:buClr>
                <a:srgbClr val="202124"/>
              </a:buClr>
              <a:buSzPts val="1514"/>
              <a:buFont typeface="Times New Roman"/>
              <a:buChar char="○"/>
            </a:pPr>
            <a:r>
              <a:rPr lang="en" sz="1313">
                <a:solidFill>
                  <a:srgbClr val="202124"/>
                </a:solidFill>
                <a:highlight>
                  <a:srgbClr val="FFFFFF"/>
                </a:highlight>
                <a:latin typeface="Merriweather"/>
                <a:ea typeface="Merriweather"/>
                <a:cs typeface="Merriweather"/>
                <a:sym typeface="Merriweather"/>
              </a:rPr>
              <a:t>FN = False Negative</a:t>
            </a:r>
            <a:r>
              <a:rPr lang="en">
                <a:solidFill>
                  <a:srgbClr val="000000"/>
                </a:solidFill>
              </a:rPr>
              <a:t> </a:t>
            </a:r>
            <a:endParaRPr>
              <a:solidFill>
                <a:srgbClr val="000000"/>
              </a:solidFill>
            </a:endParaRPr>
          </a:p>
          <a:p>
            <a:pPr indent="0" lvl="0" marL="0" rtl="0" algn="l">
              <a:spcBef>
                <a:spcPts val="1200"/>
              </a:spcBef>
              <a:spcAft>
                <a:spcPts val="1200"/>
              </a:spcAft>
              <a:buNone/>
            </a:pPr>
            <a:r>
              <a:t/>
            </a:r>
            <a:endParaRPr sz="1500">
              <a:solidFill>
                <a:srgbClr val="000000"/>
              </a:solidFill>
            </a:endParaRPr>
          </a:p>
        </p:txBody>
      </p:sp>
      <p:pic>
        <p:nvPicPr>
          <p:cNvPr id="109" name="Google Shape;109;p20"/>
          <p:cNvPicPr preferRelativeResize="0"/>
          <p:nvPr/>
        </p:nvPicPr>
        <p:blipFill>
          <a:blip r:embed="rId3">
            <a:alphaModFix/>
          </a:blip>
          <a:stretch>
            <a:fillRect/>
          </a:stretch>
        </p:blipFill>
        <p:spPr>
          <a:xfrm>
            <a:off x="5114550" y="1877300"/>
            <a:ext cx="3947275" cy="69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600"/>
              </a:spcAft>
              <a:buNone/>
            </a:pPr>
            <a:r>
              <a:rPr b="1" lang="en" sz="4000">
                <a:latin typeface="Georgia"/>
                <a:ea typeface="Georgia"/>
                <a:cs typeface="Georgia"/>
                <a:sym typeface="Georgia"/>
              </a:rPr>
              <a:t>Logistic Regression</a:t>
            </a:r>
            <a:endParaRPr sz="4000">
              <a:latin typeface="Georgia"/>
              <a:ea typeface="Georgia"/>
              <a:cs typeface="Georgia"/>
              <a:sym typeface="Georgia"/>
            </a:endParaRPr>
          </a:p>
        </p:txBody>
      </p:sp>
      <p:sp>
        <p:nvSpPr>
          <p:cNvPr id="115" name="Google Shape;115;p21"/>
          <p:cNvSpPr txBox="1"/>
          <p:nvPr>
            <p:ph idx="1" type="body"/>
          </p:nvPr>
        </p:nvSpPr>
        <p:spPr>
          <a:xfrm>
            <a:off x="4306650" y="0"/>
            <a:ext cx="48375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23">
                <a:solidFill>
                  <a:srgbClr val="202124"/>
                </a:solidFill>
                <a:highlight>
                  <a:srgbClr val="FFFFFF"/>
                </a:highlight>
                <a:latin typeface="Merriweather"/>
                <a:ea typeface="Merriweather"/>
                <a:cs typeface="Merriweather"/>
                <a:sym typeface="Merriweather"/>
              </a:rPr>
              <a:t>After splitting the data once we got the target dataset which is PREPAID we applied the LR and build the model</a:t>
            </a:r>
            <a:endParaRPr sz="7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en" sz="1423">
                <a:solidFill>
                  <a:srgbClr val="202124"/>
                </a:solidFill>
                <a:highlight>
                  <a:srgbClr val="FFFFFF"/>
                </a:highlight>
                <a:latin typeface="Merriweather"/>
                <a:ea typeface="Merriweather"/>
                <a:cs typeface="Merriweather"/>
                <a:sym typeface="Merriweather"/>
              </a:rPr>
              <a:t>Then we apply L1 regularization </a:t>
            </a:r>
            <a:r>
              <a:rPr lang="en" sz="1700">
                <a:solidFill>
                  <a:schemeClr val="dk1"/>
                </a:solidFill>
              </a:rPr>
              <a:t> </a:t>
            </a:r>
            <a:endParaRPr sz="1700">
              <a:solidFill>
                <a:schemeClr val="dk1"/>
              </a:solidFill>
            </a:endParaRPr>
          </a:p>
        </p:txBody>
      </p:sp>
      <p:pic>
        <p:nvPicPr>
          <p:cNvPr id="116" name="Google Shape;116;p21"/>
          <p:cNvPicPr preferRelativeResize="0"/>
          <p:nvPr/>
        </p:nvPicPr>
        <p:blipFill rotWithShape="1">
          <a:blip r:embed="rId3">
            <a:alphaModFix/>
          </a:blip>
          <a:srcRect b="0" l="0" r="0" t="9861"/>
          <a:stretch/>
        </p:blipFill>
        <p:spPr>
          <a:xfrm>
            <a:off x="4408700" y="626350"/>
            <a:ext cx="4643274" cy="1588200"/>
          </a:xfrm>
          <a:prstGeom prst="rect">
            <a:avLst/>
          </a:prstGeom>
          <a:noFill/>
          <a:ln>
            <a:noFill/>
          </a:ln>
        </p:spPr>
      </p:pic>
      <p:pic>
        <p:nvPicPr>
          <p:cNvPr id="117" name="Google Shape;117;p21"/>
          <p:cNvPicPr preferRelativeResize="0"/>
          <p:nvPr/>
        </p:nvPicPr>
        <p:blipFill>
          <a:blip r:embed="rId4">
            <a:alphaModFix/>
          </a:blip>
          <a:stretch>
            <a:fillRect/>
          </a:stretch>
        </p:blipFill>
        <p:spPr>
          <a:xfrm>
            <a:off x="4408700" y="2717675"/>
            <a:ext cx="3071825" cy="228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