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8" r:id="rId3"/>
    <p:sldId id="269" r:id="rId4"/>
    <p:sldId id="264" r:id="rId5"/>
    <p:sldId id="270" r:id="rId6"/>
    <p:sldId id="271" r:id="rId7"/>
    <p:sldId id="276" r:id="rId8"/>
    <p:sldId id="259" r:id="rId9"/>
    <p:sldId id="278" r:id="rId10"/>
    <p:sldId id="275" r:id="rId11"/>
    <p:sldId id="277" r:id="rId12"/>
  </p:sldIdLst>
  <p:sldSz cx="10691813" cy="755967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E6E6E6"/>
    <a:srgbClr val="202020"/>
    <a:srgbClr val="595959"/>
    <a:srgbClr val="DEDEDE"/>
    <a:srgbClr val="01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3842" autoAdjust="0"/>
  </p:normalViewPr>
  <p:slideViewPr>
    <p:cSldViewPr snapToGrid="0">
      <p:cViewPr varScale="1">
        <p:scale>
          <a:sx n="61" d="100"/>
          <a:sy n="61" d="100"/>
        </p:scale>
        <p:origin x="12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cap="none" spc="20" baseline="0">
                <a:solidFill>
                  <a:schemeClr val="tx1">
                    <a:lumMod val="50000"/>
                    <a:lumOff val="50000"/>
                  </a:schemeClr>
                </a:solidFill>
                <a:latin typeface="+mn-lt"/>
                <a:ea typeface="+mn-ea"/>
                <a:cs typeface="+mn-cs"/>
              </a:defRPr>
            </a:pPr>
            <a:r>
              <a:rPr lang="en-MY" sz="900" b="1" dirty="0"/>
              <a:t>Summary</a:t>
            </a:r>
          </a:p>
        </c:rich>
      </c:tx>
      <c:layout>
        <c:manualLayout>
          <c:xMode val="edge"/>
          <c:yMode val="edge"/>
          <c:x val="0.24653656115167577"/>
          <c:y val="5.5717761023451912E-2"/>
        </c:manualLayout>
      </c:layout>
      <c:overlay val="0"/>
      <c:spPr>
        <a:noFill/>
        <a:ln>
          <a:noFill/>
        </a:ln>
        <a:effectLst/>
      </c:spPr>
      <c:txPr>
        <a:bodyPr rot="0" spcFirstLastPara="1" vertOverflow="ellipsis" vert="horz" wrap="square" anchor="ctr" anchorCtr="1"/>
        <a:lstStyle/>
        <a:p>
          <a:pPr>
            <a:defRPr sz="900" b="1"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0311017373666975"/>
          <c:y val="0.2276811715369467"/>
          <c:w val="0.80931127792182145"/>
          <c:h val="0.5574162141578981"/>
        </c:manualLayout>
      </c:layout>
      <c:barChart>
        <c:barDir val="col"/>
        <c:grouping val="clustered"/>
        <c:varyColors val="0"/>
        <c:ser>
          <c:idx val="0"/>
          <c:order val="0"/>
          <c:tx>
            <c:strRef>
              <c:f>Sheet1!$B$1</c:f>
              <c:strCache>
                <c:ptCount val="1"/>
                <c:pt idx="0">
                  <c:v>Week1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Sheet1!$A$2:$A$5</c:f>
              <c:strCache>
                <c:ptCount val="4"/>
                <c:pt idx="0">
                  <c:v>Contacts Tracked</c:v>
                </c:pt>
                <c:pt idx="1">
                  <c:v>Photo Tracked</c:v>
                </c:pt>
                <c:pt idx="2">
                  <c:v>Location Tracked</c:v>
                </c:pt>
                <c:pt idx="3">
                  <c:v>Phone Number Tracked</c:v>
                </c:pt>
              </c:strCache>
            </c:strRef>
          </c:cat>
          <c:val>
            <c:numRef>
              <c:f>Sheet1!$B$2:$B$5</c:f>
              <c:numCache>
                <c:formatCode>General</c:formatCode>
                <c:ptCount val="4"/>
                <c:pt idx="0">
                  <c:v>8</c:v>
                </c:pt>
                <c:pt idx="1">
                  <c:v>9</c:v>
                </c:pt>
                <c:pt idx="2">
                  <c:v>9</c:v>
                </c:pt>
                <c:pt idx="3">
                  <c:v>8</c:v>
                </c:pt>
              </c:numCache>
            </c:numRef>
          </c:val>
          <c:extLst>
            <c:ext xmlns:c16="http://schemas.microsoft.com/office/drawing/2014/chart" uri="{C3380CC4-5D6E-409C-BE32-E72D297353CC}">
              <c16:uniqueId val="{00000000-FA15-4E40-9284-4DC747D8D854}"/>
            </c:ext>
          </c:extLst>
        </c:ser>
        <c:ser>
          <c:idx val="1"/>
          <c:order val="1"/>
          <c:tx>
            <c:strRef>
              <c:f>Sheet1!$C$1</c:f>
              <c:strCache>
                <c:ptCount val="1"/>
                <c:pt idx="0">
                  <c:v>Week2</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Sheet1!$A$2:$A$5</c:f>
              <c:strCache>
                <c:ptCount val="4"/>
                <c:pt idx="0">
                  <c:v>Contacts Tracked</c:v>
                </c:pt>
                <c:pt idx="1">
                  <c:v>Photo Tracked</c:v>
                </c:pt>
                <c:pt idx="2">
                  <c:v>Location Tracked</c:v>
                </c:pt>
                <c:pt idx="3">
                  <c:v>Phone Number Tracked</c:v>
                </c:pt>
              </c:strCache>
            </c:strRef>
          </c:cat>
          <c:val>
            <c:numRef>
              <c:f>Sheet1!$C$2:$C$5</c:f>
              <c:numCache>
                <c:formatCode>General</c:formatCode>
                <c:ptCount val="4"/>
                <c:pt idx="0">
                  <c:v>8</c:v>
                </c:pt>
                <c:pt idx="1">
                  <c:v>7</c:v>
                </c:pt>
                <c:pt idx="2">
                  <c:v>6</c:v>
                </c:pt>
                <c:pt idx="3">
                  <c:v>7</c:v>
                </c:pt>
              </c:numCache>
            </c:numRef>
          </c:val>
          <c:extLst>
            <c:ext xmlns:c16="http://schemas.microsoft.com/office/drawing/2014/chart" uri="{C3380CC4-5D6E-409C-BE32-E72D297353CC}">
              <c16:uniqueId val="{00000001-FA15-4E40-9284-4DC747D8D854}"/>
            </c:ext>
          </c:extLst>
        </c:ser>
        <c:ser>
          <c:idx val="2"/>
          <c:order val="2"/>
          <c:tx>
            <c:strRef>
              <c:f>Sheet1!$D$1</c:f>
              <c:strCache>
                <c:ptCount val="1"/>
                <c:pt idx="0">
                  <c:v>Week3</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Sheet1!$A$2:$A$5</c:f>
              <c:strCache>
                <c:ptCount val="4"/>
                <c:pt idx="0">
                  <c:v>Contacts Tracked</c:v>
                </c:pt>
                <c:pt idx="1">
                  <c:v>Photo Tracked</c:v>
                </c:pt>
                <c:pt idx="2">
                  <c:v>Location Tracked</c:v>
                </c:pt>
                <c:pt idx="3">
                  <c:v>Phone Number Tracked</c:v>
                </c:pt>
              </c:strCache>
            </c:strRef>
          </c:cat>
          <c:val>
            <c:numRef>
              <c:f>Sheet1!$D$2:$D$5</c:f>
              <c:numCache>
                <c:formatCode>General</c:formatCode>
                <c:ptCount val="4"/>
                <c:pt idx="0">
                  <c:v>5</c:v>
                </c:pt>
                <c:pt idx="1">
                  <c:v>6</c:v>
                </c:pt>
                <c:pt idx="2">
                  <c:v>5</c:v>
                </c:pt>
                <c:pt idx="3">
                  <c:v>5</c:v>
                </c:pt>
              </c:numCache>
            </c:numRef>
          </c:val>
          <c:extLst>
            <c:ext xmlns:c16="http://schemas.microsoft.com/office/drawing/2014/chart" uri="{C3380CC4-5D6E-409C-BE32-E72D297353CC}">
              <c16:uniqueId val="{00000002-FA15-4E40-9284-4DC747D8D854}"/>
            </c:ext>
          </c:extLst>
        </c:ser>
        <c:dLbls>
          <c:showLegendKey val="0"/>
          <c:showVal val="0"/>
          <c:showCatName val="0"/>
          <c:showSerName val="0"/>
          <c:showPercent val="0"/>
          <c:showBubbleSize val="0"/>
        </c:dLbls>
        <c:gapWidth val="100"/>
        <c:overlap val="-24"/>
        <c:axId val="603473976"/>
        <c:axId val="603477176"/>
      </c:barChart>
      <c:catAx>
        <c:axId val="603473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 b="0" i="0" u="none" strike="noStrike" kern="1200" baseline="0">
                <a:solidFill>
                  <a:schemeClr val="tx1">
                    <a:lumMod val="50000"/>
                    <a:lumOff val="50000"/>
                  </a:schemeClr>
                </a:solidFill>
                <a:latin typeface="+mn-lt"/>
                <a:ea typeface="+mn-ea"/>
                <a:cs typeface="+mn-cs"/>
              </a:defRPr>
            </a:pPr>
            <a:endParaRPr lang="en-US"/>
          </a:p>
        </c:txPr>
        <c:crossAx val="603477176"/>
        <c:crosses val="autoZero"/>
        <c:auto val="1"/>
        <c:lblAlgn val="ctr"/>
        <c:lblOffset val="100"/>
        <c:noMultiLvlLbl val="0"/>
      </c:catAx>
      <c:valAx>
        <c:axId val="603477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00" b="0" i="0" u="none" strike="noStrike" kern="1200" baseline="0">
                <a:solidFill>
                  <a:schemeClr val="tx1">
                    <a:lumMod val="50000"/>
                    <a:lumOff val="50000"/>
                  </a:schemeClr>
                </a:solidFill>
                <a:latin typeface="+mn-lt"/>
                <a:ea typeface="+mn-ea"/>
                <a:cs typeface="+mn-cs"/>
              </a:defRPr>
            </a:pPr>
            <a:endParaRPr lang="en-US"/>
          </a:p>
        </c:txPr>
        <c:crossAx val="603473976"/>
        <c:crosses val="autoZero"/>
        <c:crossBetween val="between"/>
      </c:valAx>
      <c:spPr>
        <a:noFill/>
        <a:ln>
          <a:noFill/>
        </a:ln>
        <a:effectLst/>
      </c:spPr>
    </c:plotArea>
    <c:legend>
      <c:legendPos val="b"/>
      <c:layout>
        <c:manualLayout>
          <c:xMode val="edge"/>
          <c:yMode val="edge"/>
          <c:x val="0.54396554231915939"/>
          <c:y val="9.4785270914816866E-2"/>
          <c:w val="0.44658632400444892"/>
          <c:h val="0.10659372407655408"/>
        </c:manualLayout>
      </c:layout>
      <c:overlay val="0"/>
      <c:spPr>
        <a:noFill/>
        <a:ln>
          <a:noFill/>
        </a:ln>
        <a:effectLst/>
      </c:spPr>
      <c:txPr>
        <a:bodyPr rot="0" spcFirstLastPara="1" vertOverflow="ellipsis" vert="horz" wrap="square" anchor="ctr" anchorCtr="1"/>
        <a:lstStyle/>
        <a:p>
          <a:pPr>
            <a:defRPr sz="4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en-US"/>
              <a:t>Click to edit Master title style</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427234-63FD-4C8E-ADF0-AFBB44A1E02E}" type="datetimeFigureOut">
              <a:rPr lang="en-MY" smtClean="0"/>
              <a:t>7/7/2021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AC60D35-4D3E-4E68-B041-FF1A71591C2E}" type="slidenum">
              <a:rPr lang="en-MY" smtClean="0"/>
              <a:t>‹#›</a:t>
            </a:fld>
            <a:endParaRPr lang="en-MY"/>
          </a:p>
        </p:txBody>
      </p:sp>
    </p:spTree>
    <p:extLst>
      <p:ext uri="{BB962C8B-B14F-4D97-AF65-F5344CB8AC3E}">
        <p14:creationId xmlns:p14="http://schemas.microsoft.com/office/powerpoint/2010/main" val="318226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27234-63FD-4C8E-ADF0-AFBB44A1E02E}" type="datetimeFigureOut">
              <a:rPr lang="en-MY" smtClean="0"/>
              <a:t>7/7/2021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AC60D35-4D3E-4E68-B041-FF1A71591C2E}" type="slidenum">
              <a:rPr lang="en-MY" smtClean="0"/>
              <a:t>‹#›</a:t>
            </a:fld>
            <a:endParaRPr lang="en-MY"/>
          </a:p>
        </p:txBody>
      </p:sp>
    </p:spTree>
    <p:extLst>
      <p:ext uri="{BB962C8B-B14F-4D97-AF65-F5344CB8AC3E}">
        <p14:creationId xmlns:p14="http://schemas.microsoft.com/office/powerpoint/2010/main" val="212559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27234-63FD-4C8E-ADF0-AFBB44A1E02E}" type="datetimeFigureOut">
              <a:rPr lang="en-MY" smtClean="0"/>
              <a:t>7/7/2021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AC60D35-4D3E-4E68-B041-FF1A71591C2E}" type="slidenum">
              <a:rPr lang="en-MY" smtClean="0"/>
              <a:t>‹#›</a:t>
            </a:fld>
            <a:endParaRPr lang="en-MY"/>
          </a:p>
        </p:txBody>
      </p:sp>
    </p:spTree>
    <p:extLst>
      <p:ext uri="{BB962C8B-B14F-4D97-AF65-F5344CB8AC3E}">
        <p14:creationId xmlns:p14="http://schemas.microsoft.com/office/powerpoint/2010/main" val="318430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27234-63FD-4C8E-ADF0-AFBB44A1E02E}" type="datetimeFigureOut">
              <a:rPr lang="en-MY" smtClean="0"/>
              <a:t>7/7/2021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AC60D35-4D3E-4E68-B041-FF1A71591C2E}" type="slidenum">
              <a:rPr lang="en-MY" smtClean="0"/>
              <a:t>‹#›</a:t>
            </a:fld>
            <a:endParaRPr lang="en-MY"/>
          </a:p>
        </p:txBody>
      </p:sp>
    </p:spTree>
    <p:extLst>
      <p:ext uri="{BB962C8B-B14F-4D97-AF65-F5344CB8AC3E}">
        <p14:creationId xmlns:p14="http://schemas.microsoft.com/office/powerpoint/2010/main" val="3537026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en-US"/>
              <a:t>Click to edit Master title style</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27234-63FD-4C8E-ADF0-AFBB44A1E02E}" type="datetimeFigureOut">
              <a:rPr lang="en-MY" smtClean="0"/>
              <a:t>7/7/2021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AC60D35-4D3E-4E68-B041-FF1A71591C2E}" type="slidenum">
              <a:rPr lang="en-MY" smtClean="0"/>
              <a:t>‹#›</a:t>
            </a:fld>
            <a:endParaRPr lang="en-MY"/>
          </a:p>
        </p:txBody>
      </p:sp>
    </p:spTree>
    <p:extLst>
      <p:ext uri="{BB962C8B-B14F-4D97-AF65-F5344CB8AC3E}">
        <p14:creationId xmlns:p14="http://schemas.microsoft.com/office/powerpoint/2010/main" val="243468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427234-63FD-4C8E-ADF0-AFBB44A1E02E}" type="datetimeFigureOut">
              <a:rPr lang="en-MY" smtClean="0"/>
              <a:t>7/7/2021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AC60D35-4D3E-4E68-B041-FF1A71591C2E}" type="slidenum">
              <a:rPr lang="en-MY" smtClean="0"/>
              <a:t>‹#›</a:t>
            </a:fld>
            <a:endParaRPr lang="en-MY"/>
          </a:p>
        </p:txBody>
      </p:sp>
    </p:spTree>
    <p:extLst>
      <p:ext uri="{BB962C8B-B14F-4D97-AF65-F5344CB8AC3E}">
        <p14:creationId xmlns:p14="http://schemas.microsoft.com/office/powerpoint/2010/main" val="314705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736456" y="2761381"/>
            <a:ext cx="4523137"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412731" y="2761381"/>
            <a:ext cx="4545413"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427234-63FD-4C8E-ADF0-AFBB44A1E02E}" type="datetimeFigureOut">
              <a:rPr lang="en-MY" smtClean="0"/>
              <a:t>7/7/2021</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3AC60D35-4D3E-4E68-B041-FF1A71591C2E}" type="slidenum">
              <a:rPr lang="en-MY" smtClean="0"/>
              <a:t>‹#›</a:t>
            </a:fld>
            <a:endParaRPr lang="en-MY"/>
          </a:p>
        </p:txBody>
      </p:sp>
    </p:spTree>
    <p:extLst>
      <p:ext uri="{BB962C8B-B14F-4D97-AF65-F5344CB8AC3E}">
        <p14:creationId xmlns:p14="http://schemas.microsoft.com/office/powerpoint/2010/main" val="160400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427234-63FD-4C8E-ADF0-AFBB44A1E02E}" type="datetimeFigureOut">
              <a:rPr lang="en-MY" smtClean="0"/>
              <a:t>7/7/2021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3AC60D35-4D3E-4E68-B041-FF1A71591C2E}" type="slidenum">
              <a:rPr lang="en-MY" smtClean="0"/>
              <a:t>‹#›</a:t>
            </a:fld>
            <a:endParaRPr lang="en-MY"/>
          </a:p>
        </p:txBody>
      </p:sp>
    </p:spTree>
    <p:extLst>
      <p:ext uri="{BB962C8B-B14F-4D97-AF65-F5344CB8AC3E}">
        <p14:creationId xmlns:p14="http://schemas.microsoft.com/office/powerpoint/2010/main" val="20093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27234-63FD-4C8E-ADF0-AFBB44A1E02E}" type="datetimeFigureOut">
              <a:rPr lang="en-MY" smtClean="0"/>
              <a:t>7/7/2021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3AC60D35-4D3E-4E68-B041-FF1A71591C2E}" type="slidenum">
              <a:rPr lang="en-MY" smtClean="0"/>
              <a:t>‹#›</a:t>
            </a:fld>
            <a:endParaRPr lang="en-MY"/>
          </a:p>
        </p:txBody>
      </p:sp>
    </p:spTree>
    <p:extLst>
      <p:ext uri="{BB962C8B-B14F-4D97-AF65-F5344CB8AC3E}">
        <p14:creationId xmlns:p14="http://schemas.microsoft.com/office/powerpoint/2010/main" val="205427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9E427234-63FD-4C8E-ADF0-AFBB44A1E02E}" type="datetimeFigureOut">
              <a:rPr lang="en-MY" smtClean="0"/>
              <a:t>7/7/2021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AC60D35-4D3E-4E68-B041-FF1A71591C2E}" type="slidenum">
              <a:rPr lang="en-MY" smtClean="0"/>
              <a:t>‹#›</a:t>
            </a:fld>
            <a:endParaRPr lang="en-MY"/>
          </a:p>
        </p:txBody>
      </p:sp>
    </p:spTree>
    <p:extLst>
      <p:ext uri="{BB962C8B-B14F-4D97-AF65-F5344CB8AC3E}">
        <p14:creationId xmlns:p14="http://schemas.microsoft.com/office/powerpoint/2010/main" val="527728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9E427234-63FD-4C8E-ADF0-AFBB44A1E02E}" type="datetimeFigureOut">
              <a:rPr lang="en-MY" smtClean="0"/>
              <a:t>7/7/2021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AC60D35-4D3E-4E68-B041-FF1A71591C2E}" type="slidenum">
              <a:rPr lang="en-MY" smtClean="0"/>
              <a:t>‹#›</a:t>
            </a:fld>
            <a:endParaRPr lang="en-MY"/>
          </a:p>
        </p:txBody>
      </p:sp>
    </p:spTree>
    <p:extLst>
      <p:ext uri="{BB962C8B-B14F-4D97-AF65-F5344CB8AC3E}">
        <p14:creationId xmlns:p14="http://schemas.microsoft.com/office/powerpoint/2010/main" val="274234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9E427234-63FD-4C8E-ADF0-AFBB44A1E02E}" type="datetimeFigureOut">
              <a:rPr lang="en-MY" smtClean="0"/>
              <a:t>7/7/2021</a:t>
            </a:fld>
            <a:endParaRPr lang="en-MY"/>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3AC60D35-4D3E-4E68-B041-FF1A71591C2E}" type="slidenum">
              <a:rPr lang="en-MY" smtClean="0"/>
              <a:t>‹#›</a:t>
            </a:fld>
            <a:endParaRPr lang="en-MY"/>
          </a:p>
        </p:txBody>
      </p:sp>
    </p:spTree>
    <p:extLst>
      <p:ext uri="{BB962C8B-B14F-4D97-AF65-F5344CB8AC3E}">
        <p14:creationId xmlns:p14="http://schemas.microsoft.com/office/powerpoint/2010/main" val="4290918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6.png"/><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hyperlink" Target="https://aappb.org/" TargetMode="External"/><Relationship Id="rId1" Type="http://schemas.openxmlformats.org/officeDocument/2006/relationships/slideLayout" Target="../slideLayouts/slideLayout7.xml"/><Relationship Id="rId5" Type="http://schemas.openxmlformats.org/officeDocument/2006/relationships/hyperlink" Target="https://covid19.who.int/" TargetMode="External"/><Relationship Id="rId4" Type="http://schemas.openxmlformats.org/officeDocument/2006/relationships/hyperlink" Target="https://ourworldindata.org/co2-and-other-greenhouse-gas-emission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appb.org/" TargetMode="External"/><Relationship Id="rId2" Type="http://schemas.openxmlformats.org/officeDocument/2006/relationships/hyperlink" Target="https://www.numbeo.com/crime/region_rankings.jsp?title=2020&amp;region=142" TargetMode="External"/><Relationship Id="rId1" Type="http://schemas.openxmlformats.org/officeDocument/2006/relationships/slideLayout" Target="../slideLayouts/slideLayout7.xml"/><Relationship Id="rId6" Type="http://schemas.openxmlformats.org/officeDocument/2006/relationships/hyperlink" Target="https://www.numbeo.com/crime/country_result.jsp?country=Cambodia" TargetMode="External"/><Relationship Id="rId5" Type="http://schemas.openxmlformats.org/officeDocument/2006/relationships/hyperlink" Target="https://www.theguardian.com/world/2020/sep/19/thousands-gather-in-thailand-for-anti-government-protest-bangkok" TargetMode="External"/><Relationship Id="rId4" Type="http://schemas.openxmlformats.org/officeDocument/2006/relationships/hyperlink" Target="https://covid19.who.int/"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ourworldindata.org/co2-and-other-greenhouse-gas-emissions" TargetMode="External"/><Relationship Id="rId13" Type="http://schemas.openxmlformats.org/officeDocument/2006/relationships/hyperlink" Target="https://data.worldbank.org/indicator/EN.POP.SLUM.UR.ZS" TargetMode="External"/><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www.theglobaleconomy.com/download-data.php"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theglobaleconomy.com/download-data.php" TargetMode="External"/><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hyperlink" Target="https://www.theglobaleconomy.com/download-data.php" TargetMode="Externa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hyperlink" Target="https://aseandse.org/asean-socio-cultural-community-blueprint-2025/" TargetMode="External"/><Relationship Id="rId2" Type="http://schemas.openxmlformats.org/officeDocument/2006/relationships/hyperlink" Target="https://sdgs.un.org/goals/goal11" TargetMode="External"/><Relationship Id="rId1" Type="http://schemas.openxmlformats.org/officeDocument/2006/relationships/slideLayout" Target="../slideLayouts/slideLayout7.xml"/><Relationship Id="rId4" Type="http://schemas.openxmlformats.org/officeDocument/2006/relationships/hyperlink" Target="https://aseandse.org/asean-economic-community-blueprint-2025/"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30.png"/><Relationship Id="rId5" Type="http://schemas.openxmlformats.org/officeDocument/2006/relationships/hyperlink" Target="https://www.theglobaleconomy.com/download-data.php" TargetMode="External"/><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microsoft.com/office/2007/relationships/hdphoto" Target="../media/hdphoto1.wdp"/><Relationship Id="rId7" Type="http://schemas.microsoft.com/office/2007/relationships/hdphoto" Target="../media/hdphoto2.wdp"/><Relationship Id="rId12"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38.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32.jpeg"/><Relationship Id="rId9" Type="http://schemas.openxmlformats.org/officeDocument/2006/relationships/image" Target="../media/image36.png"/><Relationship Id="rId1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A46CE9-585E-4EB3-94F1-26B2943B7996}"/>
              </a:ext>
            </a:extLst>
          </p:cNvPr>
          <p:cNvPicPr>
            <a:picLocks noChangeAspect="1"/>
          </p:cNvPicPr>
          <p:nvPr/>
        </p:nvPicPr>
        <p:blipFill rotWithShape="1">
          <a:blip r:embed="rId2">
            <a:extLst>
              <a:ext uri="{28A0092B-C50C-407E-A947-70E740481C1C}">
                <a14:useLocalDpi xmlns:a14="http://schemas.microsoft.com/office/drawing/2010/main" val="0"/>
              </a:ext>
            </a:extLst>
          </a:blip>
          <a:srcRect l="24654" r="18773"/>
          <a:stretch/>
        </p:blipFill>
        <p:spPr>
          <a:xfrm>
            <a:off x="-1" y="0"/>
            <a:ext cx="10691813" cy="7559675"/>
          </a:xfrm>
          <a:prstGeom prst="rect">
            <a:avLst/>
          </a:prstGeom>
        </p:spPr>
      </p:pic>
      <p:sp>
        <p:nvSpPr>
          <p:cNvPr id="5" name="TextBox 4">
            <a:extLst>
              <a:ext uri="{FF2B5EF4-FFF2-40B4-BE49-F238E27FC236}">
                <a16:creationId xmlns:a16="http://schemas.microsoft.com/office/drawing/2014/main" id="{2EBD749C-1D29-428D-923F-A37CDE79549F}"/>
              </a:ext>
            </a:extLst>
          </p:cNvPr>
          <p:cNvSpPr txBox="1"/>
          <p:nvPr/>
        </p:nvSpPr>
        <p:spPr>
          <a:xfrm>
            <a:off x="1716068" y="303105"/>
            <a:ext cx="7223191" cy="1015663"/>
          </a:xfrm>
          <a:prstGeom prst="rect">
            <a:avLst/>
          </a:prstGeom>
          <a:solidFill>
            <a:srgbClr val="002060"/>
          </a:solidFill>
        </p:spPr>
        <p:txBody>
          <a:bodyPr wrap="square" rtlCol="0">
            <a:spAutoFit/>
          </a:bodyPr>
          <a:lstStyle/>
          <a:p>
            <a:r>
              <a:rPr lang="en-MY" sz="6000" dirty="0">
                <a:solidFill>
                  <a:srgbClr val="FCFCFC"/>
                </a:solidFill>
              </a:rPr>
              <a:t>Safe and Secured City</a:t>
            </a:r>
            <a:endParaRPr lang="en-GB" sz="2000" b="1" dirty="0">
              <a:solidFill>
                <a:srgbClr val="FCFCF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10" name="Rectangle: Rounded Corners 9">
            <a:extLst>
              <a:ext uri="{FF2B5EF4-FFF2-40B4-BE49-F238E27FC236}">
                <a16:creationId xmlns:a16="http://schemas.microsoft.com/office/drawing/2014/main" id="{6615A172-B385-444E-BC97-FA66DE247EA3}"/>
              </a:ext>
            </a:extLst>
          </p:cNvPr>
          <p:cNvSpPr/>
          <p:nvPr/>
        </p:nvSpPr>
        <p:spPr>
          <a:xfrm>
            <a:off x="1576552" y="4046483"/>
            <a:ext cx="7619999" cy="2133601"/>
          </a:xfrm>
          <a:prstGeom prst="round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9" name="Table 9">
            <a:extLst>
              <a:ext uri="{FF2B5EF4-FFF2-40B4-BE49-F238E27FC236}">
                <a16:creationId xmlns:a16="http://schemas.microsoft.com/office/drawing/2014/main" id="{D8FBE1DE-110F-4DAB-B930-815DBD78579E}"/>
              </a:ext>
            </a:extLst>
          </p:cNvPr>
          <p:cNvGraphicFramePr>
            <a:graphicFrameLocks noGrp="1"/>
          </p:cNvGraphicFramePr>
          <p:nvPr>
            <p:extLst>
              <p:ext uri="{D42A27DB-BD31-4B8C-83A1-F6EECF244321}">
                <p14:modId xmlns:p14="http://schemas.microsoft.com/office/powerpoint/2010/main" val="308554929"/>
              </p:ext>
            </p:extLst>
          </p:nvPr>
        </p:nvGraphicFramePr>
        <p:xfrm>
          <a:off x="1822613" y="4174435"/>
          <a:ext cx="7127876" cy="1877695"/>
        </p:xfrm>
        <a:graphic>
          <a:graphicData uri="http://schemas.openxmlformats.org/drawingml/2006/table">
            <a:tbl>
              <a:tblPr firstRow="1" bandRow="1"/>
              <a:tblGrid>
                <a:gridCol w="3563938">
                  <a:extLst>
                    <a:ext uri="{9D8B030D-6E8A-4147-A177-3AD203B41FA5}">
                      <a16:colId xmlns:a16="http://schemas.microsoft.com/office/drawing/2014/main" val="2623822520"/>
                    </a:ext>
                  </a:extLst>
                </a:gridCol>
                <a:gridCol w="3563938">
                  <a:extLst>
                    <a:ext uri="{9D8B030D-6E8A-4147-A177-3AD203B41FA5}">
                      <a16:colId xmlns:a16="http://schemas.microsoft.com/office/drawing/2014/main" val="2009772242"/>
                    </a:ext>
                  </a:extLst>
                </a:gridCol>
              </a:tblGrid>
              <a:tr h="370840">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MY" b="1" dirty="0"/>
                        <a:t>Team Name</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MY" sz="1984" kern="1200" dirty="0">
                          <a:effectLst/>
                        </a:rPr>
                        <a:t>USM </a:t>
                      </a:r>
                      <a:r>
                        <a:rPr lang="en-MY" sz="1984" kern="1200" dirty="0" err="1">
                          <a:effectLst/>
                        </a:rPr>
                        <a:t>DSExplorer</a:t>
                      </a:r>
                      <a:endParaRPr lang="en-MY" sz="1984" b="1" i="0" kern="1200" dirty="0">
                        <a:solidFill>
                          <a:schemeClr val="tx1"/>
                        </a:solidFill>
                        <a:effectLst/>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962211391"/>
                  </a:ext>
                </a:extLst>
              </a:tr>
              <a:tr h="370840">
                <a:tc>
                  <a:txBody>
                    <a:bodyPr/>
                    <a:lstStyle/>
                    <a:p>
                      <a:r>
                        <a:rPr lang="en-MY" b="1" dirty="0"/>
                        <a:t>Participants Name</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MY" dirty="0"/>
                        <a:t>Morris Lee Kah Win </a:t>
                      </a:r>
                    </a:p>
                    <a:p>
                      <a:r>
                        <a:rPr lang="en-MY" dirty="0"/>
                        <a:t>Soh Hong Say</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21797721"/>
                  </a:ext>
                </a:extLst>
              </a:tr>
              <a:tr h="370840">
                <a:tc>
                  <a:txBody>
                    <a:bodyPr/>
                    <a:lstStyle/>
                    <a:p>
                      <a:r>
                        <a:rPr lang="en-MY" b="1" dirty="0"/>
                        <a:t>Institution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MY" dirty="0" err="1"/>
                        <a:t>Universiti</a:t>
                      </a:r>
                      <a:r>
                        <a:rPr lang="en-MY" dirty="0"/>
                        <a:t> Sains Malaysia (USM)</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929247712"/>
                  </a:ext>
                </a:extLst>
              </a:tr>
              <a:tr h="370840">
                <a:tc>
                  <a:txBody>
                    <a:bodyPr/>
                    <a:lstStyle/>
                    <a:p>
                      <a:r>
                        <a:rPr lang="en-MY" b="1" dirty="0"/>
                        <a:t>Represented Country</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MY" dirty="0"/>
                        <a:t>Malaysia</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69172050"/>
                  </a:ext>
                </a:extLst>
              </a:tr>
            </a:tbl>
          </a:graphicData>
        </a:graphic>
      </p:graphicFrame>
      <p:grpSp>
        <p:nvGrpSpPr>
          <p:cNvPr id="18" name="Group 17">
            <a:extLst>
              <a:ext uri="{FF2B5EF4-FFF2-40B4-BE49-F238E27FC236}">
                <a16:creationId xmlns:a16="http://schemas.microsoft.com/office/drawing/2014/main" id="{52A71F75-0B25-4085-B72B-B0119C12E7A3}"/>
              </a:ext>
            </a:extLst>
          </p:cNvPr>
          <p:cNvGrpSpPr/>
          <p:nvPr/>
        </p:nvGrpSpPr>
        <p:grpSpPr>
          <a:xfrm>
            <a:off x="1535905" y="1659297"/>
            <a:ext cx="7619999" cy="2494105"/>
            <a:chOff x="1576552" y="1566407"/>
            <a:chExt cx="7619999" cy="2494105"/>
          </a:xfrm>
        </p:grpSpPr>
        <p:sp>
          <p:nvSpPr>
            <p:cNvPr id="16" name="Rectangle: Rounded Corners 15">
              <a:extLst>
                <a:ext uri="{FF2B5EF4-FFF2-40B4-BE49-F238E27FC236}">
                  <a16:creationId xmlns:a16="http://schemas.microsoft.com/office/drawing/2014/main" id="{BFA8B5AC-BCD2-4201-83EF-1D37D17783B1}"/>
                </a:ext>
              </a:extLst>
            </p:cNvPr>
            <p:cNvSpPr/>
            <p:nvPr/>
          </p:nvSpPr>
          <p:spPr>
            <a:xfrm>
              <a:off x="1576552" y="1566407"/>
              <a:ext cx="7619999" cy="2259232"/>
            </a:xfrm>
            <a:prstGeom prst="round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a:t>
              </a:r>
            </a:p>
          </p:txBody>
        </p:sp>
        <p:sp>
          <p:nvSpPr>
            <p:cNvPr id="17" name="TextBox 16">
              <a:extLst>
                <a:ext uri="{FF2B5EF4-FFF2-40B4-BE49-F238E27FC236}">
                  <a16:creationId xmlns:a16="http://schemas.microsoft.com/office/drawing/2014/main" id="{AA362049-59D2-4617-8183-D36AC3449B11}"/>
                </a:ext>
              </a:extLst>
            </p:cNvPr>
            <p:cNvSpPr txBox="1"/>
            <p:nvPr/>
          </p:nvSpPr>
          <p:spPr>
            <a:xfrm>
              <a:off x="1781214" y="1752188"/>
              <a:ext cx="7198692" cy="2308324"/>
            </a:xfrm>
            <a:prstGeom prst="rect">
              <a:avLst/>
            </a:prstGeom>
            <a:noFill/>
          </p:spPr>
          <p:txBody>
            <a:bodyPr wrap="square" rtlCol="0">
              <a:spAutoFit/>
            </a:bodyPr>
            <a:lstStyle/>
            <a:p>
              <a:pPr algn="just"/>
              <a:r>
                <a:rPr lang="en-MY" b="1" dirty="0"/>
                <a:t>Storyboard Description: </a:t>
              </a:r>
              <a:r>
                <a:rPr lang="en-US" b="0" i="0" dirty="0">
                  <a:effectLst/>
                </a:rPr>
                <a:t>The focus of the storyboard will surround the topic of “safety” and “security” under the umbrella of SDG 11. The security index, number of prisoners and quality of road in some ASEAN countries is facing deleterious trend. Som</a:t>
              </a:r>
              <a:r>
                <a:rPr lang="en-US" dirty="0"/>
                <a:t>e of the feasible recommendations are proposed to tackle these issues, such as developing a “No Track Thanks” mobile application, Recidivism Reduction System, and RTI Portholes System.</a:t>
              </a:r>
              <a:endParaRPr lang="en-US" b="0" i="0" dirty="0">
                <a:effectLst/>
              </a:endParaRPr>
            </a:p>
            <a:p>
              <a:pPr algn="just"/>
              <a:r>
                <a:rPr lang="en-MY" dirty="0"/>
                <a:t>  </a:t>
              </a:r>
            </a:p>
          </p:txBody>
        </p:sp>
      </p:grpSp>
      <p:grpSp>
        <p:nvGrpSpPr>
          <p:cNvPr id="11" name="Group 10">
            <a:extLst>
              <a:ext uri="{FF2B5EF4-FFF2-40B4-BE49-F238E27FC236}">
                <a16:creationId xmlns:a16="http://schemas.microsoft.com/office/drawing/2014/main" id="{ED7A323E-7840-4294-82A9-9971555645BB}"/>
              </a:ext>
            </a:extLst>
          </p:cNvPr>
          <p:cNvGrpSpPr/>
          <p:nvPr/>
        </p:nvGrpSpPr>
        <p:grpSpPr>
          <a:xfrm>
            <a:off x="1576552" y="6397136"/>
            <a:ext cx="7619999" cy="720000"/>
            <a:chOff x="1576552" y="6397136"/>
            <a:chExt cx="7619999" cy="720000"/>
          </a:xfrm>
        </p:grpSpPr>
        <p:pic>
          <p:nvPicPr>
            <p:cNvPr id="3" name="Picture 2">
              <a:extLst>
                <a:ext uri="{FF2B5EF4-FFF2-40B4-BE49-F238E27FC236}">
                  <a16:creationId xmlns:a16="http://schemas.microsoft.com/office/drawing/2014/main" id="{D3FA9E74-9589-4B8E-9DF2-086B51DA6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297" y="6397136"/>
              <a:ext cx="1411765" cy="720000"/>
            </a:xfrm>
            <a:prstGeom prst="rect">
              <a:avLst/>
            </a:prstGeom>
          </p:spPr>
        </p:pic>
        <p:pic>
          <p:nvPicPr>
            <p:cNvPr id="1026" name="Picture 2" descr="Goal 11 | Department of Economic and Social Affairs">
              <a:extLst>
                <a:ext uri="{FF2B5EF4-FFF2-40B4-BE49-F238E27FC236}">
                  <a16:creationId xmlns:a16="http://schemas.microsoft.com/office/drawing/2014/main" id="{A12FD962-C63C-4EE4-9820-7706EF888F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6551" y="6397136"/>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ag of Malaysia - Wikipedia">
              <a:extLst>
                <a:ext uri="{FF2B5EF4-FFF2-40B4-BE49-F238E27FC236}">
                  <a16:creationId xmlns:a16="http://schemas.microsoft.com/office/drawing/2014/main" id="{DA74DA69-D9BC-44D6-BE5F-DA14ECB535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552" y="6397136"/>
              <a:ext cx="1439787" cy="72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USM | Universiti Sains Malaysia - USM Logo">
              <a:extLst>
                <a:ext uri="{FF2B5EF4-FFF2-40B4-BE49-F238E27FC236}">
                  <a16:creationId xmlns:a16="http://schemas.microsoft.com/office/drawing/2014/main" id="{134C8EB3-2313-43C6-B404-9223A4597E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7583" y="6397136"/>
              <a:ext cx="1023470"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D66CA506-5D7D-40AA-A675-265CE71065CF}"/>
                </a:ext>
              </a:extLst>
            </p:cNvPr>
            <p:cNvGrpSpPr/>
            <p:nvPr/>
          </p:nvGrpSpPr>
          <p:grpSpPr>
            <a:xfrm>
              <a:off x="6235306" y="6397136"/>
              <a:ext cx="1980000" cy="720000"/>
              <a:chOff x="11233649" y="4910692"/>
              <a:chExt cx="2225535" cy="864113"/>
            </a:xfrm>
          </p:grpSpPr>
          <p:sp>
            <p:nvSpPr>
              <p:cNvPr id="6" name="Rectangle 5">
                <a:extLst>
                  <a:ext uri="{FF2B5EF4-FFF2-40B4-BE49-F238E27FC236}">
                    <a16:creationId xmlns:a16="http://schemas.microsoft.com/office/drawing/2014/main" id="{20117EF8-AE75-4B1F-8AEC-3E9B280C631E}"/>
                  </a:ext>
                </a:extLst>
              </p:cNvPr>
              <p:cNvSpPr/>
              <p:nvPr/>
            </p:nvSpPr>
            <p:spPr>
              <a:xfrm>
                <a:off x="11233649" y="4910692"/>
                <a:ext cx="2225535" cy="864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7" name="Picture 6">
                <a:extLst>
                  <a:ext uri="{FF2B5EF4-FFF2-40B4-BE49-F238E27FC236}">
                    <a16:creationId xmlns:a16="http://schemas.microsoft.com/office/drawing/2014/main" id="{77869DDD-D8DA-4AEB-B7CA-7FE9DF7DA6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33649" y="4982748"/>
                <a:ext cx="2195122" cy="720000"/>
              </a:xfrm>
              <a:prstGeom prst="rect">
                <a:avLst/>
              </a:prstGeom>
            </p:spPr>
          </p:pic>
        </p:grpSp>
      </p:grpSp>
    </p:spTree>
    <p:extLst>
      <p:ext uri="{BB962C8B-B14F-4D97-AF65-F5344CB8AC3E}">
        <p14:creationId xmlns:p14="http://schemas.microsoft.com/office/powerpoint/2010/main" val="2469460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100">
            <a:extLst>
              <a:ext uri="{FF2B5EF4-FFF2-40B4-BE49-F238E27FC236}">
                <a16:creationId xmlns:a16="http://schemas.microsoft.com/office/drawing/2014/main" id="{E0C59BDC-A390-4998-A886-298AA217F8DC}"/>
              </a:ext>
            </a:extLst>
          </p:cNvPr>
          <p:cNvSpPr/>
          <p:nvPr/>
        </p:nvSpPr>
        <p:spPr>
          <a:xfrm>
            <a:off x="7348196" y="1299378"/>
            <a:ext cx="3235880" cy="6160280"/>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dirty="0">
                <a:solidFill>
                  <a:schemeClr val="tx1"/>
                </a:solidFill>
              </a:rPr>
              <a:t>A website will be build for </a:t>
            </a:r>
            <a:r>
              <a:rPr lang="en-US" b="1" dirty="0">
                <a:solidFill>
                  <a:schemeClr val="tx1"/>
                </a:solidFill>
              </a:rPr>
              <a:t>Real Time Information (RTI) </a:t>
            </a:r>
            <a:r>
              <a:rPr lang="en-US" dirty="0">
                <a:solidFill>
                  <a:schemeClr val="tx1"/>
                </a:solidFill>
              </a:rPr>
              <a:t>Potholes System.</a:t>
            </a:r>
          </a:p>
          <a:p>
            <a:pPr marL="342900" indent="-342900" algn="just">
              <a:buFont typeface="+mj-lt"/>
              <a:buAutoNum type="arabicPeriod"/>
            </a:pPr>
            <a:r>
              <a:rPr lang="en-US" dirty="0">
                <a:solidFill>
                  <a:schemeClr val="tx1"/>
                </a:solidFill>
              </a:rPr>
              <a:t>Whenever citizen identify potholes, they can capture a photo and send location via GPS to the website.</a:t>
            </a:r>
          </a:p>
          <a:p>
            <a:pPr marL="342900" indent="-342900" algn="just">
              <a:buFont typeface="+mj-lt"/>
              <a:buAutoNum type="arabicPeriod"/>
            </a:pPr>
            <a:r>
              <a:rPr lang="en-US" dirty="0">
                <a:solidFill>
                  <a:schemeClr val="tx1"/>
                </a:solidFill>
              </a:rPr>
              <a:t>After a data analyst to analyze the road conditions, available resources, location and etc., an optimal solutions will be recommended.</a:t>
            </a:r>
          </a:p>
          <a:p>
            <a:pPr marL="342900" indent="-342900" algn="just">
              <a:buFont typeface="+mj-lt"/>
              <a:buAutoNum type="arabicPeriod"/>
            </a:pPr>
            <a:r>
              <a:rPr lang="en-GB" dirty="0">
                <a:solidFill>
                  <a:schemeClr val="tx1"/>
                </a:solidFill>
              </a:rPr>
              <a:t>Then, a construction worker nearby will be contacted to fill up the potholes.</a:t>
            </a:r>
          </a:p>
          <a:p>
            <a:pPr marL="342900" indent="-342900" algn="just">
              <a:buFont typeface="+mj-lt"/>
              <a:buAutoNum type="arabicPeriod"/>
            </a:pPr>
            <a:r>
              <a:rPr lang="en-GB" dirty="0">
                <a:solidFill>
                  <a:schemeClr val="tx1"/>
                </a:solidFill>
              </a:rPr>
              <a:t>The citizen and construction worker will obtain incentive when the potholes have been resolved.</a:t>
            </a:r>
          </a:p>
        </p:txBody>
      </p:sp>
      <p:sp>
        <p:nvSpPr>
          <p:cNvPr id="55" name="TextBox 54">
            <a:extLst>
              <a:ext uri="{FF2B5EF4-FFF2-40B4-BE49-F238E27FC236}">
                <a16:creationId xmlns:a16="http://schemas.microsoft.com/office/drawing/2014/main" id="{3CE47DAB-3E77-41E4-8331-B6DD1517030F}"/>
              </a:ext>
            </a:extLst>
          </p:cNvPr>
          <p:cNvSpPr txBox="1"/>
          <p:nvPr/>
        </p:nvSpPr>
        <p:spPr>
          <a:xfrm>
            <a:off x="107737" y="178748"/>
            <a:ext cx="3595729" cy="461665"/>
          </a:xfrm>
          <a:prstGeom prst="rect">
            <a:avLst/>
          </a:prstGeom>
          <a:solidFill>
            <a:srgbClr val="002060"/>
          </a:solid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RECOMMENDATION</a:t>
            </a:r>
            <a:endParaRPr lang="en-GB"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grpSp>
        <p:nvGrpSpPr>
          <p:cNvPr id="56" name="Group 55">
            <a:extLst>
              <a:ext uri="{FF2B5EF4-FFF2-40B4-BE49-F238E27FC236}">
                <a16:creationId xmlns:a16="http://schemas.microsoft.com/office/drawing/2014/main" id="{B7D840A0-9B4B-40B7-A683-BF705191F021}"/>
              </a:ext>
            </a:extLst>
          </p:cNvPr>
          <p:cNvGrpSpPr/>
          <p:nvPr/>
        </p:nvGrpSpPr>
        <p:grpSpPr>
          <a:xfrm>
            <a:off x="106447" y="818632"/>
            <a:ext cx="3528530" cy="369332"/>
            <a:chOff x="1881623" y="5426124"/>
            <a:chExt cx="2904350" cy="386586"/>
          </a:xfrm>
          <a:gradFill>
            <a:gsLst>
              <a:gs pos="100000">
                <a:srgbClr val="FDCF36"/>
              </a:gs>
              <a:gs pos="0">
                <a:srgbClr val="DB2D8C"/>
              </a:gs>
            </a:gsLst>
            <a:lin ang="0" scaled="1"/>
          </a:gradFill>
        </p:grpSpPr>
        <p:sp>
          <p:nvSpPr>
            <p:cNvPr id="57" name="TextBox 56">
              <a:extLst>
                <a:ext uri="{FF2B5EF4-FFF2-40B4-BE49-F238E27FC236}">
                  <a16:creationId xmlns:a16="http://schemas.microsoft.com/office/drawing/2014/main" id="{2CA8E6A3-B484-4198-958A-2E55A89D6747}"/>
                </a:ext>
              </a:extLst>
            </p:cNvPr>
            <p:cNvSpPr txBox="1"/>
            <p:nvPr/>
          </p:nvSpPr>
          <p:spPr>
            <a:xfrm>
              <a:off x="1881623" y="5426124"/>
              <a:ext cx="2904350" cy="386586"/>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RTI Potholes System</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58" name="Rectangle 57">
              <a:extLst>
                <a:ext uri="{FF2B5EF4-FFF2-40B4-BE49-F238E27FC236}">
                  <a16:creationId xmlns:a16="http://schemas.microsoft.com/office/drawing/2014/main" id="{CF10B00A-B216-4FA4-AD38-67894758EDBE}"/>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03</a:t>
              </a:r>
              <a:endParaRPr lang="en-GB" sz="2000" b="1" dirty="0">
                <a:solidFill>
                  <a:schemeClr val="tx1"/>
                </a:solidFill>
                <a:ea typeface="Verdana" panose="020B0604030504040204" pitchFamily="34" charset="0"/>
                <a:cs typeface="Verdana" panose="020B0604030504040204" pitchFamily="34" charset="0"/>
              </a:endParaRPr>
            </a:p>
          </p:txBody>
        </p:sp>
      </p:grpSp>
      <p:grpSp>
        <p:nvGrpSpPr>
          <p:cNvPr id="64" name="Group 63">
            <a:extLst>
              <a:ext uri="{FF2B5EF4-FFF2-40B4-BE49-F238E27FC236}">
                <a16:creationId xmlns:a16="http://schemas.microsoft.com/office/drawing/2014/main" id="{978BAF3E-8AC9-428C-A93B-2DFAB3C04F7C}"/>
              </a:ext>
            </a:extLst>
          </p:cNvPr>
          <p:cNvGrpSpPr/>
          <p:nvPr/>
        </p:nvGrpSpPr>
        <p:grpSpPr>
          <a:xfrm>
            <a:off x="107738" y="1299379"/>
            <a:ext cx="7167100" cy="4700374"/>
            <a:chOff x="235743" y="1179428"/>
            <a:chExt cx="7167100" cy="4700374"/>
          </a:xfrm>
        </p:grpSpPr>
        <p:sp>
          <p:nvSpPr>
            <p:cNvPr id="52" name="Rounded Rectangle 100">
              <a:extLst>
                <a:ext uri="{FF2B5EF4-FFF2-40B4-BE49-F238E27FC236}">
                  <a16:creationId xmlns:a16="http://schemas.microsoft.com/office/drawing/2014/main" id="{05F0182C-9F6D-4B42-A09C-2FB9A66E40F1}"/>
                </a:ext>
              </a:extLst>
            </p:cNvPr>
            <p:cNvSpPr/>
            <p:nvPr/>
          </p:nvSpPr>
          <p:spPr>
            <a:xfrm>
              <a:off x="235743" y="1179428"/>
              <a:ext cx="7167100" cy="4700374"/>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4" name="Picture 3">
              <a:extLst>
                <a:ext uri="{FF2B5EF4-FFF2-40B4-BE49-F238E27FC236}">
                  <a16:creationId xmlns:a16="http://schemas.microsoft.com/office/drawing/2014/main" id="{1A75B21F-A6EF-47FB-8D1F-5FF4291C6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443" y="1811877"/>
              <a:ext cx="983564" cy="983564"/>
            </a:xfrm>
            <a:prstGeom prst="rect">
              <a:avLst/>
            </a:prstGeom>
          </p:spPr>
        </p:pic>
        <p:pic>
          <p:nvPicPr>
            <p:cNvPr id="14" name="Picture 13">
              <a:extLst>
                <a:ext uri="{FF2B5EF4-FFF2-40B4-BE49-F238E27FC236}">
                  <a16:creationId xmlns:a16="http://schemas.microsoft.com/office/drawing/2014/main" id="{FB27472B-6CE4-4CCB-9F1F-8C9A71F7E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45" y="3335010"/>
              <a:ext cx="798732" cy="798732"/>
            </a:xfrm>
            <a:prstGeom prst="rect">
              <a:avLst/>
            </a:prstGeom>
          </p:spPr>
        </p:pic>
        <p:pic>
          <p:nvPicPr>
            <p:cNvPr id="18" name="Picture 17">
              <a:extLst>
                <a:ext uri="{FF2B5EF4-FFF2-40B4-BE49-F238E27FC236}">
                  <a16:creationId xmlns:a16="http://schemas.microsoft.com/office/drawing/2014/main" id="{B564846F-A9DD-4D39-A70B-A131C7A34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8997" y="1623947"/>
              <a:ext cx="798732" cy="798732"/>
            </a:xfrm>
            <a:prstGeom prst="rect">
              <a:avLst/>
            </a:prstGeom>
          </p:spPr>
        </p:pic>
        <p:pic>
          <p:nvPicPr>
            <p:cNvPr id="20" name="Picture 19">
              <a:extLst>
                <a:ext uri="{FF2B5EF4-FFF2-40B4-BE49-F238E27FC236}">
                  <a16:creationId xmlns:a16="http://schemas.microsoft.com/office/drawing/2014/main" id="{6B7FCB4B-0364-465F-8AF5-16EA671277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271" y="2298353"/>
              <a:ext cx="718591" cy="718591"/>
            </a:xfrm>
            <a:prstGeom prst="rect">
              <a:avLst/>
            </a:prstGeom>
          </p:spPr>
        </p:pic>
        <p:grpSp>
          <p:nvGrpSpPr>
            <p:cNvPr id="23" name="Group 22">
              <a:extLst>
                <a:ext uri="{FF2B5EF4-FFF2-40B4-BE49-F238E27FC236}">
                  <a16:creationId xmlns:a16="http://schemas.microsoft.com/office/drawing/2014/main" id="{84B16284-8DB8-47D4-A9A4-02DE86DE8A27}"/>
                </a:ext>
              </a:extLst>
            </p:cNvPr>
            <p:cNvGrpSpPr/>
            <p:nvPr/>
          </p:nvGrpSpPr>
          <p:grpSpPr>
            <a:xfrm>
              <a:off x="2227378" y="4489199"/>
              <a:ext cx="2462790" cy="1258216"/>
              <a:chOff x="2449106" y="4382006"/>
              <a:chExt cx="2462790" cy="1258216"/>
            </a:xfrm>
          </p:grpSpPr>
          <p:grpSp>
            <p:nvGrpSpPr>
              <p:cNvPr id="21" name="Group 20">
                <a:extLst>
                  <a:ext uri="{FF2B5EF4-FFF2-40B4-BE49-F238E27FC236}">
                    <a16:creationId xmlns:a16="http://schemas.microsoft.com/office/drawing/2014/main" id="{4C5FF857-7917-4B18-8930-F9C58A2EB9F6}"/>
                  </a:ext>
                </a:extLst>
              </p:cNvPr>
              <p:cNvGrpSpPr/>
              <p:nvPr/>
            </p:nvGrpSpPr>
            <p:grpSpPr>
              <a:xfrm>
                <a:off x="2782165" y="4382006"/>
                <a:ext cx="1526615" cy="818035"/>
                <a:chOff x="3489719" y="4255006"/>
                <a:chExt cx="1526615" cy="818035"/>
              </a:xfrm>
            </p:grpSpPr>
            <p:pic>
              <p:nvPicPr>
                <p:cNvPr id="8" name="Picture 7">
                  <a:extLst>
                    <a:ext uri="{FF2B5EF4-FFF2-40B4-BE49-F238E27FC236}">
                      <a16:creationId xmlns:a16="http://schemas.microsoft.com/office/drawing/2014/main" id="{4E382B04-A317-4744-8AAB-83E0C78B61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8451" y="4345158"/>
                  <a:ext cx="727883" cy="727883"/>
                </a:xfrm>
                <a:prstGeom prst="rect">
                  <a:avLst/>
                </a:prstGeom>
              </p:spPr>
            </p:pic>
            <p:pic>
              <p:nvPicPr>
                <p:cNvPr id="12" name="Picture 11">
                  <a:extLst>
                    <a:ext uri="{FF2B5EF4-FFF2-40B4-BE49-F238E27FC236}">
                      <a16:creationId xmlns:a16="http://schemas.microsoft.com/office/drawing/2014/main" id="{75914D15-6B1D-4097-8361-38EA528D99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9719" y="4255006"/>
                  <a:ext cx="798732" cy="798732"/>
                </a:xfrm>
                <a:prstGeom prst="rect">
                  <a:avLst/>
                </a:prstGeom>
              </p:spPr>
            </p:pic>
          </p:grpSp>
          <p:sp>
            <p:nvSpPr>
              <p:cNvPr id="22" name="TextBox 21">
                <a:extLst>
                  <a:ext uri="{FF2B5EF4-FFF2-40B4-BE49-F238E27FC236}">
                    <a16:creationId xmlns:a16="http://schemas.microsoft.com/office/drawing/2014/main" id="{8B8C41D9-5044-4C9E-8778-5FDF5EDA0AF5}"/>
                  </a:ext>
                </a:extLst>
              </p:cNvPr>
              <p:cNvSpPr txBox="1"/>
              <p:nvPr/>
            </p:nvSpPr>
            <p:spPr>
              <a:xfrm>
                <a:off x="2449106" y="5270890"/>
                <a:ext cx="2462790" cy="369332"/>
              </a:xfrm>
              <a:prstGeom prst="rect">
                <a:avLst/>
              </a:prstGeom>
              <a:noFill/>
            </p:spPr>
            <p:txBody>
              <a:bodyPr wrap="none" rtlCol="0">
                <a:spAutoFit/>
              </a:bodyPr>
              <a:lstStyle/>
              <a:p>
                <a:r>
                  <a:rPr lang="en-MY" dirty="0"/>
                  <a:t>Citizen Identify potholes</a:t>
                </a:r>
              </a:p>
            </p:txBody>
          </p:sp>
        </p:grpSp>
        <p:sp>
          <p:nvSpPr>
            <p:cNvPr id="24" name="Lightning Bolt 23">
              <a:extLst>
                <a:ext uri="{FF2B5EF4-FFF2-40B4-BE49-F238E27FC236}">
                  <a16:creationId xmlns:a16="http://schemas.microsoft.com/office/drawing/2014/main" id="{708EAB2E-1F1F-4526-BCCE-C9822293070A}"/>
                </a:ext>
              </a:extLst>
            </p:cNvPr>
            <p:cNvSpPr/>
            <p:nvPr/>
          </p:nvSpPr>
          <p:spPr>
            <a:xfrm rot="9056315">
              <a:off x="1894724" y="4350761"/>
              <a:ext cx="406995" cy="572288"/>
            </a:xfrm>
            <a:custGeom>
              <a:avLst/>
              <a:gdLst>
                <a:gd name="connsiteX0" fmla="*/ 8472 w 21600"/>
                <a:gd name="connsiteY0" fmla="*/ 0 h 21600"/>
                <a:gd name="connsiteX1" fmla="*/ 12860 w 21600"/>
                <a:gd name="connsiteY1" fmla="*/ 6080 h 21600"/>
                <a:gd name="connsiteX2" fmla="*/ 11050 w 21600"/>
                <a:gd name="connsiteY2" fmla="*/ 6797 h 21600"/>
                <a:gd name="connsiteX3" fmla="*/ 16577 w 21600"/>
                <a:gd name="connsiteY3" fmla="*/ 12007 h 21600"/>
                <a:gd name="connsiteX4" fmla="*/ 14767 w 21600"/>
                <a:gd name="connsiteY4" fmla="*/ 12877 h 21600"/>
                <a:gd name="connsiteX5" fmla="*/ 21600 w 21600"/>
                <a:gd name="connsiteY5" fmla="*/ 21600 h 21600"/>
                <a:gd name="connsiteX6" fmla="*/ 10012 w 21600"/>
                <a:gd name="connsiteY6" fmla="*/ 14915 h 21600"/>
                <a:gd name="connsiteX7" fmla="*/ 12222 w 21600"/>
                <a:gd name="connsiteY7" fmla="*/ 13987 h 21600"/>
                <a:gd name="connsiteX8" fmla="*/ 5022 w 21600"/>
                <a:gd name="connsiteY8" fmla="*/ 9705 h 21600"/>
                <a:gd name="connsiteX9" fmla="*/ 7602 w 21600"/>
                <a:gd name="connsiteY9" fmla="*/ 8382 h 21600"/>
                <a:gd name="connsiteX10" fmla="*/ 0 w 21600"/>
                <a:gd name="connsiteY10" fmla="*/ 3890 h 21600"/>
                <a:gd name="connsiteX11" fmla="*/ 8472 w 21600"/>
                <a:gd name="connsiteY11" fmla="*/ 0 h 21600"/>
                <a:gd name="connsiteX0" fmla="*/ 0 w 22591"/>
                <a:gd name="connsiteY0" fmla="*/ 0 h 18346"/>
                <a:gd name="connsiteX1" fmla="*/ 13851 w 22591"/>
                <a:gd name="connsiteY1" fmla="*/ 2826 h 18346"/>
                <a:gd name="connsiteX2" fmla="*/ 12041 w 22591"/>
                <a:gd name="connsiteY2" fmla="*/ 3543 h 18346"/>
                <a:gd name="connsiteX3" fmla="*/ 17568 w 22591"/>
                <a:gd name="connsiteY3" fmla="*/ 8753 h 18346"/>
                <a:gd name="connsiteX4" fmla="*/ 15758 w 22591"/>
                <a:gd name="connsiteY4" fmla="*/ 9623 h 18346"/>
                <a:gd name="connsiteX5" fmla="*/ 22591 w 22591"/>
                <a:gd name="connsiteY5" fmla="*/ 18346 h 18346"/>
                <a:gd name="connsiteX6" fmla="*/ 11003 w 22591"/>
                <a:gd name="connsiteY6" fmla="*/ 11661 h 18346"/>
                <a:gd name="connsiteX7" fmla="*/ 13213 w 22591"/>
                <a:gd name="connsiteY7" fmla="*/ 10733 h 18346"/>
                <a:gd name="connsiteX8" fmla="*/ 6013 w 22591"/>
                <a:gd name="connsiteY8" fmla="*/ 6451 h 18346"/>
                <a:gd name="connsiteX9" fmla="*/ 8593 w 22591"/>
                <a:gd name="connsiteY9" fmla="*/ 5128 h 18346"/>
                <a:gd name="connsiteX10" fmla="*/ 991 w 22591"/>
                <a:gd name="connsiteY10" fmla="*/ 636 h 18346"/>
                <a:gd name="connsiteX11" fmla="*/ 0 w 22591"/>
                <a:gd name="connsiteY11" fmla="*/ 0 h 18346"/>
                <a:gd name="connsiteX0" fmla="*/ 0 w 22591"/>
                <a:gd name="connsiteY0" fmla="*/ 210 h 18556"/>
                <a:gd name="connsiteX1" fmla="*/ 5226 w 22591"/>
                <a:gd name="connsiteY1" fmla="*/ 0 h 18556"/>
                <a:gd name="connsiteX2" fmla="*/ 12041 w 22591"/>
                <a:gd name="connsiteY2" fmla="*/ 3753 h 18556"/>
                <a:gd name="connsiteX3" fmla="*/ 17568 w 22591"/>
                <a:gd name="connsiteY3" fmla="*/ 8963 h 18556"/>
                <a:gd name="connsiteX4" fmla="*/ 15758 w 22591"/>
                <a:gd name="connsiteY4" fmla="*/ 9833 h 18556"/>
                <a:gd name="connsiteX5" fmla="*/ 22591 w 22591"/>
                <a:gd name="connsiteY5" fmla="*/ 18556 h 18556"/>
                <a:gd name="connsiteX6" fmla="*/ 11003 w 22591"/>
                <a:gd name="connsiteY6" fmla="*/ 11871 h 18556"/>
                <a:gd name="connsiteX7" fmla="*/ 13213 w 22591"/>
                <a:gd name="connsiteY7" fmla="*/ 10943 h 18556"/>
                <a:gd name="connsiteX8" fmla="*/ 6013 w 22591"/>
                <a:gd name="connsiteY8" fmla="*/ 6661 h 18556"/>
                <a:gd name="connsiteX9" fmla="*/ 8593 w 22591"/>
                <a:gd name="connsiteY9" fmla="*/ 5338 h 18556"/>
                <a:gd name="connsiteX10" fmla="*/ 991 w 22591"/>
                <a:gd name="connsiteY10" fmla="*/ 846 h 18556"/>
                <a:gd name="connsiteX11" fmla="*/ 0 w 22591"/>
                <a:gd name="connsiteY11" fmla="*/ 210 h 18556"/>
                <a:gd name="connsiteX0" fmla="*/ 0 w 22591"/>
                <a:gd name="connsiteY0" fmla="*/ 388 h 18734"/>
                <a:gd name="connsiteX1" fmla="*/ 5226 w 22591"/>
                <a:gd name="connsiteY1" fmla="*/ 178 h 18734"/>
                <a:gd name="connsiteX2" fmla="*/ 12041 w 22591"/>
                <a:gd name="connsiteY2" fmla="*/ 3931 h 18734"/>
                <a:gd name="connsiteX3" fmla="*/ 17568 w 22591"/>
                <a:gd name="connsiteY3" fmla="*/ 9141 h 18734"/>
                <a:gd name="connsiteX4" fmla="*/ 15758 w 22591"/>
                <a:gd name="connsiteY4" fmla="*/ 10011 h 18734"/>
                <a:gd name="connsiteX5" fmla="*/ 22591 w 22591"/>
                <a:gd name="connsiteY5" fmla="*/ 18734 h 18734"/>
                <a:gd name="connsiteX6" fmla="*/ 11003 w 22591"/>
                <a:gd name="connsiteY6" fmla="*/ 12049 h 18734"/>
                <a:gd name="connsiteX7" fmla="*/ 13213 w 22591"/>
                <a:gd name="connsiteY7" fmla="*/ 11121 h 18734"/>
                <a:gd name="connsiteX8" fmla="*/ 6013 w 22591"/>
                <a:gd name="connsiteY8" fmla="*/ 6839 h 18734"/>
                <a:gd name="connsiteX9" fmla="*/ 8593 w 22591"/>
                <a:gd name="connsiteY9" fmla="*/ 5516 h 18734"/>
                <a:gd name="connsiteX10" fmla="*/ 991 w 22591"/>
                <a:gd name="connsiteY10" fmla="*/ 1024 h 18734"/>
                <a:gd name="connsiteX11" fmla="*/ 0 w 22591"/>
                <a:gd name="connsiteY11" fmla="*/ 388 h 18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91" h="18734">
                  <a:moveTo>
                    <a:pt x="0" y="388"/>
                  </a:moveTo>
                  <a:lnTo>
                    <a:pt x="5226" y="178"/>
                  </a:lnTo>
                  <a:cubicBezTo>
                    <a:pt x="8953" y="-827"/>
                    <a:pt x="9769" y="2680"/>
                    <a:pt x="12041" y="3931"/>
                  </a:cubicBezTo>
                  <a:lnTo>
                    <a:pt x="17568" y="9141"/>
                  </a:lnTo>
                  <a:lnTo>
                    <a:pt x="15758" y="10011"/>
                  </a:lnTo>
                  <a:lnTo>
                    <a:pt x="22591" y="18734"/>
                  </a:lnTo>
                  <a:lnTo>
                    <a:pt x="11003" y="12049"/>
                  </a:lnTo>
                  <a:lnTo>
                    <a:pt x="13213" y="11121"/>
                  </a:lnTo>
                  <a:lnTo>
                    <a:pt x="6013" y="6839"/>
                  </a:lnTo>
                  <a:lnTo>
                    <a:pt x="8593" y="5516"/>
                  </a:lnTo>
                  <a:lnTo>
                    <a:pt x="991" y="1024"/>
                  </a:lnTo>
                  <a:lnTo>
                    <a:pt x="0" y="388"/>
                  </a:lnTo>
                  <a:close/>
                </a:path>
              </a:pathLst>
            </a:cu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1" name="Lightning Bolt 23">
              <a:extLst>
                <a:ext uri="{FF2B5EF4-FFF2-40B4-BE49-F238E27FC236}">
                  <a16:creationId xmlns:a16="http://schemas.microsoft.com/office/drawing/2014/main" id="{2BB90ACA-A663-453E-BF2A-154DABF6C62C}"/>
                </a:ext>
              </a:extLst>
            </p:cNvPr>
            <p:cNvSpPr/>
            <p:nvPr/>
          </p:nvSpPr>
          <p:spPr>
            <a:xfrm rot="10339987">
              <a:off x="2325311" y="3519175"/>
              <a:ext cx="406995" cy="844175"/>
            </a:xfrm>
            <a:custGeom>
              <a:avLst/>
              <a:gdLst>
                <a:gd name="connsiteX0" fmla="*/ 8472 w 21600"/>
                <a:gd name="connsiteY0" fmla="*/ 0 h 21600"/>
                <a:gd name="connsiteX1" fmla="*/ 12860 w 21600"/>
                <a:gd name="connsiteY1" fmla="*/ 6080 h 21600"/>
                <a:gd name="connsiteX2" fmla="*/ 11050 w 21600"/>
                <a:gd name="connsiteY2" fmla="*/ 6797 h 21600"/>
                <a:gd name="connsiteX3" fmla="*/ 16577 w 21600"/>
                <a:gd name="connsiteY3" fmla="*/ 12007 h 21600"/>
                <a:gd name="connsiteX4" fmla="*/ 14767 w 21600"/>
                <a:gd name="connsiteY4" fmla="*/ 12877 h 21600"/>
                <a:gd name="connsiteX5" fmla="*/ 21600 w 21600"/>
                <a:gd name="connsiteY5" fmla="*/ 21600 h 21600"/>
                <a:gd name="connsiteX6" fmla="*/ 10012 w 21600"/>
                <a:gd name="connsiteY6" fmla="*/ 14915 h 21600"/>
                <a:gd name="connsiteX7" fmla="*/ 12222 w 21600"/>
                <a:gd name="connsiteY7" fmla="*/ 13987 h 21600"/>
                <a:gd name="connsiteX8" fmla="*/ 5022 w 21600"/>
                <a:gd name="connsiteY8" fmla="*/ 9705 h 21600"/>
                <a:gd name="connsiteX9" fmla="*/ 7602 w 21600"/>
                <a:gd name="connsiteY9" fmla="*/ 8382 h 21600"/>
                <a:gd name="connsiteX10" fmla="*/ 0 w 21600"/>
                <a:gd name="connsiteY10" fmla="*/ 3890 h 21600"/>
                <a:gd name="connsiteX11" fmla="*/ 8472 w 21600"/>
                <a:gd name="connsiteY11" fmla="*/ 0 h 21600"/>
                <a:gd name="connsiteX0" fmla="*/ 0 w 22591"/>
                <a:gd name="connsiteY0" fmla="*/ 0 h 18346"/>
                <a:gd name="connsiteX1" fmla="*/ 13851 w 22591"/>
                <a:gd name="connsiteY1" fmla="*/ 2826 h 18346"/>
                <a:gd name="connsiteX2" fmla="*/ 12041 w 22591"/>
                <a:gd name="connsiteY2" fmla="*/ 3543 h 18346"/>
                <a:gd name="connsiteX3" fmla="*/ 17568 w 22591"/>
                <a:gd name="connsiteY3" fmla="*/ 8753 h 18346"/>
                <a:gd name="connsiteX4" fmla="*/ 15758 w 22591"/>
                <a:gd name="connsiteY4" fmla="*/ 9623 h 18346"/>
                <a:gd name="connsiteX5" fmla="*/ 22591 w 22591"/>
                <a:gd name="connsiteY5" fmla="*/ 18346 h 18346"/>
                <a:gd name="connsiteX6" fmla="*/ 11003 w 22591"/>
                <a:gd name="connsiteY6" fmla="*/ 11661 h 18346"/>
                <a:gd name="connsiteX7" fmla="*/ 13213 w 22591"/>
                <a:gd name="connsiteY7" fmla="*/ 10733 h 18346"/>
                <a:gd name="connsiteX8" fmla="*/ 6013 w 22591"/>
                <a:gd name="connsiteY8" fmla="*/ 6451 h 18346"/>
                <a:gd name="connsiteX9" fmla="*/ 8593 w 22591"/>
                <a:gd name="connsiteY9" fmla="*/ 5128 h 18346"/>
                <a:gd name="connsiteX10" fmla="*/ 991 w 22591"/>
                <a:gd name="connsiteY10" fmla="*/ 636 h 18346"/>
                <a:gd name="connsiteX11" fmla="*/ 0 w 22591"/>
                <a:gd name="connsiteY11" fmla="*/ 0 h 18346"/>
                <a:gd name="connsiteX0" fmla="*/ 0 w 22591"/>
                <a:gd name="connsiteY0" fmla="*/ 210 h 18556"/>
                <a:gd name="connsiteX1" fmla="*/ 5226 w 22591"/>
                <a:gd name="connsiteY1" fmla="*/ 0 h 18556"/>
                <a:gd name="connsiteX2" fmla="*/ 12041 w 22591"/>
                <a:gd name="connsiteY2" fmla="*/ 3753 h 18556"/>
                <a:gd name="connsiteX3" fmla="*/ 17568 w 22591"/>
                <a:gd name="connsiteY3" fmla="*/ 8963 h 18556"/>
                <a:gd name="connsiteX4" fmla="*/ 15758 w 22591"/>
                <a:gd name="connsiteY4" fmla="*/ 9833 h 18556"/>
                <a:gd name="connsiteX5" fmla="*/ 22591 w 22591"/>
                <a:gd name="connsiteY5" fmla="*/ 18556 h 18556"/>
                <a:gd name="connsiteX6" fmla="*/ 11003 w 22591"/>
                <a:gd name="connsiteY6" fmla="*/ 11871 h 18556"/>
                <a:gd name="connsiteX7" fmla="*/ 13213 w 22591"/>
                <a:gd name="connsiteY7" fmla="*/ 10943 h 18556"/>
                <a:gd name="connsiteX8" fmla="*/ 6013 w 22591"/>
                <a:gd name="connsiteY8" fmla="*/ 6661 h 18556"/>
                <a:gd name="connsiteX9" fmla="*/ 8593 w 22591"/>
                <a:gd name="connsiteY9" fmla="*/ 5338 h 18556"/>
                <a:gd name="connsiteX10" fmla="*/ 991 w 22591"/>
                <a:gd name="connsiteY10" fmla="*/ 846 h 18556"/>
                <a:gd name="connsiteX11" fmla="*/ 0 w 22591"/>
                <a:gd name="connsiteY11" fmla="*/ 210 h 18556"/>
                <a:gd name="connsiteX0" fmla="*/ 0 w 22591"/>
                <a:gd name="connsiteY0" fmla="*/ 388 h 18734"/>
                <a:gd name="connsiteX1" fmla="*/ 5226 w 22591"/>
                <a:gd name="connsiteY1" fmla="*/ 178 h 18734"/>
                <a:gd name="connsiteX2" fmla="*/ 12041 w 22591"/>
                <a:gd name="connsiteY2" fmla="*/ 3931 h 18734"/>
                <a:gd name="connsiteX3" fmla="*/ 17568 w 22591"/>
                <a:gd name="connsiteY3" fmla="*/ 9141 h 18734"/>
                <a:gd name="connsiteX4" fmla="*/ 15758 w 22591"/>
                <a:gd name="connsiteY4" fmla="*/ 10011 h 18734"/>
                <a:gd name="connsiteX5" fmla="*/ 22591 w 22591"/>
                <a:gd name="connsiteY5" fmla="*/ 18734 h 18734"/>
                <a:gd name="connsiteX6" fmla="*/ 11003 w 22591"/>
                <a:gd name="connsiteY6" fmla="*/ 12049 h 18734"/>
                <a:gd name="connsiteX7" fmla="*/ 13213 w 22591"/>
                <a:gd name="connsiteY7" fmla="*/ 11121 h 18734"/>
                <a:gd name="connsiteX8" fmla="*/ 6013 w 22591"/>
                <a:gd name="connsiteY8" fmla="*/ 6839 h 18734"/>
                <a:gd name="connsiteX9" fmla="*/ 8593 w 22591"/>
                <a:gd name="connsiteY9" fmla="*/ 5516 h 18734"/>
                <a:gd name="connsiteX10" fmla="*/ 991 w 22591"/>
                <a:gd name="connsiteY10" fmla="*/ 1024 h 18734"/>
                <a:gd name="connsiteX11" fmla="*/ 0 w 22591"/>
                <a:gd name="connsiteY11" fmla="*/ 388 h 18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91" h="18734">
                  <a:moveTo>
                    <a:pt x="0" y="388"/>
                  </a:moveTo>
                  <a:lnTo>
                    <a:pt x="5226" y="178"/>
                  </a:lnTo>
                  <a:cubicBezTo>
                    <a:pt x="8953" y="-827"/>
                    <a:pt x="9769" y="2680"/>
                    <a:pt x="12041" y="3931"/>
                  </a:cubicBezTo>
                  <a:lnTo>
                    <a:pt x="17568" y="9141"/>
                  </a:lnTo>
                  <a:lnTo>
                    <a:pt x="15758" y="10011"/>
                  </a:lnTo>
                  <a:lnTo>
                    <a:pt x="22591" y="18734"/>
                  </a:lnTo>
                  <a:lnTo>
                    <a:pt x="11003" y="12049"/>
                  </a:lnTo>
                  <a:lnTo>
                    <a:pt x="13213" y="11121"/>
                  </a:lnTo>
                  <a:lnTo>
                    <a:pt x="6013" y="6839"/>
                  </a:lnTo>
                  <a:lnTo>
                    <a:pt x="8593" y="5516"/>
                  </a:lnTo>
                  <a:lnTo>
                    <a:pt x="991" y="1024"/>
                  </a:lnTo>
                  <a:lnTo>
                    <a:pt x="0" y="388"/>
                  </a:lnTo>
                  <a:close/>
                </a:path>
              </a:pathLst>
            </a:cu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Lightning Bolt 23">
              <a:extLst>
                <a:ext uri="{FF2B5EF4-FFF2-40B4-BE49-F238E27FC236}">
                  <a16:creationId xmlns:a16="http://schemas.microsoft.com/office/drawing/2014/main" id="{794CDAE2-E225-4DFA-95F1-A26301FFFB5E}"/>
                </a:ext>
              </a:extLst>
            </p:cNvPr>
            <p:cNvSpPr/>
            <p:nvPr/>
          </p:nvSpPr>
          <p:spPr>
            <a:xfrm rot="15973848">
              <a:off x="2198643" y="2256758"/>
              <a:ext cx="406995" cy="457080"/>
            </a:xfrm>
            <a:custGeom>
              <a:avLst/>
              <a:gdLst>
                <a:gd name="connsiteX0" fmla="*/ 8472 w 21600"/>
                <a:gd name="connsiteY0" fmla="*/ 0 h 21600"/>
                <a:gd name="connsiteX1" fmla="*/ 12860 w 21600"/>
                <a:gd name="connsiteY1" fmla="*/ 6080 h 21600"/>
                <a:gd name="connsiteX2" fmla="*/ 11050 w 21600"/>
                <a:gd name="connsiteY2" fmla="*/ 6797 h 21600"/>
                <a:gd name="connsiteX3" fmla="*/ 16577 w 21600"/>
                <a:gd name="connsiteY3" fmla="*/ 12007 h 21600"/>
                <a:gd name="connsiteX4" fmla="*/ 14767 w 21600"/>
                <a:gd name="connsiteY4" fmla="*/ 12877 h 21600"/>
                <a:gd name="connsiteX5" fmla="*/ 21600 w 21600"/>
                <a:gd name="connsiteY5" fmla="*/ 21600 h 21600"/>
                <a:gd name="connsiteX6" fmla="*/ 10012 w 21600"/>
                <a:gd name="connsiteY6" fmla="*/ 14915 h 21600"/>
                <a:gd name="connsiteX7" fmla="*/ 12222 w 21600"/>
                <a:gd name="connsiteY7" fmla="*/ 13987 h 21600"/>
                <a:gd name="connsiteX8" fmla="*/ 5022 w 21600"/>
                <a:gd name="connsiteY8" fmla="*/ 9705 h 21600"/>
                <a:gd name="connsiteX9" fmla="*/ 7602 w 21600"/>
                <a:gd name="connsiteY9" fmla="*/ 8382 h 21600"/>
                <a:gd name="connsiteX10" fmla="*/ 0 w 21600"/>
                <a:gd name="connsiteY10" fmla="*/ 3890 h 21600"/>
                <a:gd name="connsiteX11" fmla="*/ 8472 w 21600"/>
                <a:gd name="connsiteY11" fmla="*/ 0 h 21600"/>
                <a:gd name="connsiteX0" fmla="*/ 0 w 22591"/>
                <a:gd name="connsiteY0" fmla="*/ 0 h 18346"/>
                <a:gd name="connsiteX1" fmla="*/ 13851 w 22591"/>
                <a:gd name="connsiteY1" fmla="*/ 2826 h 18346"/>
                <a:gd name="connsiteX2" fmla="*/ 12041 w 22591"/>
                <a:gd name="connsiteY2" fmla="*/ 3543 h 18346"/>
                <a:gd name="connsiteX3" fmla="*/ 17568 w 22591"/>
                <a:gd name="connsiteY3" fmla="*/ 8753 h 18346"/>
                <a:gd name="connsiteX4" fmla="*/ 15758 w 22591"/>
                <a:gd name="connsiteY4" fmla="*/ 9623 h 18346"/>
                <a:gd name="connsiteX5" fmla="*/ 22591 w 22591"/>
                <a:gd name="connsiteY5" fmla="*/ 18346 h 18346"/>
                <a:gd name="connsiteX6" fmla="*/ 11003 w 22591"/>
                <a:gd name="connsiteY6" fmla="*/ 11661 h 18346"/>
                <a:gd name="connsiteX7" fmla="*/ 13213 w 22591"/>
                <a:gd name="connsiteY7" fmla="*/ 10733 h 18346"/>
                <a:gd name="connsiteX8" fmla="*/ 6013 w 22591"/>
                <a:gd name="connsiteY8" fmla="*/ 6451 h 18346"/>
                <a:gd name="connsiteX9" fmla="*/ 8593 w 22591"/>
                <a:gd name="connsiteY9" fmla="*/ 5128 h 18346"/>
                <a:gd name="connsiteX10" fmla="*/ 991 w 22591"/>
                <a:gd name="connsiteY10" fmla="*/ 636 h 18346"/>
                <a:gd name="connsiteX11" fmla="*/ 0 w 22591"/>
                <a:gd name="connsiteY11" fmla="*/ 0 h 18346"/>
                <a:gd name="connsiteX0" fmla="*/ 0 w 22591"/>
                <a:gd name="connsiteY0" fmla="*/ 210 h 18556"/>
                <a:gd name="connsiteX1" fmla="*/ 5226 w 22591"/>
                <a:gd name="connsiteY1" fmla="*/ 0 h 18556"/>
                <a:gd name="connsiteX2" fmla="*/ 12041 w 22591"/>
                <a:gd name="connsiteY2" fmla="*/ 3753 h 18556"/>
                <a:gd name="connsiteX3" fmla="*/ 17568 w 22591"/>
                <a:gd name="connsiteY3" fmla="*/ 8963 h 18556"/>
                <a:gd name="connsiteX4" fmla="*/ 15758 w 22591"/>
                <a:gd name="connsiteY4" fmla="*/ 9833 h 18556"/>
                <a:gd name="connsiteX5" fmla="*/ 22591 w 22591"/>
                <a:gd name="connsiteY5" fmla="*/ 18556 h 18556"/>
                <a:gd name="connsiteX6" fmla="*/ 11003 w 22591"/>
                <a:gd name="connsiteY6" fmla="*/ 11871 h 18556"/>
                <a:gd name="connsiteX7" fmla="*/ 13213 w 22591"/>
                <a:gd name="connsiteY7" fmla="*/ 10943 h 18556"/>
                <a:gd name="connsiteX8" fmla="*/ 6013 w 22591"/>
                <a:gd name="connsiteY8" fmla="*/ 6661 h 18556"/>
                <a:gd name="connsiteX9" fmla="*/ 8593 w 22591"/>
                <a:gd name="connsiteY9" fmla="*/ 5338 h 18556"/>
                <a:gd name="connsiteX10" fmla="*/ 991 w 22591"/>
                <a:gd name="connsiteY10" fmla="*/ 846 h 18556"/>
                <a:gd name="connsiteX11" fmla="*/ 0 w 22591"/>
                <a:gd name="connsiteY11" fmla="*/ 210 h 18556"/>
                <a:gd name="connsiteX0" fmla="*/ 0 w 22591"/>
                <a:gd name="connsiteY0" fmla="*/ 388 h 18734"/>
                <a:gd name="connsiteX1" fmla="*/ 5226 w 22591"/>
                <a:gd name="connsiteY1" fmla="*/ 178 h 18734"/>
                <a:gd name="connsiteX2" fmla="*/ 12041 w 22591"/>
                <a:gd name="connsiteY2" fmla="*/ 3931 h 18734"/>
                <a:gd name="connsiteX3" fmla="*/ 17568 w 22591"/>
                <a:gd name="connsiteY3" fmla="*/ 9141 h 18734"/>
                <a:gd name="connsiteX4" fmla="*/ 15758 w 22591"/>
                <a:gd name="connsiteY4" fmla="*/ 10011 h 18734"/>
                <a:gd name="connsiteX5" fmla="*/ 22591 w 22591"/>
                <a:gd name="connsiteY5" fmla="*/ 18734 h 18734"/>
                <a:gd name="connsiteX6" fmla="*/ 11003 w 22591"/>
                <a:gd name="connsiteY6" fmla="*/ 12049 h 18734"/>
                <a:gd name="connsiteX7" fmla="*/ 13213 w 22591"/>
                <a:gd name="connsiteY7" fmla="*/ 11121 h 18734"/>
                <a:gd name="connsiteX8" fmla="*/ 6013 w 22591"/>
                <a:gd name="connsiteY8" fmla="*/ 6839 h 18734"/>
                <a:gd name="connsiteX9" fmla="*/ 8593 w 22591"/>
                <a:gd name="connsiteY9" fmla="*/ 5516 h 18734"/>
                <a:gd name="connsiteX10" fmla="*/ 991 w 22591"/>
                <a:gd name="connsiteY10" fmla="*/ 1024 h 18734"/>
                <a:gd name="connsiteX11" fmla="*/ 0 w 22591"/>
                <a:gd name="connsiteY11" fmla="*/ 388 h 18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91" h="18734">
                  <a:moveTo>
                    <a:pt x="0" y="388"/>
                  </a:moveTo>
                  <a:lnTo>
                    <a:pt x="5226" y="178"/>
                  </a:lnTo>
                  <a:cubicBezTo>
                    <a:pt x="8953" y="-827"/>
                    <a:pt x="9769" y="2680"/>
                    <a:pt x="12041" y="3931"/>
                  </a:cubicBezTo>
                  <a:lnTo>
                    <a:pt x="17568" y="9141"/>
                  </a:lnTo>
                  <a:lnTo>
                    <a:pt x="15758" y="10011"/>
                  </a:lnTo>
                  <a:lnTo>
                    <a:pt x="22591" y="18734"/>
                  </a:lnTo>
                  <a:lnTo>
                    <a:pt x="11003" y="12049"/>
                  </a:lnTo>
                  <a:lnTo>
                    <a:pt x="13213" y="11121"/>
                  </a:lnTo>
                  <a:lnTo>
                    <a:pt x="6013" y="6839"/>
                  </a:lnTo>
                  <a:lnTo>
                    <a:pt x="8593" y="5516"/>
                  </a:lnTo>
                  <a:lnTo>
                    <a:pt x="991" y="1024"/>
                  </a:lnTo>
                  <a:lnTo>
                    <a:pt x="0" y="388"/>
                  </a:lnTo>
                  <a:close/>
                </a:path>
              </a:pathLst>
            </a:cu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Lightning Bolt 23">
              <a:extLst>
                <a:ext uri="{FF2B5EF4-FFF2-40B4-BE49-F238E27FC236}">
                  <a16:creationId xmlns:a16="http://schemas.microsoft.com/office/drawing/2014/main" id="{DAE8E739-C78F-466F-9D45-D95AE880DF7E}"/>
                </a:ext>
              </a:extLst>
            </p:cNvPr>
            <p:cNvSpPr/>
            <p:nvPr/>
          </p:nvSpPr>
          <p:spPr>
            <a:xfrm rot="19351537">
              <a:off x="3773061" y="1852931"/>
              <a:ext cx="406995" cy="457080"/>
            </a:xfrm>
            <a:custGeom>
              <a:avLst/>
              <a:gdLst>
                <a:gd name="connsiteX0" fmla="*/ 8472 w 21600"/>
                <a:gd name="connsiteY0" fmla="*/ 0 h 21600"/>
                <a:gd name="connsiteX1" fmla="*/ 12860 w 21600"/>
                <a:gd name="connsiteY1" fmla="*/ 6080 h 21600"/>
                <a:gd name="connsiteX2" fmla="*/ 11050 w 21600"/>
                <a:gd name="connsiteY2" fmla="*/ 6797 h 21600"/>
                <a:gd name="connsiteX3" fmla="*/ 16577 w 21600"/>
                <a:gd name="connsiteY3" fmla="*/ 12007 h 21600"/>
                <a:gd name="connsiteX4" fmla="*/ 14767 w 21600"/>
                <a:gd name="connsiteY4" fmla="*/ 12877 h 21600"/>
                <a:gd name="connsiteX5" fmla="*/ 21600 w 21600"/>
                <a:gd name="connsiteY5" fmla="*/ 21600 h 21600"/>
                <a:gd name="connsiteX6" fmla="*/ 10012 w 21600"/>
                <a:gd name="connsiteY6" fmla="*/ 14915 h 21600"/>
                <a:gd name="connsiteX7" fmla="*/ 12222 w 21600"/>
                <a:gd name="connsiteY7" fmla="*/ 13987 h 21600"/>
                <a:gd name="connsiteX8" fmla="*/ 5022 w 21600"/>
                <a:gd name="connsiteY8" fmla="*/ 9705 h 21600"/>
                <a:gd name="connsiteX9" fmla="*/ 7602 w 21600"/>
                <a:gd name="connsiteY9" fmla="*/ 8382 h 21600"/>
                <a:gd name="connsiteX10" fmla="*/ 0 w 21600"/>
                <a:gd name="connsiteY10" fmla="*/ 3890 h 21600"/>
                <a:gd name="connsiteX11" fmla="*/ 8472 w 21600"/>
                <a:gd name="connsiteY11" fmla="*/ 0 h 21600"/>
                <a:gd name="connsiteX0" fmla="*/ 0 w 22591"/>
                <a:gd name="connsiteY0" fmla="*/ 0 h 18346"/>
                <a:gd name="connsiteX1" fmla="*/ 13851 w 22591"/>
                <a:gd name="connsiteY1" fmla="*/ 2826 h 18346"/>
                <a:gd name="connsiteX2" fmla="*/ 12041 w 22591"/>
                <a:gd name="connsiteY2" fmla="*/ 3543 h 18346"/>
                <a:gd name="connsiteX3" fmla="*/ 17568 w 22591"/>
                <a:gd name="connsiteY3" fmla="*/ 8753 h 18346"/>
                <a:gd name="connsiteX4" fmla="*/ 15758 w 22591"/>
                <a:gd name="connsiteY4" fmla="*/ 9623 h 18346"/>
                <a:gd name="connsiteX5" fmla="*/ 22591 w 22591"/>
                <a:gd name="connsiteY5" fmla="*/ 18346 h 18346"/>
                <a:gd name="connsiteX6" fmla="*/ 11003 w 22591"/>
                <a:gd name="connsiteY6" fmla="*/ 11661 h 18346"/>
                <a:gd name="connsiteX7" fmla="*/ 13213 w 22591"/>
                <a:gd name="connsiteY7" fmla="*/ 10733 h 18346"/>
                <a:gd name="connsiteX8" fmla="*/ 6013 w 22591"/>
                <a:gd name="connsiteY8" fmla="*/ 6451 h 18346"/>
                <a:gd name="connsiteX9" fmla="*/ 8593 w 22591"/>
                <a:gd name="connsiteY9" fmla="*/ 5128 h 18346"/>
                <a:gd name="connsiteX10" fmla="*/ 991 w 22591"/>
                <a:gd name="connsiteY10" fmla="*/ 636 h 18346"/>
                <a:gd name="connsiteX11" fmla="*/ 0 w 22591"/>
                <a:gd name="connsiteY11" fmla="*/ 0 h 18346"/>
                <a:gd name="connsiteX0" fmla="*/ 0 w 22591"/>
                <a:gd name="connsiteY0" fmla="*/ 210 h 18556"/>
                <a:gd name="connsiteX1" fmla="*/ 5226 w 22591"/>
                <a:gd name="connsiteY1" fmla="*/ 0 h 18556"/>
                <a:gd name="connsiteX2" fmla="*/ 12041 w 22591"/>
                <a:gd name="connsiteY2" fmla="*/ 3753 h 18556"/>
                <a:gd name="connsiteX3" fmla="*/ 17568 w 22591"/>
                <a:gd name="connsiteY3" fmla="*/ 8963 h 18556"/>
                <a:gd name="connsiteX4" fmla="*/ 15758 w 22591"/>
                <a:gd name="connsiteY4" fmla="*/ 9833 h 18556"/>
                <a:gd name="connsiteX5" fmla="*/ 22591 w 22591"/>
                <a:gd name="connsiteY5" fmla="*/ 18556 h 18556"/>
                <a:gd name="connsiteX6" fmla="*/ 11003 w 22591"/>
                <a:gd name="connsiteY6" fmla="*/ 11871 h 18556"/>
                <a:gd name="connsiteX7" fmla="*/ 13213 w 22591"/>
                <a:gd name="connsiteY7" fmla="*/ 10943 h 18556"/>
                <a:gd name="connsiteX8" fmla="*/ 6013 w 22591"/>
                <a:gd name="connsiteY8" fmla="*/ 6661 h 18556"/>
                <a:gd name="connsiteX9" fmla="*/ 8593 w 22591"/>
                <a:gd name="connsiteY9" fmla="*/ 5338 h 18556"/>
                <a:gd name="connsiteX10" fmla="*/ 991 w 22591"/>
                <a:gd name="connsiteY10" fmla="*/ 846 h 18556"/>
                <a:gd name="connsiteX11" fmla="*/ 0 w 22591"/>
                <a:gd name="connsiteY11" fmla="*/ 210 h 18556"/>
                <a:gd name="connsiteX0" fmla="*/ 0 w 22591"/>
                <a:gd name="connsiteY0" fmla="*/ 388 h 18734"/>
                <a:gd name="connsiteX1" fmla="*/ 5226 w 22591"/>
                <a:gd name="connsiteY1" fmla="*/ 178 h 18734"/>
                <a:gd name="connsiteX2" fmla="*/ 12041 w 22591"/>
                <a:gd name="connsiteY2" fmla="*/ 3931 h 18734"/>
                <a:gd name="connsiteX3" fmla="*/ 17568 w 22591"/>
                <a:gd name="connsiteY3" fmla="*/ 9141 h 18734"/>
                <a:gd name="connsiteX4" fmla="*/ 15758 w 22591"/>
                <a:gd name="connsiteY4" fmla="*/ 10011 h 18734"/>
                <a:gd name="connsiteX5" fmla="*/ 22591 w 22591"/>
                <a:gd name="connsiteY5" fmla="*/ 18734 h 18734"/>
                <a:gd name="connsiteX6" fmla="*/ 11003 w 22591"/>
                <a:gd name="connsiteY6" fmla="*/ 12049 h 18734"/>
                <a:gd name="connsiteX7" fmla="*/ 13213 w 22591"/>
                <a:gd name="connsiteY7" fmla="*/ 11121 h 18734"/>
                <a:gd name="connsiteX8" fmla="*/ 6013 w 22591"/>
                <a:gd name="connsiteY8" fmla="*/ 6839 h 18734"/>
                <a:gd name="connsiteX9" fmla="*/ 8593 w 22591"/>
                <a:gd name="connsiteY9" fmla="*/ 5516 h 18734"/>
                <a:gd name="connsiteX10" fmla="*/ 991 w 22591"/>
                <a:gd name="connsiteY10" fmla="*/ 1024 h 18734"/>
                <a:gd name="connsiteX11" fmla="*/ 0 w 22591"/>
                <a:gd name="connsiteY11" fmla="*/ 388 h 18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91" h="18734">
                  <a:moveTo>
                    <a:pt x="0" y="388"/>
                  </a:moveTo>
                  <a:lnTo>
                    <a:pt x="5226" y="178"/>
                  </a:lnTo>
                  <a:cubicBezTo>
                    <a:pt x="8953" y="-827"/>
                    <a:pt x="9769" y="2680"/>
                    <a:pt x="12041" y="3931"/>
                  </a:cubicBezTo>
                  <a:lnTo>
                    <a:pt x="17568" y="9141"/>
                  </a:lnTo>
                  <a:lnTo>
                    <a:pt x="15758" y="10011"/>
                  </a:lnTo>
                  <a:lnTo>
                    <a:pt x="22591" y="18734"/>
                  </a:lnTo>
                  <a:lnTo>
                    <a:pt x="11003" y="12049"/>
                  </a:lnTo>
                  <a:lnTo>
                    <a:pt x="13213" y="11121"/>
                  </a:lnTo>
                  <a:lnTo>
                    <a:pt x="6013" y="6839"/>
                  </a:lnTo>
                  <a:lnTo>
                    <a:pt x="8593" y="5516"/>
                  </a:lnTo>
                  <a:lnTo>
                    <a:pt x="991" y="1024"/>
                  </a:lnTo>
                  <a:lnTo>
                    <a:pt x="0" y="388"/>
                  </a:lnTo>
                  <a:close/>
                </a:path>
              </a:pathLst>
            </a:cu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Arrow: Down 25">
              <a:extLst>
                <a:ext uri="{FF2B5EF4-FFF2-40B4-BE49-F238E27FC236}">
                  <a16:creationId xmlns:a16="http://schemas.microsoft.com/office/drawing/2014/main" id="{E2091F5E-911B-4652-9B6B-D66C4B677844}"/>
                </a:ext>
              </a:extLst>
            </p:cNvPr>
            <p:cNvSpPr/>
            <p:nvPr/>
          </p:nvSpPr>
          <p:spPr>
            <a:xfrm rot="2544751">
              <a:off x="4237423" y="3302261"/>
              <a:ext cx="379839" cy="1280405"/>
            </a:xfrm>
            <a:prstGeom prst="downArrow">
              <a:avLst>
                <a:gd name="adj1" fmla="val 29972"/>
                <a:gd name="adj2" fmla="val 50000"/>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Arrow: Down 35">
              <a:extLst>
                <a:ext uri="{FF2B5EF4-FFF2-40B4-BE49-F238E27FC236}">
                  <a16:creationId xmlns:a16="http://schemas.microsoft.com/office/drawing/2014/main" id="{CF4AA1C6-0700-479E-963D-00A9CF935B0E}"/>
                </a:ext>
              </a:extLst>
            </p:cNvPr>
            <p:cNvSpPr/>
            <p:nvPr/>
          </p:nvSpPr>
          <p:spPr>
            <a:xfrm rot="19331267">
              <a:off x="5167467" y="3370005"/>
              <a:ext cx="379839" cy="1065097"/>
            </a:xfrm>
            <a:prstGeom prst="downArrow">
              <a:avLst>
                <a:gd name="adj1" fmla="val 29972"/>
                <a:gd name="adj2" fmla="val 50000"/>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8" name="Group 37">
              <a:extLst>
                <a:ext uri="{FF2B5EF4-FFF2-40B4-BE49-F238E27FC236}">
                  <a16:creationId xmlns:a16="http://schemas.microsoft.com/office/drawing/2014/main" id="{34C52881-9F34-499F-8C79-08010549BDC8}"/>
                </a:ext>
              </a:extLst>
            </p:cNvPr>
            <p:cNvGrpSpPr/>
            <p:nvPr/>
          </p:nvGrpSpPr>
          <p:grpSpPr>
            <a:xfrm>
              <a:off x="5120440" y="4473187"/>
              <a:ext cx="2131866" cy="1318780"/>
              <a:chOff x="5100205" y="4073333"/>
              <a:chExt cx="2131866" cy="1318780"/>
            </a:xfrm>
          </p:grpSpPr>
          <p:pic>
            <p:nvPicPr>
              <p:cNvPr id="16" name="Picture 15">
                <a:extLst>
                  <a:ext uri="{FF2B5EF4-FFF2-40B4-BE49-F238E27FC236}">
                    <a16:creationId xmlns:a16="http://schemas.microsoft.com/office/drawing/2014/main" id="{3DE84BE3-3AF2-4147-9695-B02E45E6BC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8532" y="4073333"/>
                <a:ext cx="797302" cy="797302"/>
              </a:xfrm>
              <a:prstGeom prst="rect">
                <a:avLst/>
              </a:prstGeom>
            </p:spPr>
          </p:pic>
          <p:sp>
            <p:nvSpPr>
              <p:cNvPr id="28" name="TextBox 27">
                <a:extLst>
                  <a:ext uri="{FF2B5EF4-FFF2-40B4-BE49-F238E27FC236}">
                    <a16:creationId xmlns:a16="http://schemas.microsoft.com/office/drawing/2014/main" id="{4311B64F-80AB-4E95-89CB-E0D226C5F2D6}"/>
                  </a:ext>
                </a:extLst>
              </p:cNvPr>
              <p:cNvSpPr txBox="1"/>
              <p:nvPr/>
            </p:nvSpPr>
            <p:spPr>
              <a:xfrm>
                <a:off x="5100205" y="5022781"/>
                <a:ext cx="2131866" cy="369332"/>
              </a:xfrm>
              <a:prstGeom prst="rect">
                <a:avLst/>
              </a:prstGeom>
              <a:noFill/>
            </p:spPr>
            <p:txBody>
              <a:bodyPr wrap="none" rtlCol="0">
                <a:spAutoFit/>
              </a:bodyPr>
              <a:lstStyle/>
              <a:p>
                <a:r>
                  <a:rPr lang="en-MY" dirty="0"/>
                  <a:t>Construction Worker</a:t>
                </a:r>
              </a:p>
            </p:txBody>
          </p:sp>
        </p:grpSp>
        <p:sp>
          <p:nvSpPr>
            <p:cNvPr id="40" name="TextBox 39">
              <a:extLst>
                <a:ext uri="{FF2B5EF4-FFF2-40B4-BE49-F238E27FC236}">
                  <a16:creationId xmlns:a16="http://schemas.microsoft.com/office/drawing/2014/main" id="{6A1ED2FE-F991-4BA8-8446-60C36CFF225E}"/>
                </a:ext>
              </a:extLst>
            </p:cNvPr>
            <p:cNvSpPr txBox="1"/>
            <p:nvPr/>
          </p:nvSpPr>
          <p:spPr>
            <a:xfrm>
              <a:off x="4004773" y="2754893"/>
              <a:ext cx="1972207" cy="369332"/>
            </a:xfrm>
            <a:prstGeom prst="rect">
              <a:avLst/>
            </a:prstGeom>
            <a:noFill/>
          </p:spPr>
          <p:txBody>
            <a:bodyPr wrap="none" rtlCol="0">
              <a:spAutoFit/>
            </a:bodyPr>
            <a:lstStyle/>
            <a:p>
              <a:r>
                <a:rPr lang="en-MY" dirty="0"/>
                <a:t>Government Agent</a:t>
              </a:r>
            </a:p>
          </p:txBody>
        </p:sp>
        <p:sp>
          <p:nvSpPr>
            <p:cNvPr id="42" name="TextBox 41">
              <a:extLst>
                <a:ext uri="{FF2B5EF4-FFF2-40B4-BE49-F238E27FC236}">
                  <a16:creationId xmlns:a16="http://schemas.microsoft.com/office/drawing/2014/main" id="{E7FB3221-D7A4-4051-B3C2-859C984F2F89}"/>
                </a:ext>
              </a:extLst>
            </p:cNvPr>
            <p:cNvSpPr txBox="1"/>
            <p:nvPr/>
          </p:nvSpPr>
          <p:spPr>
            <a:xfrm>
              <a:off x="2621650" y="2288317"/>
              <a:ext cx="1302023" cy="369332"/>
            </a:xfrm>
            <a:prstGeom prst="rect">
              <a:avLst/>
            </a:prstGeom>
            <a:noFill/>
          </p:spPr>
          <p:txBody>
            <a:bodyPr wrap="none" rtlCol="0">
              <a:spAutoFit/>
            </a:bodyPr>
            <a:lstStyle/>
            <a:p>
              <a:r>
                <a:rPr lang="en-MY" dirty="0"/>
                <a:t>Data Centre</a:t>
              </a:r>
            </a:p>
          </p:txBody>
        </p:sp>
        <p:sp>
          <p:nvSpPr>
            <p:cNvPr id="43" name="TextBox 42">
              <a:extLst>
                <a:ext uri="{FF2B5EF4-FFF2-40B4-BE49-F238E27FC236}">
                  <a16:creationId xmlns:a16="http://schemas.microsoft.com/office/drawing/2014/main" id="{B8052F81-AB86-4598-AB8F-6A3A3B82E006}"/>
                </a:ext>
              </a:extLst>
            </p:cNvPr>
            <p:cNvSpPr txBox="1"/>
            <p:nvPr/>
          </p:nvSpPr>
          <p:spPr>
            <a:xfrm>
              <a:off x="307646" y="4221973"/>
              <a:ext cx="937372" cy="369332"/>
            </a:xfrm>
            <a:prstGeom prst="rect">
              <a:avLst/>
            </a:prstGeom>
            <a:noFill/>
          </p:spPr>
          <p:txBody>
            <a:bodyPr wrap="none" rtlCol="0">
              <a:spAutoFit/>
            </a:bodyPr>
            <a:lstStyle/>
            <a:p>
              <a:r>
                <a:rPr lang="en-MY" dirty="0"/>
                <a:t>Satellite</a:t>
              </a:r>
            </a:p>
          </p:txBody>
        </p:sp>
        <p:sp>
          <p:nvSpPr>
            <p:cNvPr id="44" name="TextBox 43">
              <a:extLst>
                <a:ext uri="{FF2B5EF4-FFF2-40B4-BE49-F238E27FC236}">
                  <a16:creationId xmlns:a16="http://schemas.microsoft.com/office/drawing/2014/main" id="{5136F430-8D40-49D7-9BC8-59B8D1D73F5B}"/>
                </a:ext>
              </a:extLst>
            </p:cNvPr>
            <p:cNvSpPr txBox="1"/>
            <p:nvPr/>
          </p:nvSpPr>
          <p:spPr>
            <a:xfrm>
              <a:off x="1205146" y="2972422"/>
              <a:ext cx="1210781" cy="369332"/>
            </a:xfrm>
            <a:prstGeom prst="rect">
              <a:avLst/>
            </a:prstGeom>
            <a:noFill/>
          </p:spPr>
          <p:txBody>
            <a:bodyPr wrap="none" rtlCol="0">
              <a:spAutoFit/>
            </a:bodyPr>
            <a:lstStyle/>
            <a:p>
              <a:r>
                <a:rPr lang="en-MY" dirty="0"/>
                <a:t>Cell Centre</a:t>
              </a:r>
            </a:p>
          </p:txBody>
        </p:sp>
        <p:sp>
          <p:nvSpPr>
            <p:cNvPr id="45" name="TextBox 44">
              <a:extLst>
                <a:ext uri="{FF2B5EF4-FFF2-40B4-BE49-F238E27FC236}">
                  <a16:creationId xmlns:a16="http://schemas.microsoft.com/office/drawing/2014/main" id="{10337138-B2B9-4CFE-BA3D-05ADF0B57A16}"/>
                </a:ext>
              </a:extLst>
            </p:cNvPr>
            <p:cNvSpPr txBox="1"/>
            <p:nvPr/>
          </p:nvSpPr>
          <p:spPr>
            <a:xfrm>
              <a:off x="3221794" y="3579714"/>
              <a:ext cx="1044325" cy="369332"/>
            </a:xfrm>
            <a:prstGeom prst="rect">
              <a:avLst/>
            </a:prstGeom>
            <a:noFill/>
          </p:spPr>
          <p:txBody>
            <a:bodyPr wrap="none" rtlCol="0">
              <a:spAutoFit/>
            </a:bodyPr>
            <a:lstStyle/>
            <a:p>
              <a:r>
                <a:rPr lang="en-MY" dirty="0">
                  <a:solidFill>
                    <a:schemeClr val="accent6"/>
                  </a:solidFill>
                </a:rPr>
                <a:t>Incentive</a:t>
              </a:r>
            </a:p>
          </p:txBody>
        </p:sp>
        <p:sp>
          <p:nvSpPr>
            <p:cNvPr id="46" name="TextBox 45">
              <a:extLst>
                <a:ext uri="{FF2B5EF4-FFF2-40B4-BE49-F238E27FC236}">
                  <a16:creationId xmlns:a16="http://schemas.microsoft.com/office/drawing/2014/main" id="{A1C7E41B-BD53-4E7B-83E7-3CEDA94E5278}"/>
                </a:ext>
              </a:extLst>
            </p:cNvPr>
            <p:cNvSpPr txBox="1"/>
            <p:nvPr/>
          </p:nvSpPr>
          <p:spPr>
            <a:xfrm>
              <a:off x="5313875" y="3507128"/>
              <a:ext cx="1044325" cy="369332"/>
            </a:xfrm>
            <a:prstGeom prst="rect">
              <a:avLst/>
            </a:prstGeom>
            <a:noFill/>
          </p:spPr>
          <p:txBody>
            <a:bodyPr wrap="none" rtlCol="0">
              <a:spAutoFit/>
            </a:bodyPr>
            <a:lstStyle/>
            <a:p>
              <a:r>
                <a:rPr lang="en-MY" dirty="0">
                  <a:solidFill>
                    <a:schemeClr val="accent6"/>
                  </a:solidFill>
                </a:rPr>
                <a:t>Incentive</a:t>
              </a:r>
            </a:p>
          </p:txBody>
        </p:sp>
        <p:grpSp>
          <p:nvGrpSpPr>
            <p:cNvPr id="39" name="Group 38">
              <a:extLst>
                <a:ext uri="{FF2B5EF4-FFF2-40B4-BE49-F238E27FC236}">
                  <a16:creationId xmlns:a16="http://schemas.microsoft.com/office/drawing/2014/main" id="{8D70FC31-C262-4922-B59D-3BC7991A2ABE}"/>
                </a:ext>
              </a:extLst>
            </p:cNvPr>
            <p:cNvGrpSpPr/>
            <p:nvPr/>
          </p:nvGrpSpPr>
          <p:grpSpPr>
            <a:xfrm>
              <a:off x="4551086" y="4887068"/>
              <a:ext cx="912479" cy="544333"/>
              <a:chOff x="4263763" y="4447142"/>
              <a:chExt cx="1279926" cy="544333"/>
            </a:xfrm>
          </p:grpSpPr>
          <p:sp>
            <p:nvSpPr>
              <p:cNvPr id="37" name="Arrow: Down 36">
                <a:extLst>
                  <a:ext uri="{FF2B5EF4-FFF2-40B4-BE49-F238E27FC236}">
                    <a16:creationId xmlns:a16="http://schemas.microsoft.com/office/drawing/2014/main" id="{3D005C06-FC75-4A16-BC8E-BFD2300684F0}"/>
                  </a:ext>
                </a:extLst>
              </p:cNvPr>
              <p:cNvSpPr/>
              <p:nvPr/>
            </p:nvSpPr>
            <p:spPr>
              <a:xfrm rot="5400000">
                <a:off x="4713806" y="3997099"/>
                <a:ext cx="379839" cy="1279926"/>
              </a:xfrm>
              <a:prstGeom prst="downArrow">
                <a:avLst>
                  <a:gd name="adj1" fmla="val 29972"/>
                  <a:gd name="adj2" fmla="val 50000"/>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TextBox 46">
                <a:extLst>
                  <a:ext uri="{FF2B5EF4-FFF2-40B4-BE49-F238E27FC236}">
                    <a16:creationId xmlns:a16="http://schemas.microsoft.com/office/drawing/2014/main" id="{566ACB4F-D484-46E0-927D-A5BB256536D0}"/>
                  </a:ext>
                </a:extLst>
              </p:cNvPr>
              <p:cNvSpPr txBox="1"/>
              <p:nvPr/>
            </p:nvSpPr>
            <p:spPr>
              <a:xfrm>
                <a:off x="4582151" y="4622143"/>
                <a:ext cx="742704" cy="369332"/>
              </a:xfrm>
              <a:prstGeom prst="rect">
                <a:avLst/>
              </a:prstGeom>
              <a:noFill/>
            </p:spPr>
            <p:txBody>
              <a:bodyPr wrap="none" rtlCol="0">
                <a:spAutoFit/>
              </a:bodyPr>
              <a:lstStyle/>
              <a:p>
                <a:r>
                  <a:rPr lang="en-MY" dirty="0">
                    <a:solidFill>
                      <a:schemeClr val="accent6"/>
                    </a:solidFill>
                  </a:rPr>
                  <a:t>repair</a:t>
                </a:r>
              </a:p>
            </p:txBody>
          </p:sp>
        </p:grpSp>
        <p:sp>
          <p:nvSpPr>
            <p:cNvPr id="48" name="TextBox 47">
              <a:extLst>
                <a:ext uri="{FF2B5EF4-FFF2-40B4-BE49-F238E27FC236}">
                  <a16:creationId xmlns:a16="http://schemas.microsoft.com/office/drawing/2014/main" id="{3C996D3E-6323-4A25-93AB-A609AEA2650E}"/>
                </a:ext>
              </a:extLst>
            </p:cNvPr>
            <p:cNvSpPr txBox="1"/>
            <p:nvPr/>
          </p:nvSpPr>
          <p:spPr>
            <a:xfrm>
              <a:off x="1144083" y="5025705"/>
              <a:ext cx="944489" cy="261610"/>
            </a:xfrm>
            <a:prstGeom prst="rect">
              <a:avLst/>
            </a:prstGeom>
            <a:noFill/>
          </p:spPr>
          <p:txBody>
            <a:bodyPr wrap="none" rtlCol="0">
              <a:spAutoFit/>
            </a:bodyPr>
            <a:lstStyle/>
            <a:p>
              <a:r>
                <a:rPr lang="en-MY" sz="1100" dirty="0"/>
                <a:t>GPS and data</a:t>
              </a:r>
            </a:p>
          </p:txBody>
        </p:sp>
        <p:sp>
          <p:nvSpPr>
            <p:cNvPr id="59" name="TextBox 58">
              <a:extLst>
                <a:ext uri="{FF2B5EF4-FFF2-40B4-BE49-F238E27FC236}">
                  <a16:creationId xmlns:a16="http://schemas.microsoft.com/office/drawing/2014/main" id="{13B2AEBF-C5E7-4EDC-A0AF-E591B7D401DC}"/>
                </a:ext>
              </a:extLst>
            </p:cNvPr>
            <p:cNvSpPr txBox="1"/>
            <p:nvPr/>
          </p:nvSpPr>
          <p:spPr>
            <a:xfrm>
              <a:off x="1647014" y="4014281"/>
              <a:ext cx="944489" cy="261610"/>
            </a:xfrm>
            <a:prstGeom prst="rect">
              <a:avLst/>
            </a:prstGeom>
            <a:noFill/>
          </p:spPr>
          <p:txBody>
            <a:bodyPr wrap="none" rtlCol="0">
              <a:spAutoFit/>
            </a:bodyPr>
            <a:lstStyle/>
            <a:p>
              <a:r>
                <a:rPr lang="en-MY" sz="1100" dirty="0"/>
                <a:t>GPS and data</a:t>
              </a:r>
            </a:p>
          </p:txBody>
        </p:sp>
        <p:sp>
          <p:nvSpPr>
            <p:cNvPr id="60" name="TextBox 59">
              <a:extLst>
                <a:ext uri="{FF2B5EF4-FFF2-40B4-BE49-F238E27FC236}">
                  <a16:creationId xmlns:a16="http://schemas.microsoft.com/office/drawing/2014/main" id="{BDC6B80E-932E-434F-850E-4E28FFA348E6}"/>
                </a:ext>
              </a:extLst>
            </p:cNvPr>
            <p:cNvSpPr txBox="1"/>
            <p:nvPr/>
          </p:nvSpPr>
          <p:spPr>
            <a:xfrm>
              <a:off x="2073101" y="2128856"/>
              <a:ext cx="439544" cy="261610"/>
            </a:xfrm>
            <a:prstGeom prst="rect">
              <a:avLst/>
            </a:prstGeom>
            <a:noFill/>
          </p:spPr>
          <p:txBody>
            <a:bodyPr wrap="none" rtlCol="0">
              <a:spAutoFit/>
            </a:bodyPr>
            <a:lstStyle/>
            <a:p>
              <a:r>
                <a:rPr lang="en-MY" sz="1100" dirty="0"/>
                <a:t>data</a:t>
              </a:r>
            </a:p>
          </p:txBody>
        </p:sp>
        <p:sp>
          <p:nvSpPr>
            <p:cNvPr id="61" name="TextBox 60">
              <a:extLst>
                <a:ext uri="{FF2B5EF4-FFF2-40B4-BE49-F238E27FC236}">
                  <a16:creationId xmlns:a16="http://schemas.microsoft.com/office/drawing/2014/main" id="{43544A42-DA07-4448-BEDA-691C3E7CE93A}"/>
                </a:ext>
              </a:extLst>
            </p:cNvPr>
            <p:cNvSpPr txBox="1"/>
            <p:nvPr/>
          </p:nvSpPr>
          <p:spPr>
            <a:xfrm>
              <a:off x="3696854" y="1679873"/>
              <a:ext cx="862737" cy="261610"/>
            </a:xfrm>
            <a:prstGeom prst="rect">
              <a:avLst/>
            </a:prstGeom>
            <a:noFill/>
          </p:spPr>
          <p:txBody>
            <a:bodyPr wrap="none" rtlCol="0">
              <a:spAutoFit/>
            </a:bodyPr>
            <a:lstStyle/>
            <a:p>
              <a:r>
                <a:rPr lang="en-MY" sz="1100" dirty="0"/>
                <a:t>information</a:t>
              </a:r>
            </a:p>
          </p:txBody>
        </p:sp>
      </p:grpSp>
      <p:grpSp>
        <p:nvGrpSpPr>
          <p:cNvPr id="66" name="Group 65">
            <a:extLst>
              <a:ext uri="{FF2B5EF4-FFF2-40B4-BE49-F238E27FC236}">
                <a16:creationId xmlns:a16="http://schemas.microsoft.com/office/drawing/2014/main" id="{09FA22C2-D06D-4779-A193-A616EC130CB4}"/>
              </a:ext>
            </a:extLst>
          </p:cNvPr>
          <p:cNvGrpSpPr/>
          <p:nvPr/>
        </p:nvGrpSpPr>
        <p:grpSpPr>
          <a:xfrm>
            <a:off x="107737" y="6096166"/>
            <a:ext cx="7167101" cy="1363492"/>
            <a:chOff x="3349302" y="5727281"/>
            <a:chExt cx="7357617" cy="2072241"/>
          </a:xfrm>
        </p:grpSpPr>
        <p:sp>
          <p:nvSpPr>
            <p:cNvPr id="67" name="Rounded Rectangle 100">
              <a:extLst>
                <a:ext uri="{FF2B5EF4-FFF2-40B4-BE49-F238E27FC236}">
                  <a16:creationId xmlns:a16="http://schemas.microsoft.com/office/drawing/2014/main" id="{B29D5F9F-A1A0-49ED-BE2F-A0D3640472F2}"/>
                </a:ext>
              </a:extLst>
            </p:cNvPr>
            <p:cNvSpPr/>
            <p:nvPr/>
          </p:nvSpPr>
          <p:spPr>
            <a:xfrm>
              <a:off x="3349302" y="5727281"/>
              <a:ext cx="7357617" cy="2072241"/>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endParaRPr lang="en-GB" dirty="0">
                <a:solidFill>
                  <a:schemeClr val="tx1"/>
                </a:solidFill>
              </a:endParaRPr>
            </a:p>
          </p:txBody>
        </p:sp>
        <p:sp>
          <p:nvSpPr>
            <p:cNvPr id="68" name="TextBox 67">
              <a:extLst>
                <a:ext uri="{FF2B5EF4-FFF2-40B4-BE49-F238E27FC236}">
                  <a16:creationId xmlns:a16="http://schemas.microsoft.com/office/drawing/2014/main" id="{FF35021B-E138-4B0B-9473-871E12FFCC1A}"/>
                </a:ext>
              </a:extLst>
            </p:cNvPr>
            <p:cNvSpPr txBox="1"/>
            <p:nvPr/>
          </p:nvSpPr>
          <p:spPr>
            <a:xfrm>
              <a:off x="3506657" y="5786693"/>
              <a:ext cx="7112830" cy="1990948"/>
            </a:xfrm>
            <a:prstGeom prst="rect">
              <a:avLst/>
            </a:prstGeom>
            <a:noFill/>
          </p:spPr>
          <p:txBody>
            <a:bodyPr wrap="square">
              <a:spAutoFit/>
            </a:bodyPr>
            <a:lstStyle/>
            <a:p>
              <a:pPr algn="just"/>
              <a:r>
                <a:rPr lang="en-GB" b="1" dirty="0">
                  <a:solidFill>
                    <a:schemeClr val="tx1"/>
                  </a:solidFill>
                </a:rPr>
                <a:t>Implication </a:t>
              </a:r>
              <a:r>
                <a:rPr lang="en-GB" b="1" dirty="0"/>
                <a:t>1</a:t>
              </a:r>
              <a:r>
                <a:rPr lang="en-GB" b="1" dirty="0">
                  <a:solidFill>
                    <a:schemeClr val="tx1"/>
                  </a:solidFill>
                </a:rPr>
                <a:t>: </a:t>
              </a:r>
              <a:r>
                <a:rPr lang="en-GB" dirty="0">
                  <a:solidFill>
                    <a:schemeClr val="tx1"/>
                  </a:solidFill>
                </a:rPr>
                <a:t>The RTI website can be shared by all ASEAN countries.</a:t>
              </a:r>
            </a:p>
            <a:p>
              <a:pPr algn="just"/>
              <a:r>
                <a:rPr lang="en-GB" b="1" dirty="0">
                  <a:solidFill>
                    <a:schemeClr val="tx1"/>
                  </a:solidFill>
                </a:rPr>
                <a:t>Implication 2: </a:t>
              </a:r>
              <a:r>
                <a:rPr lang="en-GB" dirty="0">
                  <a:solidFill>
                    <a:schemeClr val="tx1"/>
                  </a:solidFill>
                </a:rPr>
                <a:t>Quality of Road Index can be improved on all ASEAN countries, particularly for the countries having downward trend of Quality of Road Index.</a:t>
              </a:r>
            </a:p>
          </p:txBody>
        </p:sp>
      </p:grpSp>
      <p:sp>
        <p:nvSpPr>
          <p:cNvPr id="49" name="Oval 48">
            <a:extLst>
              <a:ext uri="{FF2B5EF4-FFF2-40B4-BE49-F238E27FC236}">
                <a16:creationId xmlns:a16="http://schemas.microsoft.com/office/drawing/2014/main" id="{00C02166-AF94-4F08-B9DD-176CD454AD50}"/>
              </a:ext>
            </a:extLst>
          </p:cNvPr>
          <p:cNvSpPr/>
          <p:nvPr/>
        </p:nvSpPr>
        <p:spPr>
          <a:xfrm>
            <a:off x="9795641" y="6986290"/>
            <a:ext cx="592942" cy="3814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MY" dirty="0"/>
              <a:t>10</a:t>
            </a:r>
          </a:p>
        </p:txBody>
      </p:sp>
    </p:spTree>
    <p:extLst>
      <p:ext uri="{BB962C8B-B14F-4D97-AF65-F5344CB8AC3E}">
        <p14:creationId xmlns:p14="http://schemas.microsoft.com/office/powerpoint/2010/main" val="104079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00">
            <a:extLst>
              <a:ext uri="{FF2B5EF4-FFF2-40B4-BE49-F238E27FC236}">
                <a16:creationId xmlns:a16="http://schemas.microsoft.com/office/drawing/2014/main" id="{C835DD45-9B85-4661-9F45-B5AED9CDCCA2}"/>
              </a:ext>
            </a:extLst>
          </p:cNvPr>
          <p:cNvSpPr/>
          <p:nvPr/>
        </p:nvSpPr>
        <p:spPr>
          <a:xfrm>
            <a:off x="107738" y="959029"/>
            <a:ext cx="10465668" cy="6517038"/>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GB" dirty="0">
              <a:solidFill>
                <a:schemeClr val="tx1"/>
              </a:solidFill>
            </a:endParaRPr>
          </a:p>
        </p:txBody>
      </p:sp>
      <p:sp>
        <p:nvSpPr>
          <p:cNvPr id="2" name="TextBox 1">
            <a:extLst>
              <a:ext uri="{FF2B5EF4-FFF2-40B4-BE49-F238E27FC236}">
                <a16:creationId xmlns:a16="http://schemas.microsoft.com/office/drawing/2014/main" id="{9F1FA468-7DBE-47E1-9C62-46CC96732326}"/>
              </a:ext>
            </a:extLst>
          </p:cNvPr>
          <p:cNvSpPr txBox="1"/>
          <p:nvPr/>
        </p:nvSpPr>
        <p:spPr>
          <a:xfrm>
            <a:off x="107738" y="293048"/>
            <a:ext cx="2405184" cy="461665"/>
          </a:xfrm>
          <a:prstGeom prst="rect">
            <a:avLst/>
          </a:prstGeom>
          <a:solidFill>
            <a:srgbClr val="002060"/>
          </a:solid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Referencing</a:t>
            </a:r>
            <a:endParaRPr lang="en-GB"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40493DD1-87EA-4838-9D2F-D9E1F01CE7BF}"/>
              </a:ext>
            </a:extLst>
          </p:cNvPr>
          <p:cNvSpPr txBox="1"/>
          <p:nvPr/>
        </p:nvSpPr>
        <p:spPr>
          <a:xfrm>
            <a:off x="222034" y="1124816"/>
            <a:ext cx="10237075" cy="6375913"/>
          </a:xfrm>
          <a:prstGeom prst="rect">
            <a:avLst/>
          </a:prstGeom>
          <a:noFill/>
        </p:spPr>
        <p:txBody>
          <a:bodyPr wrap="square">
            <a:spAutoFit/>
          </a:bodyPr>
          <a:lstStyle/>
          <a:p>
            <a:pPr marL="270510" indent="-270510" algn="just">
              <a:lnSpc>
                <a:spcPct val="107000"/>
              </a:lnSpc>
              <a:spcAft>
                <a:spcPts val="800"/>
              </a:spcAft>
            </a:pPr>
            <a:r>
              <a:rPr lang="en-MY" sz="1600" dirty="0">
                <a:effectLst/>
                <a:ea typeface="DengXian" panose="02010600030101010101" pitchFamily="2" charset="-122"/>
                <a:cs typeface="Times New Roman" panose="02020603050405020304" pitchFamily="18" charset="0"/>
              </a:rPr>
              <a:t>AAPP, Assistance Association For Political Prisoners (Burma) (2021). Retrieved June 6, 2021, from </a:t>
            </a:r>
            <a:r>
              <a:rPr lang="en-MY" sz="1600" dirty="0">
                <a:effectLst/>
                <a:ea typeface="DengXian" panose="02010600030101010101" pitchFamily="2" charset="-122"/>
                <a:cs typeface="Times New Roman" panose="02020603050405020304" pitchFamily="18" charset="0"/>
                <a:hlinkClick r:id="rId2"/>
              </a:rPr>
              <a:t>https://aappb.org/</a:t>
            </a:r>
            <a:r>
              <a:rPr lang="en-MY" sz="1600" dirty="0">
                <a:effectLst/>
                <a:ea typeface="DengXian" panose="02010600030101010101" pitchFamily="2" charset="-122"/>
                <a:cs typeface="Times New Roman" panose="02020603050405020304" pitchFamily="18" charset="0"/>
              </a:rPr>
              <a:t>.</a:t>
            </a:r>
          </a:p>
          <a:p>
            <a:pPr marL="270510" indent="-270510" algn="just">
              <a:lnSpc>
                <a:spcPct val="107000"/>
              </a:lnSpc>
              <a:spcAft>
                <a:spcPts val="800"/>
              </a:spcAft>
            </a:pPr>
            <a:r>
              <a:rPr lang="en-MY" sz="1600" dirty="0">
                <a:effectLst/>
                <a:ea typeface="DengXian" panose="02010600030101010101" pitchFamily="2" charset="-122"/>
                <a:cs typeface="Times New Roman" panose="02020603050405020304" pitchFamily="18" charset="0"/>
              </a:rPr>
              <a:t>INTERPOL Global Complex for Innovation. (2021). ASEAN Cyberthreat Assessment. https://www.i nterpol.int/content/download/16106/file/ASEAN%20Cyberthreat%20Assessment%202021%20-%20final.pdf.</a:t>
            </a:r>
          </a:p>
          <a:p>
            <a:pPr marL="270510" indent="-270510" algn="just">
              <a:lnSpc>
                <a:spcPct val="107000"/>
              </a:lnSpc>
              <a:spcAft>
                <a:spcPts val="800"/>
              </a:spcAft>
            </a:pPr>
            <a:r>
              <a:rPr lang="en-MY" sz="1600" dirty="0" err="1">
                <a:effectLst/>
                <a:ea typeface="DengXian" panose="02010600030101010101" pitchFamily="2" charset="-122"/>
                <a:cs typeface="Times New Roman" panose="02020603050405020304" pitchFamily="18" charset="0"/>
              </a:rPr>
              <a:t>Freepik</a:t>
            </a:r>
            <a:r>
              <a:rPr lang="en-MY" sz="1600" dirty="0">
                <a:effectLst/>
                <a:ea typeface="DengXian" panose="02010600030101010101" pitchFamily="2" charset="-122"/>
                <a:cs typeface="Times New Roman" panose="02020603050405020304" pitchFamily="18" charset="0"/>
              </a:rPr>
              <a:t>, Graphic resources for everyone (n.d.). Retrieved June 6, 2021, from </a:t>
            </a:r>
            <a:r>
              <a:rPr lang="en-MY" sz="1600" dirty="0">
                <a:effectLst/>
                <a:ea typeface="DengXian" panose="02010600030101010101" pitchFamily="2" charset="-122"/>
                <a:cs typeface="Times New Roman" panose="02020603050405020304" pitchFamily="18" charset="0"/>
                <a:hlinkClick r:id="rId3"/>
              </a:rPr>
              <a:t>https://www.freepik.com/</a:t>
            </a:r>
            <a:r>
              <a:rPr lang="en-MY" sz="1600" dirty="0">
                <a:effectLst/>
                <a:ea typeface="DengXian" panose="02010600030101010101" pitchFamily="2" charset="-122"/>
                <a:cs typeface="Times New Roman" panose="02020603050405020304" pitchFamily="18" charset="0"/>
              </a:rPr>
              <a:t>.</a:t>
            </a:r>
          </a:p>
          <a:p>
            <a:pPr marL="270510" indent="-270510" algn="just">
              <a:lnSpc>
                <a:spcPct val="107000"/>
              </a:lnSpc>
              <a:spcAft>
                <a:spcPts val="800"/>
              </a:spcAft>
            </a:pPr>
            <a:r>
              <a:rPr lang="en-US" sz="1600" b="0" i="0" dirty="0">
                <a:solidFill>
                  <a:srgbClr val="222222"/>
                </a:solidFill>
                <a:effectLst/>
              </a:rPr>
              <a:t>Mohammed, H., &amp; Mohamed, W. A. W. (2015). Reducing recidivism rates through vocational education and training. </a:t>
            </a:r>
            <a:r>
              <a:rPr lang="en-US" sz="1600" b="0" i="1" dirty="0">
                <a:solidFill>
                  <a:srgbClr val="222222"/>
                </a:solidFill>
                <a:effectLst/>
              </a:rPr>
              <a:t>Procedia-Social and Behavioral Sciences</a:t>
            </a:r>
            <a:r>
              <a:rPr lang="en-US" sz="1600" b="0" i="0" dirty="0">
                <a:solidFill>
                  <a:srgbClr val="222222"/>
                </a:solidFill>
                <a:effectLst/>
              </a:rPr>
              <a:t>, </a:t>
            </a:r>
            <a:r>
              <a:rPr lang="en-US" sz="1600" b="0" i="1" dirty="0">
                <a:solidFill>
                  <a:srgbClr val="222222"/>
                </a:solidFill>
                <a:effectLst/>
              </a:rPr>
              <a:t>204</a:t>
            </a:r>
            <a:r>
              <a:rPr lang="en-US" sz="1600" b="0" i="0" dirty="0">
                <a:solidFill>
                  <a:srgbClr val="222222"/>
                </a:solidFill>
                <a:effectLst/>
              </a:rPr>
              <a:t>, 272-276.</a:t>
            </a:r>
            <a:endParaRPr lang="en-MY" sz="1600" dirty="0">
              <a:effectLst/>
              <a:ea typeface="DengXian" panose="02010600030101010101" pitchFamily="2" charset="-122"/>
              <a:cs typeface="Times New Roman" panose="02020603050405020304" pitchFamily="18" charset="0"/>
            </a:endParaRPr>
          </a:p>
          <a:p>
            <a:pPr marL="270510" indent="-270510" algn="just">
              <a:lnSpc>
                <a:spcPct val="107000"/>
              </a:lnSpc>
              <a:spcAft>
                <a:spcPts val="800"/>
              </a:spcAft>
            </a:pPr>
            <a:r>
              <a:rPr lang="en-MY" sz="1600" dirty="0" err="1">
                <a:effectLst/>
                <a:ea typeface="DengXian" panose="02010600030101010101" pitchFamily="2" charset="-122"/>
                <a:cs typeface="Times New Roman" panose="02020603050405020304" pitchFamily="18" charset="0"/>
              </a:rPr>
              <a:t>Numbeo</a:t>
            </a:r>
            <a:r>
              <a:rPr lang="en-MY" sz="1600" dirty="0">
                <a:effectLst/>
                <a:ea typeface="DengXian" panose="02010600030101010101" pitchFamily="2" charset="-122"/>
                <a:cs typeface="Times New Roman" panose="02020603050405020304" pitchFamily="18" charset="0"/>
              </a:rPr>
              <a:t>, Asia: Crime Index by City 2020 (n.d.). Retrieved June 6, 2021, from https://www.numbeo.com/crime/region_rankings.jsp?title=2020&amp;region=142.</a:t>
            </a:r>
          </a:p>
          <a:p>
            <a:pPr marL="270510" indent="-270510" algn="just">
              <a:lnSpc>
                <a:spcPct val="107000"/>
              </a:lnSpc>
              <a:spcAft>
                <a:spcPts val="800"/>
              </a:spcAft>
            </a:pPr>
            <a:r>
              <a:rPr lang="en-MY" sz="1600" dirty="0" err="1">
                <a:effectLst/>
                <a:ea typeface="DengXian" panose="02010600030101010101" pitchFamily="2" charset="-122"/>
                <a:cs typeface="Times New Roman" panose="02020603050405020304" pitchFamily="18" charset="0"/>
              </a:rPr>
              <a:t>Numbeo</a:t>
            </a:r>
            <a:r>
              <a:rPr lang="en-MY" sz="1600" dirty="0">
                <a:effectLst/>
                <a:ea typeface="DengXian" panose="02010600030101010101" pitchFamily="2" charset="-122"/>
                <a:cs typeface="Times New Roman" panose="02020603050405020304" pitchFamily="18" charset="0"/>
              </a:rPr>
              <a:t>, Crime in Cambodia (n.d.). Retrieved June 6, 2021, from https://www.numbeo.com/crime/country_result.jsp?country=Cambodia.</a:t>
            </a:r>
          </a:p>
          <a:p>
            <a:pPr marL="270510" indent="-270510" algn="just">
              <a:lnSpc>
                <a:spcPct val="107000"/>
              </a:lnSpc>
              <a:spcAft>
                <a:spcPts val="800"/>
              </a:spcAft>
            </a:pPr>
            <a:r>
              <a:rPr lang="en-MY" sz="1600" dirty="0">
                <a:effectLst/>
                <a:ea typeface="DengXian" panose="02010600030101010101" pitchFamily="2" charset="-122"/>
                <a:cs typeface="Times New Roman" panose="02020603050405020304" pitchFamily="18" charset="0"/>
              </a:rPr>
              <a:t>Our World In Data, CO₂ and Greenhouse Gas Emissions. (2020). Retrieved June 6, 2021, from </a:t>
            </a:r>
            <a:r>
              <a:rPr lang="en-MY" sz="1600" dirty="0">
                <a:effectLst/>
                <a:ea typeface="DengXian" panose="02010600030101010101" pitchFamily="2" charset="-122"/>
                <a:cs typeface="Times New Roman" panose="02020603050405020304" pitchFamily="18" charset="0"/>
                <a:hlinkClick r:id="rId4"/>
              </a:rPr>
              <a:t>https://ourworldindata.org/co2-and-other-greenhouse-gas-emissions</a:t>
            </a:r>
            <a:r>
              <a:rPr lang="en-MY" sz="1600" dirty="0">
                <a:effectLst/>
                <a:ea typeface="DengXian" panose="02010600030101010101" pitchFamily="2" charset="-122"/>
                <a:cs typeface="Times New Roman" panose="02020603050405020304" pitchFamily="18" charset="0"/>
              </a:rPr>
              <a:t>.</a:t>
            </a:r>
          </a:p>
          <a:p>
            <a:pPr marL="270510" indent="-270510" algn="just">
              <a:lnSpc>
                <a:spcPct val="107000"/>
              </a:lnSpc>
              <a:spcAft>
                <a:spcPts val="800"/>
              </a:spcAft>
            </a:pPr>
            <a:r>
              <a:rPr lang="en-US" sz="1600" dirty="0" err="1">
                <a:solidFill>
                  <a:srgbClr val="121212"/>
                </a:solidFill>
              </a:rPr>
              <a:t>TheGuardian</a:t>
            </a:r>
            <a:r>
              <a:rPr lang="en-US" sz="1600" dirty="0">
                <a:solidFill>
                  <a:srgbClr val="121212"/>
                </a:solidFill>
              </a:rPr>
              <a:t> (2020), </a:t>
            </a:r>
            <a:r>
              <a:rPr lang="en-US" sz="1600" b="0" i="0" dirty="0">
                <a:solidFill>
                  <a:srgbClr val="121212"/>
                </a:solidFill>
                <a:effectLst/>
              </a:rPr>
              <a:t>Thousands gather in Thailand for anti-government protest. Retrieved June 20, 2021, from </a:t>
            </a:r>
            <a:r>
              <a:rPr lang="en-MY" sz="1600" dirty="0">
                <a:effectLst/>
                <a:ea typeface="DengXian" panose="02010600030101010101" pitchFamily="2" charset="-122"/>
                <a:cs typeface="Times New Roman" panose="02020603050405020304" pitchFamily="18" charset="0"/>
              </a:rPr>
              <a:t>https://www.theguardian.com/world/2020/sep/19/thousands-gather-in-thailand-for-anti-government-protest-Bangkok.</a:t>
            </a:r>
          </a:p>
          <a:p>
            <a:pPr marL="270510" indent="-270510" algn="just">
              <a:lnSpc>
                <a:spcPct val="107000"/>
              </a:lnSpc>
              <a:spcAft>
                <a:spcPts val="800"/>
              </a:spcAft>
            </a:pPr>
            <a:r>
              <a:rPr lang="en-MY" sz="1600" dirty="0">
                <a:effectLst/>
                <a:ea typeface="DengXian" panose="02010600030101010101" pitchFamily="2" charset="-122"/>
                <a:cs typeface="Times New Roman" panose="02020603050405020304" pitchFamily="18" charset="0"/>
              </a:rPr>
              <a:t>TheGlobalEconomy(2021). Retrieved June 6, 2021, from https://www.theglobaleconomy.com/download-data.php.</a:t>
            </a:r>
          </a:p>
          <a:p>
            <a:pPr marL="270510" indent="-270510" algn="just">
              <a:lnSpc>
                <a:spcPct val="107000"/>
              </a:lnSpc>
              <a:spcAft>
                <a:spcPts val="800"/>
              </a:spcAft>
            </a:pPr>
            <a:r>
              <a:rPr lang="en-MY" sz="1600" dirty="0">
                <a:effectLst/>
                <a:ea typeface="DengXian" panose="02010600030101010101" pitchFamily="2" charset="-122"/>
                <a:cs typeface="Times New Roman" panose="02020603050405020304" pitchFamily="18" charset="0"/>
              </a:rPr>
              <a:t>World Bank, Population living in slums (% of urban population). (2020). Retrieved June 6, 2021, from  https://data.worldbank.org/indicator/EN.POP.SLUM.UR.ZS.</a:t>
            </a:r>
          </a:p>
          <a:p>
            <a:pPr marL="270510" indent="-270510" algn="just">
              <a:lnSpc>
                <a:spcPct val="107000"/>
              </a:lnSpc>
              <a:spcAft>
                <a:spcPts val="800"/>
              </a:spcAft>
            </a:pPr>
            <a:r>
              <a:rPr lang="en-MY" sz="1600" dirty="0">
                <a:effectLst/>
                <a:ea typeface="DengXian" panose="02010600030101010101" pitchFamily="2" charset="-122"/>
                <a:cs typeface="Times New Roman" panose="02020603050405020304" pitchFamily="18" charset="0"/>
              </a:rPr>
              <a:t>World Health Organization, WHO Coronavirus (COVID-19) Dashboard (2021). Retrieved June 6, 2021, from </a:t>
            </a:r>
            <a:r>
              <a:rPr lang="en-MY" sz="1600" dirty="0">
                <a:effectLst/>
                <a:ea typeface="DengXian" panose="02010600030101010101" pitchFamily="2" charset="-122"/>
                <a:cs typeface="Times New Roman" panose="02020603050405020304" pitchFamily="18" charset="0"/>
                <a:hlinkClick r:id="rId5"/>
              </a:rPr>
              <a:t>https://covid19.who.int/</a:t>
            </a:r>
            <a:r>
              <a:rPr lang="en-MY" sz="1600" dirty="0">
                <a:effectLst/>
                <a:ea typeface="DengXia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93920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1AF1FCB-0831-4D38-8751-106B4C98536D}"/>
              </a:ext>
            </a:extLst>
          </p:cNvPr>
          <p:cNvGrpSpPr/>
          <p:nvPr/>
        </p:nvGrpSpPr>
        <p:grpSpPr>
          <a:xfrm>
            <a:off x="123017" y="981894"/>
            <a:ext cx="4426142" cy="3368016"/>
            <a:chOff x="123017" y="1269764"/>
            <a:chExt cx="4426142" cy="3368016"/>
          </a:xfrm>
        </p:grpSpPr>
        <p:sp>
          <p:nvSpPr>
            <p:cNvPr id="4" name="Rounded Rectangle 100">
              <a:extLst>
                <a:ext uri="{FF2B5EF4-FFF2-40B4-BE49-F238E27FC236}">
                  <a16:creationId xmlns:a16="http://schemas.microsoft.com/office/drawing/2014/main" id="{961CEA86-F4BF-4F12-A861-0A615508A7AB}"/>
                </a:ext>
              </a:extLst>
            </p:cNvPr>
            <p:cNvSpPr/>
            <p:nvPr/>
          </p:nvSpPr>
          <p:spPr>
            <a:xfrm>
              <a:off x="123017" y="1557724"/>
              <a:ext cx="4426142" cy="3080056"/>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Kuala Lumpur, Malaysia in </a:t>
              </a:r>
              <a:r>
                <a:rPr lang="en-GB" sz="2400" b="1" dirty="0">
                  <a:solidFill>
                    <a:schemeClr val="tx1"/>
                  </a:solidFill>
                </a:rPr>
                <a:t>2020</a:t>
              </a:r>
              <a:r>
                <a:rPr lang="en-GB" dirty="0">
                  <a:solidFill>
                    <a:schemeClr val="tx1"/>
                  </a:solidFill>
                </a:rPr>
                <a:t> </a:t>
              </a:r>
            </a:p>
            <a:p>
              <a:pPr algn="ctr"/>
              <a:r>
                <a:rPr lang="en-GB" dirty="0">
                  <a:solidFill>
                    <a:schemeClr val="tx1"/>
                  </a:solidFill>
                </a:rPr>
                <a:t>has the </a:t>
              </a:r>
              <a:r>
                <a:rPr lang="en-GB" sz="2400" b="1" dirty="0">
                  <a:solidFill>
                    <a:schemeClr val="tx1"/>
                  </a:solidFill>
                </a:rPr>
                <a:t>HIGHEST</a:t>
              </a:r>
              <a:r>
                <a:rPr lang="en-GB" dirty="0">
                  <a:solidFill>
                    <a:schemeClr val="tx1"/>
                  </a:solidFill>
                </a:rPr>
                <a:t> Crime Index in ASEAN Countries, and </a:t>
              </a:r>
              <a:r>
                <a:rPr lang="en-GB" sz="2800" b="1" dirty="0">
                  <a:solidFill>
                    <a:schemeClr val="accent2"/>
                  </a:solidFill>
                </a:rPr>
                <a:t>4th</a:t>
              </a:r>
              <a:r>
                <a:rPr lang="en-GB" dirty="0">
                  <a:solidFill>
                    <a:schemeClr val="tx1"/>
                  </a:solidFill>
                </a:rPr>
                <a:t> highest in Asia.</a:t>
              </a:r>
            </a:p>
            <a:p>
              <a:pPr algn="ctr"/>
              <a:r>
                <a:rPr lang="en-GB" sz="2400" b="1" dirty="0">
                  <a:solidFill>
                    <a:schemeClr val="tx1"/>
                  </a:solidFill>
                </a:rPr>
                <a:t>Crime Index = </a:t>
              </a:r>
              <a:r>
                <a:rPr lang="en-GB" sz="3200" b="1" dirty="0">
                  <a:solidFill>
                    <a:schemeClr val="accent2"/>
                  </a:solidFill>
                </a:rPr>
                <a:t>57.89</a:t>
              </a:r>
            </a:p>
            <a:p>
              <a:pPr algn="ctr"/>
              <a:r>
                <a:rPr lang="en-GB" dirty="0">
                  <a:solidFill>
                    <a:schemeClr val="tx1"/>
                  </a:solidFill>
                  <a:hlinkClick r:id="rId2"/>
                </a:rPr>
                <a:t>(</a:t>
              </a:r>
              <a:r>
                <a:rPr lang="en-GB" dirty="0" err="1">
                  <a:solidFill>
                    <a:schemeClr val="tx1"/>
                  </a:solidFill>
                  <a:hlinkClick r:id="rId2"/>
                </a:rPr>
                <a:t>Numbeo</a:t>
              </a:r>
              <a:r>
                <a:rPr lang="en-GB" dirty="0">
                  <a:solidFill>
                    <a:schemeClr val="tx1"/>
                  </a:solidFill>
                  <a:hlinkClick r:id="rId2"/>
                </a:rPr>
                <a:t>, 2021)</a:t>
              </a:r>
              <a:endParaRPr lang="en-GB" dirty="0">
                <a:solidFill>
                  <a:schemeClr val="tx1"/>
                </a:solidFill>
              </a:endParaRPr>
            </a:p>
            <a:p>
              <a:pPr algn="ctr"/>
              <a:endParaRPr lang="en-GB" dirty="0">
                <a:solidFill>
                  <a:schemeClr val="tx1"/>
                </a:solidFill>
              </a:endParaRPr>
            </a:p>
          </p:txBody>
        </p:sp>
        <p:grpSp>
          <p:nvGrpSpPr>
            <p:cNvPr id="34" name="Group 33">
              <a:extLst>
                <a:ext uri="{FF2B5EF4-FFF2-40B4-BE49-F238E27FC236}">
                  <a16:creationId xmlns:a16="http://schemas.microsoft.com/office/drawing/2014/main" id="{51C01318-C8C5-45E5-97F7-F7954314F144}"/>
                </a:ext>
              </a:extLst>
            </p:cNvPr>
            <p:cNvGrpSpPr/>
            <p:nvPr/>
          </p:nvGrpSpPr>
          <p:grpSpPr>
            <a:xfrm>
              <a:off x="355499" y="1269764"/>
              <a:ext cx="4152099" cy="369332"/>
              <a:chOff x="1881623" y="5426124"/>
              <a:chExt cx="4152099" cy="369332"/>
            </a:xfrm>
            <a:gradFill>
              <a:gsLst>
                <a:gs pos="100000">
                  <a:srgbClr val="FDCF36"/>
                </a:gs>
                <a:gs pos="0">
                  <a:srgbClr val="DB2D8C"/>
                </a:gs>
              </a:gsLst>
              <a:lin ang="0" scaled="1"/>
            </a:gradFill>
          </p:grpSpPr>
          <p:sp>
            <p:nvSpPr>
              <p:cNvPr id="35" name="TextBox 34">
                <a:extLst>
                  <a:ext uri="{FF2B5EF4-FFF2-40B4-BE49-F238E27FC236}">
                    <a16:creationId xmlns:a16="http://schemas.microsoft.com/office/drawing/2014/main" id="{53235975-BB17-4AC1-96C3-8920C6710B96}"/>
                  </a:ext>
                </a:extLst>
              </p:cNvPr>
              <p:cNvSpPr txBox="1"/>
              <p:nvPr/>
            </p:nvSpPr>
            <p:spPr>
              <a:xfrm>
                <a:off x="1881623" y="5426124"/>
                <a:ext cx="4152099" cy="369332"/>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Kuala Lumpur Crime Index</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a:extLst>
                  <a:ext uri="{FF2B5EF4-FFF2-40B4-BE49-F238E27FC236}">
                    <a16:creationId xmlns:a16="http://schemas.microsoft.com/office/drawing/2014/main" id="{0D6DC104-337A-4D73-A652-B4E035B1E4A7}"/>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01</a:t>
                </a:r>
                <a:endParaRPr lang="en-GB" sz="2000" b="1" dirty="0">
                  <a:solidFill>
                    <a:schemeClr val="tx1"/>
                  </a:solidFill>
                  <a:ea typeface="Verdana" panose="020B0604030504040204" pitchFamily="34" charset="0"/>
                  <a:cs typeface="Verdana" panose="020B0604030504040204" pitchFamily="34" charset="0"/>
                </a:endParaRPr>
              </a:p>
            </p:txBody>
          </p:sp>
        </p:grpSp>
      </p:grpSp>
      <p:grpSp>
        <p:nvGrpSpPr>
          <p:cNvPr id="6" name="Group 5">
            <a:extLst>
              <a:ext uri="{FF2B5EF4-FFF2-40B4-BE49-F238E27FC236}">
                <a16:creationId xmlns:a16="http://schemas.microsoft.com/office/drawing/2014/main" id="{31F0892C-69FD-4EC5-B71E-CF526DAB33FD}"/>
              </a:ext>
            </a:extLst>
          </p:cNvPr>
          <p:cNvGrpSpPr/>
          <p:nvPr/>
        </p:nvGrpSpPr>
        <p:grpSpPr>
          <a:xfrm>
            <a:off x="4698619" y="981894"/>
            <a:ext cx="3691947" cy="2578617"/>
            <a:chOff x="4698619" y="1269764"/>
            <a:chExt cx="3691947" cy="2578617"/>
          </a:xfrm>
        </p:grpSpPr>
        <p:sp>
          <p:nvSpPr>
            <p:cNvPr id="24" name="Rounded Rectangle 100">
              <a:extLst>
                <a:ext uri="{FF2B5EF4-FFF2-40B4-BE49-F238E27FC236}">
                  <a16:creationId xmlns:a16="http://schemas.microsoft.com/office/drawing/2014/main" id="{DB0D3612-EAAA-4760-BE5F-065B315E34EE}"/>
                </a:ext>
              </a:extLst>
            </p:cNvPr>
            <p:cNvSpPr/>
            <p:nvPr/>
          </p:nvSpPr>
          <p:spPr>
            <a:xfrm>
              <a:off x="4698619" y="1557725"/>
              <a:ext cx="3691947" cy="2290656"/>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02124"/>
                  </a:solidFill>
                  <a:latin typeface="arial" panose="020B0604020202020204" pitchFamily="34" charset="0"/>
                </a:rPr>
                <a:t>A</a:t>
              </a:r>
              <a:r>
                <a:rPr lang="en-US" b="0" i="0" dirty="0">
                  <a:solidFill>
                    <a:srgbClr val="202124"/>
                  </a:solidFill>
                  <a:effectLst/>
                  <a:latin typeface="arial" panose="020B0604020202020204" pitchFamily="34" charset="0"/>
                </a:rPr>
                <a:t>s of </a:t>
              </a:r>
              <a:r>
                <a:rPr lang="en-US" sz="2400" b="1" i="0" dirty="0">
                  <a:solidFill>
                    <a:srgbClr val="202124"/>
                  </a:solidFill>
                  <a:effectLst/>
                  <a:latin typeface="arial" panose="020B0604020202020204" pitchFamily="34" charset="0"/>
                </a:rPr>
                <a:t>23 May 2021 </a:t>
              </a:r>
              <a:r>
                <a:rPr lang="en-US" dirty="0">
                  <a:solidFill>
                    <a:srgbClr val="202124"/>
                  </a:solidFill>
                  <a:latin typeface="arial" panose="020B0604020202020204" pitchFamily="34" charset="0"/>
                </a:rPr>
                <a:t>i</a:t>
              </a:r>
              <a:r>
                <a:rPr lang="en-US" b="0" i="0" dirty="0">
                  <a:solidFill>
                    <a:srgbClr val="202124"/>
                  </a:solidFill>
                  <a:effectLst/>
                  <a:latin typeface="arial" panose="020B0604020202020204" pitchFamily="34" charset="0"/>
                </a:rPr>
                <a:t>n the 2021 Myanmar Protest, </a:t>
              </a:r>
              <a:r>
                <a:rPr lang="en-US" sz="3200" b="1" i="0" dirty="0">
                  <a:solidFill>
                    <a:schemeClr val="accent2"/>
                  </a:solidFill>
                  <a:effectLst/>
                  <a:latin typeface="arial" panose="020B0604020202020204" pitchFamily="34" charset="0"/>
                </a:rPr>
                <a:t>818</a:t>
              </a:r>
              <a:r>
                <a:rPr lang="en-US" b="0"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protesters have been </a:t>
              </a:r>
              <a:r>
                <a:rPr lang="en-US" sz="2400" b="1" i="0" dirty="0">
                  <a:solidFill>
                    <a:schemeClr val="tx1"/>
                  </a:solidFill>
                  <a:effectLst/>
                  <a:latin typeface="arial" panose="020B0604020202020204" pitchFamily="34" charset="0"/>
                </a:rPr>
                <a:t>killed</a:t>
              </a:r>
              <a:endParaRPr lang="en-US" b="0" i="0" dirty="0">
                <a:solidFill>
                  <a:srgbClr val="202124"/>
                </a:solidFill>
                <a:effectLst/>
                <a:latin typeface="arial" panose="020B0604020202020204" pitchFamily="34" charset="0"/>
              </a:endParaRPr>
            </a:p>
            <a:p>
              <a:pPr algn="ctr"/>
              <a:r>
                <a:rPr lang="en-GB" dirty="0">
                  <a:solidFill>
                    <a:schemeClr val="tx1"/>
                  </a:solidFill>
                  <a:hlinkClick r:id="rId3"/>
                </a:rPr>
                <a:t>(AAPP, 2021)</a:t>
              </a:r>
              <a:endParaRPr lang="en-GB" dirty="0">
                <a:solidFill>
                  <a:schemeClr val="tx1"/>
                </a:solidFill>
              </a:endParaRPr>
            </a:p>
          </p:txBody>
        </p:sp>
        <p:grpSp>
          <p:nvGrpSpPr>
            <p:cNvPr id="25" name="Group 24">
              <a:extLst>
                <a:ext uri="{FF2B5EF4-FFF2-40B4-BE49-F238E27FC236}">
                  <a16:creationId xmlns:a16="http://schemas.microsoft.com/office/drawing/2014/main" id="{36A4DB32-BB59-415F-B33D-5F3BF1BA789E}"/>
                </a:ext>
              </a:extLst>
            </p:cNvPr>
            <p:cNvGrpSpPr/>
            <p:nvPr/>
          </p:nvGrpSpPr>
          <p:grpSpPr>
            <a:xfrm>
              <a:off x="4857438" y="1269764"/>
              <a:ext cx="2893741" cy="369332"/>
              <a:chOff x="1881623" y="5426124"/>
              <a:chExt cx="2893741" cy="369332"/>
            </a:xfrm>
            <a:gradFill>
              <a:gsLst>
                <a:gs pos="100000">
                  <a:srgbClr val="FDCF36"/>
                </a:gs>
                <a:gs pos="0">
                  <a:srgbClr val="DB2D8C"/>
                </a:gs>
              </a:gsLst>
              <a:lin ang="0" scaled="1"/>
            </a:gradFill>
          </p:grpSpPr>
          <p:sp>
            <p:nvSpPr>
              <p:cNvPr id="26" name="TextBox 25">
                <a:extLst>
                  <a:ext uri="{FF2B5EF4-FFF2-40B4-BE49-F238E27FC236}">
                    <a16:creationId xmlns:a16="http://schemas.microsoft.com/office/drawing/2014/main" id="{5BC948A8-0130-4E9B-AEBD-C5417CBCE062}"/>
                  </a:ext>
                </a:extLst>
              </p:cNvPr>
              <p:cNvSpPr txBox="1"/>
              <p:nvPr/>
            </p:nvSpPr>
            <p:spPr>
              <a:xfrm>
                <a:off x="1881623" y="5426124"/>
                <a:ext cx="2893741" cy="369332"/>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Myanmar Protest</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576410C7-A35D-44DC-97B2-9F445A424FB8}"/>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03</a:t>
                </a:r>
                <a:endParaRPr lang="en-GB" sz="2000" b="1" dirty="0">
                  <a:solidFill>
                    <a:schemeClr val="tx1"/>
                  </a:solidFill>
                  <a:ea typeface="Verdana" panose="020B0604030504040204" pitchFamily="34" charset="0"/>
                  <a:cs typeface="Verdana" panose="020B0604030504040204" pitchFamily="34" charset="0"/>
                </a:endParaRPr>
              </a:p>
            </p:txBody>
          </p:sp>
        </p:grpSp>
      </p:grpSp>
      <p:grpSp>
        <p:nvGrpSpPr>
          <p:cNvPr id="7" name="Group 6">
            <a:extLst>
              <a:ext uri="{FF2B5EF4-FFF2-40B4-BE49-F238E27FC236}">
                <a16:creationId xmlns:a16="http://schemas.microsoft.com/office/drawing/2014/main" id="{0E6C3CE7-A4FA-4217-AEAF-2E28046F6EE7}"/>
              </a:ext>
            </a:extLst>
          </p:cNvPr>
          <p:cNvGrpSpPr/>
          <p:nvPr/>
        </p:nvGrpSpPr>
        <p:grpSpPr>
          <a:xfrm>
            <a:off x="130031" y="4439032"/>
            <a:ext cx="4426142" cy="2948109"/>
            <a:chOff x="130031" y="4803101"/>
            <a:chExt cx="4426142" cy="2948109"/>
          </a:xfrm>
        </p:grpSpPr>
        <p:sp>
          <p:nvSpPr>
            <p:cNvPr id="31" name="Rounded Rectangle 100">
              <a:extLst>
                <a:ext uri="{FF2B5EF4-FFF2-40B4-BE49-F238E27FC236}">
                  <a16:creationId xmlns:a16="http://schemas.microsoft.com/office/drawing/2014/main" id="{1717E432-78AF-412F-BE63-2C6EDD57624A}"/>
                </a:ext>
              </a:extLst>
            </p:cNvPr>
            <p:cNvSpPr/>
            <p:nvPr/>
          </p:nvSpPr>
          <p:spPr>
            <a:xfrm>
              <a:off x="130031" y="5065985"/>
              <a:ext cx="4426142" cy="2685225"/>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As of </a:t>
              </a:r>
              <a:r>
                <a:rPr lang="en-GB" sz="2400" b="1" dirty="0">
                  <a:solidFill>
                    <a:schemeClr val="tx1"/>
                  </a:solidFill>
                </a:rPr>
                <a:t>5 June 2021</a:t>
              </a:r>
              <a:r>
                <a:rPr lang="en-GB" dirty="0">
                  <a:solidFill>
                    <a:schemeClr val="tx1"/>
                  </a:solidFill>
                </a:rPr>
                <a:t>, </a:t>
              </a:r>
            </a:p>
            <a:p>
              <a:pPr algn="ctr"/>
              <a:r>
                <a:rPr lang="en-GB" sz="3200" b="1" dirty="0">
                  <a:solidFill>
                    <a:schemeClr val="accent2"/>
                  </a:solidFill>
                </a:rPr>
                <a:t>4,126,790 </a:t>
              </a:r>
              <a:r>
                <a:rPr lang="en-GB" sz="2400" b="1" dirty="0">
                  <a:solidFill>
                    <a:schemeClr val="tx1"/>
                  </a:solidFill>
                </a:rPr>
                <a:t>Confirmed Cases</a:t>
              </a:r>
              <a:endParaRPr lang="en-GB" sz="3200" dirty="0">
                <a:solidFill>
                  <a:schemeClr val="tx1"/>
                </a:solidFill>
              </a:endParaRPr>
            </a:p>
            <a:p>
              <a:pPr algn="ctr"/>
              <a:r>
                <a:rPr lang="en-GB" sz="3200" b="1" dirty="0">
                  <a:solidFill>
                    <a:schemeClr val="accent2"/>
                  </a:solidFill>
                </a:rPr>
                <a:t>80,781 </a:t>
              </a:r>
              <a:r>
                <a:rPr lang="en-GB" sz="2400" b="1" dirty="0">
                  <a:solidFill>
                    <a:schemeClr val="tx1"/>
                  </a:solidFill>
                </a:rPr>
                <a:t>deaths</a:t>
              </a:r>
              <a:r>
                <a:rPr lang="en-GB" sz="3200" b="1" dirty="0">
                  <a:solidFill>
                    <a:schemeClr val="accent2"/>
                  </a:solidFill>
                </a:rPr>
                <a:t> </a:t>
              </a:r>
              <a:r>
                <a:rPr lang="en-GB" dirty="0">
                  <a:solidFill>
                    <a:schemeClr val="tx1"/>
                  </a:solidFill>
                </a:rPr>
                <a:t>in ASEAN Countries</a:t>
              </a:r>
            </a:p>
            <a:p>
              <a:pPr algn="ctr"/>
              <a:r>
                <a:rPr lang="en-GB" dirty="0">
                  <a:solidFill>
                    <a:schemeClr val="tx1"/>
                  </a:solidFill>
                  <a:hlinkClick r:id="rId4"/>
                </a:rPr>
                <a:t>(WHO, 2021)</a:t>
              </a:r>
              <a:endParaRPr lang="en-GB" dirty="0">
                <a:solidFill>
                  <a:schemeClr val="tx1"/>
                </a:solidFill>
              </a:endParaRPr>
            </a:p>
          </p:txBody>
        </p:sp>
        <p:grpSp>
          <p:nvGrpSpPr>
            <p:cNvPr id="32" name="Group 31">
              <a:extLst>
                <a:ext uri="{FF2B5EF4-FFF2-40B4-BE49-F238E27FC236}">
                  <a16:creationId xmlns:a16="http://schemas.microsoft.com/office/drawing/2014/main" id="{6120A083-F6C6-40DC-94C8-6C4C41A347E8}"/>
                </a:ext>
              </a:extLst>
            </p:cNvPr>
            <p:cNvGrpSpPr/>
            <p:nvPr/>
          </p:nvGrpSpPr>
          <p:grpSpPr>
            <a:xfrm>
              <a:off x="330099" y="4803101"/>
              <a:ext cx="1822935" cy="369332"/>
              <a:chOff x="1881623" y="5426124"/>
              <a:chExt cx="1822935" cy="369332"/>
            </a:xfrm>
            <a:gradFill>
              <a:gsLst>
                <a:gs pos="100000">
                  <a:srgbClr val="FDCF36"/>
                </a:gs>
                <a:gs pos="0">
                  <a:srgbClr val="DB2D8C"/>
                </a:gs>
              </a:gsLst>
              <a:lin ang="0" scaled="1"/>
            </a:gradFill>
          </p:grpSpPr>
          <p:sp>
            <p:nvSpPr>
              <p:cNvPr id="37" name="TextBox 36">
                <a:extLst>
                  <a:ext uri="{FF2B5EF4-FFF2-40B4-BE49-F238E27FC236}">
                    <a16:creationId xmlns:a16="http://schemas.microsoft.com/office/drawing/2014/main" id="{C3021FDE-87E9-4AF1-BEDE-9D450E19D0F8}"/>
                  </a:ext>
                </a:extLst>
              </p:cNvPr>
              <p:cNvSpPr txBox="1"/>
              <p:nvPr/>
            </p:nvSpPr>
            <p:spPr>
              <a:xfrm>
                <a:off x="1881623" y="5426124"/>
                <a:ext cx="1822935" cy="369332"/>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Covid-19</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3">
                <a:extLst>
                  <a:ext uri="{FF2B5EF4-FFF2-40B4-BE49-F238E27FC236}">
                    <a16:creationId xmlns:a16="http://schemas.microsoft.com/office/drawing/2014/main" id="{242FD16D-0D56-4FD6-83C4-95FE23FB596E}"/>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02</a:t>
                </a:r>
                <a:endParaRPr lang="en-GB" sz="2000" b="1" dirty="0">
                  <a:solidFill>
                    <a:schemeClr val="tx1"/>
                  </a:solidFill>
                  <a:ea typeface="Verdana" panose="020B0604030504040204" pitchFamily="34" charset="0"/>
                  <a:cs typeface="Verdana" panose="020B0604030504040204" pitchFamily="34" charset="0"/>
                </a:endParaRPr>
              </a:p>
            </p:txBody>
          </p:sp>
        </p:grpSp>
      </p:grpSp>
      <p:grpSp>
        <p:nvGrpSpPr>
          <p:cNvPr id="2" name="Group 1">
            <a:extLst>
              <a:ext uri="{FF2B5EF4-FFF2-40B4-BE49-F238E27FC236}">
                <a16:creationId xmlns:a16="http://schemas.microsoft.com/office/drawing/2014/main" id="{D3F83043-0982-461A-AC61-025A1CD08587}"/>
              </a:ext>
            </a:extLst>
          </p:cNvPr>
          <p:cNvGrpSpPr/>
          <p:nvPr/>
        </p:nvGrpSpPr>
        <p:grpSpPr>
          <a:xfrm>
            <a:off x="4733462" y="3655667"/>
            <a:ext cx="3622263" cy="2290656"/>
            <a:chOff x="4733462" y="4028204"/>
            <a:chExt cx="3622263" cy="1924735"/>
          </a:xfrm>
        </p:grpSpPr>
        <p:sp>
          <p:nvSpPr>
            <p:cNvPr id="45" name="Rounded Rectangle 100">
              <a:extLst>
                <a:ext uri="{FF2B5EF4-FFF2-40B4-BE49-F238E27FC236}">
                  <a16:creationId xmlns:a16="http://schemas.microsoft.com/office/drawing/2014/main" id="{40B01BDB-5912-42F6-9D3E-85413B3A8BDE}"/>
                </a:ext>
              </a:extLst>
            </p:cNvPr>
            <p:cNvSpPr/>
            <p:nvPr/>
          </p:nvSpPr>
          <p:spPr>
            <a:xfrm>
              <a:off x="4733462" y="4260959"/>
              <a:ext cx="3622263" cy="1691980"/>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b="0" i="0" dirty="0">
                  <a:solidFill>
                    <a:srgbClr val="4D5156"/>
                  </a:solidFill>
                  <a:effectLst/>
                  <a:latin typeface="arial" panose="020B0604020202020204" pitchFamily="34" charset="0"/>
                </a:rPr>
                <a:t>Around </a:t>
              </a:r>
              <a:r>
                <a:rPr lang="en-MY" sz="3200" b="1" i="0" dirty="0">
                  <a:solidFill>
                    <a:schemeClr val="accent2"/>
                  </a:solidFill>
                  <a:effectLst/>
                  <a:latin typeface="arial" panose="020B0604020202020204" pitchFamily="34" charset="0"/>
                </a:rPr>
                <a:t>50,000 </a:t>
              </a:r>
              <a:r>
                <a:rPr lang="en-MY" b="0" i="0" dirty="0">
                  <a:solidFill>
                    <a:srgbClr val="4D5156"/>
                  </a:solidFill>
                  <a:effectLst/>
                  <a:latin typeface="arial" panose="020B0604020202020204" pitchFamily="34" charset="0"/>
                </a:rPr>
                <a:t>people attended </a:t>
              </a:r>
              <a:r>
                <a:rPr lang="en-MY" sz="2400" b="1" i="0" dirty="0">
                  <a:solidFill>
                    <a:srgbClr val="202122"/>
                  </a:solidFill>
                  <a:effectLst/>
                  <a:latin typeface="Arial" panose="020B0604020202020204" pitchFamily="34" charset="0"/>
                </a:rPr>
                <a:t>19 Sep 2020 rally </a:t>
              </a:r>
              <a:r>
                <a:rPr lang="en-MY" b="0" i="0" dirty="0">
                  <a:solidFill>
                    <a:srgbClr val="202122"/>
                  </a:solidFill>
                  <a:effectLst/>
                  <a:latin typeface="Arial" panose="020B0604020202020204" pitchFamily="34" charset="0"/>
                </a:rPr>
                <a:t>amid Covid-19 Outbreak</a:t>
              </a:r>
            </a:p>
            <a:p>
              <a:pPr algn="ctr"/>
              <a:r>
                <a:rPr lang="en-MY" dirty="0">
                  <a:solidFill>
                    <a:srgbClr val="202122"/>
                  </a:solidFill>
                  <a:latin typeface="Arial" panose="020B0604020202020204" pitchFamily="34" charset="0"/>
                  <a:hlinkClick r:id="rId5"/>
                </a:rPr>
                <a:t>(</a:t>
              </a:r>
              <a:r>
                <a:rPr lang="en-MY" dirty="0" err="1">
                  <a:solidFill>
                    <a:srgbClr val="202122"/>
                  </a:solidFill>
                  <a:latin typeface="Arial" panose="020B0604020202020204" pitchFamily="34" charset="0"/>
                  <a:hlinkClick r:id="rId5"/>
                </a:rPr>
                <a:t>TheGuardian</a:t>
              </a:r>
              <a:r>
                <a:rPr lang="en-MY" dirty="0">
                  <a:solidFill>
                    <a:srgbClr val="202122"/>
                  </a:solidFill>
                  <a:latin typeface="Arial" panose="020B0604020202020204" pitchFamily="34" charset="0"/>
                  <a:hlinkClick r:id="rId5"/>
                </a:rPr>
                <a:t>, 2020)</a:t>
              </a:r>
              <a:endParaRPr lang="en-GB" b="1" dirty="0">
                <a:solidFill>
                  <a:schemeClr val="accent2"/>
                </a:solidFill>
              </a:endParaRPr>
            </a:p>
          </p:txBody>
        </p:sp>
        <p:grpSp>
          <p:nvGrpSpPr>
            <p:cNvPr id="46" name="Group 45">
              <a:extLst>
                <a:ext uri="{FF2B5EF4-FFF2-40B4-BE49-F238E27FC236}">
                  <a16:creationId xmlns:a16="http://schemas.microsoft.com/office/drawing/2014/main" id="{61546130-98E4-4634-93B9-3815E1DFF315}"/>
                </a:ext>
              </a:extLst>
            </p:cNvPr>
            <p:cNvGrpSpPr/>
            <p:nvPr/>
          </p:nvGrpSpPr>
          <p:grpSpPr>
            <a:xfrm>
              <a:off x="4900720" y="4028204"/>
              <a:ext cx="2807179" cy="369332"/>
              <a:chOff x="1430660" y="5480026"/>
              <a:chExt cx="2807179" cy="369332"/>
            </a:xfrm>
            <a:gradFill>
              <a:gsLst>
                <a:gs pos="100000">
                  <a:srgbClr val="FDCF36"/>
                </a:gs>
                <a:gs pos="0">
                  <a:srgbClr val="DB2D8C"/>
                </a:gs>
              </a:gsLst>
              <a:lin ang="0" scaled="1"/>
            </a:gradFill>
          </p:grpSpPr>
          <p:sp>
            <p:nvSpPr>
              <p:cNvPr id="47" name="TextBox 46">
                <a:extLst>
                  <a:ext uri="{FF2B5EF4-FFF2-40B4-BE49-F238E27FC236}">
                    <a16:creationId xmlns:a16="http://schemas.microsoft.com/office/drawing/2014/main" id="{CE671D93-1A65-4218-9EA2-D6D3CFFBDC62}"/>
                  </a:ext>
                </a:extLst>
              </p:cNvPr>
              <p:cNvSpPr txBox="1"/>
              <p:nvPr/>
            </p:nvSpPr>
            <p:spPr>
              <a:xfrm>
                <a:off x="1430660" y="5480026"/>
                <a:ext cx="2807179" cy="369332"/>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Thailand Protest</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8" name="Rectangle 47">
                <a:extLst>
                  <a:ext uri="{FF2B5EF4-FFF2-40B4-BE49-F238E27FC236}">
                    <a16:creationId xmlns:a16="http://schemas.microsoft.com/office/drawing/2014/main" id="{009B70F9-BE2B-4D17-B027-6588566DA180}"/>
                  </a:ext>
                </a:extLst>
              </p:cNvPr>
              <p:cNvSpPr/>
              <p:nvPr/>
            </p:nvSpPr>
            <p:spPr>
              <a:xfrm>
                <a:off x="1468839" y="5524374"/>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04</a:t>
                </a:r>
                <a:endParaRPr lang="en-GB" sz="2000" b="1" dirty="0">
                  <a:solidFill>
                    <a:schemeClr val="tx1"/>
                  </a:solidFill>
                  <a:ea typeface="Verdana" panose="020B0604030504040204" pitchFamily="34" charset="0"/>
                  <a:cs typeface="Verdana" panose="020B0604030504040204" pitchFamily="34" charset="0"/>
                </a:endParaRPr>
              </a:p>
            </p:txBody>
          </p:sp>
        </p:grpSp>
      </p:grpSp>
      <p:sp>
        <p:nvSpPr>
          <p:cNvPr id="49" name="Rounded Rectangle 100">
            <a:extLst>
              <a:ext uri="{FF2B5EF4-FFF2-40B4-BE49-F238E27FC236}">
                <a16:creationId xmlns:a16="http://schemas.microsoft.com/office/drawing/2014/main" id="{2E980309-C8F2-423F-AA8D-D971BA44CD45}"/>
              </a:ext>
            </a:extLst>
          </p:cNvPr>
          <p:cNvSpPr/>
          <p:nvPr/>
        </p:nvSpPr>
        <p:spPr>
          <a:xfrm>
            <a:off x="4742655" y="6344983"/>
            <a:ext cx="5841421" cy="1042158"/>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accent2"/>
                </a:solidFill>
              </a:rPr>
              <a:t>8</a:t>
            </a:r>
            <a:r>
              <a:rPr lang="en-GB" dirty="0">
                <a:solidFill>
                  <a:schemeClr val="tx1"/>
                </a:solidFill>
              </a:rPr>
              <a:t> out of </a:t>
            </a:r>
            <a:r>
              <a:rPr lang="en-GB" sz="3200" b="1" dirty="0">
                <a:solidFill>
                  <a:schemeClr val="accent2"/>
                </a:solidFill>
              </a:rPr>
              <a:t>10</a:t>
            </a:r>
            <a:r>
              <a:rPr lang="en-GB" dirty="0">
                <a:solidFill>
                  <a:schemeClr val="tx1"/>
                </a:solidFill>
              </a:rPr>
              <a:t> ASEAN Countries have implemented </a:t>
            </a:r>
            <a:r>
              <a:rPr lang="en-GB" sz="2400" b="1" dirty="0">
                <a:solidFill>
                  <a:schemeClr val="tx1"/>
                </a:solidFill>
              </a:rPr>
              <a:t>lockdown</a:t>
            </a:r>
            <a:r>
              <a:rPr lang="en-GB" dirty="0">
                <a:solidFill>
                  <a:schemeClr val="tx1"/>
                </a:solidFill>
              </a:rPr>
              <a:t> due to Covid-19 </a:t>
            </a:r>
            <a:r>
              <a:rPr lang="en-GB" dirty="0">
                <a:solidFill>
                  <a:schemeClr val="tx1"/>
                </a:solidFill>
                <a:hlinkClick r:id="rId4"/>
              </a:rPr>
              <a:t>(WHO, 2021)</a:t>
            </a:r>
            <a:endParaRPr lang="en-GB" dirty="0">
              <a:solidFill>
                <a:schemeClr val="tx1"/>
              </a:solidFill>
            </a:endParaRPr>
          </a:p>
        </p:txBody>
      </p:sp>
      <p:grpSp>
        <p:nvGrpSpPr>
          <p:cNvPr id="50" name="Group 49">
            <a:extLst>
              <a:ext uri="{FF2B5EF4-FFF2-40B4-BE49-F238E27FC236}">
                <a16:creationId xmlns:a16="http://schemas.microsoft.com/office/drawing/2014/main" id="{BDA3668E-F7F5-4A0E-A4E0-08B310A85FDD}"/>
              </a:ext>
            </a:extLst>
          </p:cNvPr>
          <p:cNvGrpSpPr/>
          <p:nvPr/>
        </p:nvGrpSpPr>
        <p:grpSpPr>
          <a:xfrm>
            <a:off x="4991457" y="6054055"/>
            <a:ext cx="1978427" cy="369332"/>
            <a:chOff x="1881623" y="5426124"/>
            <a:chExt cx="1978427" cy="369332"/>
          </a:xfrm>
          <a:gradFill>
            <a:gsLst>
              <a:gs pos="100000">
                <a:srgbClr val="FDCF36"/>
              </a:gs>
              <a:gs pos="0">
                <a:srgbClr val="DB2D8C"/>
              </a:gs>
            </a:gsLst>
            <a:lin ang="0" scaled="1"/>
          </a:gradFill>
        </p:grpSpPr>
        <p:sp>
          <p:nvSpPr>
            <p:cNvPr id="51" name="TextBox 50">
              <a:extLst>
                <a:ext uri="{FF2B5EF4-FFF2-40B4-BE49-F238E27FC236}">
                  <a16:creationId xmlns:a16="http://schemas.microsoft.com/office/drawing/2014/main" id="{59F35C33-67D3-4071-A2D7-E52B8547F813}"/>
                </a:ext>
              </a:extLst>
            </p:cNvPr>
            <p:cNvSpPr txBox="1"/>
            <p:nvPr/>
          </p:nvSpPr>
          <p:spPr>
            <a:xfrm>
              <a:off x="1881623" y="5426124"/>
              <a:ext cx="1978427" cy="369332"/>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Lockdown</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52" name="Rectangle 51">
              <a:extLst>
                <a:ext uri="{FF2B5EF4-FFF2-40B4-BE49-F238E27FC236}">
                  <a16:creationId xmlns:a16="http://schemas.microsoft.com/office/drawing/2014/main" id="{0C152ABC-E55C-43B9-A86F-F74CDCD498F9}"/>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05</a:t>
              </a:r>
              <a:endParaRPr lang="en-GB" sz="2000" b="1" dirty="0">
                <a:solidFill>
                  <a:schemeClr val="tx1"/>
                </a:solidFill>
                <a:ea typeface="Verdana" panose="020B0604030504040204" pitchFamily="34" charset="0"/>
                <a:cs typeface="Verdana" panose="020B0604030504040204" pitchFamily="34" charset="0"/>
              </a:endParaRPr>
            </a:p>
          </p:txBody>
        </p:sp>
      </p:grpSp>
      <p:grpSp>
        <p:nvGrpSpPr>
          <p:cNvPr id="3" name="Group 2">
            <a:extLst>
              <a:ext uri="{FF2B5EF4-FFF2-40B4-BE49-F238E27FC236}">
                <a16:creationId xmlns:a16="http://schemas.microsoft.com/office/drawing/2014/main" id="{9D2A3303-EF64-4ADD-8969-4C34F7A3C3C4}"/>
              </a:ext>
            </a:extLst>
          </p:cNvPr>
          <p:cNvGrpSpPr/>
          <p:nvPr/>
        </p:nvGrpSpPr>
        <p:grpSpPr>
          <a:xfrm>
            <a:off x="8557559" y="981893"/>
            <a:ext cx="2026517" cy="5198774"/>
            <a:chOff x="8557559" y="1269764"/>
            <a:chExt cx="2026517" cy="5198774"/>
          </a:xfrm>
        </p:grpSpPr>
        <p:sp>
          <p:nvSpPr>
            <p:cNvPr id="53" name="Rounded Rectangle 100">
              <a:extLst>
                <a:ext uri="{FF2B5EF4-FFF2-40B4-BE49-F238E27FC236}">
                  <a16:creationId xmlns:a16="http://schemas.microsoft.com/office/drawing/2014/main" id="{14109C00-A9F3-4A1C-B3D9-D541D229B1BF}"/>
                </a:ext>
              </a:extLst>
            </p:cNvPr>
            <p:cNvSpPr/>
            <p:nvPr/>
          </p:nvSpPr>
          <p:spPr>
            <a:xfrm>
              <a:off x="8567854" y="1557724"/>
              <a:ext cx="1993927" cy="4910814"/>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Cambodia has a high increment of crimes in the past 3 years. </a:t>
              </a:r>
              <a:r>
                <a:rPr lang="en-US" sz="2400" b="1" dirty="0">
                  <a:solidFill>
                    <a:schemeClr val="tx1"/>
                  </a:solidFill>
                </a:rPr>
                <a:t>Crime Increased Index </a:t>
              </a:r>
              <a:r>
                <a:rPr lang="en-US" dirty="0">
                  <a:solidFill>
                    <a:schemeClr val="tx1"/>
                  </a:solidFill>
                </a:rPr>
                <a:t>= </a:t>
              </a:r>
              <a:r>
                <a:rPr lang="en-US" sz="3200" b="1" dirty="0">
                  <a:solidFill>
                    <a:schemeClr val="accent2"/>
                  </a:solidFill>
                </a:rPr>
                <a:t>65.99</a:t>
              </a:r>
              <a:endParaRPr lang="en-US" sz="1100" b="1" dirty="0">
                <a:solidFill>
                  <a:schemeClr val="accent2"/>
                </a:solidFill>
              </a:endParaRPr>
            </a:p>
            <a:p>
              <a:pPr algn="ctr"/>
              <a:r>
                <a:rPr lang="en-GB" dirty="0">
                  <a:solidFill>
                    <a:schemeClr val="tx1"/>
                  </a:solidFill>
                  <a:hlinkClick r:id="rId6"/>
                </a:rPr>
                <a:t>(</a:t>
              </a:r>
              <a:r>
                <a:rPr lang="en-GB" dirty="0" err="1">
                  <a:solidFill>
                    <a:schemeClr val="tx1"/>
                  </a:solidFill>
                  <a:hlinkClick r:id="rId6"/>
                </a:rPr>
                <a:t>Numbeo</a:t>
              </a:r>
              <a:r>
                <a:rPr lang="en-GB" dirty="0">
                  <a:solidFill>
                    <a:schemeClr val="tx1"/>
                  </a:solidFill>
                  <a:hlinkClick r:id="rId6"/>
                </a:rPr>
                <a:t>, 2021)</a:t>
              </a:r>
              <a:endParaRPr lang="en-GB" dirty="0">
                <a:solidFill>
                  <a:schemeClr val="tx1"/>
                </a:solidFill>
              </a:endParaRPr>
            </a:p>
            <a:p>
              <a:pPr algn="ctr"/>
              <a:endParaRPr lang="en-GB" b="1" dirty="0">
                <a:solidFill>
                  <a:schemeClr val="accent2"/>
                </a:solidFill>
              </a:endParaRPr>
            </a:p>
          </p:txBody>
        </p:sp>
        <p:grpSp>
          <p:nvGrpSpPr>
            <p:cNvPr id="54" name="Group 53">
              <a:extLst>
                <a:ext uri="{FF2B5EF4-FFF2-40B4-BE49-F238E27FC236}">
                  <a16:creationId xmlns:a16="http://schemas.microsoft.com/office/drawing/2014/main" id="{29CDAB1B-031E-4BE3-89B7-D2EDB3E47F4F}"/>
                </a:ext>
              </a:extLst>
            </p:cNvPr>
            <p:cNvGrpSpPr/>
            <p:nvPr/>
          </p:nvGrpSpPr>
          <p:grpSpPr>
            <a:xfrm>
              <a:off x="8557559" y="1269764"/>
              <a:ext cx="2026517" cy="369332"/>
              <a:chOff x="1881623" y="5426124"/>
              <a:chExt cx="2026517" cy="369332"/>
            </a:xfrm>
            <a:gradFill>
              <a:gsLst>
                <a:gs pos="100000">
                  <a:srgbClr val="FDCF36"/>
                </a:gs>
                <a:gs pos="0">
                  <a:srgbClr val="DB2D8C"/>
                </a:gs>
              </a:gsLst>
              <a:lin ang="0" scaled="1"/>
            </a:gradFill>
          </p:grpSpPr>
          <p:sp>
            <p:nvSpPr>
              <p:cNvPr id="55" name="TextBox 54">
                <a:extLst>
                  <a:ext uri="{FF2B5EF4-FFF2-40B4-BE49-F238E27FC236}">
                    <a16:creationId xmlns:a16="http://schemas.microsoft.com/office/drawing/2014/main" id="{F49EADFA-2B6F-4FA2-B703-0BC91189F365}"/>
                  </a:ext>
                </a:extLst>
              </p:cNvPr>
              <p:cNvSpPr txBox="1"/>
              <p:nvPr/>
            </p:nvSpPr>
            <p:spPr>
              <a:xfrm>
                <a:off x="1881623" y="5426124"/>
                <a:ext cx="2026517" cy="369332"/>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Cambodia</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56" name="Rectangle 55">
                <a:extLst>
                  <a:ext uri="{FF2B5EF4-FFF2-40B4-BE49-F238E27FC236}">
                    <a16:creationId xmlns:a16="http://schemas.microsoft.com/office/drawing/2014/main" id="{6891DE75-0F16-4C93-8AB6-011C7465FCC9}"/>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06</a:t>
                </a:r>
                <a:endParaRPr lang="en-GB" sz="2000" b="1" dirty="0">
                  <a:solidFill>
                    <a:schemeClr val="tx1"/>
                  </a:solidFill>
                  <a:ea typeface="Verdana" panose="020B0604030504040204" pitchFamily="34" charset="0"/>
                  <a:cs typeface="Verdana" panose="020B0604030504040204" pitchFamily="34" charset="0"/>
                </a:endParaRPr>
              </a:p>
            </p:txBody>
          </p:sp>
        </p:grpSp>
      </p:grpSp>
      <p:sp>
        <p:nvSpPr>
          <p:cNvPr id="57" name="TextBox 56">
            <a:extLst>
              <a:ext uri="{FF2B5EF4-FFF2-40B4-BE49-F238E27FC236}">
                <a16:creationId xmlns:a16="http://schemas.microsoft.com/office/drawing/2014/main" id="{4D466F48-9DCD-4641-89A9-A0A965AC7695}"/>
              </a:ext>
            </a:extLst>
          </p:cNvPr>
          <p:cNvSpPr txBox="1"/>
          <p:nvPr/>
        </p:nvSpPr>
        <p:spPr>
          <a:xfrm>
            <a:off x="123017" y="350358"/>
            <a:ext cx="10239522" cy="461665"/>
          </a:xfrm>
          <a:prstGeom prst="rect">
            <a:avLst/>
          </a:prstGeom>
          <a:solidFill>
            <a:srgbClr val="002060"/>
          </a:solid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WHAT HAVE HAPPENED TO THE SAFETY ENVIRONMENT?</a:t>
            </a:r>
            <a:endParaRPr lang="en-GB"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3" name="Oval 32">
            <a:extLst>
              <a:ext uri="{FF2B5EF4-FFF2-40B4-BE49-F238E27FC236}">
                <a16:creationId xmlns:a16="http://schemas.microsoft.com/office/drawing/2014/main" id="{C9E531F4-D4A1-462F-BCF6-459B6FFD2778}"/>
              </a:ext>
            </a:extLst>
          </p:cNvPr>
          <p:cNvSpPr/>
          <p:nvPr/>
        </p:nvSpPr>
        <p:spPr>
          <a:xfrm>
            <a:off x="10014951" y="6986291"/>
            <a:ext cx="373632" cy="3736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MY" dirty="0"/>
              <a:t>2</a:t>
            </a:r>
          </a:p>
        </p:txBody>
      </p:sp>
    </p:spTree>
    <p:extLst>
      <p:ext uri="{BB962C8B-B14F-4D97-AF65-F5344CB8AC3E}">
        <p14:creationId xmlns:p14="http://schemas.microsoft.com/office/powerpoint/2010/main" val="300956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42AB70-0FBE-47DC-9175-ED26DAE9E10D}"/>
              </a:ext>
            </a:extLst>
          </p:cNvPr>
          <p:cNvGrpSpPr/>
          <p:nvPr/>
        </p:nvGrpSpPr>
        <p:grpSpPr>
          <a:xfrm>
            <a:off x="127092" y="3599090"/>
            <a:ext cx="4985418" cy="1102001"/>
            <a:chOff x="270756" y="3779837"/>
            <a:chExt cx="4985418" cy="1102001"/>
          </a:xfrm>
        </p:grpSpPr>
        <p:sp>
          <p:nvSpPr>
            <p:cNvPr id="8" name="Rounded Rectangle 100">
              <a:extLst>
                <a:ext uri="{FF2B5EF4-FFF2-40B4-BE49-F238E27FC236}">
                  <a16:creationId xmlns:a16="http://schemas.microsoft.com/office/drawing/2014/main" id="{A25B5943-D523-4358-A00C-AB60B66415B8}"/>
                </a:ext>
              </a:extLst>
            </p:cNvPr>
            <p:cNvSpPr/>
            <p:nvPr/>
          </p:nvSpPr>
          <p:spPr>
            <a:xfrm>
              <a:off x="270756" y="3779837"/>
              <a:ext cx="4985418" cy="1088496"/>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5B23D6EA-AE0C-4728-9CC9-573578FC7F7F}"/>
                </a:ext>
              </a:extLst>
            </p:cNvPr>
            <p:cNvSpPr txBox="1"/>
            <p:nvPr/>
          </p:nvSpPr>
          <p:spPr>
            <a:xfrm>
              <a:off x="539238" y="4235507"/>
              <a:ext cx="4716936" cy="646331"/>
            </a:xfrm>
            <a:prstGeom prst="rect">
              <a:avLst/>
            </a:prstGeom>
            <a:noFill/>
          </p:spPr>
          <p:txBody>
            <a:bodyPr wrap="square" rtlCol="0">
              <a:spAutoFit/>
            </a:bodyPr>
            <a:lstStyle/>
            <a:p>
              <a:r>
                <a:rPr lang="en-MY" dirty="0"/>
                <a:t>Emissions of co2 per capita has a very high </a:t>
              </a:r>
              <a:r>
                <a:rPr lang="en-MY" dirty="0">
                  <a:solidFill>
                    <a:schemeClr val="accent6"/>
                  </a:solidFill>
                </a:rPr>
                <a:t>positive</a:t>
              </a:r>
              <a:r>
                <a:rPr lang="en-MY" dirty="0"/>
                <a:t> correlation to number of thefts.</a:t>
              </a:r>
            </a:p>
          </p:txBody>
        </p:sp>
        <p:grpSp>
          <p:nvGrpSpPr>
            <p:cNvPr id="3" name="Group 2">
              <a:extLst>
                <a:ext uri="{FF2B5EF4-FFF2-40B4-BE49-F238E27FC236}">
                  <a16:creationId xmlns:a16="http://schemas.microsoft.com/office/drawing/2014/main" id="{8B5A410F-9940-4AF2-9AAD-B89065C3015C}"/>
                </a:ext>
              </a:extLst>
            </p:cNvPr>
            <p:cNvGrpSpPr/>
            <p:nvPr/>
          </p:nvGrpSpPr>
          <p:grpSpPr>
            <a:xfrm>
              <a:off x="1075077" y="3779837"/>
              <a:ext cx="3085591" cy="521907"/>
              <a:chOff x="930902" y="3610176"/>
              <a:chExt cx="3085591" cy="521907"/>
            </a:xfrm>
          </p:grpSpPr>
          <p:pic>
            <p:nvPicPr>
              <p:cNvPr id="6" name="Picture 5">
                <a:extLst>
                  <a:ext uri="{FF2B5EF4-FFF2-40B4-BE49-F238E27FC236}">
                    <a16:creationId xmlns:a16="http://schemas.microsoft.com/office/drawing/2014/main" id="{76DC8336-D8B8-441D-860D-A7A34AD69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462" y="3610176"/>
                <a:ext cx="500460" cy="493272"/>
              </a:xfrm>
              <a:prstGeom prst="rect">
                <a:avLst/>
              </a:prstGeom>
            </p:spPr>
          </p:pic>
          <p:cxnSp>
            <p:nvCxnSpPr>
              <p:cNvPr id="11" name="Straight Arrow Connector 10">
                <a:extLst>
                  <a:ext uri="{FF2B5EF4-FFF2-40B4-BE49-F238E27FC236}">
                    <a16:creationId xmlns:a16="http://schemas.microsoft.com/office/drawing/2014/main" id="{690ED51C-0F2D-46F1-8B4B-FC42B59A423A}"/>
                  </a:ext>
                </a:extLst>
              </p:cNvPr>
              <p:cNvCxnSpPr>
                <a:cxnSpLocks/>
              </p:cNvCxnSpPr>
              <p:nvPr/>
            </p:nvCxnSpPr>
            <p:spPr>
              <a:xfrm>
                <a:off x="2451483" y="3935353"/>
                <a:ext cx="620110" cy="0"/>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grpSp>
            <p:nvGrpSpPr>
              <p:cNvPr id="2" name="Group 1">
                <a:extLst>
                  <a:ext uri="{FF2B5EF4-FFF2-40B4-BE49-F238E27FC236}">
                    <a16:creationId xmlns:a16="http://schemas.microsoft.com/office/drawing/2014/main" id="{1D8EC2BC-5310-4956-B06D-DC72FA4493BB}"/>
                  </a:ext>
                </a:extLst>
              </p:cNvPr>
              <p:cNvGrpSpPr/>
              <p:nvPr/>
            </p:nvGrpSpPr>
            <p:grpSpPr>
              <a:xfrm>
                <a:off x="930902" y="3699835"/>
                <a:ext cx="3085591" cy="432248"/>
                <a:chOff x="930902" y="3699835"/>
                <a:chExt cx="3085591" cy="432248"/>
              </a:xfrm>
            </p:grpSpPr>
            <p:pic>
              <p:nvPicPr>
                <p:cNvPr id="13" name="Picture 12">
                  <a:extLst>
                    <a:ext uri="{FF2B5EF4-FFF2-40B4-BE49-F238E27FC236}">
                      <a16:creationId xmlns:a16="http://schemas.microsoft.com/office/drawing/2014/main" id="{40B1CB60-D652-4DE8-B63D-334B3E630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513" y="3717777"/>
                  <a:ext cx="412980" cy="414306"/>
                </a:xfrm>
                <a:prstGeom prst="rect">
                  <a:avLst/>
                </a:prstGeom>
              </p:spPr>
            </p:pic>
            <p:grpSp>
              <p:nvGrpSpPr>
                <p:cNvPr id="140" name="Group 139">
                  <a:extLst>
                    <a:ext uri="{FF2B5EF4-FFF2-40B4-BE49-F238E27FC236}">
                      <a16:creationId xmlns:a16="http://schemas.microsoft.com/office/drawing/2014/main" id="{18E62AC1-AFD1-486B-A093-24644E7B4723}"/>
                    </a:ext>
                  </a:extLst>
                </p:cNvPr>
                <p:cNvGrpSpPr/>
                <p:nvPr/>
              </p:nvGrpSpPr>
              <p:grpSpPr>
                <a:xfrm>
                  <a:off x="930902" y="3699835"/>
                  <a:ext cx="2583374" cy="326413"/>
                  <a:chOff x="1403422" y="1364129"/>
                  <a:chExt cx="2583374" cy="390813"/>
                </a:xfrm>
              </p:grpSpPr>
              <p:sp>
                <p:nvSpPr>
                  <p:cNvPr id="138" name="Arrow: Right 137">
                    <a:extLst>
                      <a:ext uri="{FF2B5EF4-FFF2-40B4-BE49-F238E27FC236}">
                        <a16:creationId xmlns:a16="http://schemas.microsoft.com/office/drawing/2014/main" id="{F555AF4E-6E46-4617-81DA-39E16E8E9735}"/>
                      </a:ext>
                    </a:extLst>
                  </p:cNvPr>
                  <p:cNvSpPr/>
                  <p:nvPr/>
                </p:nvSpPr>
                <p:spPr>
                  <a:xfrm rot="16200000">
                    <a:off x="3710484" y="1478631"/>
                    <a:ext cx="369331" cy="183292"/>
                  </a:xfrm>
                  <a:prstGeom prst="rightArrow">
                    <a:avLst>
                      <a:gd name="adj1" fmla="val 34411"/>
                      <a:gd name="adj2" fmla="val 4740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39" name="Arrow: Right 138">
                    <a:extLst>
                      <a:ext uri="{FF2B5EF4-FFF2-40B4-BE49-F238E27FC236}">
                        <a16:creationId xmlns:a16="http://schemas.microsoft.com/office/drawing/2014/main" id="{A8430647-A58F-4C18-851A-1BDAD57E80D5}"/>
                      </a:ext>
                    </a:extLst>
                  </p:cNvPr>
                  <p:cNvSpPr/>
                  <p:nvPr/>
                </p:nvSpPr>
                <p:spPr>
                  <a:xfrm rot="16200000">
                    <a:off x="1310402" y="1457149"/>
                    <a:ext cx="369331" cy="183292"/>
                  </a:xfrm>
                  <a:prstGeom prst="rightArrow">
                    <a:avLst>
                      <a:gd name="adj1" fmla="val 34411"/>
                      <a:gd name="adj2" fmla="val 4740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grpSp>
        </p:grpSp>
      </p:grpSp>
      <p:sp>
        <p:nvSpPr>
          <p:cNvPr id="9" name="Rounded Rectangle 100">
            <a:extLst>
              <a:ext uri="{FF2B5EF4-FFF2-40B4-BE49-F238E27FC236}">
                <a16:creationId xmlns:a16="http://schemas.microsoft.com/office/drawing/2014/main" id="{DFAE46BF-CD31-4AE6-BCF4-B334FC9167CD}"/>
              </a:ext>
            </a:extLst>
          </p:cNvPr>
          <p:cNvSpPr/>
          <p:nvPr/>
        </p:nvSpPr>
        <p:spPr>
          <a:xfrm>
            <a:off x="5282175" y="5220926"/>
            <a:ext cx="5320138" cy="2276539"/>
          </a:xfrm>
          <a:prstGeom prst="roundRect">
            <a:avLst>
              <a:gd name="adj" fmla="val 4290"/>
            </a:avLst>
          </a:prstGeom>
          <a:solidFill>
            <a:srgbClr val="FCFC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5" name="Straight Arrow Connector 44">
            <a:extLst>
              <a:ext uri="{FF2B5EF4-FFF2-40B4-BE49-F238E27FC236}">
                <a16:creationId xmlns:a16="http://schemas.microsoft.com/office/drawing/2014/main" id="{2492F20B-5028-4959-8832-912F62450EDC}"/>
              </a:ext>
            </a:extLst>
          </p:cNvPr>
          <p:cNvCxnSpPr>
            <a:cxnSpLocks/>
          </p:cNvCxnSpPr>
          <p:nvPr/>
        </p:nvCxnSpPr>
        <p:spPr>
          <a:xfrm>
            <a:off x="7680769" y="5971278"/>
            <a:ext cx="646017" cy="0"/>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51" name="TextBox 50">
            <a:extLst>
              <a:ext uri="{FF2B5EF4-FFF2-40B4-BE49-F238E27FC236}">
                <a16:creationId xmlns:a16="http://schemas.microsoft.com/office/drawing/2014/main" id="{FA05A4C7-D7CD-4BD1-95D5-AD341C71222A}"/>
              </a:ext>
            </a:extLst>
          </p:cNvPr>
          <p:cNvSpPr txBox="1"/>
          <p:nvPr/>
        </p:nvSpPr>
        <p:spPr>
          <a:xfrm>
            <a:off x="5408708" y="6378660"/>
            <a:ext cx="5184264" cy="646331"/>
          </a:xfrm>
          <a:prstGeom prst="rect">
            <a:avLst/>
          </a:prstGeom>
          <a:noFill/>
        </p:spPr>
        <p:txBody>
          <a:bodyPr wrap="square" rtlCol="0">
            <a:spAutoFit/>
          </a:bodyPr>
          <a:lstStyle/>
          <a:p>
            <a:r>
              <a:rPr lang="en-US" sz="1800" b="0" i="0" u="none" strike="noStrike" dirty="0">
                <a:solidFill>
                  <a:srgbClr val="000000"/>
                </a:solidFill>
                <a:effectLst/>
                <a:latin typeface="Calibri" panose="020F0502020204030204" pitchFamily="34" charset="0"/>
              </a:rPr>
              <a:t>Populations living in slums (% of urban population)</a:t>
            </a:r>
            <a:r>
              <a:rPr lang="en-US" dirty="0"/>
              <a:t> </a:t>
            </a:r>
            <a:r>
              <a:rPr lang="en-MY" dirty="0"/>
              <a:t>has a </a:t>
            </a:r>
            <a:r>
              <a:rPr lang="en-MY" dirty="0">
                <a:solidFill>
                  <a:schemeClr val="accent6"/>
                </a:solidFill>
              </a:rPr>
              <a:t>positive</a:t>
            </a:r>
            <a:r>
              <a:rPr lang="en-MY" dirty="0"/>
              <a:t> correlation to number of robberies. </a:t>
            </a:r>
          </a:p>
        </p:txBody>
      </p:sp>
      <p:pic>
        <p:nvPicPr>
          <p:cNvPr id="134" name="Picture 133">
            <a:extLst>
              <a:ext uri="{FF2B5EF4-FFF2-40B4-BE49-F238E27FC236}">
                <a16:creationId xmlns:a16="http://schemas.microsoft.com/office/drawing/2014/main" id="{BF767CF7-A988-4732-B72D-FA5FF32A0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9587" y="5638610"/>
            <a:ext cx="577293" cy="703509"/>
          </a:xfrm>
          <a:prstGeom prst="rect">
            <a:avLst/>
          </a:prstGeom>
        </p:spPr>
      </p:pic>
      <p:pic>
        <p:nvPicPr>
          <p:cNvPr id="135" name="Picture 134">
            <a:extLst>
              <a:ext uri="{FF2B5EF4-FFF2-40B4-BE49-F238E27FC236}">
                <a16:creationId xmlns:a16="http://schemas.microsoft.com/office/drawing/2014/main" id="{0E2BAEEA-6936-4A5A-BB44-1EA2A28EB7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6709" y="5772685"/>
            <a:ext cx="442603" cy="421200"/>
          </a:xfrm>
          <a:prstGeom prst="rect">
            <a:avLst/>
          </a:prstGeom>
        </p:spPr>
      </p:pic>
      <p:grpSp>
        <p:nvGrpSpPr>
          <p:cNvPr id="144" name="Group 143">
            <a:extLst>
              <a:ext uri="{FF2B5EF4-FFF2-40B4-BE49-F238E27FC236}">
                <a16:creationId xmlns:a16="http://schemas.microsoft.com/office/drawing/2014/main" id="{6BCC322D-434E-4D03-A104-107BCB57B8AF}"/>
              </a:ext>
            </a:extLst>
          </p:cNvPr>
          <p:cNvGrpSpPr/>
          <p:nvPr/>
        </p:nvGrpSpPr>
        <p:grpSpPr>
          <a:xfrm>
            <a:off x="5816939" y="5684502"/>
            <a:ext cx="3703523" cy="475097"/>
            <a:chOff x="478286" y="1385611"/>
            <a:chExt cx="3508510" cy="369331"/>
          </a:xfrm>
        </p:grpSpPr>
        <p:sp>
          <p:nvSpPr>
            <p:cNvPr id="145" name="Arrow: Right 144">
              <a:extLst>
                <a:ext uri="{FF2B5EF4-FFF2-40B4-BE49-F238E27FC236}">
                  <a16:creationId xmlns:a16="http://schemas.microsoft.com/office/drawing/2014/main" id="{14CE98CD-A558-4733-AB5E-DF5B118F2304}"/>
                </a:ext>
              </a:extLst>
            </p:cNvPr>
            <p:cNvSpPr/>
            <p:nvPr/>
          </p:nvSpPr>
          <p:spPr>
            <a:xfrm rot="16200000">
              <a:off x="3710484" y="1478631"/>
              <a:ext cx="369331" cy="183292"/>
            </a:xfrm>
            <a:prstGeom prst="rightArrow">
              <a:avLst>
                <a:gd name="adj1" fmla="val 34411"/>
                <a:gd name="adj2" fmla="val 4740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46" name="Arrow: Right 145">
              <a:extLst>
                <a:ext uri="{FF2B5EF4-FFF2-40B4-BE49-F238E27FC236}">
                  <a16:creationId xmlns:a16="http://schemas.microsoft.com/office/drawing/2014/main" id="{FAD17C7C-EE6C-4D13-B85D-31CC23DEC12B}"/>
                </a:ext>
              </a:extLst>
            </p:cNvPr>
            <p:cNvSpPr/>
            <p:nvPr/>
          </p:nvSpPr>
          <p:spPr>
            <a:xfrm rot="16200000">
              <a:off x="385266" y="1478631"/>
              <a:ext cx="369331" cy="183292"/>
            </a:xfrm>
            <a:prstGeom prst="rightArrow">
              <a:avLst>
                <a:gd name="adj1" fmla="val 34411"/>
                <a:gd name="adj2" fmla="val 4740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sp>
        <p:nvSpPr>
          <p:cNvPr id="157" name="TextBox 156">
            <a:extLst>
              <a:ext uri="{FF2B5EF4-FFF2-40B4-BE49-F238E27FC236}">
                <a16:creationId xmlns:a16="http://schemas.microsoft.com/office/drawing/2014/main" id="{1459E706-5F72-4998-8BC2-6320B1BE1208}"/>
              </a:ext>
            </a:extLst>
          </p:cNvPr>
          <p:cNvSpPr txBox="1"/>
          <p:nvPr/>
        </p:nvSpPr>
        <p:spPr>
          <a:xfrm>
            <a:off x="136869" y="216098"/>
            <a:ext cx="10430509" cy="461665"/>
          </a:xfrm>
          <a:prstGeom prst="rect">
            <a:avLst/>
          </a:prstGeom>
          <a:solidFill>
            <a:srgbClr val="002060"/>
          </a:solid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PREDICTORS TOWARD SAFETY AND SECURITY ATTRIBUTES</a:t>
            </a:r>
            <a:endParaRPr lang="en-GB"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grpSp>
        <p:nvGrpSpPr>
          <p:cNvPr id="18" name="Group 17">
            <a:extLst>
              <a:ext uri="{FF2B5EF4-FFF2-40B4-BE49-F238E27FC236}">
                <a16:creationId xmlns:a16="http://schemas.microsoft.com/office/drawing/2014/main" id="{DB4528FF-56EF-44A0-8DB8-669B1D2344E7}"/>
              </a:ext>
            </a:extLst>
          </p:cNvPr>
          <p:cNvGrpSpPr/>
          <p:nvPr/>
        </p:nvGrpSpPr>
        <p:grpSpPr>
          <a:xfrm>
            <a:off x="107127" y="780332"/>
            <a:ext cx="5060510" cy="2732348"/>
            <a:chOff x="270756" y="780332"/>
            <a:chExt cx="5060510" cy="2732348"/>
          </a:xfrm>
        </p:grpSpPr>
        <p:grpSp>
          <p:nvGrpSpPr>
            <p:cNvPr id="5" name="Group 4">
              <a:extLst>
                <a:ext uri="{FF2B5EF4-FFF2-40B4-BE49-F238E27FC236}">
                  <a16:creationId xmlns:a16="http://schemas.microsoft.com/office/drawing/2014/main" id="{50879CC5-8D84-4164-96AD-E6C2858A3D73}"/>
                </a:ext>
              </a:extLst>
            </p:cNvPr>
            <p:cNvGrpSpPr/>
            <p:nvPr/>
          </p:nvGrpSpPr>
          <p:grpSpPr>
            <a:xfrm>
              <a:off x="270756" y="780332"/>
              <a:ext cx="5060510" cy="2732348"/>
              <a:chOff x="270756" y="780332"/>
              <a:chExt cx="5060510" cy="2732348"/>
            </a:xfrm>
          </p:grpSpPr>
          <p:sp>
            <p:nvSpPr>
              <p:cNvPr id="52" name="Rounded Rectangle 100">
                <a:extLst>
                  <a:ext uri="{FF2B5EF4-FFF2-40B4-BE49-F238E27FC236}">
                    <a16:creationId xmlns:a16="http://schemas.microsoft.com/office/drawing/2014/main" id="{8BF3723E-8265-46A9-BEF7-FEAC66386741}"/>
                  </a:ext>
                </a:extLst>
              </p:cNvPr>
              <p:cNvSpPr/>
              <p:nvPr/>
            </p:nvSpPr>
            <p:spPr>
              <a:xfrm>
                <a:off x="291266" y="1197212"/>
                <a:ext cx="5040000" cy="2315468"/>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47" name="Group 46">
                <a:extLst>
                  <a:ext uri="{FF2B5EF4-FFF2-40B4-BE49-F238E27FC236}">
                    <a16:creationId xmlns:a16="http://schemas.microsoft.com/office/drawing/2014/main" id="{7EEAC8CC-5D43-47A6-8BAA-706C590F4D10}"/>
                  </a:ext>
                </a:extLst>
              </p:cNvPr>
              <p:cNvGrpSpPr/>
              <p:nvPr/>
            </p:nvGrpSpPr>
            <p:grpSpPr>
              <a:xfrm>
                <a:off x="270756" y="780332"/>
                <a:ext cx="2993641" cy="369332"/>
                <a:chOff x="6184841" y="5370174"/>
                <a:chExt cx="2464081" cy="386586"/>
              </a:xfrm>
              <a:gradFill>
                <a:gsLst>
                  <a:gs pos="100000">
                    <a:srgbClr val="FDCF36"/>
                  </a:gs>
                  <a:gs pos="0">
                    <a:srgbClr val="DB2D8C"/>
                  </a:gs>
                </a:gsLst>
                <a:lin ang="0" scaled="1"/>
              </a:gradFill>
            </p:grpSpPr>
            <p:sp>
              <p:nvSpPr>
                <p:cNvPr id="48" name="TextBox 47">
                  <a:extLst>
                    <a:ext uri="{FF2B5EF4-FFF2-40B4-BE49-F238E27FC236}">
                      <a16:creationId xmlns:a16="http://schemas.microsoft.com/office/drawing/2014/main" id="{16DEEF0E-4573-45D6-9F73-54F02DC8590D}"/>
                    </a:ext>
                  </a:extLst>
                </p:cNvPr>
                <p:cNvSpPr txBox="1"/>
                <p:nvPr/>
              </p:nvSpPr>
              <p:spPr>
                <a:xfrm>
                  <a:off x="6184841" y="5370174"/>
                  <a:ext cx="2464081" cy="386586"/>
                </a:xfrm>
                <a:prstGeom prst="rect">
                  <a:avLst/>
                </a:prstGeom>
                <a:grpFill/>
              </p:spPr>
              <p:txBody>
                <a:bodyPr wrap="squar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a:t>
                  </a:r>
                  <a:r>
                    <a:rPr lang="en-US" sz="1800" b="1" dirty="0"/>
                    <a:t>Correlation = +0.90</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9" name="Rectangle 48">
                  <a:extLst>
                    <a:ext uri="{FF2B5EF4-FFF2-40B4-BE49-F238E27FC236}">
                      <a16:creationId xmlns:a16="http://schemas.microsoft.com/office/drawing/2014/main" id="{458E65FF-575B-4285-9FC3-4F9DC4E2D590}"/>
                    </a:ext>
                  </a:extLst>
                </p:cNvPr>
                <p:cNvSpPr/>
                <p:nvPr/>
              </p:nvSpPr>
              <p:spPr>
                <a:xfrm>
                  <a:off x="6228852" y="5416708"/>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01</a:t>
                  </a:r>
                  <a:endParaRPr lang="en-GB" sz="2000" b="1" dirty="0">
                    <a:solidFill>
                      <a:schemeClr val="tx1"/>
                    </a:solidFill>
                    <a:ea typeface="Verdana" panose="020B0604030504040204" pitchFamily="34" charset="0"/>
                    <a:cs typeface="Verdana" panose="020B0604030504040204" pitchFamily="34" charset="0"/>
                  </a:endParaRPr>
                </a:p>
              </p:txBody>
            </p:sp>
          </p:grpSp>
        </p:grpSp>
        <p:pic>
          <p:nvPicPr>
            <p:cNvPr id="172" name="Picture 171">
              <a:extLst>
                <a:ext uri="{FF2B5EF4-FFF2-40B4-BE49-F238E27FC236}">
                  <a16:creationId xmlns:a16="http://schemas.microsoft.com/office/drawing/2014/main" id="{46F75A63-6B4C-45B5-BAB9-C3D1E577CAD5}"/>
                </a:ext>
              </a:extLst>
            </p:cNvPr>
            <p:cNvPicPr>
              <a:picLocks noChangeAspect="1"/>
            </p:cNvPicPr>
            <p:nvPr/>
          </p:nvPicPr>
          <p:blipFill>
            <a:blip r:embed="rId6"/>
            <a:stretch>
              <a:fillRect/>
            </a:stretch>
          </p:blipFill>
          <p:spPr>
            <a:xfrm>
              <a:off x="316767" y="1249773"/>
              <a:ext cx="5011419" cy="2021627"/>
            </a:xfrm>
            <a:prstGeom prst="rect">
              <a:avLst/>
            </a:prstGeom>
          </p:spPr>
        </p:pic>
      </p:grpSp>
      <p:grpSp>
        <p:nvGrpSpPr>
          <p:cNvPr id="17" name="Group 16">
            <a:extLst>
              <a:ext uri="{FF2B5EF4-FFF2-40B4-BE49-F238E27FC236}">
                <a16:creationId xmlns:a16="http://schemas.microsoft.com/office/drawing/2014/main" id="{F4ED4EE2-AE09-4E1E-A2D1-95C2FC196400}"/>
              </a:ext>
            </a:extLst>
          </p:cNvPr>
          <p:cNvGrpSpPr/>
          <p:nvPr/>
        </p:nvGrpSpPr>
        <p:grpSpPr>
          <a:xfrm>
            <a:off x="107127" y="4781644"/>
            <a:ext cx="5069743" cy="2726596"/>
            <a:chOff x="270756" y="4781644"/>
            <a:chExt cx="5069743" cy="2711392"/>
          </a:xfrm>
        </p:grpSpPr>
        <p:sp>
          <p:nvSpPr>
            <p:cNvPr id="54" name="Rounded Rectangle 100">
              <a:extLst>
                <a:ext uri="{FF2B5EF4-FFF2-40B4-BE49-F238E27FC236}">
                  <a16:creationId xmlns:a16="http://schemas.microsoft.com/office/drawing/2014/main" id="{FF539CD6-3AD9-4EE2-88C1-40F65546E861}"/>
                </a:ext>
              </a:extLst>
            </p:cNvPr>
            <p:cNvSpPr/>
            <p:nvPr/>
          </p:nvSpPr>
          <p:spPr>
            <a:xfrm>
              <a:off x="300499" y="5177568"/>
              <a:ext cx="5040000" cy="2315468"/>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56" name="Group 55">
              <a:extLst>
                <a:ext uri="{FF2B5EF4-FFF2-40B4-BE49-F238E27FC236}">
                  <a16:creationId xmlns:a16="http://schemas.microsoft.com/office/drawing/2014/main" id="{9A16B7AB-8417-4504-B995-B6F55F1DB11B}"/>
                </a:ext>
              </a:extLst>
            </p:cNvPr>
            <p:cNvGrpSpPr/>
            <p:nvPr/>
          </p:nvGrpSpPr>
          <p:grpSpPr>
            <a:xfrm>
              <a:off x="270756" y="4781644"/>
              <a:ext cx="3243787" cy="369332"/>
              <a:chOff x="1881623" y="5426124"/>
              <a:chExt cx="2324294" cy="386586"/>
            </a:xfrm>
            <a:gradFill>
              <a:gsLst>
                <a:gs pos="100000">
                  <a:srgbClr val="FDCF36"/>
                </a:gs>
                <a:gs pos="0">
                  <a:srgbClr val="DB2D8C"/>
                </a:gs>
              </a:gsLst>
              <a:lin ang="0" scaled="1"/>
            </a:gradFill>
          </p:grpSpPr>
          <p:sp>
            <p:nvSpPr>
              <p:cNvPr id="57" name="TextBox 56">
                <a:extLst>
                  <a:ext uri="{FF2B5EF4-FFF2-40B4-BE49-F238E27FC236}">
                    <a16:creationId xmlns:a16="http://schemas.microsoft.com/office/drawing/2014/main" id="{CE891CF7-A904-4D0A-A7C9-5287C4DF634F}"/>
                  </a:ext>
                </a:extLst>
              </p:cNvPr>
              <p:cNvSpPr txBox="1"/>
              <p:nvPr/>
            </p:nvSpPr>
            <p:spPr>
              <a:xfrm>
                <a:off x="1881623" y="5426124"/>
                <a:ext cx="2324294" cy="386586"/>
              </a:xfrm>
              <a:prstGeom prst="rect">
                <a:avLst/>
              </a:prstGeom>
              <a:grpFill/>
            </p:spPr>
            <p:txBody>
              <a:bodyPr wrap="squar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a:t>
                </a:r>
                <a:r>
                  <a:rPr lang="en-US" sz="1800" b="1" dirty="0"/>
                  <a:t>Correlation = +0.67</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58" name="Rectangle 57">
                <a:extLst>
                  <a:ext uri="{FF2B5EF4-FFF2-40B4-BE49-F238E27FC236}">
                    <a16:creationId xmlns:a16="http://schemas.microsoft.com/office/drawing/2014/main" id="{4FF4BED2-B29D-498B-B1EE-D1B14E1D8B49}"/>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03</a:t>
                </a:r>
                <a:endParaRPr lang="en-GB" sz="2000" b="1" dirty="0">
                  <a:solidFill>
                    <a:schemeClr val="tx1"/>
                  </a:solidFill>
                  <a:ea typeface="Verdana" panose="020B0604030504040204" pitchFamily="34" charset="0"/>
                  <a:cs typeface="Verdana" panose="020B0604030504040204" pitchFamily="34" charset="0"/>
                </a:endParaRPr>
              </a:p>
            </p:txBody>
          </p:sp>
        </p:grpSp>
        <p:pic>
          <p:nvPicPr>
            <p:cNvPr id="183" name="Picture 182">
              <a:extLst>
                <a:ext uri="{FF2B5EF4-FFF2-40B4-BE49-F238E27FC236}">
                  <a16:creationId xmlns:a16="http://schemas.microsoft.com/office/drawing/2014/main" id="{7C92A87F-75AB-4FB3-A37F-6D0004F64501}"/>
                </a:ext>
              </a:extLst>
            </p:cNvPr>
            <p:cNvPicPr>
              <a:picLocks noChangeAspect="1"/>
            </p:cNvPicPr>
            <p:nvPr/>
          </p:nvPicPr>
          <p:blipFill>
            <a:blip r:embed="rId7"/>
            <a:stretch>
              <a:fillRect/>
            </a:stretch>
          </p:blipFill>
          <p:spPr>
            <a:xfrm>
              <a:off x="331906" y="5246379"/>
              <a:ext cx="4984873" cy="1980000"/>
            </a:xfrm>
            <a:prstGeom prst="rect">
              <a:avLst/>
            </a:prstGeom>
          </p:spPr>
        </p:pic>
      </p:grpSp>
      <p:sp>
        <p:nvSpPr>
          <p:cNvPr id="12" name="TextBox 11">
            <a:extLst>
              <a:ext uri="{FF2B5EF4-FFF2-40B4-BE49-F238E27FC236}">
                <a16:creationId xmlns:a16="http://schemas.microsoft.com/office/drawing/2014/main" id="{168FA754-FBA2-414A-8FDF-6B21A1BB7EAF}"/>
              </a:ext>
            </a:extLst>
          </p:cNvPr>
          <p:cNvSpPr txBox="1"/>
          <p:nvPr/>
        </p:nvSpPr>
        <p:spPr>
          <a:xfrm>
            <a:off x="270756" y="3221818"/>
            <a:ext cx="4072525" cy="307777"/>
          </a:xfrm>
          <a:prstGeom prst="rect">
            <a:avLst/>
          </a:prstGeom>
          <a:noFill/>
        </p:spPr>
        <p:txBody>
          <a:bodyPr wrap="none" rtlCol="0">
            <a:spAutoFit/>
          </a:bodyPr>
          <a:lstStyle/>
          <a:p>
            <a:r>
              <a:rPr lang="en-MY" sz="1400" dirty="0">
                <a:solidFill>
                  <a:schemeClr val="accent1"/>
                </a:solidFill>
              </a:rPr>
              <a:t>(</a:t>
            </a:r>
            <a:r>
              <a:rPr lang="en-MY" sz="1400" b="0" i="0" dirty="0">
                <a:solidFill>
                  <a:schemeClr val="accent1"/>
                </a:solidFill>
                <a:effectLst/>
                <a:latin typeface="Google Sans"/>
                <a:hlinkClick r:id="rId8"/>
              </a:rPr>
              <a:t>Our World in Data, 2020</a:t>
            </a:r>
            <a:r>
              <a:rPr lang="en-MY" sz="1400" b="0" i="0" dirty="0">
                <a:solidFill>
                  <a:schemeClr val="accent1"/>
                </a:solidFill>
                <a:effectLst/>
                <a:latin typeface="Google Sans"/>
              </a:rPr>
              <a:t>; </a:t>
            </a:r>
            <a:r>
              <a:rPr lang="en-MY" sz="1400" dirty="0">
                <a:solidFill>
                  <a:schemeClr val="accent1"/>
                </a:solidFill>
                <a:hlinkClick r:id="rId9"/>
              </a:rPr>
              <a:t>TheGlobalEconomy, 2021</a:t>
            </a:r>
            <a:r>
              <a:rPr lang="en-MY" sz="1400" dirty="0">
                <a:solidFill>
                  <a:schemeClr val="accent1"/>
                </a:solidFill>
              </a:rPr>
              <a:t>)  </a:t>
            </a:r>
          </a:p>
        </p:txBody>
      </p:sp>
      <p:grpSp>
        <p:nvGrpSpPr>
          <p:cNvPr id="16" name="Group 15">
            <a:extLst>
              <a:ext uri="{FF2B5EF4-FFF2-40B4-BE49-F238E27FC236}">
                <a16:creationId xmlns:a16="http://schemas.microsoft.com/office/drawing/2014/main" id="{471EBE80-8DF8-474E-BC1F-1AA434CACDFF}"/>
              </a:ext>
            </a:extLst>
          </p:cNvPr>
          <p:cNvGrpSpPr/>
          <p:nvPr/>
        </p:nvGrpSpPr>
        <p:grpSpPr>
          <a:xfrm>
            <a:off x="5282175" y="3618949"/>
            <a:ext cx="5285204" cy="1130599"/>
            <a:chOff x="5435559" y="3773624"/>
            <a:chExt cx="5040000" cy="1130599"/>
          </a:xfrm>
        </p:grpSpPr>
        <p:sp>
          <p:nvSpPr>
            <p:cNvPr id="4" name="Rounded Rectangle 100">
              <a:extLst>
                <a:ext uri="{FF2B5EF4-FFF2-40B4-BE49-F238E27FC236}">
                  <a16:creationId xmlns:a16="http://schemas.microsoft.com/office/drawing/2014/main" id="{961CEA86-F4BF-4F12-A861-0A615508A7AB}"/>
                </a:ext>
              </a:extLst>
            </p:cNvPr>
            <p:cNvSpPr/>
            <p:nvPr/>
          </p:nvSpPr>
          <p:spPr>
            <a:xfrm>
              <a:off x="5435559" y="3773624"/>
              <a:ext cx="5040000" cy="1088496"/>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60" name="Straight Arrow Connector 59">
              <a:extLst>
                <a:ext uri="{FF2B5EF4-FFF2-40B4-BE49-F238E27FC236}">
                  <a16:creationId xmlns:a16="http://schemas.microsoft.com/office/drawing/2014/main" id="{84FE5DF9-6B34-472E-82AE-3C12F6839E7F}"/>
                </a:ext>
              </a:extLst>
            </p:cNvPr>
            <p:cNvCxnSpPr/>
            <p:nvPr/>
          </p:nvCxnSpPr>
          <p:spPr>
            <a:xfrm>
              <a:off x="7543841" y="4078942"/>
              <a:ext cx="612000" cy="0"/>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59" name="TextBox 58">
              <a:extLst>
                <a:ext uri="{FF2B5EF4-FFF2-40B4-BE49-F238E27FC236}">
                  <a16:creationId xmlns:a16="http://schemas.microsoft.com/office/drawing/2014/main" id="{AF2FFB62-8103-454D-9F41-CD3DF3E8364F}"/>
                </a:ext>
              </a:extLst>
            </p:cNvPr>
            <p:cNvSpPr txBox="1"/>
            <p:nvPr/>
          </p:nvSpPr>
          <p:spPr>
            <a:xfrm>
              <a:off x="5679562" y="4257892"/>
              <a:ext cx="4664225" cy="646331"/>
            </a:xfrm>
            <a:prstGeom prst="rect">
              <a:avLst/>
            </a:prstGeom>
            <a:noFill/>
          </p:spPr>
          <p:txBody>
            <a:bodyPr wrap="square">
              <a:spAutoFit/>
            </a:bodyPr>
            <a:lstStyle/>
            <a:p>
              <a:r>
                <a:rPr lang="en-US" dirty="0">
                  <a:solidFill>
                    <a:srgbClr val="000000"/>
                  </a:solidFill>
                  <a:latin typeface="Calibri" panose="020F0502020204030204" pitchFamily="34" charset="0"/>
                </a:rPr>
                <a:t>GDP</a:t>
              </a:r>
              <a:r>
                <a:rPr lang="en-US" sz="1800" b="0" i="0" u="none" strike="noStrike" dirty="0">
                  <a:solidFill>
                    <a:srgbClr val="000000"/>
                  </a:solidFill>
                  <a:effectLst/>
                  <a:latin typeface="Calibri" panose="020F0502020204030204" pitchFamily="34" charset="0"/>
                </a:rPr>
                <a:t> per capita has a </a:t>
              </a:r>
              <a:r>
                <a:rPr lang="en-US" dirty="0">
                  <a:solidFill>
                    <a:srgbClr val="000000"/>
                  </a:solidFill>
                  <a:latin typeface="Calibri" panose="020F0502020204030204" pitchFamily="34" charset="0"/>
                </a:rPr>
                <a:t>high </a:t>
              </a:r>
              <a:r>
                <a:rPr lang="en-US" dirty="0">
                  <a:solidFill>
                    <a:srgbClr val="FF0000"/>
                  </a:solidFill>
                  <a:latin typeface="Calibri" panose="020F0502020204030204" pitchFamily="34" charset="0"/>
                </a:rPr>
                <a:t>negative</a:t>
              </a:r>
              <a:r>
                <a:rPr lang="en-US" dirty="0">
                  <a:solidFill>
                    <a:srgbClr val="000000"/>
                  </a:solidFill>
                  <a:latin typeface="Calibri" panose="020F0502020204030204" pitchFamily="34" charset="0"/>
                </a:rPr>
                <a:t> correlation to </a:t>
              </a:r>
              <a:r>
                <a:rPr lang="en-US" sz="1800" b="0" i="0" u="none" strike="noStrike" dirty="0">
                  <a:solidFill>
                    <a:srgbClr val="000000"/>
                  </a:solidFill>
                  <a:effectLst/>
                  <a:latin typeface="Calibri" panose="020F0502020204030204" pitchFamily="34" charset="0"/>
                </a:rPr>
                <a:t>security threats.</a:t>
              </a:r>
              <a:endParaRPr lang="en-MY" dirty="0"/>
            </a:p>
          </p:txBody>
        </p:sp>
        <p:grpSp>
          <p:nvGrpSpPr>
            <p:cNvPr id="15" name="Group 14">
              <a:extLst>
                <a:ext uri="{FF2B5EF4-FFF2-40B4-BE49-F238E27FC236}">
                  <a16:creationId xmlns:a16="http://schemas.microsoft.com/office/drawing/2014/main" id="{A49C5513-4EBA-4AE3-BA5B-37444B04E8C8}"/>
                </a:ext>
              </a:extLst>
            </p:cNvPr>
            <p:cNvGrpSpPr/>
            <p:nvPr/>
          </p:nvGrpSpPr>
          <p:grpSpPr>
            <a:xfrm>
              <a:off x="5899955" y="3863283"/>
              <a:ext cx="3856955" cy="432229"/>
              <a:chOff x="5734855" y="3779066"/>
              <a:chExt cx="3856955" cy="432229"/>
            </a:xfrm>
          </p:grpSpPr>
          <p:pic>
            <p:nvPicPr>
              <p:cNvPr id="25" name="Picture 24">
                <a:extLst>
                  <a:ext uri="{FF2B5EF4-FFF2-40B4-BE49-F238E27FC236}">
                    <a16:creationId xmlns:a16="http://schemas.microsoft.com/office/drawing/2014/main" id="{35BABD79-31E0-485D-B84D-B2FC201943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05396" y="3779066"/>
                <a:ext cx="443485" cy="420249"/>
              </a:xfrm>
              <a:prstGeom prst="rect">
                <a:avLst/>
              </a:prstGeom>
            </p:spPr>
          </p:pic>
          <p:pic>
            <p:nvPicPr>
              <p:cNvPr id="30" name="Picture 29">
                <a:extLst>
                  <a:ext uri="{FF2B5EF4-FFF2-40B4-BE49-F238E27FC236}">
                    <a16:creationId xmlns:a16="http://schemas.microsoft.com/office/drawing/2014/main" id="{21EF3B45-7653-4562-AF3B-7F7D7420BFF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48324" y="3779067"/>
                <a:ext cx="443486" cy="432228"/>
              </a:xfrm>
              <a:prstGeom prst="rect">
                <a:avLst/>
              </a:prstGeom>
            </p:spPr>
          </p:pic>
          <p:grpSp>
            <p:nvGrpSpPr>
              <p:cNvPr id="147" name="Group 146">
                <a:extLst>
                  <a:ext uri="{FF2B5EF4-FFF2-40B4-BE49-F238E27FC236}">
                    <a16:creationId xmlns:a16="http://schemas.microsoft.com/office/drawing/2014/main" id="{6294CD3F-AE92-4758-AC6E-43643DE95389}"/>
                  </a:ext>
                </a:extLst>
              </p:cNvPr>
              <p:cNvGrpSpPr/>
              <p:nvPr/>
            </p:nvGrpSpPr>
            <p:grpSpPr>
              <a:xfrm>
                <a:off x="5734855" y="3848005"/>
                <a:ext cx="3385434" cy="304898"/>
                <a:chOff x="601362" y="1385610"/>
                <a:chExt cx="3385434" cy="369332"/>
              </a:xfrm>
            </p:grpSpPr>
            <p:sp>
              <p:nvSpPr>
                <p:cNvPr id="148" name="Arrow: Right 147">
                  <a:extLst>
                    <a:ext uri="{FF2B5EF4-FFF2-40B4-BE49-F238E27FC236}">
                      <a16:creationId xmlns:a16="http://schemas.microsoft.com/office/drawing/2014/main" id="{47FF1FE0-9D15-40E4-92A5-228F1B98B067}"/>
                    </a:ext>
                  </a:extLst>
                </p:cNvPr>
                <p:cNvSpPr/>
                <p:nvPr/>
              </p:nvSpPr>
              <p:spPr>
                <a:xfrm rot="5400000">
                  <a:off x="3710484" y="1478631"/>
                  <a:ext cx="369331" cy="183292"/>
                </a:xfrm>
                <a:prstGeom prst="rightArrow">
                  <a:avLst>
                    <a:gd name="adj1" fmla="val 34411"/>
                    <a:gd name="adj2" fmla="val 4740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49" name="Arrow: Right 148">
                  <a:extLst>
                    <a:ext uri="{FF2B5EF4-FFF2-40B4-BE49-F238E27FC236}">
                      <a16:creationId xmlns:a16="http://schemas.microsoft.com/office/drawing/2014/main" id="{E610B644-8AEA-488A-A1E1-13C3D14D01FD}"/>
                    </a:ext>
                  </a:extLst>
                </p:cNvPr>
                <p:cNvSpPr/>
                <p:nvPr/>
              </p:nvSpPr>
              <p:spPr>
                <a:xfrm rot="16200000">
                  <a:off x="508342" y="1478630"/>
                  <a:ext cx="369331" cy="183292"/>
                </a:xfrm>
                <a:prstGeom prst="rightArrow">
                  <a:avLst>
                    <a:gd name="adj1" fmla="val 34411"/>
                    <a:gd name="adj2" fmla="val 4740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grpSp>
      </p:grpSp>
      <p:sp>
        <p:nvSpPr>
          <p:cNvPr id="53" name="Rounded Rectangle 100">
            <a:extLst>
              <a:ext uri="{FF2B5EF4-FFF2-40B4-BE49-F238E27FC236}">
                <a16:creationId xmlns:a16="http://schemas.microsoft.com/office/drawing/2014/main" id="{A5F0D284-7BD9-4AC0-8106-CDC5F0C4F86A}"/>
              </a:ext>
            </a:extLst>
          </p:cNvPr>
          <p:cNvSpPr/>
          <p:nvPr/>
        </p:nvSpPr>
        <p:spPr>
          <a:xfrm>
            <a:off x="5282175" y="1220116"/>
            <a:ext cx="5285204" cy="2315468"/>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61" name="Group 60">
            <a:extLst>
              <a:ext uri="{FF2B5EF4-FFF2-40B4-BE49-F238E27FC236}">
                <a16:creationId xmlns:a16="http://schemas.microsoft.com/office/drawing/2014/main" id="{3BF2E50E-9196-401B-87A5-F6E38DDE60EB}"/>
              </a:ext>
            </a:extLst>
          </p:cNvPr>
          <p:cNvGrpSpPr/>
          <p:nvPr/>
        </p:nvGrpSpPr>
        <p:grpSpPr>
          <a:xfrm>
            <a:off x="5531612" y="799574"/>
            <a:ext cx="3342023" cy="369332"/>
            <a:chOff x="1881623" y="5426126"/>
            <a:chExt cx="2421141" cy="386586"/>
          </a:xfrm>
          <a:gradFill>
            <a:gsLst>
              <a:gs pos="100000">
                <a:srgbClr val="FDCF36"/>
              </a:gs>
              <a:gs pos="0">
                <a:srgbClr val="DB2D8C"/>
              </a:gs>
            </a:gsLst>
            <a:lin ang="0" scaled="1"/>
          </a:gradFill>
        </p:grpSpPr>
        <p:sp>
          <p:nvSpPr>
            <p:cNvPr id="62" name="TextBox 61">
              <a:extLst>
                <a:ext uri="{FF2B5EF4-FFF2-40B4-BE49-F238E27FC236}">
                  <a16:creationId xmlns:a16="http://schemas.microsoft.com/office/drawing/2014/main" id="{0985F83D-1E5A-45E1-A046-4E9D3F16221C}"/>
                </a:ext>
              </a:extLst>
            </p:cNvPr>
            <p:cNvSpPr txBox="1"/>
            <p:nvPr/>
          </p:nvSpPr>
          <p:spPr>
            <a:xfrm>
              <a:off x="1881623" y="5426126"/>
              <a:ext cx="2421141" cy="386586"/>
            </a:xfrm>
            <a:prstGeom prst="rect">
              <a:avLst/>
            </a:prstGeom>
            <a:grpFill/>
          </p:spPr>
          <p:txBody>
            <a:bodyPr wrap="squar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a:t>
              </a:r>
              <a:r>
                <a:rPr lang="en-US" sz="1800" b="1" dirty="0"/>
                <a:t>Correlation = -0.75</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63" name="Rectangle 62">
              <a:extLst>
                <a:ext uri="{FF2B5EF4-FFF2-40B4-BE49-F238E27FC236}">
                  <a16:creationId xmlns:a16="http://schemas.microsoft.com/office/drawing/2014/main" id="{D5093169-6CC0-4DC0-9DB4-CB6FD8043384}"/>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02</a:t>
              </a:r>
              <a:endParaRPr lang="en-GB" sz="2000" b="1" dirty="0">
                <a:solidFill>
                  <a:schemeClr val="tx1"/>
                </a:solidFill>
                <a:ea typeface="Verdana" panose="020B0604030504040204" pitchFamily="34" charset="0"/>
                <a:cs typeface="Verdana" panose="020B0604030504040204" pitchFamily="34" charset="0"/>
              </a:endParaRPr>
            </a:p>
          </p:txBody>
        </p:sp>
      </p:grpSp>
      <p:pic>
        <p:nvPicPr>
          <p:cNvPr id="181" name="Picture 180">
            <a:extLst>
              <a:ext uri="{FF2B5EF4-FFF2-40B4-BE49-F238E27FC236}">
                <a16:creationId xmlns:a16="http://schemas.microsoft.com/office/drawing/2014/main" id="{B06734F5-C35B-4561-A663-17A38EACFD7F}"/>
              </a:ext>
            </a:extLst>
          </p:cNvPr>
          <p:cNvPicPr>
            <a:picLocks noChangeAspect="1"/>
          </p:cNvPicPr>
          <p:nvPr/>
        </p:nvPicPr>
        <p:blipFill>
          <a:blip r:embed="rId12"/>
          <a:stretch>
            <a:fillRect/>
          </a:stretch>
        </p:blipFill>
        <p:spPr>
          <a:xfrm>
            <a:off x="5531612" y="1246448"/>
            <a:ext cx="4908228" cy="1980000"/>
          </a:xfrm>
          <a:prstGeom prst="rect">
            <a:avLst/>
          </a:prstGeom>
        </p:spPr>
      </p:pic>
      <p:sp>
        <p:nvSpPr>
          <p:cNvPr id="50" name="TextBox 49">
            <a:extLst>
              <a:ext uri="{FF2B5EF4-FFF2-40B4-BE49-F238E27FC236}">
                <a16:creationId xmlns:a16="http://schemas.microsoft.com/office/drawing/2014/main" id="{CD80C1B7-4493-4C92-B90F-0862791A8014}"/>
              </a:ext>
            </a:extLst>
          </p:cNvPr>
          <p:cNvSpPr txBox="1"/>
          <p:nvPr/>
        </p:nvSpPr>
        <p:spPr>
          <a:xfrm>
            <a:off x="5562313" y="3224658"/>
            <a:ext cx="2141099" cy="307777"/>
          </a:xfrm>
          <a:prstGeom prst="rect">
            <a:avLst/>
          </a:prstGeom>
          <a:noFill/>
        </p:spPr>
        <p:txBody>
          <a:bodyPr wrap="none" rtlCol="0">
            <a:spAutoFit/>
          </a:bodyPr>
          <a:lstStyle/>
          <a:p>
            <a:r>
              <a:rPr lang="en-MY" sz="1400" dirty="0">
                <a:solidFill>
                  <a:schemeClr val="accent1"/>
                </a:solidFill>
                <a:hlinkClick r:id="rId9"/>
              </a:rPr>
              <a:t>(TheGlobalEconomy, 2021)</a:t>
            </a:r>
            <a:endParaRPr lang="en-MY" sz="1400" dirty="0">
              <a:solidFill>
                <a:schemeClr val="accent1"/>
              </a:solidFill>
            </a:endParaRPr>
          </a:p>
        </p:txBody>
      </p:sp>
      <p:sp>
        <p:nvSpPr>
          <p:cNvPr id="64" name="TextBox 63">
            <a:extLst>
              <a:ext uri="{FF2B5EF4-FFF2-40B4-BE49-F238E27FC236}">
                <a16:creationId xmlns:a16="http://schemas.microsoft.com/office/drawing/2014/main" id="{69C68268-2F16-494C-8AD1-736C3B8C4770}"/>
              </a:ext>
            </a:extLst>
          </p:cNvPr>
          <p:cNvSpPr txBox="1"/>
          <p:nvPr/>
        </p:nvSpPr>
        <p:spPr>
          <a:xfrm>
            <a:off x="367492" y="7189688"/>
            <a:ext cx="3752387" cy="307777"/>
          </a:xfrm>
          <a:prstGeom prst="rect">
            <a:avLst/>
          </a:prstGeom>
          <a:noFill/>
        </p:spPr>
        <p:txBody>
          <a:bodyPr wrap="square">
            <a:spAutoFit/>
          </a:bodyPr>
          <a:lstStyle/>
          <a:p>
            <a:r>
              <a:rPr lang="en-MY" sz="1400" dirty="0">
                <a:solidFill>
                  <a:schemeClr val="accent1"/>
                </a:solidFill>
              </a:rPr>
              <a:t>(</a:t>
            </a:r>
            <a:r>
              <a:rPr lang="en-MY" sz="1400" dirty="0">
                <a:solidFill>
                  <a:schemeClr val="accent1"/>
                </a:solidFill>
                <a:hlinkClick r:id="rId13"/>
              </a:rPr>
              <a:t>World Bank, 2021</a:t>
            </a:r>
            <a:r>
              <a:rPr lang="en-MY" sz="1400" dirty="0">
                <a:solidFill>
                  <a:schemeClr val="accent1"/>
                </a:solidFill>
              </a:rPr>
              <a:t>; </a:t>
            </a:r>
            <a:r>
              <a:rPr lang="en-MY" sz="1400" dirty="0">
                <a:solidFill>
                  <a:schemeClr val="accent1"/>
                </a:solidFill>
                <a:hlinkClick r:id="rId9"/>
              </a:rPr>
              <a:t>TheGlobalEconomy, 2021</a:t>
            </a:r>
            <a:r>
              <a:rPr lang="en-MY" sz="1400" dirty="0">
                <a:solidFill>
                  <a:schemeClr val="accent1"/>
                </a:solidFill>
              </a:rPr>
              <a:t>)</a:t>
            </a:r>
          </a:p>
        </p:txBody>
      </p:sp>
      <p:sp>
        <p:nvSpPr>
          <p:cNvPr id="55" name="Oval 54">
            <a:extLst>
              <a:ext uri="{FF2B5EF4-FFF2-40B4-BE49-F238E27FC236}">
                <a16:creationId xmlns:a16="http://schemas.microsoft.com/office/drawing/2014/main" id="{EDD3EB24-A88E-4317-939B-B90103D5D1EC}"/>
              </a:ext>
            </a:extLst>
          </p:cNvPr>
          <p:cNvSpPr/>
          <p:nvPr/>
        </p:nvSpPr>
        <p:spPr>
          <a:xfrm>
            <a:off x="10014951" y="6986291"/>
            <a:ext cx="373632" cy="3736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MY" dirty="0"/>
              <a:t>3</a:t>
            </a:r>
          </a:p>
        </p:txBody>
      </p:sp>
    </p:spTree>
    <p:extLst>
      <p:ext uri="{BB962C8B-B14F-4D97-AF65-F5344CB8AC3E}">
        <p14:creationId xmlns:p14="http://schemas.microsoft.com/office/powerpoint/2010/main" val="170709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100">
            <a:extLst>
              <a:ext uri="{FF2B5EF4-FFF2-40B4-BE49-F238E27FC236}">
                <a16:creationId xmlns:a16="http://schemas.microsoft.com/office/drawing/2014/main" id="{A1992A34-1C8B-4E39-A26B-3AE6A01C3FD9}"/>
              </a:ext>
            </a:extLst>
          </p:cNvPr>
          <p:cNvSpPr/>
          <p:nvPr/>
        </p:nvSpPr>
        <p:spPr>
          <a:xfrm>
            <a:off x="5748030" y="4450923"/>
            <a:ext cx="4844580" cy="2566793"/>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grpSp>
        <p:nvGrpSpPr>
          <p:cNvPr id="20" name="Group 19">
            <a:extLst>
              <a:ext uri="{FF2B5EF4-FFF2-40B4-BE49-F238E27FC236}">
                <a16:creationId xmlns:a16="http://schemas.microsoft.com/office/drawing/2014/main" id="{53448634-6C6E-4104-B717-96B95EB83A91}"/>
              </a:ext>
            </a:extLst>
          </p:cNvPr>
          <p:cNvGrpSpPr/>
          <p:nvPr/>
        </p:nvGrpSpPr>
        <p:grpSpPr>
          <a:xfrm>
            <a:off x="6063613" y="4153420"/>
            <a:ext cx="2823812" cy="369332"/>
            <a:chOff x="1881623" y="5426124"/>
            <a:chExt cx="2324294" cy="386586"/>
          </a:xfrm>
          <a:gradFill>
            <a:gsLst>
              <a:gs pos="100000">
                <a:srgbClr val="FDCF36"/>
              </a:gs>
              <a:gs pos="0">
                <a:srgbClr val="DB2D8C"/>
              </a:gs>
            </a:gsLst>
            <a:lin ang="0" scaled="1"/>
          </a:gradFill>
        </p:grpSpPr>
        <p:sp>
          <p:nvSpPr>
            <p:cNvPr id="26" name="TextBox 25">
              <a:extLst>
                <a:ext uri="{FF2B5EF4-FFF2-40B4-BE49-F238E27FC236}">
                  <a16:creationId xmlns:a16="http://schemas.microsoft.com/office/drawing/2014/main" id="{40B9A104-3BDA-4D0F-858F-5AAA4B8E13C0}"/>
                </a:ext>
              </a:extLst>
            </p:cNvPr>
            <p:cNvSpPr txBox="1"/>
            <p:nvPr/>
          </p:nvSpPr>
          <p:spPr>
            <a:xfrm>
              <a:off x="1881623" y="5426124"/>
              <a:ext cx="2324294" cy="386586"/>
            </a:xfrm>
            <a:prstGeom prst="rect">
              <a:avLst/>
            </a:prstGeom>
            <a:grpFill/>
          </p:spPr>
          <p:txBody>
            <a:bodyPr wrap="squar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a:t>
              </a:r>
              <a:r>
                <a:rPr lang="en-US" sz="1800" b="1" dirty="0"/>
                <a:t>Correlation = -0.57</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27" name="Rectangle 26">
              <a:extLst>
                <a:ext uri="{FF2B5EF4-FFF2-40B4-BE49-F238E27FC236}">
                  <a16:creationId xmlns:a16="http://schemas.microsoft.com/office/drawing/2014/main" id="{7F08507F-260F-4E38-9043-4777D89EA469}"/>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05</a:t>
              </a:r>
              <a:endParaRPr lang="en-GB" sz="2000" b="1" dirty="0">
                <a:solidFill>
                  <a:schemeClr val="tx1"/>
                </a:solidFill>
                <a:ea typeface="Verdana" panose="020B0604030504040204" pitchFamily="34" charset="0"/>
                <a:cs typeface="Verdana" panose="020B0604030504040204" pitchFamily="34" charset="0"/>
              </a:endParaRPr>
            </a:p>
          </p:txBody>
        </p:sp>
      </p:grpSp>
      <p:grpSp>
        <p:nvGrpSpPr>
          <p:cNvPr id="4" name="Group 3">
            <a:extLst>
              <a:ext uri="{FF2B5EF4-FFF2-40B4-BE49-F238E27FC236}">
                <a16:creationId xmlns:a16="http://schemas.microsoft.com/office/drawing/2014/main" id="{68305C60-F16F-44FA-83D6-D4C1FFD585D0}"/>
              </a:ext>
            </a:extLst>
          </p:cNvPr>
          <p:cNvGrpSpPr/>
          <p:nvPr/>
        </p:nvGrpSpPr>
        <p:grpSpPr>
          <a:xfrm>
            <a:off x="85717" y="3904783"/>
            <a:ext cx="5464034" cy="3254918"/>
            <a:chOff x="389588" y="3118289"/>
            <a:chExt cx="5464034" cy="3254918"/>
          </a:xfrm>
        </p:grpSpPr>
        <p:sp>
          <p:nvSpPr>
            <p:cNvPr id="17" name="Rounded Rectangle 100">
              <a:extLst>
                <a:ext uri="{FF2B5EF4-FFF2-40B4-BE49-F238E27FC236}">
                  <a16:creationId xmlns:a16="http://schemas.microsoft.com/office/drawing/2014/main" id="{7F0D0462-58A2-4A68-8205-7765A904F64D}"/>
                </a:ext>
              </a:extLst>
            </p:cNvPr>
            <p:cNvSpPr/>
            <p:nvPr/>
          </p:nvSpPr>
          <p:spPr>
            <a:xfrm>
              <a:off x="389588" y="3118289"/>
              <a:ext cx="5464034" cy="3254918"/>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8" name="TextBox 17">
              <a:extLst>
                <a:ext uri="{FF2B5EF4-FFF2-40B4-BE49-F238E27FC236}">
                  <a16:creationId xmlns:a16="http://schemas.microsoft.com/office/drawing/2014/main" id="{E4B26A51-B6E3-4718-B9B8-B90E690118CB}"/>
                </a:ext>
              </a:extLst>
            </p:cNvPr>
            <p:cNvSpPr txBox="1"/>
            <p:nvPr/>
          </p:nvSpPr>
          <p:spPr>
            <a:xfrm>
              <a:off x="576098" y="5333712"/>
              <a:ext cx="5091013" cy="646331"/>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Quality of railroad infrastructure has a </a:t>
              </a:r>
              <a:r>
                <a:rPr lang="en-US" dirty="0">
                  <a:solidFill>
                    <a:srgbClr val="FF0000"/>
                  </a:solidFill>
                  <a:latin typeface="Calibri" panose="020F0502020204030204" pitchFamily="34" charset="0"/>
                </a:rPr>
                <a:t>negative</a:t>
              </a:r>
              <a:r>
                <a:rPr lang="en-US" dirty="0">
                  <a:solidFill>
                    <a:srgbClr val="000000"/>
                  </a:solidFill>
                  <a:latin typeface="Calibri" panose="020F0502020204030204" pitchFamily="34" charset="0"/>
                </a:rPr>
                <a:t> correlation to </a:t>
              </a:r>
              <a:r>
                <a:rPr lang="en-US" sz="1800" b="0" i="0" u="none" strike="noStrike" dirty="0">
                  <a:solidFill>
                    <a:srgbClr val="000000"/>
                  </a:solidFill>
                  <a:effectLst/>
                  <a:latin typeface="Calibri" panose="020F0502020204030204" pitchFamily="34" charset="0"/>
                </a:rPr>
                <a:t>Homicides.</a:t>
              </a:r>
              <a:endParaRPr lang="en-MY" dirty="0"/>
            </a:p>
          </p:txBody>
        </p:sp>
        <p:cxnSp>
          <p:nvCxnSpPr>
            <p:cNvPr id="19" name="Straight Arrow Connector 18">
              <a:extLst>
                <a:ext uri="{FF2B5EF4-FFF2-40B4-BE49-F238E27FC236}">
                  <a16:creationId xmlns:a16="http://schemas.microsoft.com/office/drawing/2014/main" id="{6DADEB92-07E3-4E05-9DC5-873475C4A632}"/>
                </a:ext>
              </a:extLst>
            </p:cNvPr>
            <p:cNvCxnSpPr>
              <a:cxnSpLocks/>
            </p:cNvCxnSpPr>
            <p:nvPr/>
          </p:nvCxnSpPr>
          <p:spPr>
            <a:xfrm>
              <a:off x="2449083" y="4326340"/>
              <a:ext cx="927631" cy="0"/>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pic>
          <p:nvPicPr>
            <p:cNvPr id="21" name="Picture 20">
              <a:extLst>
                <a:ext uri="{FF2B5EF4-FFF2-40B4-BE49-F238E27FC236}">
                  <a16:creationId xmlns:a16="http://schemas.microsoft.com/office/drawing/2014/main" id="{F7ABD999-0991-4D14-87B7-47A2BDAAA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11" y="3937007"/>
              <a:ext cx="778666" cy="778666"/>
            </a:xfrm>
            <a:prstGeom prst="rect">
              <a:avLst/>
            </a:prstGeom>
          </p:spPr>
        </p:pic>
        <p:pic>
          <p:nvPicPr>
            <p:cNvPr id="22" name="Picture 21">
              <a:extLst>
                <a:ext uri="{FF2B5EF4-FFF2-40B4-BE49-F238E27FC236}">
                  <a16:creationId xmlns:a16="http://schemas.microsoft.com/office/drawing/2014/main" id="{8B3EEB6C-E457-429B-BEAD-E55233499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962" y="3960354"/>
              <a:ext cx="822444" cy="822444"/>
            </a:xfrm>
            <a:prstGeom prst="rect">
              <a:avLst/>
            </a:prstGeom>
          </p:spPr>
        </p:pic>
        <p:sp>
          <p:nvSpPr>
            <p:cNvPr id="24" name="Arrow: Right 23">
              <a:extLst>
                <a:ext uri="{FF2B5EF4-FFF2-40B4-BE49-F238E27FC236}">
                  <a16:creationId xmlns:a16="http://schemas.microsoft.com/office/drawing/2014/main" id="{2C49E631-6503-408D-B0BA-DA5857CA3C3D}"/>
                </a:ext>
              </a:extLst>
            </p:cNvPr>
            <p:cNvSpPr/>
            <p:nvPr/>
          </p:nvSpPr>
          <p:spPr>
            <a:xfrm rot="5400000">
              <a:off x="3890702" y="4234255"/>
              <a:ext cx="369331" cy="183292"/>
            </a:xfrm>
            <a:prstGeom prst="rightArrow">
              <a:avLst>
                <a:gd name="adj1" fmla="val 34411"/>
                <a:gd name="adj2" fmla="val 4740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Arrow: Right 24">
              <a:extLst>
                <a:ext uri="{FF2B5EF4-FFF2-40B4-BE49-F238E27FC236}">
                  <a16:creationId xmlns:a16="http://schemas.microsoft.com/office/drawing/2014/main" id="{F77A1AA5-4000-4491-8DC7-9560A75D0ADF}"/>
                </a:ext>
              </a:extLst>
            </p:cNvPr>
            <p:cNvSpPr/>
            <p:nvPr/>
          </p:nvSpPr>
          <p:spPr>
            <a:xfrm rot="16200000">
              <a:off x="601568" y="4186465"/>
              <a:ext cx="369331" cy="183292"/>
            </a:xfrm>
            <a:prstGeom prst="rightArrow">
              <a:avLst>
                <a:gd name="adj1" fmla="val 34411"/>
                <a:gd name="adj2" fmla="val 4740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36" name="Rounded Rectangle 100">
            <a:extLst>
              <a:ext uri="{FF2B5EF4-FFF2-40B4-BE49-F238E27FC236}">
                <a16:creationId xmlns:a16="http://schemas.microsoft.com/office/drawing/2014/main" id="{A68C69F7-4704-40F5-B08A-CCC3D876F979}"/>
              </a:ext>
            </a:extLst>
          </p:cNvPr>
          <p:cNvSpPr/>
          <p:nvPr/>
        </p:nvSpPr>
        <p:spPr>
          <a:xfrm>
            <a:off x="4516043" y="939178"/>
            <a:ext cx="6056057" cy="2669644"/>
          </a:xfrm>
          <a:prstGeom prst="roundRect">
            <a:avLst>
              <a:gd name="adj" fmla="val 4290"/>
            </a:avLst>
          </a:prstGeom>
          <a:solidFill>
            <a:srgbClr val="FCFC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Arrow Connector 36">
            <a:extLst>
              <a:ext uri="{FF2B5EF4-FFF2-40B4-BE49-F238E27FC236}">
                <a16:creationId xmlns:a16="http://schemas.microsoft.com/office/drawing/2014/main" id="{BF3D2999-9F9F-4795-AEA6-E650A98D1EEF}"/>
              </a:ext>
            </a:extLst>
          </p:cNvPr>
          <p:cNvCxnSpPr>
            <a:cxnSpLocks/>
          </p:cNvCxnSpPr>
          <p:nvPr/>
        </p:nvCxnSpPr>
        <p:spPr>
          <a:xfrm>
            <a:off x="7062952" y="1804965"/>
            <a:ext cx="810057" cy="0"/>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38" name="TextBox 37">
            <a:extLst>
              <a:ext uri="{FF2B5EF4-FFF2-40B4-BE49-F238E27FC236}">
                <a16:creationId xmlns:a16="http://schemas.microsoft.com/office/drawing/2014/main" id="{407F287F-249E-4288-AA89-9C8D8571541C}"/>
              </a:ext>
            </a:extLst>
          </p:cNvPr>
          <p:cNvSpPr txBox="1"/>
          <p:nvPr/>
        </p:nvSpPr>
        <p:spPr>
          <a:xfrm>
            <a:off x="5287714" y="2483126"/>
            <a:ext cx="4911281" cy="646331"/>
          </a:xfrm>
          <a:prstGeom prst="rect">
            <a:avLst/>
          </a:prstGeom>
          <a:noFill/>
        </p:spPr>
        <p:txBody>
          <a:bodyPr wrap="square" rtlCol="0">
            <a:spAutoFit/>
          </a:bodyPr>
          <a:lstStyle/>
          <a:p>
            <a:r>
              <a:rPr lang="en-US" sz="1800" b="0" i="0" u="none" strike="noStrike" dirty="0">
                <a:solidFill>
                  <a:srgbClr val="000000"/>
                </a:solidFill>
                <a:effectLst/>
                <a:latin typeface="Calibri" panose="020F0502020204030204" pitchFamily="34" charset="0"/>
              </a:rPr>
              <a:t>Female labor force participation rate </a:t>
            </a:r>
            <a:r>
              <a:rPr lang="en-MY" dirty="0"/>
              <a:t>has a </a:t>
            </a:r>
            <a:r>
              <a:rPr lang="en-MY" dirty="0">
                <a:solidFill>
                  <a:srgbClr val="FF0000"/>
                </a:solidFill>
              </a:rPr>
              <a:t>negative</a:t>
            </a:r>
            <a:r>
              <a:rPr lang="en-MY" dirty="0"/>
              <a:t> correlation to number of </a:t>
            </a:r>
            <a:r>
              <a:rPr lang="en-US" dirty="0">
                <a:solidFill>
                  <a:srgbClr val="000000"/>
                </a:solidFill>
                <a:latin typeface="Calibri" panose="020F0502020204030204" pitchFamily="34" charset="0"/>
              </a:rPr>
              <a:t>r</a:t>
            </a:r>
            <a:r>
              <a:rPr lang="en-US" sz="1800" b="0" i="0" u="none" strike="noStrike" dirty="0">
                <a:solidFill>
                  <a:srgbClr val="000000"/>
                </a:solidFill>
                <a:effectLst/>
                <a:latin typeface="Calibri" panose="020F0502020204030204" pitchFamily="34" charset="0"/>
              </a:rPr>
              <a:t>obberies.</a:t>
            </a:r>
            <a:r>
              <a:rPr lang="en-MY" dirty="0"/>
              <a:t> </a:t>
            </a:r>
          </a:p>
        </p:txBody>
      </p:sp>
      <p:pic>
        <p:nvPicPr>
          <p:cNvPr id="35" name="Picture 34">
            <a:extLst>
              <a:ext uri="{FF2B5EF4-FFF2-40B4-BE49-F238E27FC236}">
                <a16:creationId xmlns:a16="http://schemas.microsoft.com/office/drawing/2014/main" id="{F817D704-12C1-4BE9-9CDF-08EE73A590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5185" y="1383244"/>
            <a:ext cx="827666" cy="827666"/>
          </a:xfrm>
          <a:prstGeom prst="rect">
            <a:avLst/>
          </a:prstGeom>
        </p:spPr>
      </p:pic>
      <p:pic>
        <p:nvPicPr>
          <p:cNvPr id="30" name="Picture 29">
            <a:extLst>
              <a:ext uri="{FF2B5EF4-FFF2-40B4-BE49-F238E27FC236}">
                <a16:creationId xmlns:a16="http://schemas.microsoft.com/office/drawing/2014/main" id="{B51468A1-A7C1-4702-8312-8A6BEC62AEC2}"/>
              </a:ext>
            </a:extLst>
          </p:cNvPr>
          <p:cNvPicPr>
            <a:picLocks noChangeAspect="1"/>
          </p:cNvPicPr>
          <p:nvPr/>
        </p:nvPicPr>
        <p:blipFill rotWithShape="1">
          <a:blip r:embed="rId5">
            <a:extLst>
              <a:ext uri="{28A0092B-C50C-407E-A947-70E740481C1C}">
                <a14:useLocalDpi xmlns:a14="http://schemas.microsoft.com/office/drawing/2010/main" val="0"/>
              </a:ext>
            </a:extLst>
          </a:blip>
          <a:srcRect l="19867" t="5968" r="20011" b="9923"/>
          <a:stretch/>
        </p:blipFill>
        <p:spPr>
          <a:xfrm>
            <a:off x="5855812" y="1409266"/>
            <a:ext cx="554417" cy="775623"/>
          </a:xfrm>
          <a:prstGeom prst="rect">
            <a:avLst/>
          </a:prstGeom>
        </p:spPr>
      </p:pic>
      <p:grpSp>
        <p:nvGrpSpPr>
          <p:cNvPr id="31" name="Group 30">
            <a:extLst>
              <a:ext uri="{FF2B5EF4-FFF2-40B4-BE49-F238E27FC236}">
                <a16:creationId xmlns:a16="http://schemas.microsoft.com/office/drawing/2014/main" id="{CCB93840-0869-4E53-B2E8-DA27158E654B}"/>
              </a:ext>
            </a:extLst>
          </p:cNvPr>
          <p:cNvGrpSpPr/>
          <p:nvPr/>
        </p:nvGrpSpPr>
        <p:grpSpPr>
          <a:xfrm>
            <a:off x="5549751" y="1590048"/>
            <a:ext cx="3385434" cy="369332"/>
            <a:chOff x="601362" y="1385610"/>
            <a:chExt cx="3385434" cy="369332"/>
          </a:xfrm>
        </p:grpSpPr>
        <p:sp>
          <p:nvSpPr>
            <p:cNvPr id="32" name="Arrow: Right 31">
              <a:extLst>
                <a:ext uri="{FF2B5EF4-FFF2-40B4-BE49-F238E27FC236}">
                  <a16:creationId xmlns:a16="http://schemas.microsoft.com/office/drawing/2014/main" id="{8DC84106-9877-4DE4-9931-5CED92201DC0}"/>
                </a:ext>
              </a:extLst>
            </p:cNvPr>
            <p:cNvSpPr/>
            <p:nvPr/>
          </p:nvSpPr>
          <p:spPr>
            <a:xfrm rot="5400000">
              <a:off x="3710484" y="1478631"/>
              <a:ext cx="369331" cy="183292"/>
            </a:xfrm>
            <a:prstGeom prst="rightArrow">
              <a:avLst>
                <a:gd name="adj1" fmla="val 34411"/>
                <a:gd name="adj2" fmla="val 4740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Arrow: Right 32">
              <a:extLst>
                <a:ext uri="{FF2B5EF4-FFF2-40B4-BE49-F238E27FC236}">
                  <a16:creationId xmlns:a16="http://schemas.microsoft.com/office/drawing/2014/main" id="{AE8156AF-018F-4F88-A0DF-03AD3EF3A0F8}"/>
                </a:ext>
              </a:extLst>
            </p:cNvPr>
            <p:cNvSpPr/>
            <p:nvPr/>
          </p:nvSpPr>
          <p:spPr>
            <a:xfrm rot="16200000">
              <a:off x="508342" y="1478630"/>
              <a:ext cx="369331" cy="183292"/>
            </a:xfrm>
            <a:prstGeom prst="rightArrow">
              <a:avLst>
                <a:gd name="adj1" fmla="val 34411"/>
                <a:gd name="adj2" fmla="val 4740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pic>
        <p:nvPicPr>
          <p:cNvPr id="49" name="Picture 48">
            <a:extLst>
              <a:ext uri="{FF2B5EF4-FFF2-40B4-BE49-F238E27FC236}">
                <a16:creationId xmlns:a16="http://schemas.microsoft.com/office/drawing/2014/main" id="{A8453ACD-2E7D-4D35-BDEC-0798FAAE3595}"/>
              </a:ext>
            </a:extLst>
          </p:cNvPr>
          <p:cNvPicPr>
            <a:picLocks noChangeAspect="1"/>
          </p:cNvPicPr>
          <p:nvPr/>
        </p:nvPicPr>
        <p:blipFill>
          <a:blip r:embed="rId6"/>
          <a:stretch>
            <a:fillRect/>
          </a:stretch>
        </p:blipFill>
        <p:spPr>
          <a:xfrm>
            <a:off x="6276985" y="4540140"/>
            <a:ext cx="3891189" cy="2238378"/>
          </a:xfrm>
          <a:prstGeom prst="rect">
            <a:avLst/>
          </a:prstGeom>
        </p:spPr>
      </p:pic>
      <p:sp>
        <p:nvSpPr>
          <p:cNvPr id="57" name="TextBox 56">
            <a:extLst>
              <a:ext uri="{FF2B5EF4-FFF2-40B4-BE49-F238E27FC236}">
                <a16:creationId xmlns:a16="http://schemas.microsoft.com/office/drawing/2014/main" id="{E1A8FC59-4B8C-4A5B-AEA5-F87922D15CA3}"/>
              </a:ext>
            </a:extLst>
          </p:cNvPr>
          <p:cNvSpPr txBox="1"/>
          <p:nvPr/>
        </p:nvSpPr>
        <p:spPr>
          <a:xfrm>
            <a:off x="120892" y="8269157"/>
            <a:ext cx="8108758" cy="1754326"/>
          </a:xfrm>
          <a:prstGeom prst="rect">
            <a:avLst/>
          </a:prstGeom>
          <a:noFill/>
        </p:spPr>
        <p:txBody>
          <a:bodyPr wrap="none" rtlCol="0">
            <a:spAutoFit/>
          </a:bodyPr>
          <a:lstStyle/>
          <a:p>
            <a:r>
              <a:rPr lang="en-MY" dirty="0"/>
              <a:t>01 Reduce emission of CO2 in the environment to reduce number of thefts.</a:t>
            </a:r>
          </a:p>
          <a:p>
            <a:r>
              <a:rPr lang="en-MY" dirty="0"/>
              <a:t>02 Increase GDP Per Capita in ASEAN Countries to reduce the security threats.</a:t>
            </a:r>
          </a:p>
          <a:p>
            <a:r>
              <a:rPr lang="en-MY" dirty="0"/>
              <a:t>03 Reduce populations living in slum to reduce the number of robberies.</a:t>
            </a:r>
          </a:p>
          <a:p>
            <a:r>
              <a:rPr lang="en-MY" dirty="0"/>
              <a:t>04 Increase female </a:t>
            </a:r>
            <a:r>
              <a:rPr lang="en-MY" dirty="0" err="1"/>
              <a:t>labor</a:t>
            </a:r>
            <a:r>
              <a:rPr lang="en-MY" dirty="0"/>
              <a:t> force participation rate to reduce the number of robberies.</a:t>
            </a:r>
          </a:p>
          <a:p>
            <a:r>
              <a:rPr lang="en-MY" dirty="0"/>
              <a:t>05 Increase the quality of railroad infrastructure to reduce the number of homicides.</a:t>
            </a:r>
          </a:p>
          <a:p>
            <a:pPr marL="342900" indent="-342900">
              <a:buAutoNum type="arabicPlain" startAt="4"/>
            </a:pPr>
            <a:endParaRPr lang="en-MY" dirty="0"/>
          </a:p>
        </p:txBody>
      </p:sp>
      <p:grpSp>
        <p:nvGrpSpPr>
          <p:cNvPr id="3" name="Group 2">
            <a:extLst>
              <a:ext uri="{FF2B5EF4-FFF2-40B4-BE49-F238E27FC236}">
                <a16:creationId xmlns:a16="http://schemas.microsoft.com/office/drawing/2014/main" id="{72B8F903-CE8C-4D0D-A070-03424065CFE0}"/>
              </a:ext>
            </a:extLst>
          </p:cNvPr>
          <p:cNvGrpSpPr/>
          <p:nvPr/>
        </p:nvGrpSpPr>
        <p:grpSpPr>
          <a:xfrm>
            <a:off x="96445" y="589624"/>
            <a:ext cx="4279215" cy="3047395"/>
            <a:chOff x="369495" y="21640"/>
            <a:chExt cx="4279215" cy="3047395"/>
          </a:xfrm>
        </p:grpSpPr>
        <p:sp>
          <p:nvSpPr>
            <p:cNvPr id="28" name="Rounded Rectangle 100">
              <a:extLst>
                <a:ext uri="{FF2B5EF4-FFF2-40B4-BE49-F238E27FC236}">
                  <a16:creationId xmlns:a16="http://schemas.microsoft.com/office/drawing/2014/main" id="{82F87654-C83F-4995-A774-E07DBFABA9EE}"/>
                </a:ext>
              </a:extLst>
            </p:cNvPr>
            <p:cNvSpPr/>
            <p:nvPr/>
          </p:nvSpPr>
          <p:spPr>
            <a:xfrm>
              <a:off x="369495" y="380451"/>
              <a:ext cx="4279215" cy="2669644"/>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grpSp>
          <p:nvGrpSpPr>
            <p:cNvPr id="39" name="Group 38">
              <a:extLst>
                <a:ext uri="{FF2B5EF4-FFF2-40B4-BE49-F238E27FC236}">
                  <a16:creationId xmlns:a16="http://schemas.microsoft.com/office/drawing/2014/main" id="{2A1FD5D8-FA64-4BF5-BA74-B05561D0B72E}"/>
                </a:ext>
              </a:extLst>
            </p:cNvPr>
            <p:cNvGrpSpPr/>
            <p:nvPr/>
          </p:nvGrpSpPr>
          <p:grpSpPr>
            <a:xfrm>
              <a:off x="442847" y="21640"/>
              <a:ext cx="2823812" cy="369332"/>
              <a:chOff x="1881623" y="5426124"/>
              <a:chExt cx="2324294" cy="386586"/>
            </a:xfrm>
            <a:gradFill>
              <a:gsLst>
                <a:gs pos="100000">
                  <a:srgbClr val="FDCF36"/>
                </a:gs>
                <a:gs pos="0">
                  <a:srgbClr val="DB2D8C"/>
                </a:gs>
              </a:gsLst>
              <a:lin ang="0" scaled="1"/>
            </a:gradFill>
          </p:grpSpPr>
          <p:sp>
            <p:nvSpPr>
              <p:cNvPr id="40" name="TextBox 39">
                <a:extLst>
                  <a:ext uri="{FF2B5EF4-FFF2-40B4-BE49-F238E27FC236}">
                    <a16:creationId xmlns:a16="http://schemas.microsoft.com/office/drawing/2014/main" id="{F07EC034-992A-41F1-8CFD-B22CD158A3B2}"/>
                  </a:ext>
                </a:extLst>
              </p:cNvPr>
              <p:cNvSpPr txBox="1"/>
              <p:nvPr/>
            </p:nvSpPr>
            <p:spPr>
              <a:xfrm>
                <a:off x="1881623" y="5426124"/>
                <a:ext cx="2324294" cy="386586"/>
              </a:xfrm>
              <a:prstGeom prst="rect">
                <a:avLst/>
              </a:prstGeom>
              <a:grpFill/>
            </p:spPr>
            <p:txBody>
              <a:bodyPr wrap="squar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a:t>
                </a:r>
                <a:r>
                  <a:rPr lang="en-US" sz="1800" b="1" dirty="0"/>
                  <a:t>Correlation = -0.56</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0B763423-ADE5-4521-A3C7-7646FCBF115B}"/>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04</a:t>
                </a:r>
                <a:endParaRPr lang="en-GB" sz="2000" b="1" dirty="0">
                  <a:solidFill>
                    <a:schemeClr val="tx1"/>
                  </a:solidFill>
                  <a:ea typeface="Verdana" panose="020B0604030504040204" pitchFamily="34" charset="0"/>
                  <a:cs typeface="Verdana" panose="020B0604030504040204" pitchFamily="34" charset="0"/>
                </a:endParaRPr>
              </a:p>
            </p:txBody>
          </p:sp>
        </p:grpSp>
        <p:pic>
          <p:nvPicPr>
            <p:cNvPr id="51" name="Picture 50">
              <a:extLst>
                <a:ext uri="{FF2B5EF4-FFF2-40B4-BE49-F238E27FC236}">
                  <a16:creationId xmlns:a16="http://schemas.microsoft.com/office/drawing/2014/main" id="{A30746F9-7FB4-411F-80D9-E0F6B1179F5D}"/>
                </a:ext>
              </a:extLst>
            </p:cNvPr>
            <p:cNvPicPr>
              <a:picLocks noChangeAspect="1"/>
            </p:cNvPicPr>
            <p:nvPr/>
          </p:nvPicPr>
          <p:blipFill>
            <a:blip r:embed="rId7"/>
            <a:stretch>
              <a:fillRect/>
            </a:stretch>
          </p:blipFill>
          <p:spPr>
            <a:xfrm>
              <a:off x="392763" y="452390"/>
              <a:ext cx="4112640" cy="2380209"/>
            </a:xfrm>
            <a:prstGeom prst="rect">
              <a:avLst/>
            </a:prstGeom>
          </p:spPr>
        </p:pic>
        <p:sp>
          <p:nvSpPr>
            <p:cNvPr id="34" name="TextBox 33">
              <a:extLst>
                <a:ext uri="{FF2B5EF4-FFF2-40B4-BE49-F238E27FC236}">
                  <a16:creationId xmlns:a16="http://schemas.microsoft.com/office/drawing/2014/main" id="{681B90F0-1B0D-4CB2-BCEF-74890B6E55CB}"/>
                </a:ext>
              </a:extLst>
            </p:cNvPr>
            <p:cNvSpPr txBox="1"/>
            <p:nvPr/>
          </p:nvSpPr>
          <p:spPr>
            <a:xfrm>
              <a:off x="369495" y="2761258"/>
              <a:ext cx="2141099" cy="307777"/>
            </a:xfrm>
            <a:prstGeom prst="rect">
              <a:avLst/>
            </a:prstGeom>
            <a:noFill/>
          </p:spPr>
          <p:txBody>
            <a:bodyPr wrap="none" rtlCol="0">
              <a:spAutoFit/>
            </a:bodyPr>
            <a:lstStyle/>
            <a:p>
              <a:r>
                <a:rPr lang="en-MY" sz="1400" dirty="0">
                  <a:solidFill>
                    <a:schemeClr val="accent1"/>
                  </a:solidFill>
                  <a:hlinkClick r:id="rId8"/>
                </a:rPr>
                <a:t>(TheGlobalEconomy, 2021)</a:t>
              </a:r>
              <a:endParaRPr lang="en-MY" sz="1400" dirty="0">
                <a:solidFill>
                  <a:schemeClr val="accent1"/>
                </a:solidFill>
              </a:endParaRPr>
            </a:p>
          </p:txBody>
        </p:sp>
      </p:grpSp>
      <p:sp>
        <p:nvSpPr>
          <p:cNvPr id="42" name="TextBox 41">
            <a:extLst>
              <a:ext uri="{FF2B5EF4-FFF2-40B4-BE49-F238E27FC236}">
                <a16:creationId xmlns:a16="http://schemas.microsoft.com/office/drawing/2014/main" id="{8BC7E34D-722E-4A10-99A2-082BA328CB23}"/>
              </a:ext>
            </a:extLst>
          </p:cNvPr>
          <p:cNvSpPr txBox="1"/>
          <p:nvPr/>
        </p:nvSpPr>
        <p:spPr>
          <a:xfrm>
            <a:off x="6057730" y="6713846"/>
            <a:ext cx="2141099" cy="307777"/>
          </a:xfrm>
          <a:prstGeom prst="rect">
            <a:avLst/>
          </a:prstGeom>
          <a:noFill/>
        </p:spPr>
        <p:txBody>
          <a:bodyPr wrap="none" rtlCol="0">
            <a:spAutoFit/>
          </a:bodyPr>
          <a:lstStyle/>
          <a:p>
            <a:r>
              <a:rPr lang="en-MY" sz="1400" dirty="0">
                <a:solidFill>
                  <a:schemeClr val="accent1"/>
                </a:solidFill>
                <a:hlinkClick r:id="rId8"/>
              </a:rPr>
              <a:t>(TheGlobalEconomy, 2021)</a:t>
            </a:r>
            <a:endParaRPr lang="en-MY" sz="1400" dirty="0">
              <a:solidFill>
                <a:schemeClr val="accent1"/>
              </a:solidFill>
            </a:endParaRPr>
          </a:p>
        </p:txBody>
      </p:sp>
      <p:sp>
        <p:nvSpPr>
          <p:cNvPr id="43" name="Oval 42">
            <a:extLst>
              <a:ext uri="{FF2B5EF4-FFF2-40B4-BE49-F238E27FC236}">
                <a16:creationId xmlns:a16="http://schemas.microsoft.com/office/drawing/2014/main" id="{0C9C9C31-A981-4095-8CE0-402DE22499D7}"/>
              </a:ext>
            </a:extLst>
          </p:cNvPr>
          <p:cNvSpPr/>
          <p:nvPr/>
        </p:nvSpPr>
        <p:spPr>
          <a:xfrm>
            <a:off x="10014951" y="6986291"/>
            <a:ext cx="373632" cy="3736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MY" dirty="0"/>
              <a:t>4</a:t>
            </a:r>
          </a:p>
        </p:txBody>
      </p:sp>
    </p:spTree>
    <p:extLst>
      <p:ext uri="{BB962C8B-B14F-4D97-AF65-F5344CB8AC3E}">
        <p14:creationId xmlns:p14="http://schemas.microsoft.com/office/powerpoint/2010/main" val="271934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C832CEF-D31F-4EF4-9321-F8CAE061A48B}"/>
              </a:ext>
            </a:extLst>
          </p:cNvPr>
          <p:cNvGrpSpPr/>
          <p:nvPr/>
        </p:nvGrpSpPr>
        <p:grpSpPr>
          <a:xfrm>
            <a:off x="116238" y="1054670"/>
            <a:ext cx="10459336" cy="3321251"/>
            <a:chOff x="227098" y="70181"/>
            <a:chExt cx="10459336" cy="3321251"/>
          </a:xfrm>
        </p:grpSpPr>
        <p:sp>
          <p:nvSpPr>
            <p:cNvPr id="4" name="Rounded Rectangle 100">
              <a:extLst>
                <a:ext uri="{FF2B5EF4-FFF2-40B4-BE49-F238E27FC236}">
                  <a16:creationId xmlns:a16="http://schemas.microsoft.com/office/drawing/2014/main" id="{961CEA86-F4BF-4F12-A861-0A615508A7AB}"/>
                </a:ext>
              </a:extLst>
            </p:cNvPr>
            <p:cNvSpPr/>
            <p:nvPr/>
          </p:nvSpPr>
          <p:spPr>
            <a:xfrm>
              <a:off x="4405663" y="476192"/>
              <a:ext cx="6280771" cy="2915240"/>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 name="Rounded Rectangle 100">
              <a:extLst>
                <a:ext uri="{FF2B5EF4-FFF2-40B4-BE49-F238E27FC236}">
                  <a16:creationId xmlns:a16="http://schemas.microsoft.com/office/drawing/2014/main" id="{A25B5943-D523-4358-A00C-AB60B66415B8}"/>
                </a:ext>
              </a:extLst>
            </p:cNvPr>
            <p:cNvSpPr/>
            <p:nvPr/>
          </p:nvSpPr>
          <p:spPr>
            <a:xfrm>
              <a:off x="227098" y="351119"/>
              <a:ext cx="3966277" cy="3040313"/>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8" name="Group 37">
              <a:extLst>
                <a:ext uri="{FF2B5EF4-FFF2-40B4-BE49-F238E27FC236}">
                  <a16:creationId xmlns:a16="http://schemas.microsoft.com/office/drawing/2014/main" id="{0973C2E6-4597-41A8-8661-810367004BBB}"/>
                </a:ext>
              </a:extLst>
            </p:cNvPr>
            <p:cNvGrpSpPr/>
            <p:nvPr/>
          </p:nvGrpSpPr>
          <p:grpSpPr>
            <a:xfrm>
              <a:off x="392335" y="70181"/>
              <a:ext cx="3801040" cy="369332"/>
              <a:chOff x="1881623" y="5426124"/>
              <a:chExt cx="3128655" cy="386586"/>
            </a:xfrm>
            <a:gradFill>
              <a:gsLst>
                <a:gs pos="100000">
                  <a:srgbClr val="FDCF36"/>
                </a:gs>
                <a:gs pos="0">
                  <a:srgbClr val="DB2D8C"/>
                </a:gs>
              </a:gsLst>
              <a:lin ang="0" scaled="1"/>
            </a:gradFill>
          </p:grpSpPr>
          <p:sp>
            <p:nvSpPr>
              <p:cNvPr id="39" name="TextBox 38">
                <a:extLst>
                  <a:ext uri="{FF2B5EF4-FFF2-40B4-BE49-F238E27FC236}">
                    <a16:creationId xmlns:a16="http://schemas.microsoft.com/office/drawing/2014/main" id="{9B27053F-D48E-4554-867B-EA62EF86F52B}"/>
                  </a:ext>
                </a:extLst>
              </p:cNvPr>
              <p:cNvSpPr txBox="1"/>
              <p:nvPr/>
            </p:nvSpPr>
            <p:spPr>
              <a:xfrm>
                <a:off x="1881623" y="5426124"/>
                <a:ext cx="3128655" cy="386586"/>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Security Threats Index</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a:extLst>
                  <a:ext uri="{FF2B5EF4-FFF2-40B4-BE49-F238E27FC236}">
                    <a16:creationId xmlns:a16="http://schemas.microsoft.com/office/drawing/2014/main" id="{8866EC1D-6607-4D92-BE68-5E4A30F46F7E}"/>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01</a:t>
                </a:r>
                <a:endParaRPr lang="en-GB" sz="2000" b="1" dirty="0">
                  <a:solidFill>
                    <a:schemeClr val="tx1"/>
                  </a:solidFill>
                  <a:ea typeface="Verdana" panose="020B0604030504040204" pitchFamily="34" charset="0"/>
                  <a:cs typeface="Verdana" panose="020B0604030504040204" pitchFamily="34" charset="0"/>
                </a:endParaRPr>
              </a:p>
            </p:txBody>
          </p:sp>
        </p:grpSp>
        <p:pic>
          <p:nvPicPr>
            <p:cNvPr id="19" name="Picture 18">
              <a:extLst>
                <a:ext uri="{FF2B5EF4-FFF2-40B4-BE49-F238E27FC236}">
                  <a16:creationId xmlns:a16="http://schemas.microsoft.com/office/drawing/2014/main" id="{C66432F7-144D-4990-8699-EC5FB9447D00}"/>
                </a:ext>
              </a:extLst>
            </p:cNvPr>
            <p:cNvPicPr>
              <a:picLocks noChangeAspect="1"/>
            </p:cNvPicPr>
            <p:nvPr/>
          </p:nvPicPr>
          <p:blipFill>
            <a:blip r:embed="rId2"/>
            <a:stretch>
              <a:fillRect/>
            </a:stretch>
          </p:blipFill>
          <p:spPr>
            <a:xfrm>
              <a:off x="660103" y="572319"/>
              <a:ext cx="3266445" cy="2624228"/>
            </a:xfrm>
            <a:prstGeom prst="rect">
              <a:avLst/>
            </a:prstGeom>
          </p:spPr>
        </p:pic>
        <p:sp>
          <p:nvSpPr>
            <p:cNvPr id="21" name="TextBox 20">
              <a:extLst>
                <a:ext uri="{FF2B5EF4-FFF2-40B4-BE49-F238E27FC236}">
                  <a16:creationId xmlns:a16="http://schemas.microsoft.com/office/drawing/2014/main" id="{B3BE7A1E-5D4C-485E-B73A-250B719DC738}"/>
                </a:ext>
              </a:extLst>
            </p:cNvPr>
            <p:cNvSpPr txBox="1"/>
            <p:nvPr/>
          </p:nvSpPr>
          <p:spPr>
            <a:xfrm>
              <a:off x="4537603" y="584581"/>
              <a:ext cx="5828041" cy="2677656"/>
            </a:xfrm>
            <a:prstGeom prst="rect">
              <a:avLst/>
            </a:prstGeom>
            <a:noFill/>
          </p:spPr>
          <p:txBody>
            <a:bodyPr wrap="square" rtlCol="0">
              <a:spAutoFit/>
            </a:bodyPr>
            <a:lstStyle/>
            <a:p>
              <a:r>
                <a:rPr lang="en-MY" sz="2000" b="1" dirty="0"/>
                <a:t>01</a:t>
              </a:r>
              <a:r>
                <a:rPr lang="en-MY" dirty="0"/>
                <a:t> Cambodia, Myanmar, Philippines and Thailand have </a:t>
              </a:r>
              <a:r>
                <a:rPr lang="en-MY" sz="2400" b="1" dirty="0">
                  <a:solidFill>
                    <a:schemeClr val="accent2"/>
                  </a:solidFill>
                </a:rPr>
                <a:t>upward</a:t>
              </a:r>
              <a:r>
                <a:rPr lang="en-MY" dirty="0"/>
                <a:t> trend for </a:t>
              </a:r>
              <a:r>
                <a:rPr lang="en-MY" b="1" dirty="0">
                  <a:solidFill>
                    <a:schemeClr val="accent1"/>
                  </a:solidFill>
                </a:rPr>
                <a:t>Security Threats Index.</a:t>
              </a:r>
              <a:endParaRPr lang="en-MY" dirty="0"/>
            </a:p>
            <a:p>
              <a:r>
                <a:rPr lang="en-MY" sz="2000" b="1" dirty="0"/>
                <a:t>02</a:t>
              </a:r>
              <a:r>
                <a:rPr lang="en-MY" dirty="0"/>
                <a:t> Cambodia, Indonesia, Philippines, Thailand and Vietnam have </a:t>
              </a:r>
              <a:r>
                <a:rPr lang="en-MY" sz="2400" b="1" dirty="0">
                  <a:solidFill>
                    <a:schemeClr val="accent2"/>
                  </a:solidFill>
                </a:rPr>
                <a:t>upward</a:t>
              </a:r>
              <a:r>
                <a:rPr lang="en-MY" dirty="0"/>
                <a:t> trend for </a:t>
              </a:r>
              <a:r>
                <a:rPr lang="en-MY" b="1" dirty="0">
                  <a:solidFill>
                    <a:schemeClr val="accent1"/>
                  </a:solidFill>
                </a:rPr>
                <a:t>Prisoners Per 100,000 People </a:t>
              </a:r>
              <a:r>
                <a:rPr lang="en-MY" dirty="0"/>
                <a:t>over the year.</a:t>
              </a:r>
            </a:p>
            <a:p>
              <a:r>
                <a:rPr lang="en-MY" sz="2000" b="1" dirty="0"/>
                <a:t>03</a:t>
              </a:r>
              <a:r>
                <a:rPr lang="en-MY" dirty="0"/>
                <a:t> Brunei, Laos, Malaysia, Myanmar and Thailand have a </a:t>
              </a:r>
              <a:r>
                <a:rPr lang="en-MY" sz="2400" b="1" dirty="0">
                  <a:solidFill>
                    <a:schemeClr val="accent2"/>
                  </a:solidFill>
                </a:rPr>
                <a:t>downward</a:t>
              </a:r>
              <a:r>
                <a:rPr lang="en-MY" dirty="0"/>
                <a:t> trend of </a:t>
              </a:r>
              <a:r>
                <a:rPr lang="en-MY" b="1" dirty="0">
                  <a:solidFill>
                    <a:schemeClr val="accent1"/>
                  </a:solidFill>
                </a:rPr>
                <a:t>Quality of Roads </a:t>
              </a:r>
              <a:r>
                <a:rPr lang="en-MY" dirty="0"/>
                <a:t>over the year, which make the transportation route </a:t>
              </a:r>
              <a:r>
                <a:rPr lang="en-MY" dirty="0">
                  <a:solidFill>
                    <a:srgbClr val="FF0000"/>
                  </a:solidFill>
                </a:rPr>
                <a:t>less safe</a:t>
              </a:r>
              <a:r>
                <a:rPr lang="en-MY" dirty="0"/>
                <a:t>.</a:t>
              </a:r>
            </a:p>
          </p:txBody>
        </p:sp>
        <p:sp>
          <p:nvSpPr>
            <p:cNvPr id="37" name="TextBox 36">
              <a:extLst>
                <a:ext uri="{FF2B5EF4-FFF2-40B4-BE49-F238E27FC236}">
                  <a16:creationId xmlns:a16="http://schemas.microsoft.com/office/drawing/2014/main" id="{BEDA8158-EC05-4235-A39A-0D6A018F1A35}"/>
                </a:ext>
              </a:extLst>
            </p:cNvPr>
            <p:cNvSpPr txBox="1"/>
            <p:nvPr/>
          </p:nvSpPr>
          <p:spPr>
            <a:xfrm>
              <a:off x="4832809" y="70181"/>
              <a:ext cx="3068469" cy="369332"/>
            </a:xfrm>
            <a:prstGeom prst="rect">
              <a:avLst/>
            </a:prstGeom>
            <a:solidFill>
              <a:srgbClr val="002060"/>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Key Insight Takeaway</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grpSp>
      <p:grpSp>
        <p:nvGrpSpPr>
          <p:cNvPr id="2" name="Group 1">
            <a:extLst>
              <a:ext uri="{FF2B5EF4-FFF2-40B4-BE49-F238E27FC236}">
                <a16:creationId xmlns:a16="http://schemas.microsoft.com/office/drawing/2014/main" id="{BBF4B951-9E77-41C5-85A4-CFD7407432AA}"/>
              </a:ext>
            </a:extLst>
          </p:cNvPr>
          <p:cNvGrpSpPr/>
          <p:nvPr/>
        </p:nvGrpSpPr>
        <p:grpSpPr>
          <a:xfrm>
            <a:off x="117027" y="4078168"/>
            <a:ext cx="10457758" cy="3347656"/>
            <a:chOff x="227097" y="3627438"/>
            <a:chExt cx="10457758" cy="3347656"/>
          </a:xfrm>
        </p:grpSpPr>
        <p:sp>
          <p:nvSpPr>
            <p:cNvPr id="9" name="Rounded Rectangle 100">
              <a:extLst>
                <a:ext uri="{FF2B5EF4-FFF2-40B4-BE49-F238E27FC236}">
                  <a16:creationId xmlns:a16="http://schemas.microsoft.com/office/drawing/2014/main" id="{DFAE46BF-CD31-4AE6-BCF4-B334FC9167CD}"/>
                </a:ext>
              </a:extLst>
            </p:cNvPr>
            <p:cNvSpPr/>
            <p:nvPr/>
          </p:nvSpPr>
          <p:spPr>
            <a:xfrm>
              <a:off x="5454868" y="4311610"/>
              <a:ext cx="5229987" cy="2663483"/>
            </a:xfrm>
            <a:prstGeom prst="roundRect">
              <a:avLst>
                <a:gd name="adj" fmla="val 4290"/>
              </a:avLst>
            </a:prstGeom>
            <a:solidFill>
              <a:srgbClr val="FCFC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100">
              <a:extLst>
                <a:ext uri="{FF2B5EF4-FFF2-40B4-BE49-F238E27FC236}">
                  <a16:creationId xmlns:a16="http://schemas.microsoft.com/office/drawing/2014/main" id="{570BBF11-7785-4115-9686-A2D3C5752909}"/>
                </a:ext>
              </a:extLst>
            </p:cNvPr>
            <p:cNvSpPr/>
            <p:nvPr/>
          </p:nvSpPr>
          <p:spPr>
            <a:xfrm>
              <a:off x="227097" y="4311610"/>
              <a:ext cx="5009846" cy="2663484"/>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grpSp>
          <p:nvGrpSpPr>
            <p:cNvPr id="27" name="Group 26">
              <a:extLst>
                <a:ext uri="{FF2B5EF4-FFF2-40B4-BE49-F238E27FC236}">
                  <a16:creationId xmlns:a16="http://schemas.microsoft.com/office/drawing/2014/main" id="{24E6E78C-22B6-4AD7-99F2-77DD32F6BCF5}"/>
                </a:ext>
              </a:extLst>
            </p:cNvPr>
            <p:cNvGrpSpPr/>
            <p:nvPr/>
          </p:nvGrpSpPr>
          <p:grpSpPr>
            <a:xfrm>
              <a:off x="406090" y="4075604"/>
              <a:ext cx="4131513" cy="338554"/>
              <a:chOff x="1881622" y="5426124"/>
              <a:chExt cx="4131513" cy="338554"/>
            </a:xfrm>
            <a:gradFill>
              <a:gsLst>
                <a:gs pos="100000">
                  <a:srgbClr val="FDCF36"/>
                </a:gs>
                <a:gs pos="0">
                  <a:srgbClr val="DB2D8C"/>
                </a:gs>
              </a:gsLst>
              <a:lin ang="0" scaled="1"/>
            </a:gradFill>
          </p:grpSpPr>
          <p:sp>
            <p:nvSpPr>
              <p:cNvPr id="28" name="TextBox 27">
                <a:extLst>
                  <a:ext uri="{FF2B5EF4-FFF2-40B4-BE49-F238E27FC236}">
                    <a16:creationId xmlns:a16="http://schemas.microsoft.com/office/drawing/2014/main" id="{8DC85095-F1B7-42B7-90C7-5B230E480248}"/>
                  </a:ext>
                </a:extLst>
              </p:cNvPr>
              <p:cNvSpPr txBox="1"/>
              <p:nvPr/>
            </p:nvSpPr>
            <p:spPr>
              <a:xfrm>
                <a:off x="1881622" y="5426124"/>
                <a:ext cx="4131513" cy="338554"/>
              </a:xfrm>
              <a:prstGeom prst="rect">
                <a:avLst/>
              </a:prstGeom>
              <a:grp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Prisoners Per 100,000 People</a:t>
                </a:r>
                <a:endParaRPr lang="en-GB" sz="16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29" name="Rectangle 28">
                <a:extLst>
                  <a:ext uri="{FF2B5EF4-FFF2-40B4-BE49-F238E27FC236}">
                    <a16:creationId xmlns:a16="http://schemas.microsoft.com/office/drawing/2014/main" id="{AC3D5120-A777-4EB8-BE82-47B4135E5634}"/>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02</a:t>
                </a:r>
                <a:endParaRPr lang="en-GB" sz="2000" b="1" dirty="0">
                  <a:solidFill>
                    <a:schemeClr val="tx1"/>
                  </a:solidFill>
                  <a:ea typeface="Verdana" panose="020B0604030504040204" pitchFamily="34" charset="0"/>
                  <a:cs typeface="Verdana" panose="020B0604030504040204" pitchFamily="34" charset="0"/>
                </a:endParaRPr>
              </a:p>
            </p:txBody>
          </p:sp>
        </p:grpSp>
        <p:grpSp>
          <p:nvGrpSpPr>
            <p:cNvPr id="41" name="Group 40">
              <a:extLst>
                <a:ext uri="{FF2B5EF4-FFF2-40B4-BE49-F238E27FC236}">
                  <a16:creationId xmlns:a16="http://schemas.microsoft.com/office/drawing/2014/main" id="{23B9E311-6373-4E9C-9C70-2097DE654DD7}"/>
                </a:ext>
              </a:extLst>
            </p:cNvPr>
            <p:cNvGrpSpPr/>
            <p:nvPr/>
          </p:nvGrpSpPr>
          <p:grpSpPr>
            <a:xfrm>
              <a:off x="5583981" y="4080104"/>
              <a:ext cx="2880917" cy="369332"/>
              <a:chOff x="2105528" y="6086829"/>
              <a:chExt cx="2880917" cy="369332"/>
            </a:xfrm>
            <a:gradFill>
              <a:gsLst>
                <a:gs pos="100000">
                  <a:srgbClr val="FDCF36"/>
                </a:gs>
                <a:gs pos="0">
                  <a:srgbClr val="DB2D8C"/>
                </a:gs>
              </a:gsLst>
              <a:lin ang="0" scaled="1"/>
            </a:gradFill>
          </p:grpSpPr>
          <p:sp>
            <p:nvSpPr>
              <p:cNvPr id="42" name="TextBox 41">
                <a:extLst>
                  <a:ext uri="{FF2B5EF4-FFF2-40B4-BE49-F238E27FC236}">
                    <a16:creationId xmlns:a16="http://schemas.microsoft.com/office/drawing/2014/main" id="{A06031A9-EF8A-426E-AAF7-5A5791A27209}"/>
                  </a:ext>
                </a:extLst>
              </p:cNvPr>
              <p:cNvSpPr txBox="1"/>
              <p:nvPr/>
            </p:nvSpPr>
            <p:spPr>
              <a:xfrm>
                <a:off x="2105528" y="6086829"/>
                <a:ext cx="2880917" cy="369332"/>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Quality of Roads</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3" name="Rectangle 42">
                <a:extLst>
                  <a:ext uri="{FF2B5EF4-FFF2-40B4-BE49-F238E27FC236}">
                    <a16:creationId xmlns:a16="http://schemas.microsoft.com/office/drawing/2014/main" id="{A50A17B0-665C-4322-B77F-90DEEB6840B7}"/>
                  </a:ext>
                </a:extLst>
              </p:cNvPr>
              <p:cNvSpPr/>
              <p:nvPr/>
            </p:nvSpPr>
            <p:spPr>
              <a:xfrm>
                <a:off x="2150639" y="6131177"/>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03</a:t>
                </a:r>
                <a:endParaRPr lang="en-GB" sz="2000" b="1" dirty="0">
                  <a:solidFill>
                    <a:schemeClr val="tx1"/>
                  </a:solidFill>
                  <a:ea typeface="Verdana" panose="020B0604030504040204" pitchFamily="34" charset="0"/>
                  <a:cs typeface="Verdana" panose="020B0604030504040204" pitchFamily="34" charset="0"/>
                </a:endParaRPr>
              </a:p>
            </p:txBody>
          </p:sp>
        </p:grpSp>
        <p:sp>
          <p:nvSpPr>
            <p:cNvPr id="25" name="AutoShape 16">
              <a:extLst>
                <a:ext uri="{FF2B5EF4-FFF2-40B4-BE49-F238E27FC236}">
                  <a16:creationId xmlns:a16="http://schemas.microsoft.com/office/drawing/2014/main" id="{C6739125-C185-4A69-B134-39068CBB97CF}"/>
                </a:ext>
              </a:extLst>
            </p:cNvPr>
            <p:cNvSpPr>
              <a:spLocks noChangeAspect="1" noChangeArrowheads="1"/>
            </p:cNvSpPr>
            <p:nvPr/>
          </p:nvSpPr>
          <p:spPr bwMode="auto">
            <a:xfrm>
              <a:off x="5192713" y="3627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30" name="Picture 29">
              <a:extLst>
                <a:ext uri="{FF2B5EF4-FFF2-40B4-BE49-F238E27FC236}">
                  <a16:creationId xmlns:a16="http://schemas.microsoft.com/office/drawing/2014/main" id="{6E953E39-80A9-4618-9C1A-8451628F7E46}"/>
                </a:ext>
              </a:extLst>
            </p:cNvPr>
            <p:cNvPicPr>
              <a:picLocks noChangeAspect="1"/>
            </p:cNvPicPr>
            <p:nvPr/>
          </p:nvPicPr>
          <p:blipFill>
            <a:blip r:embed="rId3"/>
            <a:stretch>
              <a:fillRect/>
            </a:stretch>
          </p:blipFill>
          <p:spPr>
            <a:xfrm>
              <a:off x="5629092" y="4592246"/>
              <a:ext cx="4444788" cy="1983831"/>
            </a:xfrm>
            <a:prstGeom prst="rect">
              <a:avLst/>
            </a:prstGeom>
          </p:spPr>
        </p:pic>
        <p:pic>
          <p:nvPicPr>
            <p:cNvPr id="32" name="Picture 31">
              <a:extLst>
                <a:ext uri="{FF2B5EF4-FFF2-40B4-BE49-F238E27FC236}">
                  <a16:creationId xmlns:a16="http://schemas.microsoft.com/office/drawing/2014/main" id="{71BF3582-C98B-4120-95C6-19F8EE3002AC}"/>
                </a:ext>
              </a:extLst>
            </p:cNvPr>
            <p:cNvPicPr>
              <a:picLocks noChangeAspect="1"/>
            </p:cNvPicPr>
            <p:nvPr/>
          </p:nvPicPr>
          <p:blipFill>
            <a:blip r:embed="rId4"/>
            <a:stretch>
              <a:fillRect/>
            </a:stretch>
          </p:blipFill>
          <p:spPr>
            <a:xfrm>
              <a:off x="431491" y="4564571"/>
              <a:ext cx="4131513" cy="2188087"/>
            </a:xfrm>
            <a:prstGeom prst="rect">
              <a:avLst/>
            </a:prstGeom>
          </p:spPr>
        </p:pic>
      </p:grpSp>
      <p:sp>
        <p:nvSpPr>
          <p:cNvPr id="23" name="TextBox 22">
            <a:extLst>
              <a:ext uri="{FF2B5EF4-FFF2-40B4-BE49-F238E27FC236}">
                <a16:creationId xmlns:a16="http://schemas.microsoft.com/office/drawing/2014/main" id="{C1CEA2A7-FCF4-4648-8DE6-D5A74259536B}"/>
              </a:ext>
            </a:extLst>
          </p:cNvPr>
          <p:cNvSpPr txBox="1"/>
          <p:nvPr/>
        </p:nvSpPr>
        <p:spPr>
          <a:xfrm>
            <a:off x="95499" y="242888"/>
            <a:ext cx="8110743" cy="461665"/>
          </a:xfrm>
          <a:prstGeom prst="rect">
            <a:avLst/>
          </a:prstGeom>
          <a:solidFill>
            <a:srgbClr val="002060"/>
          </a:solid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PROBLEM ANALYSIS IN ASEAN COUNTRIES</a:t>
            </a:r>
            <a:endParaRPr lang="en-GB"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a:extLst>
              <a:ext uri="{FF2B5EF4-FFF2-40B4-BE49-F238E27FC236}">
                <a16:creationId xmlns:a16="http://schemas.microsoft.com/office/drawing/2014/main" id="{BF840418-879F-4908-8648-DDC366C3BEAA}"/>
              </a:ext>
            </a:extLst>
          </p:cNvPr>
          <p:cNvSpPr txBox="1"/>
          <p:nvPr/>
        </p:nvSpPr>
        <p:spPr>
          <a:xfrm>
            <a:off x="325377" y="4086843"/>
            <a:ext cx="2141099" cy="307777"/>
          </a:xfrm>
          <a:prstGeom prst="rect">
            <a:avLst/>
          </a:prstGeom>
          <a:noFill/>
        </p:spPr>
        <p:txBody>
          <a:bodyPr wrap="none" rtlCol="0">
            <a:spAutoFit/>
          </a:bodyPr>
          <a:lstStyle/>
          <a:p>
            <a:r>
              <a:rPr lang="en-MY" sz="1400" dirty="0">
                <a:solidFill>
                  <a:schemeClr val="accent1"/>
                </a:solidFill>
                <a:hlinkClick r:id="rId5"/>
              </a:rPr>
              <a:t>(TheGlobalEconomy, 2021)</a:t>
            </a:r>
            <a:endParaRPr lang="en-MY" sz="1400" dirty="0">
              <a:solidFill>
                <a:schemeClr val="accent1"/>
              </a:solidFill>
            </a:endParaRPr>
          </a:p>
        </p:txBody>
      </p:sp>
      <p:sp>
        <p:nvSpPr>
          <p:cNvPr id="26" name="TextBox 25">
            <a:extLst>
              <a:ext uri="{FF2B5EF4-FFF2-40B4-BE49-F238E27FC236}">
                <a16:creationId xmlns:a16="http://schemas.microsoft.com/office/drawing/2014/main" id="{8B86E00C-6EDD-43E4-B31C-8CB79B57B255}"/>
              </a:ext>
            </a:extLst>
          </p:cNvPr>
          <p:cNvSpPr txBox="1"/>
          <p:nvPr/>
        </p:nvSpPr>
        <p:spPr>
          <a:xfrm>
            <a:off x="226305" y="7109565"/>
            <a:ext cx="2141099" cy="307777"/>
          </a:xfrm>
          <a:prstGeom prst="rect">
            <a:avLst/>
          </a:prstGeom>
          <a:noFill/>
        </p:spPr>
        <p:txBody>
          <a:bodyPr wrap="none" rtlCol="0">
            <a:spAutoFit/>
          </a:bodyPr>
          <a:lstStyle/>
          <a:p>
            <a:r>
              <a:rPr lang="en-MY" sz="1400" dirty="0">
                <a:solidFill>
                  <a:schemeClr val="accent1"/>
                </a:solidFill>
                <a:hlinkClick r:id="rId5"/>
              </a:rPr>
              <a:t>(TheGlobalEconomy, 2021)</a:t>
            </a:r>
            <a:endParaRPr lang="en-MY" sz="1400" dirty="0">
              <a:solidFill>
                <a:schemeClr val="accent1"/>
              </a:solidFill>
            </a:endParaRPr>
          </a:p>
        </p:txBody>
      </p:sp>
      <p:sp>
        <p:nvSpPr>
          <p:cNvPr id="31" name="TextBox 30">
            <a:extLst>
              <a:ext uri="{FF2B5EF4-FFF2-40B4-BE49-F238E27FC236}">
                <a16:creationId xmlns:a16="http://schemas.microsoft.com/office/drawing/2014/main" id="{AD21FA37-D9BC-42B8-BF86-6266416E40E5}"/>
              </a:ext>
            </a:extLst>
          </p:cNvPr>
          <p:cNvSpPr txBox="1"/>
          <p:nvPr/>
        </p:nvSpPr>
        <p:spPr>
          <a:xfrm>
            <a:off x="5583982" y="7080366"/>
            <a:ext cx="2141099" cy="307777"/>
          </a:xfrm>
          <a:prstGeom prst="rect">
            <a:avLst/>
          </a:prstGeom>
          <a:noFill/>
        </p:spPr>
        <p:txBody>
          <a:bodyPr wrap="none" rtlCol="0">
            <a:spAutoFit/>
          </a:bodyPr>
          <a:lstStyle/>
          <a:p>
            <a:r>
              <a:rPr lang="en-MY" sz="1400" dirty="0">
                <a:solidFill>
                  <a:schemeClr val="accent1"/>
                </a:solidFill>
                <a:hlinkClick r:id="rId5"/>
              </a:rPr>
              <a:t>(TheGlobalEconomy, 2021)</a:t>
            </a:r>
            <a:endParaRPr lang="en-MY" sz="1400" dirty="0">
              <a:solidFill>
                <a:schemeClr val="accent1"/>
              </a:solidFill>
            </a:endParaRPr>
          </a:p>
        </p:txBody>
      </p:sp>
      <p:sp>
        <p:nvSpPr>
          <p:cNvPr id="33" name="Oval 32">
            <a:extLst>
              <a:ext uri="{FF2B5EF4-FFF2-40B4-BE49-F238E27FC236}">
                <a16:creationId xmlns:a16="http://schemas.microsoft.com/office/drawing/2014/main" id="{199D4506-8DC9-4017-9C1B-479F548E1801}"/>
              </a:ext>
            </a:extLst>
          </p:cNvPr>
          <p:cNvSpPr/>
          <p:nvPr/>
        </p:nvSpPr>
        <p:spPr>
          <a:xfrm>
            <a:off x="10014951" y="6986291"/>
            <a:ext cx="373632" cy="3736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MY" dirty="0"/>
              <a:t>5</a:t>
            </a:r>
          </a:p>
        </p:txBody>
      </p:sp>
    </p:spTree>
    <p:extLst>
      <p:ext uri="{BB962C8B-B14F-4D97-AF65-F5344CB8AC3E}">
        <p14:creationId xmlns:p14="http://schemas.microsoft.com/office/powerpoint/2010/main" val="136320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BEDA8158-EC05-4235-A39A-0D6A018F1A35}"/>
              </a:ext>
            </a:extLst>
          </p:cNvPr>
          <p:cNvSpPr txBox="1"/>
          <p:nvPr/>
        </p:nvSpPr>
        <p:spPr>
          <a:xfrm>
            <a:off x="89617" y="173171"/>
            <a:ext cx="7478329" cy="461665"/>
          </a:xfrm>
          <a:prstGeom prst="rect">
            <a:avLst/>
          </a:prstGeom>
          <a:solidFill>
            <a:srgbClr val="002060"/>
          </a:solidFill>
        </p:spPr>
        <p:txBody>
          <a:bodyPr wrap="none" rtlCol="0">
            <a:spAutoFit/>
          </a:bodyPr>
          <a:lstStyle/>
          <a:p>
            <a:r>
              <a:rPr lang="en-US"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PROBLEM STATEMENT AND DECLARATION</a:t>
            </a:r>
            <a:endParaRPr lang="en-GB"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grpSp>
        <p:nvGrpSpPr>
          <p:cNvPr id="4" name="Group 3">
            <a:extLst>
              <a:ext uri="{FF2B5EF4-FFF2-40B4-BE49-F238E27FC236}">
                <a16:creationId xmlns:a16="http://schemas.microsoft.com/office/drawing/2014/main" id="{4DE94EEA-A14A-4BFC-8FA0-DA28728A1123}"/>
              </a:ext>
            </a:extLst>
          </p:cNvPr>
          <p:cNvGrpSpPr/>
          <p:nvPr/>
        </p:nvGrpSpPr>
        <p:grpSpPr>
          <a:xfrm>
            <a:off x="107737" y="3132184"/>
            <a:ext cx="5129756" cy="2225129"/>
            <a:chOff x="160304" y="3132184"/>
            <a:chExt cx="5129756" cy="2225129"/>
          </a:xfrm>
        </p:grpSpPr>
        <p:sp>
          <p:nvSpPr>
            <p:cNvPr id="108" name="Rounded Rectangle 100">
              <a:extLst>
                <a:ext uri="{FF2B5EF4-FFF2-40B4-BE49-F238E27FC236}">
                  <a16:creationId xmlns:a16="http://schemas.microsoft.com/office/drawing/2014/main" id="{D12FC8A3-6429-4C05-8EAC-C3537DF8EE07}"/>
                </a:ext>
              </a:extLst>
            </p:cNvPr>
            <p:cNvSpPr/>
            <p:nvPr/>
          </p:nvSpPr>
          <p:spPr>
            <a:xfrm>
              <a:off x="160304" y="3368730"/>
              <a:ext cx="5129756" cy="1800000"/>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3" name="Group 22">
              <a:extLst>
                <a:ext uri="{FF2B5EF4-FFF2-40B4-BE49-F238E27FC236}">
                  <a16:creationId xmlns:a16="http://schemas.microsoft.com/office/drawing/2014/main" id="{CD1CCD7A-E18E-46AB-B6AF-7E9090D18EEC}"/>
                </a:ext>
              </a:extLst>
            </p:cNvPr>
            <p:cNvGrpSpPr/>
            <p:nvPr/>
          </p:nvGrpSpPr>
          <p:grpSpPr>
            <a:xfrm>
              <a:off x="292210" y="3132184"/>
              <a:ext cx="4663456" cy="369332"/>
              <a:chOff x="1881623" y="5426124"/>
              <a:chExt cx="3838515" cy="386586"/>
            </a:xfrm>
            <a:gradFill>
              <a:gsLst>
                <a:gs pos="100000">
                  <a:srgbClr val="FDCF36"/>
                </a:gs>
                <a:gs pos="0">
                  <a:srgbClr val="DB2D8C"/>
                </a:gs>
              </a:gsLst>
              <a:lin ang="0" scaled="1"/>
            </a:gradFill>
          </p:grpSpPr>
          <p:sp>
            <p:nvSpPr>
              <p:cNvPr id="24" name="TextBox 23">
                <a:extLst>
                  <a:ext uri="{FF2B5EF4-FFF2-40B4-BE49-F238E27FC236}">
                    <a16:creationId xmlns:a16="http://schemas.microsoft.com/office/drawing/2014/main" id="{E6253D04-96BA-49FD-9949-E3A6ACCF5CA4}"/>
                  </a:ext>
                </a:extLst>
              </p:cNvPr>
              <p:cNvSpPr txBox="1"/>
              <p:nvPr/>
            </p:nvSpPr>
            <p:spPr>
              <a:xfrm>
                <a:off x="1881623" y="5426124"/>
                <a:ext cx="3838515" cy="386586"/>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Prisoners per 100,000 People</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a:extLst>
                  <a:ext uri="{FF2B5EF4-FFF2-40B4-BE49-F238E27FC236}">
                    <a16:creationId xmlns:a16="http://schemas.microsoft.com/office/drawing/2014/main" id="{A4DD974E-6E01-42D8-97D4-546EA334B3E2}"/>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02</a:t>
                </a:r>
                <a:endParaRPr lang="en-GB" sz="2000" b="1" dirty="0">
                  <a:solidFill>
                    <a:schemeClr val="tx1"/>
                  </a:solidFill>
                  <a:ea typeface="Verdana" panose="020B0604030504040204" pitchFamily="34" charset="0"/>
                  <a:cs typeface="Verdana" panose="020B0604030504040204" pitchFamily="34" charset="0"/>
                </a:endParaRPr>
              </a:p>
            </p:txBody>
          </p:sp>
        </p:grpSp>
        <p:sp>
          <p:nvSpPr>
            <p:cNvPr id="116" name="TextBox 115">
              <a:extLst>
                <a:ext uri="{FF2B5EF4-FFF2-40B4-BE49-F238E27FC236}">
                  <a16:creationId xmlns:a16="http://schemas.microsoft.com/office/drawing/2014/main" id="{20226B69-6E0F-49C5-B15C-3C140B54DA5F}"/>
                </a:ext>
              </a:extLst>
            </p:cNvPr>
            <p:cNvSpPr txBox="1"/>
            <p:nvPr/>
          </p:nvSpPr>
          <p:spPr>
            <a:xfrm>
              <a:off x="439841" y="3726097"/>
              <a:ext cx="4850217" cy="1631216"/>
            </a:xfrm>
            <a:prstGeom prst="rect">
              <a:avLst/>
            </a:prstGeom>
            <a:noFill/>
          </p:spPr>
          <p:txBody>
            <a:bodyPr wrap="square" rtlCol="0">
              <a:spAutoFit/>
            </a:bodyPr>
            <a:lstStyle/>
            <a:p>
              <a:r>
                <a:rPr lang="en-MY" b="1" u="sng" dirty="0"/>
                <a:t>Problem Statement 2</a:t>
              </a:r>
              <a:r>
                <a:rPr lang="en-MY" b="1" dirty="0"/>
                <a:t>: </a:t>
              </a:r>
              <a:r>
                <a:rPr lang="en-MY" dirty="0"/>
                <a:t>Cambodia, Indonesia, Philippines, Thailand and Vietnam have </a:t>
              </a:r>
              <a:r>
                <a:rPr lang="en-MY" sz="2400" b="1" dirty="0">
                  <a:solidFill>
                    <a:schemeClr val="accent2"/>
                  </a:solidFill>
                </a:rPr>
                <a:t>upward</a:t>
              </a:r>
              <a:r>
                <a:rPr lang="en-MY" dirty="0"/>
                <a:t> trend (increased 1.6%) for </a:t>
              </a:r>
              <a:r>
                <a:rPr lang="en-MY" b="1" dirty="0">
                  <a:solidFill>
                    <a:schemeClr val="accent1"/>
                  </a:solidFill>
                </a:rPr>
                <a:t>Prisoners Per 100,000 People </a:t>
              </a:r>
              <a:r>
                <a:rPr lang="en-MY" dirty="0"/>
                <a:t>from 2004 to 2017.</a:t>
              </a:r>
            </a:p>
            <a:p>
              <a:endParaRPr lang="en-MY" dirty="0"/>
            </a:p>
          </p:txBody>
        </p:sp>
      </p:grpSp>
      <p:grpSp>
        <p:nvGrpSpPr>
          <p:cNvPr id="5" name="Group 4">
            <a:extLst>
              <a:ext uri="{FF2B5EF4-FFF2-40B4-BE49-F238E27FC236}">
                <a16:creationId xmlns:a16="http://schemas.microsoft.com/office/drawing/2014/main" id="{80E75AAA-5D62-4685-9CC9-C059F89E2596}"/>
              </a:ext>
            </a:extLst>
          </p:cNvPr>
          <p:cNvGrpSpPr/>
          <p:nvPr/>
        </p:nvGrpSpPr>
        <p:grpSpPr>
          <a:xfrm>
            <a:off x="107737" y="5353831"/>
            <a:ext cx="5129756" cy="1984666"/>
            <a:chOff x="220308" y="5353831"/>
            <a:chExt cx="5129756" cy="1984666"/>
          </a:xfrm>
        </p:grpSpPr>
        <p:sp>
          <p:nvSpPr>
            <p:cNvPr id="109" name="Rounded Rectangle 100">
              <a:extLst>
                <a:ext uri="{FF2B5EF4-FFF2-40B4-BE49-F238E27FC236}">
                  <a16:creationId xmlns:a16="http://schemas.microsoft.com/office/drawing/2014/main" id="{59BE69E7-CE07-43B1-B402-0FA5004A4E01}"/>
                </a:ext>
              </a:extLst>
            </p:cNvPr>
            <p:cNvSpPr/>
            <p:nvPr/>
          </p:nvSpPr>
          <p:spPr>
            <a:xfrm>
              <a:off x="220308" y="5538497"/>
              <a:ext cx="5129756" cy="1800000"/>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2" name="Group 31">
              <a:extLst>
                <a:ext uri="{FF2B5EF4-FFF2-40B4-BE49-F238E27FC236}">
                  <a16:creationId xmlns:a16="http://schemas.microsoft.com/office/drawing/2014/main" id="{AB767825-A303-4CA8-8A5F-6F5581DF5D83}"/>
                </a:ext>
              </a:extLst>
            </p:cNvPr>
            <p:cNvGrpSpPr/>
            <p:nvPr/>
          </p:nvGrpSpPr>
          <p:grpSpPr>
            <a:xfrm>
              <a:off x="327497" y="5353831"/>
              <a:ext cx="2823209" cy="369332"/>
              <a:chOff x="1881623" y="5426128"/>
              <a:chExt cx="2323798" cy="425867"/>
            </a:xfrm>
            <a:gradFill>
              <a:gsLst>
                <a:gs pos="100000">
                  <a:srgbClr val="FDCF36"/>
                </a:gs>
                <a:gs pos="0">
                  <a:srgbClr val="DB2D8C"/>
                </a:gs>
              </a:gsLst>
              <a:lin ang="0" scaled="1"/>
            </a:gradFill>
          </p:grpSpPr>
          <p:sp>
            <p:nvSpPr>
              <p:cNvPr id="33" name="TextBox 32">
                <a:extLst>
                  <a:ext uri="{FF2B5EF4-FFF2-40B4-BE49-F238E27FC236}">
                    <a16:creationId xmlns:a16="http://schemas.microsoft.com/office/drawing/2014/main" id="{AD0FA034-DDA6-42C7-BDB7-186D5537EF71}"/>
                  </a:ext>
                </a:extLst>
              </p:cNvPr>
              <p:cNvSpPr txBox="1"/>
              <p:nvPr/>
            </p:nvSpPr>
            <p:spPr>
              <a:xfrm>
                <a:off x="1881623" y="5426128"/>
                <a:ext cx="2323798" cy="425867"/>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Quality of Road</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a:extLst>
                  <a:ext uri="{FF2B5EF4-FFF2-40B4-BE49-F238E27FC236}">
                    <a16:creationId xmlns:a16="http://schemas.microsoft.com/office/drawing/2014/main" id="{7A170C43-03BC-49E4-9ADF-CF8C9F6E1C9F}"/>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03</a:t>
                </a:r>
                <a:endParaRPr lang="en-GB" sz="2000" b="1" dirty="0">
                  <a:solidFill>
                    <a:schemeClr val="tx1"/>
                  </a:solidFill>
                  <a:ea typeface="Verdana" panose="020B0604030504040204" pitchFamily="34" charset="0"/>
                  <a:cs typeface="Verdana" panose="020B0604030504040204" pitchFamily="34" charset="0"/>
                </a:endParaRPr>
              </a:p>
            </p:txBody>
          </p:sp>
        </p:grpSp>
        <p:sp>
          <p:nvSpPr>
            <p:cNvPr id="118" name="TextBox 117">
              <a:extLst>
                <a:ext uri="{FF2B5EF4-FFF2-40B4-BE49-F238E27FC236}">
                  <a16:creationId xmlns:a16="http://schemas.microsoft.com/office/drawing/2014/main" id="{BA9E1C88-7EA8-4026-8B65-D99742834B46}"/>
                </a:ext>
              </a:extLst>
            </p:cNvPr>
            <p:cNvSpPr txBox="1"/>
            <p:nvPr/>
          </p:nvSpPr>
          <p:spPr>
            <a:xfrm>
              <a:off x="500964" y="5939108"/>
              <a:ext cx="4849099" cy="1292662"/>
            </a:xfrm>
            <a:prstGeom prst="rect">
              <a:avLst/>
            </a:prstGeom>
            <a:noFill/>
          </p:spPr>
          <p:txBody>
            <a:bodyPr wrap="square" rtlCol="0">
              <a:spAutoFit/>
            </a:bodyPr>
            <a:lstStyle/>
            <a:p>
              <a:r>
                <a:rPr lang="en-MY" b="1" u="sng" dirty="0"/>
                <a:t>Problem Statement 3</a:t>
              </a:r>
              <a:r>
                <a:rPr lang="en-MY" b="1" dirty="0"/>
                <a:t>: </a:t>
              </a:r>
              <a:r>
                <a:rPr lang="en-MY" dirty="0"/>
                <a:t>Brunei, Laos, Malaysia, Myanmar and Thailand have a </a:t>
              </a:r>
              <a:r>
                <a:rPr lang="en-MY" sz="2400" b="1" dirty="0">
                  <a:solidFill>
                    <a:schemeClr val="accent2"/>
                  </a:solidFill>
                </a:rPr>
                <a:t>downward</a:t>
              </a:r>
              <a:r>
                <a:rPr lang="en-MY" dirty="0"/>
                <a:t> trend of </a:t>
              </a:r>
              <a:r>
                <a:rPr lang="en-MY" b="1" dirty="0">
                  <a:solidFill>
                    <a:schemeClr val="accent1"/>
                  </a:solidFill>
                </a:rPr>
                <a:t>Quality of Roads </a:t>
              </a:r>
              <a:r>
                <a:rPr lang="en-MY" dirty="0"/>
                <a:t>over the year from 2006 to 2019 amounted to 0.23%. </a:t>
              </a:r>
            </a:p>
          </p:txBody>
        </p:sp>
      </p:grpSp>
      <p:sp>
        <p:nvSpPr>
          <p:cNvPr id="49" name="Rounded Rectangle 100">
            <a:extLst>
              <a:ext uri="{FF2B5EF4-FFF2-40B4-BE49-F238E27FC236}">
                <a16:creationId xmlns:a16="http://schemas.microsoft.com/office/drawing/2014/main" id="{D35179C5-9D88-4AF7-9E09-EC7557A3A511}"/>
              </a:ext>
            </a:extLst>
          </p:cNvPr>
          <p:cNvSpPr/>
          <p:nvPr/>
        </p:nvSpPr>
        <p:spPr>
          <a:xfrm>
            <a:off x="5345906" y="1119227"/>
            <a:ext cx="5238170" cy="1791308"/>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p>
        </p:txBody>
      </p:sp>
      <p:grpSp>
        <p:nvGrpSpPr>
          <p:cNvPr id="3" name="Group 2">
            <a:extLst>
              <a:ext uri="{FF2B5EF4-FFF2-40B4-BE49-F238E27FC236}">
                <a16:creationId xmlns:a16="http://schemas.microsoft.com/office/drawing/2014/main" id="{3078BB43-77BA-44AE-8CD1-B15D4F6F5B23}"/>
              </a:ext>
            </a:extLst>
          </p:cNvPr>
          <p:cNvGrpSpPr/>
          <p:nvPr/>
        </p:nvGrpSpPr>
        <p:grpSpPr>
          <a:xfrm>
            <a:off x="107737" y="1014192"/>
            <a:ext cx="5129756" cy="1905036"/>
            <a:chOff x="107737" y="1014192"/>
            <a:chExt cx="5129756" cy="1905036"/>
          </a:xfrm>
        </p:grpSpPr>
        <p:sp>
          <p:nvSpPr>
            <p:cNvPr id="107" name="Rounded Rectangle 100">
              <a:extLst>
                <a:ext uri="{FF2B5EF4-FFF2-40B4-BE49-F238E27FC236}">
                  <a16:creationId xmlns:a16="http://schemas.microsoft.com/office/drawing/2014/main" id="{5A99D47A-7766-4A1E-966A-AE3D1BB4C0AA}"/>
                </a:ext>
              </a:extLst>
            </p:cNvPr>
            <p:cNvSpPr/>
            <p:nvPr/>
          </p:nvSpPr>
          <p:spPr>
            <a:xfrm>
              <a:off x="107737" y="1119228"/>
              <a:ext cx="5129756" cy="1800000"/>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p>
          </p:txBody>
        </p:sp>
        <p:sp>
          <p:nvSpPr>
            <p:cNvPr id="114" name="TextBox 113">
              <a:extLst>
                <a:ext uri="{FF2B5EF4-FFF2-40B4-BE49-F238E27FC236}">
                  <a16:creationId xmlns:a16="http://schemas.microsoft.com/office/drawing/2014/main" id="{BE18D47C-A054-4289-9216-90F2A11F82C1}"/>
                </a:ext>
              </a:extLst>
            </p:cNvPr>
            <p:cNvSpPr txBox="1"/>
            <p:nvPr/>
          </p:nvSpPr>
          <p:spPr>
            <a:xfrm>
              <a:off x="266495" y="1323067"/>
              <a:ext cx="4970996" cy="1292662"/>
            </a:xfrm>
            <a:prstGeom prst="rect">
              <a:avLst/>
            </a:prstGeom>
            <a:noFill/>
          </p:spPr>
          <p:txBody>
            <a:bodyPr wrap="square" rtlCol="0">
              <a:spAutoFit/>
            </a:bodyPr>
            <a:lstStyle/>
            <a:p>
              <a:r>
                <a:rPr lang="en-MY" b="1" u="sng" dirty="0"/>
                <a:t>Problem Statement 1</a:t>
              </a:r>
              <a:r>
                <a:rPr lang="en-MY" b="1" dirty="0"/>
                <a:t>: </a:t>
              </a:r>
              <a:r>
                <a:rPr lang="en-MY" dirty="0"/>
                <a:t>Cambodia, Myanmar, Philippines  and Thailand have </a:t>
              </a:r>
              <a:r>
                <a:rPr lang="en-MY" sz="2400" b="1" dirty="0">
                  <a:solidFill>
                    <a:schemeClr val="accent2"/>
                  </a:solidFill>
                </a:rPr>
                <a:t>upward</a:t>
              </a:r>
              <a:r>
                <a:rPr lang="en-MY" dirty="0"/>
                <a:t> trend for </a:t>
              </a:r>
              <a:r>
                <a:rPr lang="en-MY" b="1" dirty="0">
                  <a:solidFill>
                    <a:schemeClr val="accent1"/>
                  </a:solidFill>
                </a:rPr>
                <a:t>Security Threats Index</a:t>
              </a:r>
              <a:r>
                <a:rPr lang="en-MY" dirty="0"/>
                <a:t> from 2007 to 2020 amounted to 1.09%.</a:t>
              </a:r>
            </a:p>
          </p:txBody>
        </p:sp>
        <p:grpSp>
          <p:nvGrpSpPr>
            <p:cNvPr id="53" name="Group 52">
              <a:extLst>
                <a:ext uri="{FF2B5EF4-FFF2-40B4-BE49-F238E27FC236}">
                  <a16:creationId xmlns:a16="http://schemas.microsoft.com/office/drawing/2014/main" id="{54B19874-9D7E-4282-914B-CA6E8C1271FF}"/>
                </a:ext>
              </a:extLst>
            </p:cNvPr>
            <p:cNvGrpSpPr/>
            <p:nvPr/>
          </p:nvGrpSpPr>
          <p:grpSpPr>
            <a:xfrm>
              <a:off x="413751" y="1014192"/>
              <a:ext cx="3801040" cy="369332"/>
              <a:chOff x="1881623" y="5426124"/>
              <a:chExt cx="3128655" cy="386586"/>
            </a:xfrm>
            <a:gradFill>
              <a:gsLst>
                <a:gs pos="100000">
                  <a:srgbClr val="FDCF36"/>
                </a:gs>
                <a:gs pos="0">
                  <a:srgbClr val="DB2D8C"/>
                </a:gs>
              </a:gsLst>
              <a:lin ang="0" scaled="1"/>
            </a:gradFill>
          </p:grpSpPr>
          <p:sp>
            <p:nvSpPr>
              <p:cNvPr id="55" name="TextBox 54">
                <a:extLst>
                  <a:ext uri="{FF2B5EF4-FFF2-40B4-BE49-F238E27FC236}">
                    <a16:creationId xmlns:a16="http://schemas.microsoft.com/office/drawing/2014/main" id="{77A1F845-FFCC-40C0-A962-D79D96B8F7A5}"/>
                  </a:ext>
                </a:extLst>
              </p:cNvPr>
              <p:cNvSpPr txBox="1"/>
              <p:nvPr/>
            </p:nvSpPr>
            <p:spPr>
              <a:xfrm>
                <a:off x="1881623" y="5426124"/>
                <a:ext cx="3128655" cy="386586"/>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Security Threats Index</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57" name="Rectangle 56">
                <a:extLst>
                  <a:ext uri="{FF2B5EF4-FFF2-40B4-BE49-F238E27FC236}">
                    <a16:creationId xmlns:a16="http://schemas.microsoft.com/office/drawing/2014/main" id="{A7855178-C9B6-495D-B229-B2B47D771761}"/>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01</a:t>
                </a:r>
                <a:endParaRPr lang="en-GB" sz="2000" b="1" dirty="0">
                  <a:solidFill>
                    <a:schemeClr val="tx1"/>
                  </a:solidFill>
                  <a:ea typeface="Verdana" panose="020B0604030504040204" pitchFamily="34" charset="0"/>
                  <a:cs typeface="Verdana" panose="020B0604030504040204" pitchFamily="34" charset="0"/>
                </a:endParaRPr>
              </a:p>
            </p:txBody>
          </p:sp>
        </p:grpSp>
      </p:grpSp>
      <p:sp>
        <p:nvSpPr>
          <p:cNvPr id="61" name="TextBox 60">
            <a:extLst>
              <a:ext uri="{FF2B5EF4-FFF2-40B4-BE49-F238E27FC236}">
                <a16:creationId xmlns:a16="http://schemas.microsoft.com/office/drawing/2014/main" id="{EE755457-2D72-49E6-9819-18EB7EFE0521}"/>
              </a:ext>
            </a:extLst>
          </p:cNvPr>
          <p:cNvSpPr txBox="1"/>
          <p:nvPr/>
        </p:nvSpPr>
        <p:spPr>
          <a:xfrm>
            <a:off x="6681272" y="962042"/>
            <a:ext cx="2218877" cy="369332"/>
          </a:xfrm>
          <a:prstGeom prst="rect">
            <a:avLst/>
          </a:prstGeom>
          <a:solidFill>
            <a:srgbClr val="002060"/>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SDG To Achieve</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62" name="TextBox 61">
            <a:extLst>
              <a:ext uri="{FF2B5EF4-FFF2-40B4-BE49-F238E27FC236}">
                <a16:creationId xmlns:a16="http://schemas.microsoft.com/office/drawing/2014/main" id="{0BDFFD0C-D8ED-4488-A17C-643F0144E1C8}"/>
              </a:ext>
            </a:extLst>
          </p:cNvPr>
          <p:cNvSpPr txBox="1"/>
          <p:nvPr/>
        </p:nvSpPr>
        <p:spPr>
          <a:xfrm>
            <a:off x="5345906" y="1383524"/>
            <a:ext cx="5238167" cy="1292662"/>
          </a:xfrm>
          <a:prstGeom prst="rect">
            <a:avLst/>
          </a:prstGeom>
          <a:noFill/>
        </p:spPr>
        <p:txBody>
          <a:bodyPr wrap="square" rtlCol="0">
            <a:spAutoFit/>
          </a:bodyPr>
          <a:lstStyle/>
          <a:p>
            <a:pPr algn="just"/>
            <a:r>
              <a:rPr lang="en-MY" sz="1300" b="1" dirty="0">
                <a:highlight>
                  <a:srgbClr val="00FFFF"/>
                </a:highlight>
              </a:rPr>
              <a:t>SDG 11</a:t>
            </a:r>
            <a:r>
              <a:rPr lang="en-MY" sz="1300" b="1" dirty="0"/>
              <a:t>: </a:t>
            </a:r>
            <a:r>
              <a:rPr lang="en-US" sz="1300" dirty="0"/>
              <a:t>Make cities and human settlements inclusive, safe, resilient and sustainable. The particular SDG to achieve are: </a:t>
            </a:r>
          </a:p>
          <a:p>
            <a:pPr algn="just"/>
            <a:r>
              <a:rPr lang="en-MY" sz="1300" b="1" dirty="0">
                <a:highlight>
                  <a:srgbClr val="00FFFF"/>
                </a:highlight>
              </a:rPr>
              <a:t>SDG11.2 </a:t>
            </a:r>
            <a:r>
              <a:rPr lang="en-US" sz="1300" b="0" i="0" dirty="0">
                <a:effectLst/>
              </a:rPr>
              <a:t>By 2030, provide access to safe, affordable, accessible and sustainable transport systems for all (</a:t>
            </a:r>
            <a:r>
              <a:rPr lang="en-US" sz="1300" b="0" i="0" dirty="0">
                <a:effectLst/>
                <a:hlinkClick r:id="rId2"/>
              </a:rPr>
              <a:t>View More</a:t>
            </a:r>
            <a:r>
              <a:rPr lang="en-US" sz="1300" b="0" i="0" dirty="0">
                <a:effectLst/>
              </a:rPr>
              <a:t>).</a:t>
            </a:r>
            <a:endParaRPr lang="en-US" sz="1300" dirty="0"/>
          </a:p>
          <a:p>
            <a:pPr algn="just"/>
            <a:r>
              <a:rPr lang="en-US" sz="1300" b="0" i="0" dirty="0">
                <a:effectLst/>
              </a:rPr>
              <a:t> </a:t>
            </a:r>
            <a:r>
              <a:rPr lang="en-MY" sz="1300" dirty="0">
                <a:highlight>
                  <a:srgbClr val="00FFFF"/>
                </a:highlight>
              </a:rPr>
              <a:t>and </a:t>
            </a:r>
            <a:r>
              <a:rPr lang="en-MY" sz="1300" b="1" dirty="0">
                <a:highlight>
                  <a:srgbClr val="00FFFF"/>
                </a:highlight>
              </a:rPr>
              <a:t>SDG11.7</a:t>
            </a:r>
            <a:r>
              <a:rPr lang="en-US" sz="1300" b="0" i="0" dirty="0">
                <a:effectLst/>
              </a:rPr>
              <a:t> By 2030, provide universal access to safe, inclusive and accessible, green and public spaces (</a:t>
            </a:r>
            <a:r>
              <a:rPr lang="en-US" sz="1300" b="0" i="0" dirty="0">
                <a:effectLst/>
                <a:hlinkClick r:id="rId2"/>
              </a:rPr>
              <a:t>View More</a:t>
            </a:r>
            <a:r>
              <a:rPr lang="en-US" sz="1300" b="0" i="0" dirty="0">
                <a:effectLst/>
              </a:rPr>
              <a:t>).</a:t>
            </a:r>
            <a:endParaRPr lang="en-US" sz="1300" dirty="0">
              <a:highlight>
                <a:srgbClr val="00FFFF"/>
              </a:highlight>
            </a:endParaRPr>
          </a:p>
        </p:txBody>
      </p:sp>
      <p:grpSp>
        <p:nvGrpSpPr>
          <p:cNvPr id="8" name="Group 7">
            <a:extLst>
              <a:ext uri="{FF2B5EF4-FFF2-40B4-BE49-F238E27FC236}">
                <a16:creationId xmlns:a16="http://schemas.microsoft.com/office/drawing/2014/main" id="{E8AA4DBB-1002-4E42-A598-697389DD0666}"/>
              </a:ext>
            </a:extLst>
          </p:cNvPr>
          <p:cNvGrpSpPr/>
          <p:nvPr/>
        </p:nvGrpSpPr>
        <p:grpSpPr>
          <a:xfrm>
            <a:off x="5345905" y="3079006"/>
            <a:ext cx="5238169" cy="2091182"/>
            <a:chOff x="5242970" y="4154793"/>
            <a:chExt cx="5238169" cy="2091182"/>
          </a:xfrm>
        </p:grpSpPr>
        <p:sp>
          <p:nvSpPr>
            <p:cNvPr id="28" name="Rounded Rectangle 100">
              <a:extLst>
                <a:ext uri="{FF2B5EF4-FFF2-40B4-BE49-F238E27FC236}">
                  <a16:creationId xmlns:a16="http://schemas.microsoft.com/office/drawing/2014/main" id="{C153AB95-1D52-4F3F-8F16-80AE971B1B18}"/>
                </a:ext>
              </a:extLst>
            </p:cNvPr>
            <p:cNvSpPr/>
            <p:nvPr/>
          </p:nvSpPr>
          <p:spPr>
            <a:xfrm>
              <a:off x="5242970" y="4422074"/>
              <a:ext cx="5238169" cy="1800000"/>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p>
          </p:txBody>
        </p:sp>
        <p:sp>
          <p:nvSpPr>
            <p:cNvPr id="27" name="TextBox 26">
              <a:extLst>
                <a:ext uri="{FF2B5EF4-FFF2-40B4-BE49-F238E27FC236}">
                  <a16:creationId xmlns:a16="http://schemas.microsoft.com/office/drawing/2014/main" id="{37C9E5D7-9264-426F-8C2B-FD356BAD8612}"/>
                </a:ext>
              </a:extLst>
            </p:cNvPr>
            <p:cNvSpPr txBox="1"/>
            <p:nvPr/>
          </p:nvSpPr>
          <p:spPr>
            <a:xfrm>
              <a:off x="6693754" y="4154793"/>
              <a:ext cx="1988045" cy="369332"/>
            </a:xfrm>
            <a:prstGeom prst="rect">
              <a:avLst/>
            </a:prstGeom>
            <a:solidFill>
              <a:srgbClr val="002060"/>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Socio Cultural</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29" name="TextBox 28">
              <a:extLst>
                <a:ext uri="{FF2B5EF4-FFF2-40B4-BE49-F238E27FC236}">
                  <a16:creationId xmlns:a16="http://schemas.microsoft.com/office/drawing/2014/main" id="{E5352425-D475-4C88-B78D-415BC4401CA0}"/>
                </a:ext>
              </a:extLst>
            </p:cNvPr>
            <p:cNvSpPr txBox="1"/>
            <p:nvPr/>
          </p:nvSpPr>
          <p:spPr>
            <a:xfrm>
              <a:off x="5306904" y="4553204"/>
              <a:ext cx="5174234" cy="1692771"/>
            </a:xfrm>
            <a:prstGeom prst="rect">
              <a:avLst/>
            </a:prstGeom>
            <a:noFill/>
          </p:spPr>
          <p:txBody>
            <a:bodyPr wrap="square">
              <a:spAutoFit/>
            </a:bodyPr>
            <a:lstStyle/>
            <a:p>
              <a:r>
                <a:rPr lang="en-US" sz="1300" i="0" u="none" strike="noStrike" baseline="0" dirty="0"/>
                <a:t>This storyboard is going to achieve in the </a:t>
              </a:r>
              <a:r>
                <a:rPr lang="en-US" sz="1300" b="1" i="0" u="none" strike="noStrike" baseline="0" dirty="0"/>
                <a:t>ASEAN Socio-Cultural Community Blueprint 2025 </a:t>
              </a:r>
              <a:r>
                <a:rPr lang="en-US" sz="1300" i="0" u="none" strike="noStrike" baseline="0" dirty="0"/>
                <a:t>are:</a:t>
              </a:r>
              <a:endParaRPr lang="en-US" sz="1300" b="1" i="0" u="none" strike="noStrike" baseline="0" dirty="0"/>
            </a:p>
            <a:p>
              <a:pPr algn="l"/>
              <a:r>
                <a:rPr lang="en-US" sz="1300" b="1" i="0" u="none" strike="noStrike" baseline="0" dirty="0">
                  <a:highlight>
                    <a:srgbClr val="00FFFF"/>
                  </a:highlight>
                </a:rPr>
                <a:t>B.2. Equitable Access for All (</a:t>
              </a:r>
              <a:r>
                <a:rPr lang="en-MY" sz="1300" b="1" i="0" u="none" strike="noStrike" baseline="0" dirty="0">
                  <a:highlight>
                    <a:srgbClr val="00FFFF"/>
                  </a:highlight>
                </a:rPr>
                <a:t>viii.)</a:t>
              </a:r>
              <a:r>
                <a:rPr lang="en-MY" sz="1300" b="0" i="0" u="none" strike="noStrike" baseline="0" dirty="0"/>
                <a:t> </a:t>
              </a:r>
              <a:r>
                <a:rPr lang="en-MY" sz="1300" dirty="0">
                  <a:cs typeface="Arial" panose="020B0604020202020204" pitchFamily="34" charset="0"/>
                </a:rPr>
                <a:t>P</a:t>
              </a:r>
              <a:r>
                <a:rPr lang="en-MY" sz="1300" b="0" i="0" u="none" strike="noStrike" baseline="0" dirty="0">
                  <a:cs typeface="Arial" panose="020B0604020202020204" pitchFamily="34" charset="0"/>
                </a:rPr>
                <a:t>revent them from falling</a:t>
              </a:r>
            </a:p>
            <a:p>
              <a:r>
                <a:rPr lang="en-US" sz="1300" b="0" i="0" u="none" strike="noStrike" baseline="0" dirty="0">
                  <a:cs typeface="Arial" panose="020B0604020202020204" pitchFamily="34" charset="0"/>
                </a:rPr>
                <a:t>under the negative influence of violent extremism and threats (</a:t>
              </a:r>
              <a:r>
                <a:rPr lang="en-MY" sz="1300" dirty="0">
                  <a:solidFill>
                    <a:schemeClr val="accent1"/>
                  </a:solidFill>
                  <a:hlinkClick r:id="rId3"/>
                </a:rPr>
                <a:t>View More</a:t>
              </a:r>
              <a:r>
                <a:rPr lang="en-US" sz="1300" b="0" i="0" u="none" strike="noStrike" baseline="0" dirty="0">
                  <a:cs typeface="Arial" panose="020B0604020202020204" pitchFamily="34" charset="0"/>
                </a:rPr>
                <a:t>).</a:t>
              </a:r>
              <a:endParaRPr lang="en-MY" sz="1300" dirty="0">
                <a:highlight>
                  <a:srgbClr val="00FFFF"/>
                </a:highlight>
                <a:cs typeface="Arial" panose="020B0604020202020204" pitchFamily="34" charset="0"/>
              </a:endParaRPr>
            </a:p>
            <a:p>
              <a:r>
                <a:rPr lang="en-MY" sz="1300" b="1" dirty="0">
                  <a:highlight>
                    <a:srgbClr val="00FFFF"/>
                  </a:highlight>
                </a:rPr>
                <a:t>D. Resilient 18</a:t>
              </a:r>
              <a:r>
                <a:rPr lang="en-MY" sz="1300" b="1" dirty="0"/>
                <a:t> </a:t>
              </a:r>
              <a:r>
                <a:rPr lang="en-MY" sz="1300" dirty="0">
                  <a:cs typeface="Arial" panose="020B0604020202020204" pitchFamily="34" charset="0"/>
                </a:rPr>
                <a:t>Fully</a:t>
              </a:r>
              <a:r>
                <a:rPr lang="en-US" sz="1300" b="0" i="0" u="none" strike="noStrike" baseline="0" dirty="0">
                  <a:cs typeface="Arial" panose="020B0604020202020204" pitchFamily="34" charset="0"/>
                </a:rPr>
                <a:t> embracing the principles of comprehensive security (</a:t>
              </a:r>
              <a:r>
                <a:rPr lang="en-MY" sz="1300" dirty="0">
                  <a:solidFill>
                    <a:schemeClr val="accent1"/>
                  </a:solidFill>
                  <a:hlinkClick r:id="rId3"/>
                </a:rPr>
                <a:t>View More</a:t>
              </a:r>
              <a:r>
                <a:rPr lang="en-US" sz="1300" b="0" i="0" u="none" strike="noStrike" baseline="0" dirty="0">
                  <a:cs typeface="Arial" panose="020B0604020202020204" pitchFamily="34" charset="0"/>
                </a:rPr>
                <a:t>).</a:t>
              </a:r>
              <a:endParaRPr lang="en-MY" sz="1300" dirty="0">
                <a:highlight>
                  <a:srgbClr val="00FFFF"/>
                </a:highlight>
                <a:cs typeface="Arial" panose="020B0604020202020204" pitchFamily="34" charset="0"/>
              </a:endParaRPr>
            </a:p>
            <a:p>
              <a:endParaRPr lang="en-MY" sz="1300" b="1" dirty="0">
                <a:highlight>
                  <a:srgbClr val="00FFFF"/>
                </a:highlight>
                <a:latin typeface="Arial" panose="020B0604020202020204" pitchFamily="34" charset="0"/>
                <a:cs typeface="Arial" panose="020B0604020202020204" pitchFamily="34" charset="0"/>
              </a:endParaRPr>
            </a:p>
          </p:txBody>
        </p:sp>
      </p:grpSp>
      <p:grpSp>
        <p:nvGrpSpPr>
          <p:cNvPr id="43" name="Group 42">
            <a:extLst>
              <a:ext uri="{FF2B5EF4-FFF2-40B4-BE49-F238E27FC236}">
                <a16:creationId xmlns:a16="http://schemas.microsoft.com/office/drawing/2014/main" id="{F0A72D9B-C986-41DA-AF7D-7FF27DA68D85}"/>
              </a:ext>
            </a:extLst>
          </p:cNvPr>
          <p:cNvGrpSpPr/>
          <p:nvPr/>
        </p:nvGrpSpPr>
        <p:grpSpPr>
          <a:xfrm>
            <a:off x="5342605" y="5329312"/>
            <a:ext cx="5238167" cy="2009185"/>
            <a:chOff x="5242970" y="4212889"/>
            <a:chExt cx="5238167" cy="2009185"/>
          </a:xfrm>
        </p:grpSpPr>
        <p:sp>
          <p:nvSpPr>
            <p:cNvPr id="44" name="Rounded Rectangle 100">
              <a:extLst>
                <a:ext uri="{FF2B5EF4-FFF2-40B4-BE49-F238E27FC236}">
                  <a16:creationId xmlns:a16="http://schemas.microsoft.com/office/drawing/2014/main" id="{8995A287-27F4-4DF6-995B-E0847D45809A}"/>
                </a:ext>
              </a:extLst>
            </p:cNvPr>
            <p:cNvSpPr/>
            <p:nvPr/>
          </p:nvSpPr>
          <p:spPr>
            <a:xfrm>
              <a:off x="5242970" y="4422074"/>
              <a:ext cx="5238167" cy="1800000"/>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p>
          </p:txBody>
        </p:sp>
        <p:sp>
          <p:nvSpPr>
            <p:cNvPr id="45" name="TextBox 44">
              <a:extLst>
                <a:ext uri="{FF2B5EF4-FFF2-40B4-BE49-F238E27FC236}">
                  <a16:creationId xmlns:a16="http://schemas.microsoft.com/office/drawing/2014/main" id="{537ADADE-19A9-410E-A956-7C9827398AE1}"/>
                </a:ext>
              </a:extLst>
            </p:cNvPr>
            <p:cNvSpPr txBox="1"/>
            <p:nvPr/>
          </p:nvSpPr>
          <p:spPr>
            <a:xfrm>
              <a:off x="6933420" y="4212889"/>
              <a:ext cx="1418978" cy="369332"/>
            </a:xfrm>
            <a:prstGeom prst="rect">
              <a:avLst/>
            </a:prstGeom>
            <a:solidFill>
              <a:srgbClr val="002060"/>
            </a:solid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Economic</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6" name="TextBox 45">
              <a:extLst>
                <a:ext uri="{FF2B5EF4-FFF2-40B4-BE49-F238E27FC236}">
                  <a16:creationId xmlns:a16="http://schemas.microsoft.com/office/drawing/2014/main" id="{13BAE744-F8C8-4999-8F58-65582E355F75}"/>
                </a:ext>
              </a:extLst>
            </p:cNvPr>
            <p:cNvSpPr txBox="1"/>
            <p:nvPr/>
          </p:nvSpPr>
          <p:spPr>
            <a:xfrm>
              <a:off x="5330741" y="4561466"/>
              <a:ext cx="5129756" cy="1492716"/>
            </a:xfrm>
            <a:prstGeom prst="rect">
              <a:avLst/>
            </a:prstGeom>
            <a:noFill/>
          </p:spPr>
          <p:txBody>
            <a:bodyPr wrap="square">
              <a:spAutoFit/>
            </a:bodyPr>
            <a:lstStyle/>
            <a:p>
              <a:r>
                <a:rPr lang="en-US" sz="1300" i="0" u="none" strike="noStrike" baseline="0" dirty="0"/>
                <a:t>This storyboard is going to achieve in the </a:t>
              </a:r>
              <a:r>
                <a:rPr lang="en-US" sz="1300" b="1" i="0" u="none" strike="noStrike" baseline="0" dirty="0"/>
                <a:t>ASEAN Economic Community Blueprint 2025</a:t>
              </a:r>
              <a:r>
                <a:rPr lang="en-US" sz="1300" i="0" u="none" strike="noStrike" baseline="0" dirty="0"/>
                <a:t> are:</a:t>
              </a:r>
              <a:endParaRPr lang="en-US" sz="1300" b="1" i="0" u="none" strike="noStrike" baseline="0" dirty="0"/>
            </a:p>
            <a:p>
              <a:r>
                <a:rPr lang="en-MY" sz="1300" b="1" i="0" u="none" strike="noStrike" baseline="0" dirty="0">
                  <a:highlight>
                    <a:srgbClr val="00FFFF"/>
                  </a:highlight>
                </a:rPr>
                <a:t>A.4.17</a:t>
              </a:r>
              <a:r>
                <a:rPr lang="en-MY" sz="1300" b="1" i="0" u="none" strike="noStrike" baseline="0" dirty="0"/>
                <a:t> </a:t>
              </a:r>
              <a:r>
                <a:rPr lang="en-MY" sz="1300" i="0" u="none" strike="noStrike" baseline="0" dirty="0">
                  <a:cs typeface="Arial" panose="020B0604020202020204" pitchFamily="34" charset="0"/>
                </a:rPr>
                <a:t>R</a:t>
              </a:r>
              <a:r>
                <a:rPr lang="en-MY" sz="1300" b="0" i="0" u="none" strike="noStrike" baseline="0" dirty="0">
                  <a:cs typeface="Arial" panose="020B0604020202020204" pitchFamily="34" charset="0"/>
                </a:rPr>
                <a:t>obust </a:t>
              </a:r>
              <a:r>
                <a:rPr lang="en-US" sz="1300" b="0" i="0" u="none" strike="noStrike" baseline="0" dirty="0">
                  <a:cs typeface="Arial" panose="020B0604020202020204" pitchFamily="34" charset="0"/>
                </a:rPr>
                <a:t>financial market infrastructure that is safe, cost-efficient, and more </a:t>
              </a:r>
              <a:r>
                <a:rPr lang="en-MY" sz="1300" b="0" i="0" u="none" strike="noStrike" baseline="0" dirty="0">
                  <a:cs typeface="Arial" panose="020B0604020202020204" pitchFamily="34" charset="0"/>
                </a:rPr>
                <a:t>connected (</a:t>
              </a:r>
              <a:r>
                <a:rPr lang="en-US" sz="1300" dirty="0">
                  <a:solidFill>
                    <a:schemeClr val="accent1"/>
                  </a:solidFill>
                  <a:hlinkClick r:id="rId4"/>
                </a:rPr>
                <a:t>View More</a:t>
              </a:r>
              <a:r>
                <a:rPr lang="en-MY" sz="1300" b="0" i="0" u="none" strike="noStrike" baseline="0" dirty="0">
                  <a:cs typeface="Arial" panose="020B0604020202020204" pitchFamily="34" charset="0"/>
                </a:rPr>
                <a:t>).</a:t>
              </a:r>
              <a:endParaRPr lang="en-MY" sz="1300" dirty="0">
                <a:highlight>
                  <a:srgbClr val="00FFFF"/>
                </a:highlight>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MY" sz="1300" b="1" dirty="0">
                  <a:highlight>
                    <a:srgbClr val="00FFFF"/>
                  </a:highlight>
                </a:rPr>
                <a:t>C.1.48.i</a:t>
              </a:r>
              <a:r>
                <a:rPr kumimoji="0" lang="en-MY" sz="1300" b="0" i="0" u="none" strike="noStrike" kern="1200" cap="none" spc="0" normalizeH="0" baseline="0" noProof="0" dirty="0">
                  <a:ln>
                    <a:noFill/>
                  </a:ln>
                  <a:solidFill>
                    <a:prstClr val="black"/>
                  </a:solidFill>
                  <a:effectLst/>
                  <a:uLnTx/>
                  <a:uFillTx/>
                  <a:ea typeface="+mn-ea"/>
                  <a:cs typeface="Arial" panose="020B0604020202020204" pitchFamily="34" charset="0"/>
                </a:rPr>
                <a:t> Safe and integrated regional land transport network (</a:t>
              </a:r>
              <a:r>
                <a:rPr kumimoji="0" lang="en-US" sz="1300" b="0" i="0" u="none" strike="noStrike" kern="1200" cap="none" spc="0" normalizeH="0" baseline="0" noProof="0" dirty="0">
                  <a:ln>
                    <a:noFill/>
                  </a:ln>
                  <a:solidFill>
                    <a:srgbClr val="4472C4"/>
                  </a:solidFill>
                  <a:effectLst/>
                  <a:uLnTx/>
                  <a:uFillTx/>
                  <a:ea typeface="+mn-ea"/>
                  <a:cs typeface="+mn-cs"/>
                  <a:hlinkClick r:id="rId4"/>
                </a:rPr>
                <a:t>View More</a:t>
              </a:r>
              <a:r>
                <a:rPr kumimoji="0" lang="en-MY" sz="1300" b="0" i="0" u="none" strike="noStrike" kern="1200" cap="none" spc="0" normalizeH="0" baseline="0" noProof="0" dirty="0">
                  <a:ln>
                    <a:noFill/>
                  </a:ln>
                  <a:solidFill>
                    <a:prstClr val="black"/>
                  </a:solidFill>
                  <a:effectLst/>
                  <a:uLnTx/>
                  <a:uFillTx/>
                  <a:ea typeface="+mn-ea"/>
                  <a:cs typeface="Arial" panose="020B0604020202020204" pitchFamily="34" charset="0"/>
                </a:rPr>
                <a:t>).</a:t>
              </a:r>
              <a:endParaRPr lang="en-MY" sz="1300" b="1" dirty="0">
                <a:highlight>
                  <a:srgbClr val="00FFFF"/>
                </a:highlight>
              </a:endParaRPr>
            </a:p>
            <a:p>
              <a:r>
                <a:rPr lang="en-MY" sz="1300" b="1" dirty="0">
                  <a:highlight>
                    <a:srgbClr val="00FFFF"/>
                  </a:highlight>
                </a:rPr>
                <a:t>C.6.59.ii</a:t>
              </a:r>
              <a:r>
                <a:rPr kumimoji="0" lang="en-US" sz="1300" b="0" i="0" u="none" strike="noStrike" kern="1200" cap="none" spc="0" normalizeH="0" baseline="0" noProof="0" dirty="0">
                  <a:ln>
                    <a:noFill/>
                  </a:ln>
                  <a:solidFill>
                    <a:prstClr val="black"/>
                  </a:solidFill>
                  <a:effectLst/>
                  <a:uLnTx/>
                  <a:uFillTx/>
                  <a:ea typeface="+mn-ea"/>
                  <a:cs typeface="Arial" panose="020B0604020202020204" pitchFamily="34" charset="0"/>
                </a:rPr>
                <a:t> Ensure safety and security, </a:t>
              </a:r>
              <a:r>
                <a:rPr lang="en-US" sz="1300" b="0" i="0" u="none" strike="noStrike" baseline="0" dirty="0" err="1">
                  <a:cs typeface="Arial" panose="020B0604020202020204" pitchFamily="34" charset="0"/>
                </a:rPr>
                <a:t>prioritising</a:t>
              </a:r>
              <a:r>
                <a:rPr lang="en-US" sz="1300" b="0" i="0" u="none" strike="noStrike" baseline="0" dirty="0">
                  <a:cs typeface="Arial" panose="020B0604020202020204" pitchFamily="34" charset="0"/>
                </a:rPr>
                <a:t> protection</a:t>
              </a:r>
              <a:r>
                <a:rPr lang="en-MY" sz="1300" b="0" i="0" u="none" strike="noStrike" baseline="0" dirty="0">
                  <a:cs typeface="Arial" panose="020B0604020202020204" pitchFamily="34" charset="0"/>
                </a:rPr>
                <a:t> (</a:t>
              </a:r>
              <a:r>
                <a:rPr lang="en-US" sz="1300" dirty="0">
                  <a:solidFill>
                    <a:schemeClr val="accent1"/>
                  </a:solidFill>
                  <a:hlinkClick r:id="rId4"/>
                </a:rPr>
                <a:t>View More</a:t>
              </a:r>
              <a:r>
                <a:rPr lang="en-MY" sz="1300" b="0" i="0" u="none" strike="noStrike" baseline="0" dirty="0">
                  <a:cs typeface="Arial" panose="020B0604020202020204" pitchFamily="34" charset="0"/>
                </a:rPr>
                <a:t>).</a:t>
              </a:r>
              <a:endParaRPr lang="en-MY" sz="1300" b="1" dirty="0">
                <a:highlight>
                  <a:srgbClr val="00FFFF"/>
                </a:highlight>
                <a:cs typeface="Arial" panose="020B0604020202020204" pitchFamily="34" charset="0"/>
              </a:endParaRPr>
            </a:p>
          </p:txBody>
        </p:sp>
      </p:grpSp>
      <p:sp>
        <p:nvSpPr>
          <p:cNvPr id="35" name="Oval 34">
            <a:extLst>
              <a:ext uri="{FF2B5EF4-FFF2-40B4-BE49-F238E27FC236}">
                <a16:creationId xmlns:a16="http://schemas.microsoft.com/office/drawing/2014/main" id="{C58D4475-64AA-4CA8-8043-589382D1113A}"/>
              </a:ext>
            </a:extLst>
          </p:cNvPr>
          <p:cNvSpPr/>
          <p:nvPr/>
        </p:nvSpPr>
        <p:spPr>
          <a:xfrm>
            <a:off x="10217460" y="7123181"/>
            <a:ext cx="373632" cy="3736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MY" dirty="0"/>
              <a:t>6</a:t>
            </a:r>
          </a:p>
        </p:txBody>
      </p:sp>
    </p:spTree>
    <p:extLst>
      <p:ext uri="{BB962C8B-B14F-4D97-AF65-F5344CB8AC3E}">
        <p14:creationId xmlns:p14="http://schemas.microsoft.com/office/powerpoint/2010/main" val="254064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0973C2E6-4597-41A8-8661-810367004BBB}"/>
              </a:ext>
            </a:extLst>
          </p:cNvPr>
          <p:cNvGrpSpPr/>
          <p:nvPr/>
        </p:nvGrpSpPr>
        <p:grpSpPr>
          <a:xfrm>
            <a:off x="109328" y="107962"/>
            <a:ext cx="5984331" cy="369332"/>
            <a:chOff x="1881623" y="5426124"/>
            <a:chExt cx="4925733" cy="386586"/>
          </a:xfrm>
          <a:gradFill>
            <a:gsLst>
              <a:gs pos="100000">
                <a:srgbClr val="FDCF36"/>
              </a:gs>
              <a:gs pos="0">
                <a:srgbClr val="DB2D8C"/>
              </a:gs>
            </a:gsLst>
            <a:lin ang="0" scaled="1"/>
          </a:gradFill>
        </p:grpSpPr>
        <p:sp>
          <p:nvSpPr>
            <p:cNvPr id="39" name="TextBox 38">
              <a:extLst>
                <a:ext uri="{FF2B5EF4-FFF2-40B4-BE49-F238E27FC236}">
                  <a16:creationId xmlns:a16="http://schemas.microsoft.com/office/drawing/2014/main" id="{9B27053F-D48E-4554-867B-EA62EF86F52B}"/>
                </a:ext>
              </a:extLst>
            </p:cNvPr>
            <p:cNvSpPr txBox="1"/>
            <p:nvPr/>
          </p:nvSpPr>
          <p:spPr>
            <a:xfrm>
              <a:off x="1881623" y="5426124"/>
              <a:ext cx="4925733" cy="386586"/>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Implication of the Problem Statement 1</a:t>
              </a:r>
            </a:p>
          </p:txBody>
        </p:sp>
        <p:sp>
          <p:nvSpPr>
            <p:cNvPr id="40" name="Rectangle 39">
              <a:extLst>
                <a:ext uri="{FF2B5EF4-FFF2-40B4-BE49-F238E27FC236}">
                  <a16:creationId xmlns:a16="http://schemas.microsoft.com/office/drawing/2014/main" id="{8866EC1D-6607-4D92-BE68-5E4A30F46F7E}"/>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01</a:t>
              </a:r>
              <a:endParaRPr lang="en-GB" sz="2000" b="1" dirty="0">
                <a:solidFill>
                  <a:schemeClr val="tx1"/>
                </a:solidFill>
                <a:ea typeface="Verdana" panose="020B0604030504040204" pitchFamily="34" charset="0"/>
                <a:cs typeface="Verdana" panose="020B0604030504040204" pitchFamily="34" charset="0"/>
              </a:endParaRPr>
            </a:p>
          </p:txBody>
        </p:sp>
      </p:grpSp>
      <p:grpSp>
        <p:nvGrpSpPr>
          <p:cNvPr id="23" name="Group 22">
            <a:extLst>
              <a:ext uri="{FF2B5EF4-FFF2-40B4-BE49-F238E27FC236}">
                <a16:creationId xmlns:a16="http://schemas.microsoft.com/office/drawing/2014/main" id="{CD1CCD7A-E18E-46AB-B6AF-7E9090D18EEC}"/>
              </a:ext>
            </a:extLst>
          </p:cNvPr>
          <p:cNvGrpSpPr/>
          <p:nvPr/>
        </p:nvGrpSpPr>
        <p:grpSpPr>
          <a:xfrm>
            <a:off x="109329" y="2605700"/>
            <a:ext cx="5984331" cy="369332"/>
            <a:chOff x="1881623" y="5426124"/>
            <a:chExt cx="4925734" cy="386586"/>
          </a:xfrm>
          <a:gradFill>
            <a:gsLst>
              <a:gs pos="100000">
                <a:srgbClr val="FDCF36"/>
              </a:gs>
              <a:gs pos="0">
                <a:srgbClr val="DB2D8C"/>
              </a:gs>
            </a:gsLst>
            <a:lin ang="0" scaled="1"/>
          </a:gradFill>
        </p:grpSpPr>
        <p:sp>
          <p:nvSpPr>
            <p:cNvPr id="24" name="TextBox 23">
              <a:extLst>
                <a:ext uri="{FF2B5EF4-FFF2-40B4-BE49-F238E27FC236}">
                  <a16:creationId xmlns:a16="http://schemas.microsoft.com/office/drawing/2014/main" id="{E6253D04-96BA-49FD-9949-E3A6ACCF5CA4}"/>
                </a:ext>
              </a:extLst>
            </p:cNvPr>
            <p:cNvSpPr txBox="1"/>
            <p:nvPr/>
          </p:nvSpPr>
          <p:spPr>
            <a:xfrm>
              <a:off x="1881623" y="5426124"/>
              <a:ext cx="4925734" cy="386586"/>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Implication of the Problem Statement 2</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a:extLst>
                <a:ext uri="{FF2B5EF4-FFF2-40B4-BE49-F238E27FC236}">
                  <a16:creationId xmlns:a16="http://schemas.microsoft.com/office/drawing/2014/main" id="{A4DD974E-6E01-42D8-97D4-546EA334B3E2}"/>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02</a:t>
              </a:r>
              <a:endParaRPr lang="en-GB" sz="2000" b="1" dirty="0">
                <a:solidFill>
                  <a:schemeClr val="tx1"/>
                </a:solidFill>
                <a:ea typeface="Verdana" panose="020B0604030504040204" pitchFamily="34" charset="0"/>
                <a:cs typeface="Verdana" panose="020B0604030504040204" pitchFamily="34" charset="0"/>
              </a:endParaRPr>
            </a:p>
          </p:txBody>
        </p:sp>
      </p:grpSp>
      <p:grpSp>
        <p:nvGrpSpPr>
          <p:cNvPr id="32" name="Group 31">
            <a:extLst>
              <a:ext uri="{FF2B5EF4-FFF2-40B4-BE49-F238E27FC236}">
                <a16:creationId xmlns:a16="http://schemas.microsoft.com/office/drawing/2014/main" id="{AB767825-A303-4CA8-8A5F-6F5581DF5D83}"/>
              </a:ext>
            </a:extLst>
          </p:cNvPr>
          <p:cNvGrpSpPr/>
          <p:nvPr/>
        </p:nvGrpSpPr>
        <p:grpSpPr>
          <a:xfrm>
            <a:off x="100166" y="5098275"/>
            <a:ext cx="5984331" cy="369332"/>
            <a:chOff x="1881623" y="5426128"/>
            <a:chExt cx="4925734" cy="425867"/>
          </a:xfrm>
          <a:gradFill>
            <a:gsLst>
              <a:gs pos="100000">
                <a:srgbClr val="FDCF36"/>
              </a:gs>
              <a:gs pos="0">
                <a:srgbClr val="DB2D8C"/>
              </a:gs>
            </a:gsLst>
            <a:lin ang="0" scaled="1"/>
          </a:gradFill>
        </p:grpSpPr>
        <p:sp>
          <p:nvSpPr>
            <p:cNvPr id="33" name="TextBox 32">
              <a:extLst>
                <a:ext uri="{FF2B5EF4-FFF2-40B4-BE49-F238E27FC236}">
                  <a16:creationId xmlns:a16="http://schemas.microsoft.com/office/drawing/2014/main" id="{AD0FA034-DDA6-42C7-BDB7-186D5537EF71}"/>
                </a:ext>
              </a:extLst>
            </p:cNvPr>
            <p:cNvSpPr txBox="1"/>
            <p:nvPr/>
          </p:nvSpPr>
          <p:spPr>
            <a:xfrm>
              <a:off x="1881623" y="5426128"/>
              <a:ext cx="4925734" cy="425867"/>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Implication of the Problem Statement 1</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a:extLst>
                <a:ext uri="{FF2B5EF4-FFF2-40B4-BE49-F238E27FC236}">
                  <a16:creationId xmlns:a16="http://schemas.microsoft.com/office/drawing/2014/main" id="{7A170C43-03BC-49E4-9ADF-CF8C9F6E1C9F}"/>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03</a:t>
              </a:r>
              <a:endParaRPr lang="en-GB" sz="2000" b="1" dirty="0">
                <a:solidFill>
                  <a:schemeClr val="tx1"/>
                </a:solidFill>
                <a:ea typeface="Verdana" panose="020B0604030504040204" pitchFamily="34" charset="0"/>
                <a:cs typeface="Verdana" panose="020B0604030504040204" pitchFamily="34" charset="0"/>
              </a:endParaRPr>
            </a:p>
          </p:txBody>
        </p:sp>
      </p:grpSp>
      <p:grpSp>
        <p:nvGrpSpPr>
          <p:cNvPr id="110" name="Group 109">
            <a:extLst>
              <a:ext uri="{FF2B5EF4-FFF2-40B4-BE49-F238E27FC236}">
                <a16:creationId xmlns:a16="http://schemas.microsoft.com/office/drawing/2014/main" id="{2DC71E3A-5046-469B-B76C-BC8C97638701}"/>
              </a:ext>
            </a:extLst>
          </p:cNvPr>
          <p:cNvGrpSpPr/>
          <p:nvPr/>
        </p:nvGrpSpPr>
        <p:grpSpPr>
          <a:xfrm>
            <a:off x="5034013" y="609731"/>
            <a:ext cx="5550063" cy="1800000"/>
            <a:chOff x="103710" y="1046188"/>
            <a:chExt cx="4896212" cy="1800000"/>
          </a:xfrm>
        </p:grpSpPr>
        <p:grpSp>
          <p:nvGrpSpPr>
            <p:cNvPr id="51" name="Group 50">
              <a:extLst>
                <a:ext uri="{FF2B5EF4-FFF2-40B4-BE49-F238E27FC236}">
                  <a16:creationId xmlns:a16="http://schemas.microsoft.com/office/drawing/2014/main" id="{B51AE00F-52B9-4A3E-AC36-5776974B5CCC}"/>
                </a:ext>
              </a:extLst>
            </p:cNvPr>
            <p:cNvGrpSpPr/>
            <p:nvPr/>
          </p:nvGrpSpPr>
          <p:grpSpPr>
            <a:xfrm>
              <a:off x="103710" y="1046188"/>
              <a:ext cx="4896212" cy="1800000"/>
              <a:chOff x="290598" y="1242569"/>
              <a:chExt cx="4896212" cy="1800000"/>
            </a:xfrm>
          </p:grpSpPr>
          <p:sp>
            <p:nvSpPr>
              <p:cNvPr id="52" name="Rounded Rectangle 100">
                <a:extLst>
                  <a:ext uri="{FF2B5EF4-FFF2-40B4-BE49-F238E27FC236}">
                    <a16:creationId xmlns:a16="http://schemas.microsoft.com/office/drawing/2014/main" id="{E9D04120-CA25-4269-9D23-E02976A7E614}"/>
                  </a:ext>
                </a:extLst>
              </p:cNvPr>
              <p:cNvSpPr/>
              <p:nvPr/>
            </p:nvSpPr>
            <p:spPr>
              <a:xfrm>
                <a:off x="290598" y="1242569"/>
                <a:ext cx="4896212" cy="1800000"/>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4" name="Straight Arrow Connector 53">
                <a:extLst>
                  <a:ext uri="{FF2B5EF4-FFF2-40B4-BE49-F238E27FC236}">
                    <a16:creationId xmlns:a16="http://schemas.microsoft.com/office/drawing/2014/main" id="{3A1293C9-BC20-48F4-A70D-88E4B8AD7DEB}"/>
                  </a:ext>
                </a:extLst>
              </p:cNvPr>
              <p:cNvCxnSpPr>
                <a:cxnSpLocks/>
              </p:cNvCxnSpPr>
              <p:nvPr/>
            </p:nvCxnSpPr>
            <p:spPr>
              <a:xfrm>
                <a:off x="2072832" y="1940365"/>
                <a:ext cx="565348" cy="0"/>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56" name="TextBox 55">
                <a:extLst>
                  <a:ext uri="{FF2B5EF4-FFF2-40B4-BE49-F238E27FC236}">
                    <a16:creationId xmlns:a16="http://schemas.microsoft.com/office/drawing/2014/main" id="{649A31B5-1E22-4159-967B-7443A7FC1EE4}"/>
                  </a:ext>
                </a:extLst>
              </p:cNvPr>
              <p:cNvSpPr txBox="1"/>
              <p:nvPr/>
            </p:nvSpPr>
            <p:spPr>
              <a:xfrm>
                <a:off x="478284" y="2291779"/>
                <a:ext cx="4457700" cy="738664"/>
              </a:xfrm>
              <a:prstGeom prst="rect">
                <a:avLst/>
              </a:prstGeom>
              <a:noFill/>
            </p:spPr>
            <p:txBody>
              <a:bodyPr wrap="square" rtlCol="0">
                <a:spAutoFit/>
              </a:bodyPr>
              <a:lstStyle/>
              <a:p>
                <a:r>
                  <a:rPr lang="en-MY" dirty="0"/>
                  <a:t>Security Threats Index has a very high </a:t>
                </a:r>
                <a:r>
                  <a:rPr lang="en-MY" dirty="0">
                    <a:solidFill>
                      <a:schemeClr val="accent6"/>
                    </a:solidFill>
                  </a:rPr>
                  <a:t>positive</a:t>
                </a:r>
                <a:r>
                  <a:rPr lang="en-MY" dirty="0"/>
                  <a:t> correlation (</a:t>
                </a:r>
                <a:r>
                  <a:rPr lang="en-MY" sz="2400" b="1" dirty="0">
                    <a:solidFill>
                      <a:schemeClr val="accent2"/>
                    </a:solidFill>
                  </a:rPr>
                  <a:t>0.90</a:t>
                </a:r>
                <a:r>
                  <a:rPr lang="en-MY" dirty="0"/>
                  <a:t>) to Group Grievance Index.</a:t>
                </a:r>
              </a:p>
            </p:txBody>
          </p:sp>
          <p:grpSp>
            <p:nvGrpSpPr>
              <p:cNvPr id="58" name="Group 57">
                <a:extLst>
                  <a:ext uri="{FF2B5EF4-FFF2-40B4-BE49-F238E27FC236}">
                    <a16:creationId xmlns:a16="http://schemas.microsoft.com/office/drawing/2014/main" id="{A93A8242-6504-4669-A6D7-A1A66DB0D9A6}"/>
                  </a:ext>
                </a:extLst>
              </p:cNvPr>
              <p:cNvGrpSpPr/>
              <p:nvPr/>
            </p:nvGrpSpPr>
            <p:grpSpPr>
              <a:xfrm>
                <a:off x="478286" y="1665011"/>
                <a:ext cx="2440084" cy="373631"/>
                <a:chOff x="478286" y="1385611"/>
                <a:chExt cx="2440084" cy="373631"/>
              </a:xfrm>
            </p:grpSpPr>
            <p:sp>
              <p:nvSpPr>
                <p:cNvPr id="59" name="Arrow: Right 58">
                  <a:extLst>
                    <a:ext uri="{FF2B5EF4-FFF2-40B4-BE49-F238E27FC236}">
                      <a16:creationId xmlns:a16="http://schemas.microsoft.com/office/drawing/2014/main" id="{0F446AF0-715B-435D-8BEE-04E80BD10D06}"/>
                    </a:ext>
                  </a:extLst>
                </p:cNvPr>
                <p:cNvSpPr/>
                <p:nvPr/>
              </p:nvSpPr>
              <p:spPr>
                <a:xfrm rot="16200000">
                  <a:off x="2642058" y="1482931"/>
                  <a:ext cx="369331" cy="183292"/>
                </a:xfrm>
                <a:prstGeom prst="rightArrow">
                  <a:avLst>
                    <a:gd name="adj1" fmla="val 34411"/>
                    <a:gd name="adj2" fmla="val 4740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Arrow: Right 59">
                  <a:extLst>
                    <a:ext uri="{FF2B5EF4-FFF2-40B4-BE49-F238E27FC236}">
                      <a16:creationId xmlns:a16="http://schemas.microsoft.com/office/drawing/2014/main" id="{41F2AEB6-578A-48B6-858E-72B9A95A694D}"/>
                    </a:ext>
                  </a:extLst>
                </p:cNvPr>
                <p:cNvSpPr/>
                <p:nvPr/>
              </p:nvSpPr>
              <p:spPr>
                <a:xfrm rot="16200000">
                  <a:off x="385266" y="1478631"/>
                  <a:ext cx="369331" cy="183292"/>
                </a:xfrm>
                <a:prstGeom prst="rightArrow">
                  <a:avLst>
                    <a:gd name="adj1" fmla="val 34411"/>
                    <a:gd name="adj2" fmla="val 4740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pic>
          <p:nvPicPr>
            <p:cNvPr id="103" name="Picture 102">
              <a:extLst>
                <a:ext uri="{FF2B5EF4-FFF2-40B4-BE49-F238E27FC236}">
                  <a16:creationId xmlns:a16="http://schemas.microsoft.com/office/drawing/2014/main" id="{7599DA70-2B51-406C-B7C4-D53943115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15" y="1312616"/>
              <a:ext cx="822127" cy="822127"/>
            </a:xfrm>
            <a:prstGeom prst="rect">
              <a:avLst/>
            </a:prstGeom>
          </p:spPr>
        </p:pic>
        <p:pic>
          <p:nvPicPr>
            <p:cNvPr id="17" name="Picture 16">
              <a:extLst>
                <a:ext uri="{FF2B5EF4-FFF2-40B4-BE49-F238E27FC236}">
                  <a16:creationId xmlns:a16="http://schemas.microsoft.com/office/drawing/2014/main" id="{EA4A9B46-3E6D-4668-8323-C34679E4A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701" y="1386548"/>
              <a:ext cx="680964" cy="680964"/>
            </a:xfrm>
            <a:prstGeom prst="rect">
              <a:avLst/>
            </a:prstGeom>
          </p:spPr>
        </p:pic>
      </p:grpSp>
      <p:grpSp>
        <p:nvGrpSpPr>
          <p:cNvPr id="2" name="Group 1">
            <a:extLst>
              <a:ext uri="{FF2B5EF4-FFF2-40B4-BE49-F238E27FC236}">
                <a16:creationId xmlns:a16="http://schemas.microsoft.com/office/drawing/2014/main" id="{FE7D37A7-1DE5-4A20-BA4D-6F6EB7373D26}"/>
              </a:ext>
            </a:extLst>
          </p:cNvPr>
          <p:cNvGrpSpPr/>
          <p:nvPr/>
        </p:nvGrpSpPr>
        <p:grpSpPr>
          <a:xfrm>
            <a:off x="138247" y="620949"/>
            <a:ext cx="4753627" cy="1852314"/>
            <a:chOff x="321128" y="1179047"/>
            <a:chExt cx="4753627" cy="1852314"/>
          </a:xfrm>
        </p:grpSpPr>
        <p:sp>
          <p:nvSpPr>
            <p:cNvPr id="44" name="Rounded Rectangle 100">
              <a:extLst>
                <a:ext uri="{FF2B5EF4-FFF2-40B4-BE49-F238E27FC236}">
                  <a16:creationId xmlns:a16="http://schemas.microsoft.com/office/drawing/2014/main" id="{05FC8FB8-ACB4-48C6-B068-B6D17ED0C0F0}"/>
                </a:ext>
              </a:extLst>
            </p:cNvPr>
            <p:cNvSpPr/>
            <p:nvPr/>
          </p:nvSpPr>
          <p:spPr>
            <a:xfrm>
              <a:off x="321128" y="1179047"/>
              <a:ext cx="4753627" cy="1851591"/>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a:extLst>
                <a:ext uri="{FF2B5EF4-FFF2-40B4-BE49-F238E27FC236}">
                  <a16:creationId xmlns:a16="http://schemas.microsoft.com/office/drawing/2014/main" id="{888AA8F9-363E-4EBE-8314-3323D8863F3F}"/>
                </a:ext>
              </a:extLst>
            </p:cNvPr>
            <p:cNvPicPr>
              <a:picLocks noChangeAspect="1"/>
            </p:cNvPicPr>
            <p:nvPr/>
          </p:nvPicPr>
          <p:blipFill>
            <a:blip r:embed="rId4"/>
            <a:stretch>
              <a:fillRect/>
            </a:stretch>
          </p:blipFill>
          <p:spPr>
            <a:xfrm>
              <a:off x="631557" y="1203008"/>
              <a:ext cx="4015823" cy="1620000"/>
            </a:xfrm>
            <a:prstGeom prst="rect">
              <a:avLst/>
            </a:prstGeom>
          </p:spPr>
        </p:pic>
        <p:sp>
          <p:nvSpPr>
            <p:cNvPr id="47" name="TextBox 46">
              <a:extLst>
                <a:ext uri="{FF2B5EF4-FFF2-40B4-BE49-F238E27FC236}">
                  <a16:creationId xmlns:a16="http://schemas.microsoft.com/office/drawing/2014/main" id="{FE2AE3A9-EB36-4000-800D-A39D7DB218BB}"/>
                </a:ext>
              </a:extLst>
            </p:cNvPr>
            <p:cNvSpPr txBox="1"/>
            <p:nvPr/>
          </p:nvSpPr>
          <p:spPr>
            <a:xfrm>
              <a:off x="327497" y="2723584"/>
              <a:ext cx="2141099" cy="307777"/>
            </a:xfrm>
            <a:prstGeom prst="rect">
              <a:avLst/>
            </a:prstGeom>
            <a:noFill/>
          </p:spPr>
          <p:txBody>
            <a:bodyPr wrap="none" rtlCol="0">
              <a:spAutoFit/>
            </a:bodyPr>
            <a:lstStyle/>
            <a:p>
              <a:r>
                <a:rPr lang="en-MY" sz="1400" dirty="0">
                  <a:solidFill>
                    <a:schemeClr val="accent1"/>
                  </a:solidFill>
                  <a:hlinkClick r:id="rId5"/>
                </a:rPr>
                <a:t>(TheGlobalEconomy, 2021)</a:t>
              </a:r>
              <a:endParaRPr lang="en-MY" sz="1400" dirty="0">
                <a:solidFill>
                  <a:schemeClr val="accent1"/>
                </a:solidFill>
              </a:endParaRPr>
            </a:p>
          </p:txBody>
        </p:sp>
      </p:grpSp>
      <p:grpSp>
        <p:nvGrpSpPr>
          <p:cNvPr id="115" name="Group 114">
            <a:extLst>
              <a:ext uri="{FF2B5EF4-FFF2-40B4-BE49-F238E27FC236}">
                <a16:creationId xmlns:a16="http://schemas.microsoft.com/office/drawing/2014/main" id="{5CE8879E-C25C-411D-BED2-647903033E0D}"/>
              </a:ext>
            </a:extLst>
          </p:cNvPr>
          <p:cNvGrpSpPr/>
          <p:nvPr/>
        </p:nvGrpSpPr>
        <p:grpSpPr>
          <a:xfrm>
            <a:off x="5034013" y="3118711"/>
            <a:ext cx="5527037" cy="1788781"/>
            <a:chOff x="148780" y="3272457"/>
            <a:chExt cx="4851142" cy="1800000"/>
          </a:xfrm>
        </p:grpSpPr>
        <p:grpSp>
          <p:nvGrpSpPr>
            <p:cNvPr id="81" name="Group 80">
              <a:extLst>
                <a:ext uri="{FF2B5EF4-FFF2-40B4-BE49-F238E27FC236}">
                  <a16:creationId xmlns:a16="http://schemas.microsoft.com/office/drawing/2014/main" id="{926980A3-D90D-4FFA-8BC4-8C7E032BD0B9}"/>
                </a:ext>
              </a:extLst>
            </p:cNvPr>
            <p:cNvGrpSpPr/>
            <p:nvPr/>
          </p:nvGrpSpPr>
          <p:grpSpPr>
            <a:xfrm>
              <a:off x="148780" y="3272457"/>
              <a:ext cx="4851142" cy="1800000"/>
              <a:chOff x="290597" y="1242569"/>
              <a:chExt cx="4851142" cy="1800000"/>
            </a:xfrm>
          </p:grpSpPr>
          <p:sp>
            <p:nvSpPr>
              <p:cNvPr id="82" name="Rounded Rectangle 100">
                <a:extLst>
                  <a:ext uri="{FF2B5EF4-FFF2-40B4-BE49-F238E27FC236}">
                    <a16:creationId xmlns:a16="http://schemas.microsoft.com/office/drawing/2014/main" id="{02AA778E-D307-4589-BA50-6DF53E124836}"/>
                  </a:ext>
                </a:extLst>
              </p:cNvPr>
              <p:cNvSpPr/>
              <p:nvPr/>
            </p:nvSpPr>
            <p:spPr>
              <a:xfrm>
                <a:off x="290597" y="1242569"/>
                <a:ext cx="4851142" cy="1800000"/>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4" name="Straight Arrow Connector 83">
                <a:extLst>
                  <a:ext uri="{FF2B5EF4-FFF2-40B4-BE49-F238E27FC236}">
                    <a16:creationId xmlns:a16="http://schemas.microsoft.com/office/drawing/2014/main" id="{80D38E62-DD04-4850-9EE1-63DB5FB4B591}"/>
                  </a:ext>
                </a:extLst>
              </p:cNvPr>
              <p:cNvCxnSpPr>
                <a:cxnSpLocks/>
              </p:cNvCxnSpPr>
              <p:nvPr/>
            </p:nvCxnSpPr>
            <p:spPr>
              <a:xfrm>
                <a:off x="2072832" y="1940365"/>
                <a:ext cx="565348" cy="0"/>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pic>
            <p:nvPicPr>
              <p:cNvPr id="85" name="Picture 84">
                <a:extLst>
                  <a:ext uri="{FF2B5EF4-FFF2-40B4-BE49-F238E27FC236}">
                    <a16:creationId xmlns:a16="http://schemas.microsoft.com/office/drawing/2014/main" id="{DF2FCF10-6C3E-41DD-A943-EE62D879A3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2709" y="1485205"/>
                <a:ext cx="855674" cy="855674"/>
              </a:xfrm>
              <a:prstGeom prst="rect">
                <a:avLst/>
              </a:prstGeom>
            </p:spPr>
          </p:pic>
          <p:sp>
            <p:nvSpPr>
              <p:cNvPr id="86" name="TextBox 85">
                <a:extLst>
                  <a:ext uri="{FF2B5EF4-FFF2-40B4-BE49-F238E27FC236}">
                    <a16:creationId xmlns:a16="http://schemas.microsoft.com/office/drawing/2014/main" id="{67322A31-4A56-4E42-B818-6E37FFA9D34D}"/>
                  </a:ext>
                </a:extLst>
              </p:cNvPr>
              <p:cNvSpPr txBox="1"/>
              <p:nvPr/>
            </p:nvSpPr>
            <p:spPr>
              <a:xfrm>
                <a:off x="478284" y="2291779"/>
                <a:ext cx="4312347" cy="738664"/>
              </a:xfrm>
              <a:prstGeom prst="rect">
                <a:avLst/>
              </a:prstGeom>
              <a:noFill/>
            </p:spPr>
            <p:txBody>
              <a:bodyPr wrap="square" rtlCol="0">
                <a:spAutoFit/>
              </a:bodyPr>
              <a:lstStyle/>
              <a:p>
                <a:r>
                  <a:rPr lang="en-MY" dirty="0"/>
                  <a:t>Number of Prisoners has a </a:t>
                </a:r>
                <a:r>
                  <a:rPr lang="en-MY" dirty="0">
                    <a:solidFill>
                      <a:schemeClr val="accent6"/>
                    </a:solidFill>
                  </a:rPr>
                  <a:t>positive</a:t>
                </a:r>
                <a:r>
                  <a:rPr lang="en-MY" dirty="0"/>
                  <a:t> correlation (</a:t>
                </a:r>
                <a:r>
                  <a:rPr lang="en-MY" sz="2400" b="1" dirty="0">
                    <a:solidFill>
                      <a:schemeClr val="accent2"/>
                    </a:solidFill>
                  </a:rPr>
                  <a:t>0.41</a:t>
                </a:r>
                <a:r>
                  <a:rPr lang="en-MY" dirty="0"/>
                  <a:t>) to number of thefts.</a:t>
                </a:r>
              </a:p>
            </p:txBody>
          </p:sp>
          <p:grpSp>
            <p:nvGrpSpPr>
              <p:cNvPr id="87" name="Group 86">
                <a:extLst>
                  <a:ext uri="{FF2B5EF4-FFF2-40B4-BE49-F238E27FC236}">
                    <a16:creationId xmlns:a16="http://schemas.microsoft.com/office/drawing/2014/main" id="{ED377C10-8AA7-4350-8C8D-D1624FE6B338}"/>
                  </a:ext>
                </a:extLst>
              </p:cNvPr>
              <p:cNvGrpSpPr/>
              <p:nvPr/>
            </p:nvGrpSpPr>
            <p:grpSpPr>
              <a:xfrm>
                <a:off x="478286" y="1665011"/>
                <a:ext cx="2440084" cy="373631"/>
                <a:chOff x="478286" y="1385611"/>
                <a:chExt cx="2440084" cy="373631"/>
              </a:xfrm>
            </p:grpSpPr>
            <p:sp>
              <p:nvSpPr>
                <p:cNvPr id="88" name="Arrow: Right 87">
                  <a:extLst>
                    <a:ext uri="{FF2B5EF4-FFF2-40B4-BE49-F238E27FC236}">
                      <a16:creationId xmlns:a16="http://schemas.microsoft.com/office/drawing/2014/main" id="{77CBF031-5D78-43FA-82B5-1F0C3C44F271}"/>
                    </a:ext>
                  </a:extLst>
                </p:cNvPr>
                <p:cNvSpPr/>
                <p:nvPr/>
              </p:nvSpPr>
              <p:spPr>
                <a:xfrm rot="16200000">
                  <a:off x="2642058" y="1482931"/>
                  <a:ext cx="369331" cy="183292"/>
                </a:xfrm>
                <a:prstGeom prst="rightArrow">
                  <a:avLst>
                    <a:gd name="adj1" fmla="val 34411"/>
                    <a:gd name="adj2" fmla="val 4740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9" name="Arrow: Right 88">
                  <a:extLst>
                    <a:ext uri="{FF2B5EF4-FFF2-40B4-BE49-F238E27FC236}">
                      <a16:creationId xmlns:a16="http://schemas.microsoft.com/office/drawing/2014/main" id="{397FAD72-2585-4EB9-8EFE-C488B0E6BB8C}"/>
                    </a:ext>
                  </a:extLst>
                </p:cNvPr>
                <p:cNvSpPr/>
                <p:nvPr/>
              </p:nvSpPr>
              <p:spPr>
                <a:xfrm rot="16200000">
                  <a:off x="385266" y="1478631"/>
                  <a:ext cx="369331" cy="183292"/>
                </a:xfrm>
                <a:prstGeom prst="rightArrow">
                  <a:avLst>
                    <a:gd name="adj1" fmla="val 34411"/>
                    <a:gd name="adj2" fmla="val 47402"/>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pic>
          <p:nvPicPr>
            <p:cNvPr id="104" name="Picture 103">
              <a:extLst>
                <a:ext uri="{FF2B5EF4-FFF2-40B4-BE49-F238E27FC236}">
                  <a16:creationId xmlns:a16="http://schemas.microsoft.com/office/drawing/2014/main" id="{2BE4838B-5991-4ECC-BBB9-68CCAAF0A0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390" y="3663827"/>
              <a:ext cx="621791" cy="621791"/>
            </a:xfrm>
            <a:prstGeom prst="rect">
              <a:avLst/>
            </a:prstGeom>
          </p:spPr>
        </p:pic>
      </p:grpSp>
      <p:grpSp>
        <p:nvGrpSpPr>
          <p:cNvPr id="3" name="Group 2">
            <a:extLst>
              <a:ext uri="{FF2B5EF4-FFF2-40B4-BE49-F238E27FC236}">
                <a16:creationId xmlns:a16="http://schemas.microsoft.com/office/drawing/2014/main" id="{FD4E3BDD-4F3F-49DC-B21C-3B60030B9A8C}"/>
              </a:ext>
            </a:extLst>
          </p:cNvPr>
          <p:cNvGrpSpPr/>
          <p:nvPr/>
        </p:nvGrpSpPr>
        <p:grpSpPr>
          <a:xfrm>
            <a:off x="109329" y="3107469"/>
            <a:ext cx="4759519" cy="1867991"/>
            <a:chOff x="292210" y="3374664"/>
            <a:chExt cx="4759519" cy="1867991"/>
          </a:xfrm>
        </p:grpSpPr>
        <p:sp>
          <p:nvSpPr>
            <p:cNvPr id="45" name="Rounded Rectangle 100">
              <a:extLst>
                <a:ext uri="{FF2B5EF4-FFF2-40B4-BE49-F238E27FC236}">
                  <a16:creationId xmlns:a16="http://schemas.microsoft.com/office/drawing/2014/main" id="{EE3AE138-294B-4B8B-A440-57D925F48BC5}"/>
                </a:ext>
              </a:extLst>
            </p:cNvPr>
            <p:cNvSpPr/>
            <p:nvPr/>
          </p:nvSpPr>
          <p:spPr>
            <a:xfrm>
              <a:off x="298102" y="3374664"/>
              <a:ext cx="4753627" cy="1867991"/>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a:extLst>
                <a:ext uri="{FF2B5EF4-FFF2-40B4-BE49-F238E27FC236}">
                  <a16:creationId xmlns:a16="http://schemas.microsoft.com/office/drawing/2014/main" id="{441E56D1-9A71-45EC-BDA5-B3BE93453C18}"/>
                </a:ext>
              </a:extLst>
            </p:cNvPr>
            <p:cNvPicPr>
              <a:picLocks noChangeAspect="1"/>
            </p:cNvPicPr>
            <p:nvPr/>
          </p:nvPicPr>
          <p:blipFill>
            <a:blip r:embed="rId8"/>
            <a:stretch>
              <a:fillRect/>
            </a:stretch>
          </p:blipFill>
          <p:spPr>
            <a:xfrm>
              <a:off x="631557" y="3417672"/>
              <a:ext cx="4015823" cy="1620000"/>
            </a:xfrm>
            <a:prstGeom prst="rect">
              <a:avLst/>
            </a:prstGeom>
          </p:spPr>
        </p:pic>
        <p:sp>
          <p:nvSpPr>
            <p:cNvPr id="48" name="TextBox 47">
              <a:extLst>
                <a:ext uri="{FF2B5EF4-FFF2-40B4-BE49-F238E27FC236}">
                  <a16:creationId xmlns:a16="http://schemas.microsoft.com/office/drawing/2014/main" id="{3A092E9D-8770-430D-8F37-0CE34C99A899}"/>
                </a:ext>
              </a:extLst>
            </p:cNvPr>
            <p:cNvSpPr txBox="1"/>
            <p:nvPr/>
          </p:nvSpPr>
          <p:spPr>
            <a:xfrm>
              <a:off x="292210" y="4925256"/>
              <a:ext cx="2141099" cy="307777"/>
            </a:xfrm>
            <a:prstGeom prst="rect">
              <a:avLst/>
            </a:prstGeom>
            <a:noFill/>
          </p:spPr>
          <p:txBody>
            <a:bodyPr wrap="none" rtlCol="0">
              <a:spAutoFit/>
            </a:bodyPr>
            <a:lstStyle/>
            <a:p>
              <a:r>
                <a:rPr lang="en-MY" sz="1400" dirty="0">
                  <a:solidFill>
                    <a:schemeClr val="accent1"/>
                  </a:solidFill>
                  <a:hlinkClick r:id="rId5"/>
                </a:rPr>
                <a:t>(TheGlobalEconomy, 2021)</a:t>
              </a:r>
              <a:endParaRPr lang="en-MY" sz="1400" dirty="0">
                <a:solidFill>
                  <a:schemeClr val="accent1"/>
                </a:solidFill>
              </a:endParaRPr>
            </a:p>
          </p:txBody>
        </p:sp>
      </p:grpSp>
      <p:grpSp>
        <p:nvGrpSpPr>
          <p:cNvPr id="8" name="Group 7">
            <a:extLst>
              <a:ext uri="{FF2B5EF4-FFF2-40B4-BE49-F238E27FC236}">
                <a16:creationId xmlns:a16="http://schemas.microsoft.com/office/drawing/2014/main" id="{3BB7D6B7-62C2-4DFA-A5C7-C9BD5CE1CCD3}"/>
              </a:ext>
            </a:extLst>
          </p:cNvPr>
          <p:cNvGrpSpPr/>
          <p:nvPr/>
        </p:nvGrpSpPr>
        <p:grpSpPr>
          <a:xfrm>
            <a:off x="5034012" y="5607553"/>
            <a:ext cx="5581575" cy="1844158"/>
            <a:chOff x="5999967" y="3667108"/>
            <a:chExt cx="4916626" cy="1921018"/>
          </a:xfrm>
        </p:grpSpPr>
        <p:grpSp>
          <p:nvGrpSpPr>
            <p:cNvPr id="117" name="Group 116">
              <a:extLst>
                <a:ext uri="{FF2B5EF4-FFF2-40B4-BE49-F238E27FC236}">
                  <a16:creationId xmlns:a16="http://schemas.microsoft.com/office/drawing/2014/main" id="{C490AD8B-73A5-458B-AE72-5D45063DFEF3}"/>
                </a:ext>
              </a:extLst>
            </p:cNvPr>
            <p:cNvGrpSpPr/>
            <p:nvPr/>
          </p:nvGrpSpPr>
          <p:grpSpPr>
            <a:xfrm>
              <a:off x="5999967" y="3667108"/>
              <a:ext cx="4916626" cy="1921018"/>
              <a:chOff x="148781" y="5496667"/>
              <a:chExt cx="4916626" cy="1921018"/>
            </a:xfrm>
          </p:grpSpPr>
          <p:sp>
            <p:nvSpPr>
              <p:cNvPr id="95" name="Rounded Rectangle 100">
                <a:extLst>
                  <a:ext uri="{FF2B5EF4-FFF2-40B4-BE49-F238E27FC236}">
                    <a16:creationId xmlns:a16="http://schemas.microsoft.com/office/drawing/2014/main" id="{40AFDAA6-8AB8-4FE5-8E9A-5B7DA17AE3EF}"/>
                  </a:ext>
                </a:extLst>
              </p:cNvPr>
              <p:cNvSpPr/>
              <p:nvPr/>
            </p:nvSpPr>
            <p:spPr>
              <a:xfrm>
                <a:off x="148781" y="5496667"/>
                <a:ext cx="4851142" cy="1921018"/>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7" name="Straight Arrow Connector 96">
                <a:extLst>
                  <a:ext uri="{FF2B5EF4-FFF2-40B4-BE49-F238E27FC236}">
                    <a16:creationId xmlns:a16="http://schemas.microsoft.com/office/drawing/2014/main" id="{AD8B22B5-3290-4C77-80E5-4854E2E028B2}"/>
                  </a:ext>
                </a:extLst>
              </p:cNvPr>
              <p:cNvCxnSpPr>
                <a:cxnSpLocks/>
              </p:cNvCxnSpPr>
              <p:nvPr/>
            </p:nvCxnSpPr>
            <p:spPr>
              <a:xfrm>
                <a:off x="1931015" y="6231528"/>
                <a:ext cx="565348" cy="0"/>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99" name="TextBox 98">
                <a:extLst>
                  <a:ext uri="{FF2B5EF4-FFF2-40B4-BE49-F238E27FC236}">
                    <a16:creationId xmlns:a16="http://schemas.microsoft.com/office/drawing/2014/main" id="{33964BC2-B30D-43D4-A068-3D308B8CC997}"/>
                  </a:ext>
                </a:extLst>
              </p:cNvPr>
              <p:cNvSpPr txBox="1"/>
              <p:nvPr/>
            </p:nvSpPr>
            <p:spPr>
              <a:xfrm>
                <a:off x="214265" y="6604873"/>
                <a:ext cx="4851142" cy="769450"/>
              </a:xfrm>
              <a:prstGeom prst="rect">
                <a:avLst/>
              </a:prstGeom>
              <a:noFill/>
            </p:spPr>
            <p:txBody>
              <a:bodyPr wrap="square" rtlCol="0">
                <a:spAutoFit/>
              </a:bodyPr>
              <a:lstStyle/>
              <a:p>
                <a:r>
                  <a:rPr lang="en-MY" dirty="0"/>
                  <a:t>Quality of Roads has a very high </a:t>
                </a:r>
                <a:r>
                  <a:rPr lang="en-MY" dirty="0">
                    <a:solidFill>
                      <a:schemeClr val="accent6"/>
                    </a:solidFill>
                  </a:rPr>
                  <a:t>positive</a:t>
                </a:r>
                <a:r>
                  <a:rPr lang="en-MY" dirty="0"/>
                  <a:t> correlation (</a:t>
                </a:r>
                <a:r>
                  <a:rPr lang="en-MY" sz="2400" b="1" dirty="0">
                    <a:solidFill>
                      <a:schemeClr val="accent2"/>
                    </a:solidFill>
                  </a:rPr>
                  <a:t>0.83</a:t>
                </a:r>
                <a:r>
                  <a:rPr lang="en-MY" dirty="0"/>
                  <a:t>) to Human Development Index.</a:t>
                </a:r>
              </a:p>
            </p:txBody>
          </p:sp>
          <p:pic>
            <p:nvPicPr>
              <p:cNvPr id="20" name="Picture 19">
                <a:extLst>
                  <a:ext uri="{FF2B5EF4-FFF2-40B4-BE49-F238E27FC236}">
                    <a16:creationId xmlns:a16="http://schemas.microsoft.com/office/drawing/2014/main" id="{5BBAE711-E519-4171-B324-F0DABA0C96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8413" y="5943641"/>
                <a:ext cx="505419" cy="505419"/>
              </a:xfrm>
              <a:prstGeom prst="rect">
                <a:avLst/>
              </a:prstGeom>
            </p:spPr>
          </p:pic>
          <p:pic>
            <p:nvPicPr>
              <p:cNvPr id="106" name="Picture 105">
                <a:extLst>
                  <a:ext uri="{FF2B5EF4-FFF2-40B4-BE49-F238E27FC236}">
                    <a16:creationId xmlns:a16="http://schemas.microsoft.com/office/drawing/2014/main" id="{0A370475-AA85-45D2-82F8-A1F2AA7F38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91428" y="5883713"/>
                <a:ext cx="627244" cy="627244"/>
              </a:xfrm>
              <a:prstGeom prst="rect">
                <a:avLst/>
              </a:prstGeom>
            </p:spPr>
          </p:pic>
        </p:grpSp>
        <p:sp>
          <p:nvSpPr>
            <p:cNvPr id="122" name="Arrow: Right 121">
              <a:extLst>
                <a:ext uri="{FF2B5EF4-FFF2-40B4-BE49-F238E27FC236}">
                  <a16:creationId xmlns:a16="http://schemas.microsoft.com/office/drawing/2014/main" id="{90D19408-6816-4F11-8385-A384FDE2B2E0}"/>
                </a:ext>
              </a:extLst>
            </p:cNvPr>
            <p:cNvSpPr/>
            <p:nvPr/>
          </p:nvSpPr>
          <p:spPr>
            <a:xfrm rot="5400000">
              <a:off x="6232066" y="4316175"/>
              <a:ext cx="369331" cy="183292"/>
            </a:xfrm>
            <a:prstGeom prst="rightArrow">
              <a:avLst>
                <a:gd name="adj1" fmla="val 34411"/>
                <a:gd name="adj2" fmla="val 4740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3" name="Arrow: Right 122">
              <a:extLst>
                <a:ext uri="{FF2B5EF4-FFF2-40B4-BE49-F238E27FC236}">
                  <a16:creationId xmlns:a16="http://schemas.microsoft.com/office/drawing/2014/main" id="{BA6240D3-75AE-4E49-ABBB-1283546B3B6B}"/>
                </a:ext>
              </a:extLst>
            </p:cNvPr>
            <p:cNvSpPr/>
            <p:nvPr/>
          </p:nvSpPr>
          <p:spPr>
            <a:xfrm rot="5400000">
              <a:off x="8500818" y="4308487"/>
              <a:ext cx="369331" cy="183292"/>
            </a:xfrm>
            <a:prstGeom prst="rightArrow">
              <a:avLst>
                <a:gd name="adj1" fmla="val 34411"/>
                <a:gd name="adj2" fmla="val 4740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4" name="Group 3">
            <a:extLst>
              <a:ext uri="{FF2B5EF4-FFF2-40B4-BE49-F238E27FC236}">
                <a16:creationId xmlns:a16="http://schemas.microsoft.com/office/drawing/2014/main" id="{407592A3-63AB-4779-A40B-45251F84984E}"/>
              </a:ext>
            </a:extLst>
          </p:cNvPr>
          <p:cNvGrpSpPr/>
          <p:nvPr/>
        </p:nvGrpSpPr>
        <p:grpSpPr>
          <a:xfrm>
            <a:off x="123115" y="5600043"/>
            <a:ext cx="4753627" cy="1851670"/>
            <a:chOff x="350446" y="5600043"/>
            <a:chExt cx="4753627" cy="1851670"/>
          </a:xfrm>
        </p:grpSpPr>
        <p:sp>
          <p:nvSpPr>
            <p:cNvPr id="46" name="Rounded Rectangle 100">
              <a:extLst>
                <a:ext uri="{FF2B5EF4-FFF2-40B4-BE49-F238E27FC236}">
                  <a16:creationId xmlns:a16="http://schemas.microsoft.com/office/drawing/2014/main" id="{D4D1C51D-4A58-4ADC-96FD-A9146A56E20E}"/>
                </a:ext>
              </a:extLst>
            </p:cNvPr>
            <p:cNvSpPr/>
            <p:nvPr/>
          </p:nvSpPr>
          <p:spPr>
            <a:xfrm>
              <a:off x="350446" y="5600043"/>
              <a:ext cx="4753627" cy="1851669"/>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a:extLst>
                <a:ext uri="{FF2B5EF4-FFF2-40B4-BE49-F238E27FC236}">
                  <a16:creationId xmlns:a16="http://schemas.microsoft.com/office/drawing/2014/main" id="{EDFA8BAB-7265-4740-8559-4EBA64FD49C3}"/>
                </a:ext>
              </a:extLst>
            </p:cNvPr>
            <p:cNvPicPr>
              <a:picLocks noChangeAspect="1"/>
            </p:cNvPicPr>
            <p:nvPr/>
          </p:nvPicPr>
          <p:blipFill>
            <a:blip r:embed="rId11"/>
            <a:stretch>
              <a:fillRect/>
            </a:stretch>
          </p:blipFill>
          <p:spPr>
            <a:xfrm>
              <a:off x="631557" y="5607553"/>
              <a:ext cx="4015823" cy="1620000"/>
            </a:xfrm>
            <a:prstGeom prst="rect">
              <a:avLst/>
            </a:prstGeom>
          </p:spPr>
        </p:pic>
        <p:sp>
          <p:nvSpPr>
            <p:cNvPr id="49" name="TextBox 48">
              <a:extLst>
                <a:ext uri="{FF2B5EF4-FFF2-40B4-BE49-F238E27FC236}">
                  <a16:creationId xmlns:a16="http://schemas.microsoft.com/office/drawing/2014/main" id="{38D3A812-A04C-4968-A6AE-D216EB7A52D4}"/>
                </a:ext>
              </a:extLst>
            </p:cNvPr>
            <p:cNvSpPr txBox="1"/>
            <p:nvPr/>
          </p:nvSpPr>
          <p:spPr>
            <a:xfrm>
              <a:off x="403459" y="7143936"/>
              <a:ext cx="2141099" cy="307777"/>
            </a:xfrm>
            <a:prstGeom prst="rect">
              <a:avLst/>
            </a:prstGeom>
            <a:noFill/>
          </p:spPr>
          <p:txBody>
            <a:bodyPr wrap="none" rtlCol="0">
              <a:spAutoFit/>
            </a:bodyPr>
            <a:lstStyle/>
            <a:p>
              <a:r>
                <a:rPr lang="en-MY" sz="1400" dirty="0">
                  <a:solidFill>
                    <a:schemeClr val="accent1"/>
                  </a:solidFill>
                  <a:hlinkClick r:id="rId5"/>
                </a:rPr>
                <a:t>(TheGlobalEconomy, 2021)</a:t>
              </a:r>
              <a:endParaRPr lang="en-MY" sz="1400" dirty="0">
                <a:solidFill>
                  <a:schemeClr val="accent1"/>
                </a:solidFill>
              </a:endParaRPr>
            </a:p>
          </p:txBody>
        </p:sp>
      </p:grpSp>
      <p:sp>
        <p:nvSpPr>
          <p:cNvPr id="53" name="Oval 52">
            <a:extLst>
              <a:ext uri="{FF2B5EF4-FFF2-40B4-BE49-F238E27FC236}">
                <a16:creationId xmlns:a16="http://schemas.microsoft.com/office/drawing/2014/main" id="{30D0C943-7146-41F9-B35C-69EB7423A398}"/>
              </a:ext>
            </a:extLst>
          </p:cNvPr>
          <p:cNvSpPr/>
          <p:nvPr/>
        </p:nvSpPr>
        <p:spPr>
          <a:xfrm>
            <a:off x="10014951" y="6986291"/>
            <a:ext cx="373632" cy="3736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MY" dirty="0"/>
              <a:t>7</a:t>
            </a:r>
          </a:p>
        </p:txBody>
      </p:sp>
    </p:spTree>
    <p:extLst>
      <p:ext uri="{BB962C8B-B14F-4D97-AF65-F5344CB8AC3E}">
        <p14:creationId xmlns:p14="http://schemas.microsoft.com/office/powerpoint/2010/main" val="113469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100">
            <a:extLst>
              <a:ext uri="{FF2B5EF4-FFF2-40B4-BE49-F238E27FC236}">
                <a16:creationId xmlns:a16="http://schemas.microsoft.com/office/drawing/2014/main" id="{08630E27-0732-4AEC-A2E0-134A98324BE6}"/>
              </a:ext>
            </a:extLst>
          </p:cNvPr>
          <p:cNvSpPr/>
          <p:nvPr/>
        </p:nvSpPr>
        <p:spPr>
          <a:xfrm>
            <a:off x="107738" y="1379914"/>
            <a:ext cx="2877088" cy="1399049"/>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26" name="Picture 25">
            <a:extLst>
              <a:ext uri="{FF2B5EF4-FFF2-40B4-BE49-F238E27FC236}">
                <a16:creationId xmlns:a16="http://schemas.microsoft.com/office/drawing/2014/main" id="{B214B500-2AE6-4D35-9BA6-CC825742AD2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8889" b="82130" l="28900" r="71400">
                        <a14:foregroundMark x1="38800" y1="9815" x2="38800" y2="9815"/>
                        <a14:foregroundMark x1="66500" y1="8889" x2="66500" y2="8889"/>
                        <a14:foregroundMark x1="40600" y1="81852" x2="50000" y2="82222"/>
                        <a14:foregroundMark x1="50000" y1="82222" x2="55800" y2="82130"/>
                        <a14:foregroundMark x1="35700" y1="82130" x2="32200" y2="81574"/>
                        <a14:foregroundMark x1="70900" y1="51111" x2="71200" y2="51111"/>
                        <a14:foregroundMark x1="71200" y1="45926" x2="71200" y2="45926"/>
                        <a14:foregroundMark x1="71000" y1="40093" x2="71000" y2="40093"/>
                        <a14:foregroundMark x1="71400" y1="31481" x2="71400" y2="31481"/>
                        <a14:foregroundMark x1="29000" y1="31204" x2="29000" y2="33981"/>
                        <a14:foregroundMark x1="45500" y1="9352" x2="53600" y2="9537"/>
                        <a14:foregroundMark x1="53600" y1="9537" x2="55300" y2="9444"/>
                        <a14:foregroundMark x1="56700" y1="9537" x2="42500" y2="9815"/>
                        <a14:foregroundMark x1="41900" y1="9352" x2="32300" y2="10000"/>
                        <a14:foregroundMark x1="32300" y1="10000" x2="32200" y2="10000"/>
                        <a14:foregroundMark x1="33600" y1="9722" x2="29500" y2="14630"/>
                        <a14:foregroundMark x1="29000" y1="37593" x2="29000" y2="37593"/>
                        <a14:foregroundMark x1="29300" y1="58889" x2="29300" y2="58889"/>
                        <a14:foregroundMark x1="28900" y1="62963" x2="28900" y2="62963"/>
                        <a14:foregroundMark x1="71200" y1="54444" x2="71200" y2="54444"/>
                        <a14:foregroundMark x1="70900" y1="76019" x2="70900" y2="76019"/>
                        <a14:foregroundMark x1="70800" y1="66759" x2="70800" y2="66759"/>
                        <a14:foregroundMark x1="70900" y1="64907" x2="70900" y2="64907"/>
                        <a14:foregroundMark x1="71000" y1="78148" x2="71000" y2="78148"/>
                        <a14:foregroundMark x1="71000" y1="78148" x2="71000" y2="78148"/>
                        <a14:foregroundMark x1="69200" y1="81111" x2="55800" y2="81667"/>
                        <a14:foregroundMark x1="70800" y1="23426" x2="70600" y2="25370"/>
                      </a14:backgroundRemoval>
                    </a14:imgEffect>
                  </a14:imgLayer>
                </a14:imgProps>
              </a:ext>
              <a:ext uri="{28A0092B-C50C-407E-A947-70E740481C1C}">
                <a14:useLocalDpi xmlns:a14="http://schemas.microsoft.com/office/drawing/2010/main" val="0"/>
              </a:ext>
            </a:extLst>
          </a:blip>
          <a:srcRect l="27876" t="6887" r="27672" b="15162"/>
          <a:stretch/>
        </p:blipFill>
        <p:spPr>
          <a:xfrm>
            <a:off x="3746990" y="1252259"/>
            <a:ext cx="1937450" cy="3669294"/>
          </a:xfrm>
          <a:prstGeom prst="rect">
            <a:avLst/>
          </a:prstGeom>
        </p:spPr>
      </p:pic>
      <p:pic>
        <p:nvPicPr>
          <p:cNvPr id="5122" name="Picture 2" descr="Clean Phone Wallpapers - Top Free Clean Phone Backgrounds - WallpaperAccess">
            <a:extLst>
              <a:ext uri="{FF2B5EF4-FFF2-40B4-BE49-F238E27FC236}">
                <a16:creationId xmlns:a16="http://schemas.microsoft.com/office/drawing/2014/main" id="{EE297510-4719-454B-8432-72F7EAB4D8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353" b="16294"/>
          <a:stretch/>
        </p:blipFill>
        <p:spPr bwMode="auto">
          <a:xfrm>
            <a:off x="3822864" y="1436891"/>
            <a:ext cx="1802309" cy="3287329"/>
          </a:xfrm>
          <a:prstGeom prst="rect">
            <a:avLst/>
          </a:prstGeom>
          <a:noFill/>
          <a:extLst>
            <a:ext uri="{909E8E84-426E-40DD-AFC4-6F175D3DCCD1}">
              <a14:hiddenFill xmlns:a14="http://schemas.microsoft.com/office/drawing/2010/main">
                <a:solidFill>
                  <a:srgbClr val="FFFFFF"/>
                </a:solidFill>
              </a14:hiddenFill>
            </a:ext>
          </a:extLst>
        </p:spPr>
      </p:pic>
      <p:sp>
        <p:nvSpPr>
          <p:cNvPr id="5120" name="TextBox 5119">
            <a:extLst>
              <a:ext uri="{FF2B5EF4-FFF2-40B4-BE49-F238E27FC236}">
                <a16:creationId xmlns:a16="http://schemas.microsoft.com/office/drawing/2014/main" id="{0511BC6D-CE39-4F8D-BFC3-29D20E3F4832}"/>
              </a:ext>
            </a:extLst>
          </p:cNvPr>
          <p:cNvSpPr txBox="1"/>
          <p:nvPr/>
        </p:nvSpPr>
        <p:spPr>
          <a:xfrm>
            <a:off x="3816801" y="1944855"/>
            <a:ext cx="1691640" cy="276999"/>
          </a:xfrm>
          <a:prstGeom prst="rect">
            <a:avLst/>
          </a:prstGeom>
          <a:noFill/>
        </p:spPr>
        <p:txBody>
          <a:bodyPr wrap="square" rtlCol="0">
            <a:spAutoFit/>
          </a:bodyPr>
          <a:lstStyle/>
          <a:p>
            <a:r>
              <a:rPr lang="en-MY" sz="1200" dirty="0">
                <a:solidFill>
                  <a:schemeClr val="bg1"/>
                </a:solidFill>
              </a:rPr>
              <a:t>Manage App Tracking</a:t>
            </a:r>
          </a:p>
        </p:txBody>
      </p:sp>
      <p:pic>
        <p:nvPicPr>
          <p:cNvPr id="5124" name="Picture 4" descr="Facebook - Apps on Google Play">
            <a:extLst>
              <a:ext uri="{FF2B5EF4-FFF2-40B4-BE49-F238E27FC236}">
                <a16:creationId xmlns:a16="http://schemas.microsoft.com/office/drawing/2014/main" id="{0D1CE60F-AD78-4DEF-813F-8992C1A1C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0249" y="2753083"/>
            <a:ext cx="288376" cy="2883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oggle switch design: the full run through - Justinmind">
            <a:extLst>
              <a:ext uri="{FF2B5EF4-FFF2-40B4-BE49-F238E27FC236}">
                <a16:creationId xmlns:a16="http://schemas.microsoft.com/office/drawing/2014/main" id="{D32C9770-5957-46D2-ADBA-D3235D8A7A3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6545" b="41636" l="19200" r="68667">
                        <a14:foregroundMark x1="19200" y1="27636" x2="19200" y2="27636"/>
                        <a14:foregroundMark x1="34667" y1="24727" x2="41467" y2="27636"/>
                        <a14:foregroundMark x1="41467" y1="27636" x2="47200" y2="27636"/>
                        <a14:foregroundMark x1="56000" y1="26909" x2="60267" y2="28909"/>
                        <a14:foregroundMark x1="57333" y1="24364" x2="56533" y2="29818"/>
                        <a14:foregroundMark x1="58933" y1="27273" x2="58933" y2="26182"/>
                        <a14:foregroundMark x1="54000" y1="33636" x2="58533" y2="25818"/>
                        <a14:foregroundMark x1="58533" y1="25818" x2="62000" y2="35636"/>
                        <a14:foregroundMark x1="54800" y1="29091" x2="59200" y2="34000"/>
                        <a14:foregroundMark x1="60533" y1="34545" x2="61200" y2="35273"/>
                        <a14:foregroundMark x1="57600" y1="36364" x2="57600" y2="36364"/>
                        <a14:foregroundMark x1="57733" y1="36727" x2="57600" y2="37091"/>
                        <a14:foregroundMark x1="52267" y1="29455" x2="52267" y2="29091"/>
                        <a14:foregroundMark x1="52933" y1="24727" x2="53200" y2="24545"/>
                        <a14:foregroundMark x1="56800" y1="22909" x2="57067" y2="22909"/>
                        <a14:foregroundMark x1="60667" y1="23455" x2="60933" y2="24000"/>
                        <a14:foregroundMark x1="62400" y1="26182" x2="62533" y2="27636"/>
                        <a14:foregroundMark x1="62667" y1="29273" x2="62933" y2="30545"/>
                        <a14:foregroundMark x1="63333" y1="32727" x2="63333" y2="32909"/>
                      </a14:backgroundRemoval>
                    </a14:imgEffect>
                  </a14:imgLayer>
                </a14:imgProps>
              </a:ext>
              <a:ext uri="{28A0092B-C50C-407E-A947-70E740481C1C}">
                <a14:useLocalDpi xmlns:a14="http://schemas.microsoft.com/office/drawing/2010/main" val="0"/>
              </a:ext>
            </a:extLst>
          </a:blip>
          <a:srcRect l="29222" t="13424" r="26808" b="55081"/>
          <a:stretch/>
        </p:blipFill>
        <p:spPr bwMode="auto">
          <a:xfrm>
            <a:off x="5254329" y="2795320"/>
            <a:ext cx="274137" cy="144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Toggle switch design: the full run through - Justinmind">
            <a:extLst>
              <a:ext uri="{FF2B5EF4-FFF2-40B4-BE49-F238E27FC236}">
                <a16:creationId xmlns:a16="http://schemas.microsoft.com/office/drawing/2014/main" id="{08B670B6-C9EC-451F-BB10-C0061BA2AF51}"/>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54182" b="79273" l="31200" r="67067">
                        <a14:foregroundMark x1="54267" y1="61818" x2="60133" y2="66909"/>
                        <a14:foregroundMark x1="60133" y1="66909" x2="60667" y2="63818"/>
                        <a14:foregroundMark x1="53600" y1="65455" x2="54800" y2="65273"/>
                        <a14:foregroundMark x1="57467" y1="65818" x2="58400" y2="66909"/>
                        <a14:foregroundMark x1="56267" y1="68000" x2="57067" y2="68000"/>
                        <a14:foregroundMark x1="44667" y1="56000" x2="36800" y2="56364"/>
                        <a14:foregroundMark x1="36800" y1="56364" x2="32133" y2="63818"/>
                        <a14:foregroundMark x1="32133" y1="63818" x2="40400" y2="68000"/>
                        <a14:foregroundMark x1="40400" y1="68000" x2="42800" y2="68000"/>
                        <a14:foregroundMark x1="65067" y1="63091" x2="65733" y2="69818"/>
                        <a14:foregroundMark x1="67067" y1="66364" x2="66933" y2="68182"/>
                      </a14:backgroundRemoval>
                    </a14:imgEffect>
                  </a14:imgLayer>
                </a14:imgProps>
              </a:ext>
              <a:ext uri="{28A0092B-C50C-407E-A947-70E740481C1C}">
                <a14:useLocalDpi xmlns:a14="http://schemas.microsoft.com/office/drawing/2010/main" val="0"/>
              </a:ext>
            </a:extLst>
          </a:blip>
          <a:srcRect l="27089" t="51130" r="30086" b="17425"/>
          <a:stretch/>
        </p:blipFill>
        <p:spPr bwMode="auto">
          <a:xfrm>
            <a:off x="5254329" y="3324206"/>
            <a:ext cx="267434" cy="1440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Quora — Ask Questions, Get Answers - Apps on Google Play">
            <a:extLst>
              <a:ext uri="{FF2B5EF4-FFF2-40B4-BE49-F238E27FC236}">
                <a16:creationId xmlns:a16="http://schemas.microsoft.com/office/drawing/2014/main" id="{FE5AC89F-3779-418E-9934-7A8D966A33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3397" y="3277963"/>
            <a:ext cx="266975" cy="26697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WhatsApp Messenger - Apps on Google Play">
            <a:extLst>
              <a:ext uri="{FF2B5EF4-FFF2-40B4-BE49-F238E27FC236}">
                <a16:creationId xmlns:a16="http://schemas.microsoft.com/office/drawing/2014/main" id="{2978E859-540A-4A3D-BBCB-E2EDAC7880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3397" y="3800071"/>
            <a:ext cx="266976" cy="2669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Toggle switch design: the full run through - Justinmind">
            <a:extLst>
              <a:ext uri="{FF2B5EF4-FFF2-40B4-BE49-F238E27FC236}">
                <a16:creationId xmlns:a16="http://schemas.microsoft.com/office/drawing/2014/main" id="{7D5204C4-A35B-4413-9FF2-5DF50AB33278}"/>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6545" b="41636" l="19200" r="68667">
                        <a14:foregroundMark x1="19200" y1="27636" x2="19200" y2="27636"/>
                        <a14:foregroundMark x1="34667" y1="24727" x2="41467" y2="27636"/>
                        <a14:foregroundMark x1="41467" y1="27636" x2="47200" y2="27636"/>
                        <a14:foregroundMark x1="56000" y1="26909" x2="60267" y2="28909"/>
                        <a14:foregroundMark x1="57333" y1="24364" x2="56533" y2="29818"/>
                        <a14:foregroundMark x1="58933" y1="27273" x2="58933" y2="26182"/>
                        <a14:foregroundMark x1="54000" y1="33636" x2="58533" y2="25818"/>
                        <a14:foregroundMark x1="58533" y1="25818" x2="62000" y2="35636"/>
                        <a14:foregroundMark x1="54800" y1="29091" x2="59200" y2="34000"/>
                        <a14:foregroundMark x1="60533" y1="34545" x2="61200" y2="35273"/>
                        <a14:foregroundMark x1="57600" y1="36364" x2="57600" y2="36364"/>
                        <a14:foregroundMark x1="57733" y1="36727" x2="57600" y2="37091"/>
                        <a14:foregroundMark x1="52267" y1="29455" x2="52267" y2="29091"/>
                        <a14:foregroundMark x1="52933" y1="24727" x2="53200" y2="24545"/>
                        <a14:foregroundMark x1="56800" y1="22909" x2="57067" y2="22909"/>
                        <a14:foregroundMark x1="60667" y1="23455" x2="60933" y2="24000"/>
                        <a14:foregroundMark x1="62400" y1="26182" x2="62533" y2="27636"/>
                        <a14:foregroundMark x1="62667" y1="29273" x2="62933" y2="30545"/>
                        <a14:foregroundMark x1="63333" y1="32727" x2="63333" y2="32909"/>
                      </a14:backgroundRemoval>
                    </a14:imgEffect>
                  </a14:imgLayer>
                </a14:imgProps>
              </a:ext>
              <a:ext uri="{28A0092B-C50C-407E-A947-70E740481C1C}">
                <a14:useLocalDpi xmlns:a14="http://schemas.microsoft.com/office/drawing/2010/main" val="0"/>
              </a:ext>
            </a:extLst>
          </a:blip>
          <a:srcRect l="29222" t="13424" r="26808" b="55081"/>
          <a:stretch/>
        </p:blipFill>
        <p:spPr bwMode="auto">
          <a:xfrm>
            <a:off x="5254329" y="3867076"/>
            <a:ext cx="274136" cy="14400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Twitter - Apps on Google Play">
            <a:extLst>
              <a:ext uri="{FF2B5EF4-FFF2-40B4-BE49-F238E27FC236}">
                <a16:creationId xmlns:a16="http://schemas.microsoft.com/office/drawing/2014/main" id="{8983A9BA-D87F-49A2-A2EA-22884234F96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0249" y="4264380"/>
            <a:ext cx="313272" cy="31327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F575604F-E5A1-47AA-A5DB-FA8F3F765A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8889" b="82130" l="28900" r="71400">
                        <a14:foregroundMark x1="38800" y1="9815" x2="38800" y2="9815"/>
                        <a14:foregroundMark x1="66500" y1="8889" x2="66500" y2="8889"/>
                        <a14:foregroundMark x1="40600" y1="81852" x2="50000" y2="82222"/>
                        <a14:foregroundMark x1="50000" y1="82222" x2="55800" y2="82130"/>
                        <a14:foregroundMark x1="35700" y1="82130" x2="32200" y2="81574"/>
                        <a14:foregroundMark x1="70900" y1="51111" x2="71200" y2="51111"/>
                        <a14:foregroundMark x1="71200" y1="45926" x2="71200" y2="45926"/>
                        <a14:foregroundMark x1="71000" y1="40093" x2="71000" y2="40093"/>
                        <a14:foregroundMark x1="71400" y1="31481" x2="71400" y2="31481"/>
                        <a14:foregroundMark x1="29000" y1="31204" x2="29000" y2="33981"/>
                        <a14:foregroundMark x1="45500" y1="9352" x2="53600" y2="9537"/>
                        <a14:foregroundMark x1="53600" y1="9537" x2="55300" y2="9444"/>
                        <a14:foregroundMark x1="56700" y1="9537" x2="42500" y2="9815"/>
                        <a14:foregroundMark x1="41900" y1="9352" x2="32300" y2="10000"/>
                        <a14:foregroundMark x1="32300" y1="10000" x2="32200" y2="10000"/>
                        <a14:foregroundMark x1="33600" y1="9722" x2="29500" y2="14630"/>
                        <a14:foregroundMark x1="29000" y1="37593" x2="29000" y2="37593"/>
                        <a14:foregroundMark x1="29300" y1="58889" x2="29300" y2="58889"/>
                        <a14:foregroundMark x1="28900" y1="62963" x2="28900" y2="62963"/>
                        <a14:foregroundMark x1="71200" y1="54444" x2="71200" y2="54444"/>
                        <a14:foregroundMark x1="70900" y1="76019" x2="70900" y2="76019"/>
                        <a14:foregroundMark x1="70800" y1="66759" x2="70800" y2="66759"/>
                        <a14:foregroundMark x1="70900" y1="64907" x2="70900" y2="64907"/>
                        <a14:foregroundMark x1="71000" y1="78148" x2="71000" y2="78148"/>
                        <a14:foregroundMark x1="71000" y1="78148" x2="71000" y2="78148"/>
                        <a14:foregroundMark x1="69200" y1="81111" x2="55800" y2="81667"/>
                        <a14:foregroundMark x1="70800" y1="23426" x2="70600" y2="25370"/>
                      </a14:backgroundRemoval>
                    </a14:imgEffect>
                  </a14:imgLayer>
                </a14:imgProps>
              </a:ext>
              <a:ext uri="{28A0092B-C50C-407E-A947-70E740481C1C}">
                <a14:useLocalDpi xmlns:a14="http://schemas.microsoft.com/office/drawing/2010/main" val="0"/>
              </a:ext>
            </a:extLst>
          </a:blip>
          <a:srcRect l="27876" t="6887" r="27672" b="15162"/>
          <a:stretch/>
        </p:blipFill>
        <p:spPr>
          <a:xfrm>
            <a:off x="5958649" y="1311138"/>
            <a:ext cx="1937450" cy="3669294"/>
          </a:xfrm>
          <a:prstGeom prst="rect">
            <a:avLst/>
          </a:prstGeom>
        </p:spPr>
      </p:pic>
      <p:pic>
        <p:nvPicPr>
          <p:cNvPr id="5143" name="Picture 5142">
            <a:extLst>
              <a:ext uri="{FF2B5EF4-FFF2-40B4-BE49-F238E27FC236}">
                <a16:creationId xmlns:a16="http://schemas.microsoft.com/office/drawing/2014/main" id="{726E0138-FF40-49C4-AA67-F3A85471FFF5}"/>
              </a:ext>
            </a:extLst>
          </p:cNvPr>
          <p:cNvPicPr>
            <a:picLocks noChangeAspect="1"/>
          </p:cNvPicPr>
          <p:nvPr/>
        </p:nvPicPr>
        <p:blipFill>
          <a:blip r:embed="rId12"/>
          <a:stretch>
            <a:fillRect/>
          </a:stretch>
        </p:blipFill>
        <p:spPr>
          <a:xfrm>
            <a:off x="1517254" y="1483590"/>
            <a:ext cx="1310044" cy="1216134"/>
          </a:xfrm>
          <a:prstGeom prst="rect">
            <a:avLst/>
          </a:prstGeom>
        </p:spPr>
      </p:pic>
      <p:grpSp>
        <p:nvGrpSpPr>
          <p:cNvPr id="40" name="Group 39">
            <a:extLst>
              <a:ext uri="{FF2B5EF4-FFF2-40B4-BE49-F238E27FC236}">
                <a16:creationId xmlns:a16="http://schemas.microsoft.com/office/drawing/2014/main" id="{FB847722-2DF9-4CEB-A06D-6890C912E670}"/>
              </a:ext>
            </a:extLst>
          </p:cNvPr>
          <p:cNvGrpSpPr/>
          <p:nvPr/>
        </p:nvGrpSpPr>
        <p:grpSpPr>
          <a:xfrm>
            <a:off x="108139" y="818632"/>
            <a:ext cx="6043642" cy="369332"/>
            <a:chOff x="1881623" y="5426124"/>
            <a:chExt cx="4974555" cy="386586"/>
          </a:xfrm>
          <a:gradFill>
            <a:gsLst>
              <a:gs pos="100000">
                <a:srgbClr val="FDCF36"/>
              </a:gs>
              <a:gs pos="0">
                <a:srgbClr val="DB2D8C"/>
              </a:gs>
            </a:gsLst>
            <a:lin ang="0" scaled="1"/>
          </a:gradFill>
        </p:grpSpPr>
        <p:sp>
          <p:nvSpPr>
            <p:cNvPr id="41" name="TextBox 40">
              <a:extLst>
                <a:ext uri="{FF2B5EF4-FFF2-40B4-BE49-F238E27FC236}">
                  <a16:creationId xmlns:a16="http://schemas.microsoft.com/office/drawing/2014/main" id="{E01F1C03-6CC6-44EC-9CD5-B6124288C6FB}"/>
                </a:ext>
              </a:extLst>
            </p:cNvPr>
            <p:cNvSpPr txBox="1"/>
            <p:nvPr/>
          </p:nvSpPr>
          <p:spPr>
            <a:xfrm>
              <a:off x="1881623" y="5426124"/>
              <a:ext cx="4974555" cy="386586"/>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Build a Security App - No Track Thanks</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43" name="Rectangle 42">
              <a:extLst>
                <a:ext uri="{FF2B5EF4-FFF2-40B4-BE49-F238E27FC236}">
                  <a16:creationId xmlns:a16="http://schemas.microsoft.com/office/drawing/2014/main" id="{D4402674-7278-477D-8998-FC9B33389938}"/>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01</a:t>
              </a:r>
              <a:endParaRPr lang="en-GB" sz="2000" b="1" dirty="0">
                <a:solidFill>
                  <a:schemeClr val="tx1"/>
                </a:solidFill>
                <a:ea typeface="Verdana" panose="020B0604030504040204" pitchFamily="34" charset="0"/>
                <a:cs typeface="Verdana" panose="020B0604030504040204" pitchFamily="34" charset="0"/>
              </a:endParaRPr>
            </a:p>
          </p:txBody>
        </p:sp>
      </p:grpSp>
      <p:sp>
        <p:nvSpPr>
          <p:cNvPr id="45" name="TextBox 44">
            <a:extLst>
              <a:ext uri="{FF2B5EF4-FFF2-40B4-BE49-F238E27FC236}">
                <a16:creationId xmlns:a16="http://schemas.microsoft.com/office/drawing/2014/main" id="{8CFD3811-8EB3-42ED-A3BA-65143E6F1D80}"/>
              </a:ext>
            </a:extLst>
          </p:cNvPr>
          <p:cNvSpPr txBox="1"/>
          <p:nvPr/>
        </p:nvSpPr>
        <p:spPr>
          <a:xfrm>
            <a:off x="113598" y="165018"/>
            <a:ext cx="3568606" cy="461665"/>
          </a:xfrm>
          <a:prstGeom prst="rect">
            <a:avLst/>
          </a:prstGeom>
          <a:solidFill>
            <a:srgbClr val="002060"/>
          </a:solidFill>
        </p:spPr>
        <p:txBody>
          <a:bodyPr wrap="none" rtlCol="0">
            <a:spAutoFit/>
          </a:bodyPr>
          <a:lstStyle/>
          <a:p>
            <a:r>
              <a:rPr lang="en-US"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RECOMMENDATION</a:t>
            </a:r>
            <a:endParaRPr lang="en-GB"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54" name="Rounded Rectangle 100">
            <a:extLst>
              <a:ext uri="{FF2B5EF4-FFF2-40B4-BE49-F238E27FC236}">
                <a16:creationId xmlns:a16="http://schemas.microsoft.com/office/drawing/2014/main" id="{684ED582-010A-4D70-8718-FF7A72AFB2C7}"/>
              </a:ext>
            </a:extLst>
          </p:cNvPr>
          <p:cNvSpPr/>
          <p:nvPr/>
        </p:nvSpPr>
        <p:spPr>
          <a:xfrm>
            <a:off x="117011" y="2870344"/>
            <a:ext cx="2867814" cy="4524314"/>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endParaRPr lang="en-GB" dirty="0">
              <a:solidFill>
                <a:schemeClr val="tx1"/>
              </a:solidFill>
            </a:endParaRPr>
          </a:p>
        </p:txBody>
      </p:sp>
      <p:sp>
        <p:nvSpPr>
          <p:cNvPr id="55" name="TextBox 54">
            <a:extLst>
              <a:ext uri="{FF2B5EF4-FFF2-40B4-BE49-F238E27FC236}">
                <a16:creationId xmlns:a16="http://schemas.microsoft.com/office/drawing/2014/main" id="{887C0057-3D9A-45C0-930F-4279803A719B}"/>
              </a:ext>
            </a:extLst>
          </p:cNvPr>
          <p:cNvSpPr txBox="1"/>
          <p:nvPr/>
        </p:nvSpPr>
        <p:spPr>
          <a:xfrm>
            <a:off x="217217" y="2897271"/>
            <a:ext cx="2631964" cy="4524315"/>
          </a:xfrm>
          <a:prstGeom prst="rect">
            <a:avLst/>
          </a:prstGeom>
          <a:noFill/>
        </p:spPr>
        <p:txBody>
          <a:bodyPr wrap="square">
            <a:spAutoFit/>
          </a:bodyPr>
          <a:lstStyle/>
          <a:p>
            <a:pPr algn="just"/>
            <a:r>
              <a:rPr lang="en-GB" dirty="0">
                <a:solidFill>
                  <a:schemeClr val="tx1"/>
                </a:solidFill>
              </a:rPr>
              <a:t>“</a:t>
            </a:r>
            <a:r>
              <a:rPr lang="en-GB" b="1" dirty="0">
                <a:solidFill>
                  <a:schemeClr val="tx1"/>
                </a:solidFill>
              </a:rPr>
              <a:t>No Track Thanks</a:t>
            </a:r>
            <a:r>
              <a:rPr lang="en-GB" dirty="0"/>
              <a:t>” </a:t>
            </a:r>
            <a:r>
              <a:rPr lang="en-GB" altLang="zh-CN" dirty="0"/>
              <a:t>which</a:t>
            </a:r>
            <a:r>
              <a:rPr lang="en-GB" dirty="0"/>
              <a:t> is a firewall mobile app to stop the connections from identified trackers,  malware and even ransomware. It provides functions such as allowing users to unshared locations, contacts, photos from selected apps or by manage all apps at once. It also provide a summary to inform users about the once hidden trackers in the apps and games</a:t>
            </a:r>
            <a:endParaRPr lang="en-GB" dirty="0">
              <a:solidFill>
                <a:schemeClr val="tx1"/>
              </a:solidFill>
            </a:endParaRPr>
          </a:p>
        </p:txBody>
      </p:sp>
      <p:grpSp>
        <p:nvGrpSpPr>
          <p:cNvPr id="10" name="Group 9">
            <a:extLst>
              <a:ext uri="{FF2B5EF4-FFF2-40B4-BE49-F238E27FC236}">
                <a16:creationId xmlns:a16="http://schemas.microsoft.com/office/drawing/2014/main" id="{89978EAA-7CAB-4017-876C-CBC702576DCD}"/>
              </a:ext>
            </a:extLst>
          </p:cNvPr>
          <p:cNvGrpSpPr/>
          <p:nvPr/>
        </p:nvGrpSpPr>
        <p:grpSpPr>
          <a:xfrm>
            <a:off x="3067430" y="5534407"/>
            <a:ext cx="7468344" cy="1859397"/>
            <a:chOff x="3106457" y="5630596"/>
            <a:chExt cx="7357617" cy="1859397"/>
          </a:xfrm>
        </p:grpSpPr>
        <p:sp>
          <p:nvSpPr>
            <p:cNvPr id="56" name="Rounded Rectangle 100">
              <a:extLst>
                <a:ext uri="{FF2B5EF4-FFF2-40B4-BE49-F238E27FC236}">
                  <a16:creationId xmlns:a16="http://schemas.microsoft.com/office/drawing/2014/main" id="{EF6197AE-6688-4CB0-A9F3-380283F9948A}"/>
                </a:ext>
              </a:extLst>
            </p:cNvPr>
            <p:cNvSpPr/>
            <p:nvPr/>
          </p:nvSpPr>
          <p:spPr>
            <a:xfrm>
              <a:off x="3106457" y="5630596"/>
              <a:ext cx="7357617" cy="1859397"/>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endParaRPr lang="en-GB" dirty="0">
                <a:solidFill>
                  <a:schemeClr val="tx1"/>
                </a:solidFill>
              </a:endParaRPr>
            </a:p>
          </p:txBody>
        </p:sp>
        <p:sp>
          <p:nvSpPr>
            <p:cNvPr id="62" name="TextBox 61">
              <a:extLst>
                <a:ext uri="{FF2B5EF4-FFF2-40B4-BE49-F238E27FC236}">
                  <a16:creationId xmlns:a16="http://schemas.microsoft.com/office/drawing/2014/main" id="{3AC0067D-3022-4D66-BEB2-9ADCB6BA202D}"/>
                </a:ext>
              </a:extLst>
            </p:cNvPr>
            <p:cNvSpPr txBox="1"/>
            <p:nvPr/>
          </p:nvSpPr>
          <p:spPr>
            <a:xfrm>
              <a:off x="3179468" y="5671265"/>
              <a:ext cx="7168420" cy="1754326"/>
            </a:xfrm>
            <a:prstGeom prst="rect">
              <a:avLst/>
            </a:prstGeom>
            <a:noFill/>
          </p:spPr>
          <p:txBody>
            <a:bodyPr wrap="square">
              <a:spAutoFit/>
            </a:bodyPr>
            <a:lstStyle/>
            <a:p>
              <a:pPr algn="just"/>
              <a:r>
                <a:rPr lang="en-US" sz="1800" b="0" i="0" u="none" strike="noStrike" baseline="0" dirty="0">
                  <a:latin typeface="Calibri" panose="020F0502020204030204" pitchFamily="34" charset="0"/>
                </a:rPr>
                <a:t>According to </a:t>
              </a:r>
              <a:r>
                <a:rPr lang="en-US" sz="1800" b="0" i="0" u="none" strike="noStrike" baseline="0" dirty="0">
                  <a:solidFill>
                    <a:schemeClr val="accent1"/>
                  </a:solidFill>
                  <a:latin typeface="Calibri" panose="020F0502020204030204" pitchFamily="34" charset="0"/>
                </a:rPr>
                <a:t>(INTERPOL Global Complex for Innovation, 2021), </a:t>
              </a:r>
              <a:r>
                <a:rPr lang="en-US" sz="1800" b="0" i="0" u="none" strike="noStrike" baseline="0" dirty="0">
                  <a:latin typeface="Calibri" panose="020F0502020204030204" pitchFamily="34" charset="0"/>
                </a:rPr>
                <a:t>malware and ransomware is a significant threat in the ASEAN region. Therefore t</a:t>
              </a:r>
              <a:r>
                <a:rPr lang="en-GB" dirty="0"/>
                <a:t>he </a:t>
              </a:r>
              <a:r>
                <a:rPr lang="en-GB" dirty="0">
                  <a:solidFill>
                    <a:schemeClr val="tx1"/>
                  </a:solidFill>
                </a:rPr>
                <a:t>app is proposed to be free download and used by all ASEAN </a:t>
              </a:r>
              <a:r>
                <a:rPr lang="en-US" altLang="zh-CN" dirty="0">
                  <a:solidFill>
                    <a:schemeClr val="tx1"/>
                  </a:solidFill>
                </a:rPr>
                <a:t>countries citizen</a:t>
              </a:r>
              <a:r>
                <a:rPr lang="en-GB" dirty="0">
                  <a:solidFill>
                    <a:schemeClr val="tx1"/>
                  </a:solidFill>
                </a:rPr>
                <a:t> and the app will be audited by accountant for not having security issue. </a:t>
              </a:r>
            </a:p>
            <a:p>
              <a:pPr algn="just"/>
              <a:r>
                <a:rPr lang="en-GB" b="1" dirty="0"/>
                <a:t>Implication: </a:t>
              </a:r>
              <a:r>
                <a:rPr lang="en-GB" dirty="0">
                  <a:solidFill>
                    <a:schemeClr val="tx1"/>
                  </a:solidFill>
                </a:rPr>
                <a:t>Mitigate </a:t>
              </a:r>
              <a:r>
                <a:rPr lang="en-GB" dirty="0"/>
                <a:t>the Security Threat Index</a:t>
              </a:r>
              <a:r>
                <a:rPr lang="en-GB" b="1" dirty="0"/>
                <a:t> </a:t>
              </a:r>
              <a:r>
                <a:rPr lang="en-GB" dirty="0"/>
                <a:t>that</a:t>
              </a:r>
              <a:r>
                <a:rPr lang="en-GB" b="1" dirty="0"/>
                <a:t> </a:t>
              </a:r>
              <a:r>
                <a:rPr lang="en-GB" dirty="0"/>
                <a:t>can be easily scalable to several ASEAN countries.</a:t>
              </a:r>
            </a:p>
          </p:txBody>
        </p:sp>
      </p:grpSp>
      <p:sp>
        <p:nvSpPr>
          <p:cNvPr id="9" name="TextBox 8">
            <a:extLst>
              <a:ext uri="{FF2B5EF4-FFF2-40B4-BE49-F238E27FC236}">
                <a16:creationId xmlns:a16="http://schemas.microsoft.com/office/drawing/2014/main" id="{2F01402E-79BB-459A-BA08-815D5CEB0056}"/>
              </a:ext>
            </a:extLst>
          </p:cNvPr>
          <p:cNvSpPr txBox="1"/>
          <p:nvPr/>
        </p:nvSpPr>
        <p:spPr>
          <a:xfrm>
            <a:off x="188719" y="1860824"/>
            <a:ext cx="1308500" cy="461665"/>
          </a:xfrm>
          <a:prstGeom prst="rect">
            <a:avLst/>
          </a:prstGeom>
          <a:noFill/>
        </p:spPr>
        <p:txBody>
          <a:bodyPr wrap="none" rtlCol="0">
            <a:spAutoFit/>
          </a:bodyPr>
          <a:lstStyle/>
          <a:p>
            <a:r>
              <a:rPr lang="en-MY" sz="2400" b="1" dirty="0"/>
              <a:t>App Icon</a:t>
            </a:r>
          </a:p>
        </p:txBody>
      </p:sp>
      <p:pic>
        <p:nvPicPr>
          <p:cNvPr id="47" name="Picture 2" descr="Clean Phone Wallpapers - Top Free Clean Phone Backgrounds - WallpaperAccess">
            <a:extLst>
              <a:ext uri="{FF2B5EF4-FFF2-40B4-BE49-F238E27FC236}">
                <a16:creationId xmlns:a16="http://schemas.microsoft.com/office/drawing/2014/main" id="{E1F79385-94B9-405D-8FFA-B8ED4AD092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353" b="16294"/>
          <a:stretch/>
        </p:blipFill>
        <p:spPr bwMode="auto">
          <a:xfrm>
            <a:off x="6023825" y="1479942"/>
            <a:ext cx="1802309" cy="328732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3EB8B22F-AC6C-4E03-B9E5-C6AB8124F1AE}"/>
              </a:ext>
            </a:extLst>
          </p:cNvPr>
          <p:cNvSpPr txBox="1"/>
          <p:nvPr/>
        </p:nvSpPr>
        <p:spPr>
          <a:xfrm>
            <a:off x="5139874" y="2435512"/>
            <a:ext cx="460797" cy="215444"/>
          </a:xfrm>
          <a:prstGeom prst="rect">
            <a:avLst/>
          </a:prstGeom>
          <a:noFill/>
        </p:spPr>
        <p:txBody>
          <a:bodyPr wrap="square" rtlCol="0">
            <a:spAutoFit/>
          </a:bodyPr>
          <a:lstStyle/>
          <a:p>
            <a:r>
              <a:rPr lang="en-MY" sz="800" dirty="0">
                <a:solidFill>
                  <a:schemeClr val="bg1"/>
                </a:solidFill>
              </a:rPr>
              <a:t>Photo</a:t>
            </a:r>
          </a:p>
        </p:txBody>
      </p:sp>
      <p:pic>
        <p:nvPicPr>
          <p:cNvPr id="50" name="Picture 6" descr="Toggle switch design: the full run through - Justinmind">
            <a:extLst>
              <a:ext uri="{FF2B5EF4-FFF2-40B4-BE49-F238E27FC236}">
                <a16:creationId xmlns:a16="http://schemas.microsoft.com/office/drawing/2014/main" id="{8D0E84DA-040A-46D0-82EF-9ADECCDD6E6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6545" b="41636" l="19200" r="68667">
                        <a14:foregroundMark x1="19200" y1="27636" x2="19200" y2="27636"/>
                        <a14:foregroundMark x1="34667" y1="24727" x2="41467" y2="27636"/>
                        <a14:foregroundMark x1="41467" y1="27636" x2="47200" y2="27636"/>
                        <a14:foregroundMark x1="56000" y1="26909" x2="60267" y2="28909"/>
                        <a14:foregroundMark x1="57333" y1="24364" x2="56533" y2="29818"/>
                        <a14:foregroundMark x1="58933" y1="27273" x2="58933" y2="26182"/>
                        <a14:foregroundMark x1="54000" y1="33636" x2="58533" y2="25818"/>
                        <a14:foregroundMark x1="58533" y1="25818" x2="62000" y2="35636"/>
                        <a14:foregroundMark x1="54800" y1="29091" x2="59200" y2="34000"/>
                        <a14:foregroundMark x1="60533" y1="34545" x2="61200" y2="35273"/>
                        <a14:foregroundMark x1="57600" y1="36364" x2="57600" y2="36364"/>
                        <a14:foregroundMark x1="57733" y1="36727" x2="57600" y2="37091"/>
                        <a14:foregroundMark x1="52267" y1="29455" x2="52267" y2="29091"/>
                        <a14:foregroundMark x1="52933" y1="24727" x2="53200" y2="24545"/>
                        <a14:foregroundMark x1="56800" y1="22909" x2="57067" y2="22909"/>
                        <a14:foregroundMark x1="60667" y1="23455" x2="60933" y2="24000"/>
                        <a14:foregroundMark x1="62400" y1="26182" x2="62533" y2="27636"/>
                        <a14:foregroundMark x1="62667" y1="29273" x2="62933" y2="30545"/>
                        <a14:foregroundMark x1="63333" y1="32727" x2="63333" y2="32909"/>
                      </a14:backgroundRemoval>
                    </a14:imgEffect>
                  </a14:imgLayer>
                </a14:imgProps>
              </a:ext>
              <a:ext uri="{28A0092B-C50C-407E-A947-70E740481C1C}">
                <a14:useLocalDpi xmlns:a14="http://schemas.microsoft.com/office/drawing/2010/main" val="0"/>
              </a:ext>
            </a:extLst>
          </a:blip>
          <a:srcRect l="29222" t="13424" r="26808" b="55081"/>
          <a:stretch/>
        </p:blipFill>
        <p:spPr bwMode="auto">
          <a:xfrm>
            <a:off x="7267998" y="2011173"/>
            <a:ext cx="391640" cy="205723"/>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81FFCFDB-D728-4B23-BDEB-ABA4BAF626CD}"/>
              </a:ext>
            </a:extLst>
          </p:cNvPr>
          <p:cNvSpPr txBox="1"/>
          <p:nvPr/>
        </p:nvSpPr>
        <p:spPr>
          <a:xfrm>
            <a:off x="6048291" y="1834911"/>
            <a:ext cx="1171776" cy="553998"/>
          </a:xfrm>
          <a:prstGeom prst="rect">
            <a:avLst/>
          </a:prstGeom>
          <a:noFill/>
        </p:spPr>
        <p:txBody>
          <a:bodyPr wrap="square" rtlCol="0">
            <a:spAutoFit/>
          </a:bodyPr>
          <a:lstStyle/>
          <a:p>
            <a:r>
              <a:rPr lang="en-MY" sz="1000" dirty="0">
                <a:solidFill>
                  <a:schemeClr val="bg1"/>
                </a:solidFill>
              </a:rPr>
              <a:t>Allow sharing your IP address with all the apps?</a:t>
            </a:r>
          </a:p>
        </p:txBody>
      </p:sp>
      <p:sp>
        <p:nvSpPr>
          <p:cNvPr id="51" name="TextBox 50">
            <a:extLst>
              <a:ext uri="{FF2B5EF4-FFF2-40B4-BE49-F238E27FC236}">
                <a16:creationId xmlns:a16="http://schemas.microsoft.com/office/drawing/2014/main" id="{C7C5CFB1-7BD9-4A70-9FE2-B82A0C8D35A5}"/>
              </a:ext>
            </a:extLst>
          </p:cNvPr>
          <p:cNvSpPr txBox="1"/>
          <p:nvPr/>
        </p:nvSpPr>
        <p:spPr>
          <a:xfrm>
            <a:off x="6037380" y="3035008"/>
            <a:ext cx="1171776" cy="553998"/>
          </a:xfrm>
          <a:prstGeom prst="rect">
            <a:avLst/>
          </a:prstGeom>
          <a:noFill/>
        </p:spPr>
        <p:txBody>
          <a:bodyPr wrap="square" rtlCol="0">
            <a:spAutoFit/>
          </a:bodyPr>
          <a:lstStyle/>
          <a:p>
            <a:r>
              <a:rPr lang="en-MY" sz="1000" dirty="0">
                <a:solidFill>
                  <a:schemeClr val="bg1"/>
                </a:solidFill>
              </a:rPr>
              <a:t>Allow sharing your contacts with all apps?</a:t>
            </a:r>
          </a:p>
        </p:txBody>
      </p:sp>
      <p:sp>
        <p:nvSpPr>
          <p:cNvPr id="53" name="TextBox 52">
            <a:extLst>
              <a:ext uri="{FF2B5EF4-FFF2-40B4-BE49-F238E27FC236}">
                <a16:creationId xmlns:a16="http://schemas.microsoft.com/office/drawing/2014/main" id="{76CBE241-A94E-474D-8612-60EECD7B1A6A}"/>
              </a:ext>
            </a:extLst>
          </p:cNvPr>
          <p:cNvSpPr txBox="1"/>
          <p:nvPr/>
        </p:nvSpPr>
        <p:spPr>
          <a:xfrm>
            <a:off x="6023825" y="3578312"/>
            <a:ext cx="1555555" cy="400110"/>
          </a:xfrm>
          <a:prstGeom prst="rect">
            <a:avLst/>
          </a:prstGeom>
          <a:noFill/>
        </p:spPr>
        <p:txBody>
          <a:bodyPr wrap="square" rtlCol="0">
            <a:spAutoFit/>
          </a:bodyPr>
          <a:lstStyle/>
          <a:p>
            <a:r>
              <a:rPr lang="en-MY" sz="1000" dirty="0">
                <a:solidFill>
                  <a:schemeClr val="bg1"/>
                </a:solidFill>
              </a:rPr>
              <a:t>High risk apps detected as follow:</a:t>
            </a:r>
          </a:p>
        </p:txBody>
      </p:sp>
      <p:pic>
        <p:nvPicPr>
          <p:cNvPr id="3" name="Picture 2">
            <a:extLst>
              <a:ext uri="{FF2B5EF4-FFF2-40B4-BE49-F238E27FC236}">
                <a16:creationId xmlns:a16="http://schemas.microsoft.com/office/drawing/2014/main" id="{14C76CD5-D8F5-45C4-B81C-301EE080B029}"/>
              </a:ext>
            </a:extLst>
          </p:cNvPr>
          <p:cNvPicPr>
            <a:picLocks noChangeAspect="1"/>
          </p:cNvPicPr>
          <p:nvPr/>
        </p:nvPicPr>
        <p:blipFill rotWithShape="1">
          <a:blip r:embed="rId13"/>
          <a:srcRect l="1502"/>
          <a:stretch/>
        </p:blipFill>
        <p:spPr>
          <a:xfrm>
            <a:off x="6052052" y="4040096"/>
            <a:ext cx="1663864" cy="456891"/>
          </a:xfrm>
          <a:prstGeom prst="rect">
            <a:avLst/>
          </a:prstGeom>
        </p:spPr>
      </p:pic>
      <p:sp>
        <p:nvSpPr>
          <p:cNvPr id="63" name="TextBox 62">
            <a:extLst>
              <a:ext uri="{FF2B5EF4-FFF2-40B4-BE49-F238E27FC236}">
                <a16:creationId xmlns:a16="http://schemas.microsoft.com/office/drawing/2014/main" id="{E2ED4A0D-1075-4119-8DBC-B11E190C7E6C}"/>
              </a:ext>
            </a:extLst>
          </p:cNvPr>
          <p:cNvSpPr txBox="1"/>
          <p:nvPr/>
        </p:nvSpPr>
        <p:spPr>
          <a:xfrm>
            <a:off x="6052053" y="4490804"/>
            <a:ext cx="1774082" cy="215444"/>
          </a:xfrm>
          <a:prstGeom prst="rect">
            <a:avLst/>
          </a:prstGeom>
          <a:noFill/>
        </p:spPr>
        <p:txBody>
          <a:bodyPr wrap="square" rtlCol="0">
            <a:spAutoFit/>
          </a:bodyPr>
          <a:lstStyle/>
          <a:p>
            <a:r>
              <a:rPr lang="en-MY" sz="800" u="sng" dirty="0">
                <a:solidFill>
                  <a:schemeClr val="accent1"/>
                </a:solidFill>
              </a:rPr>
              <a:t>Uninstall</a:t>
            </a:r>
            <a:r>
              <a:rPr lang="en-MY" sz="800" dirty="0">
                <a:solidFill>
                  <a:schemeClr val="accent1"/>
                </a:solidFill>
              </a:rPr>
              <a:t>  </a:t>
            </a:r>
            <a:r>
              <a:rPr lang="en-MY" sz="800" u="sng" dirty="0">
                <a:solidFill>
                  <a:schemeClr val="accent1"/>
                </a:solidFill>
              </a:rPr>
              <a:t>Block tracking connection</a:t>
            </a:r>
          </a:p>
        </p:txBody>
      </p:sp>
      <p:sp>
        <p:nvSpPr>
          <p:cNvPr id="64" name="TextBox 63">
            <a:extLst>
              <a:ext uri="{FF2B5EF4-FFF2-40B4-BE49-F238E27FC236}">
                <a16:creationId xmlns:a16="http://schemas.microsoft.com/office/drawing/2014/main" id="{36704644-2AA3-4564-94CB-A1D3D95A2973}"/>
              </a:ext>
            </a:extLst>
          </p:cNvPr>
          <p:cNvSpPr txBox="1"/>
          <p:nvPr/>
        </p:nvSpPr>
        <p:spPr>
          <a:xfrm>
            <a:off x="6043638" y="2419366"/>
            <a:ext cx="1171776" cy="553998"/>
          </a:xfrm>
          <a:prstGeom prst="rect">
            <a:avLst/>
          </a:prstGeom>
          <a:noFill/>
        </p:spPr>
        <p:txBody>
          <a:bodyPr wrap="square" rtlCol="0">
            <a:spAutoFit/>
          </a:bodyPr>
          <a:lstStyle/>
          <a:p>
            <a:r>
              <a:rPr lang="en-MY" sz="1000" dirty="0">
                <a:solidFill>
                  <a:schemeClr val="bg1"/>
                </a:solidFill>
              </a:rPr>
              <a:t>Allow sharing your photos with all the apps?</a:t>
            </a:r>
          </a:p>
        </p:txBody>
      </p:sp>
      <p:pic>
        <p:nvPicPr>
          <p:cNvPr id="65" name="Picture 6" descr="Toggle switch design: the full run through - Justinmind">
            <a:extLst>
              <a:ext uri="{FF2B5EF4-FFF2-40B4-BE49-F238E27FC236}">
                <a16:creationId xmlns:a16="http://schemas.microsoft.com/office/drawing/2014/main" id="{08EE899A-D84D-41B5-9D10-01354E91C585}"/>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6545" b="41636" l="19200" r="68667">
                        <a14:foregroundMark x1="19200" y1="27636" x2="19200" y2="27636"/>
                        <a14:foregroundMark x1="34667" y1="24727" x2="41467" y2="27636"/>
                        <a14:foregroundMark x1="41467" y1="27636" x2="47200" y2="27636"/>
                        <a14:foregroundMark x1="56000" y1="26909" x2="60267" y2="28909"/>
                        <a14:foregroundMark x1="57333" y1="24364" x2="56533" y2="29818"/>
                        <a14:foregroundMark x1="58933" y1="27273" x2="58933" y2="26182"/>
                        <a14:foregroundMark x1="54000" y1="33636" x2="58533" y2="25818"/>
                        <a14:foregroundMark x1="58533" y1="25818" x2="62000" y2="35636"/>
                        <a14:foregroundMark x1="54800" y1="29091" x2="59200" y2="34000"/>
                        <a14:foregroundMark x1="60533" y1="34545" x2="61200" y2="35273"/>
                        <a14:foregroundMark x1="57600" y1="36364" x2="57600" y2="36364"/>
                        <a14:foregroundMark x1="57733" y1="36727" x2="57600" y2="37091"/>
                        <a14:foregroundMark x1="52267" y1="29455" x2="52267" y2="29091"/>
                        <a14:foregroundMark x1="52933" y1="24727" x2="53200" y2="24545"/>
                        <a14:foregroundMark x1="56800" y1="22909" x2="57067" y2="22909"/>
                        <a14:foregroundMark x1="60667" y1="23455" x2="60933" y2="24000"/>
                        <a14:foregroundMark x1="62400" y1="26182" x2="62533" y2="27636"/>
                        <a14:foregroundMark x1="62667" y1="29273" x2="62933" y2="30545"/>
                        <a14:foregroundMark x1="63333" y1="32727" x2="63333" y2="32909"/>
                      </a14:backgroundRemoval>
                    </a14:imgEffect>
                  </a14:imgLayer>
                </a14:imgProps>
              </a:ext>
              <a:ext uri="{28A0092B-C50C-407E-A947-70E740481C1C}">
                <a14:useLocalDpi xmlns:a14="http://schemas.microsoft.com/office/drawing/2010/main" val="0"/>
              </a:ext>
            </a:extLst>
          </a:blip>
          <a:srcRect l="29222" t="13424" r="26808" b="55081"/>
          <a:stretch/>
        </p:blipFill>
        <p:spPr bwMode="auto">
          <a:xfrm>
            <a:off x="7324276" y="2573240"/>
            <a:ext cx="391640" cy="2057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8" descr="Toggle switch design: the full run through - Justinmind">
            <a:extLst>
              <a:ext uri="{FF2B5EF4-FFF2-40B4-BE49-F238E27FC236}">
                <a16:creationId xmlns:a16="http://schemas.microsoft.com/office/drawing/2014/main" id="{3A89E801-29B6-483B-BAF5-52AC3EA64BFC}"/>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54182" b="79273" l="31200" r="67067">
                        <a14:foregroundMark x1="54267" y1="61818" x2="60133" y2="66909"/>
                        <a14:foregroundMark x1="60133" y1="66909" x2="60667" y2="63818"/>
                        <a14:foregroundMark x1="53600" y1="65455" x2="54800" y2="65273"/>
                        <a14:foregroundMark x1="57467" y1="65818" x2="58400" y2="66909"/>
                        <a14:foregroundMark x1="56267" y1="68000" x2="57067" y2="68000"/>
                        <a14:foregroundMark x1="44667" y1="56000" x2="36800" y2="56364"/>
                        <a14:foregroundMark x1="36800" y1="56364" x2="32133" y2="63818"/>
                        <a14:foregroundMark x1="32133" y1="63818" x2="40400" y2="68000"/>
                        <a14:foregroundMark x1="40400" y1="68000" x2="42800" y2="68000"/>
                        <a14:foregroundMark x1="65067" y1="63091" x2="65733" y2="69818"/>
                        <a14:foregroundMark x1="67067" y1="66364" x2="66933" y2="68182"/>
                      </a14:backgroundRemoval>
                    </a14:imgEffect>
                  </a14:imgLayer>
                </a14:imgProps>
              </a:ext>
              <a:ext uri="{28A0092B-C50C-407E-A947-70E740481C1C}">
                <a14:useLocalDpi xmlns:a14="http://schemas.microsoft.com/office/drawing/2010/main" val="0"/>
              </a:ext>
            </a:extLst>
          </a:blip>
          <a:srcRect l="27089" t="51130" r="30086" b="17425"/>
          <a:stretch/>
        </p:blipFill>
        <p:spPr bwMode="auto">
          <a:xfrm>
            <a:off x="7324276" y="3266981"/>
            <a:ext cx="382065" cy="2057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6">
            <a:extLst>
              <a:ext uri="{FF2B5EF4-FFF2-40B4-BE49-F238E27FC236}">
                <a16:creationId xmlns:a16="http://schemas.microsoft.com/office/drawing/2014/main" id="{4BB118AD-98C4-4D58-8440-4BF315FCFE2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8889" b="82130" l="28900" r="71400">
                        <a14:foregroundMark x1="38800" y1="9815" x2="38800" y2="9815"/>
                        <a14:foregroundMark x1="66500" y1="8889" x2="66500" y2="8889"/>
                        <a14:foregroundMark x1="40600" y1="81852" x2="50000" y2="82222"/>
                        <a14:foregroundMark x1="50000" y1="82222" x2="55800" y2="82130"/>
                        <a14:foregroundMark x1="35700" y1="82130" x2="32200" y2="81574"/>
                        <a14:foregroundMark x1="70900" y1="51111" x2="71200" y2="51111"/>
                        <a14:foregroundMark x1="71200" y1="45926" x2="71200" y2="45926"/>
                        <a14:foregroundMark x1="71000" y1="40093" x2="71000" y2="40093"/>
                        <a14:foregroundMark x1="71400" y1="31481" x2="71400" y2="31481"/>
                        <a14:foregroundMark x1="29000" y1="31204" x2="29000" y2="33981"/>
                        <a14:foregroundMark x1="45500" y1="9352" x2="53600" y2="9537"/>
                        <a14:foregroundMark x1="53600" y1="9537" x2="55300" y2="9444"/>
                        <a14:foregroundMark x1="56700" y1="9537" x2="42500" y2="9815"/>
                        <a14:foregroundMark x1="41900" y1="9352" x2="32300" y2="10000"/>
                        <a14:foregroundMark x1="32300" y1="10000" x2="32200" y2="10000"/>
                        <a14:foregroundMark x1="33600" y1="9722" x2="29500" y2="14630"/>
                        <a14:foregroundMark x1="29000" y1="37593" x2="29000" y2="37593"/>
                        <a14:foregroundMark x1="29300" y1="58889" x2="29300" y2="58889"/>
                        <a14:foregroundMark x1="28900" y1="62963" x2="28900" y2="62963"/>
                        <a14:foregroundMark x1="71200" y1="54444" x2="71200" y2="54444"/>
                        <a14:foregroundMark x1="70900" y1="76019" x2="70900" y2="76019"/>
                        <a14:foregroundMark x1="70800" y1="66759" x2="70800" y2="66759"/>
                        <a14:foregroundMark x1="70900" y1="64907" x2="70900" y2="64907"/>
                        <a14:foregroundMark x1="71000" y1="78148" x2="71000" y2="78148"/>
                        <a14:foregroundMark x1="71000" y1="78148" x2="71000" y2="78148"/>
                        <a14:foregroundMark x1="69200" y1="81111" x2="55800" y2="81667"/>
                        <a14:foregroundMark x1="70800" y1="23426" x2="70600" y2="25370"/>
                      </a14:backgroundRemoval>
                    </a14:imgEffect>
                  </a14:imgLayer>
                </a14:imgProps>
              </a:ext>
              <a:ext uri="{28A0092B-C50C-407E-A947-70E740481C1C}">
                <a14:useLocalDpi xmlns:a14="http://schemas.microsoft.com/office/drawing/2010/main" val="0"/>
              </a:ext>
            </a:extLst>
          </a:blip>
          <a:srcRect l="27876" t="6887" r="27672" b="15162"/>
          <a:stretch/>
        </p:blipFill>
        <p:spPr>
          <a:xfrm>
            <a:off x="8077501" y="1300917"/>
            <a:ext cx="1937450" cy="3669294"/>
          </a:xfrm>
          <a:prstGeom prst="rect">
            <a:avLst/>
          </a:prstGeom>
        </p:spPr>
      </p:pic>
      <p:pic>
        <p:nvPicPr>
          <p:cNvPr id="68" name="Picture 2" descr="Clean Phone Wallpapers - Top Free Clean Phone Backgrounds - WallpaperAccess">
            <a:extLst>
              <a:ext uri="{FF2B5EF4-FFF2-40B4-BE49-F238E27FC236}">
                <a16:creationId xmlns:a16="http://schemas.microsoft.com/office/drawing/2014/main" id="{DDDB93B2-99EF-47F6-A3DF-620DF48F57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353" b="16294"/>
          <a:stretch/>
        </p:blipFill>
        <p:spPr bwMode="auto">
          <a:xfrm>
            <a:off x="8145071" y="1479941"/>
            <a:ext cx="1802309" cy="32873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3C8868-B035-4752-97E3-39276AD44841}"/>
              </a:ext>
            </a:extLst>
          </p:cNvPr>
          <p:cNvSpPr txBox="1"/>
          <p:nvPr/>
        </p:nvSpPr>
        <p:spPr>
          <a:xfrm>
            <a:off x="3796343" y="4891439"/>
            <a:ext cx="1861576" cy="646331"/>
          </a:xfrm>
          <a:prstGeom prst="rect">
            <a:avLst/>
          </a:prstGeom>
          <a:noFill/>
        </p:spPr>
        <p:txBody>
          <a:bodyPr wrap="square" rtlCol="0">
            <a:spAutoFit/>
          </a:bodyPr>
          <a:lstStyle/>
          <a:p>
            <a:r>
              <a:rPr lang="en-MY" dirty="0"/>
              <a:t>To manage app one by one</a:t>
            </a:r>
          </a:p>
        </p:txBody>
      </p:sp>
      <p:sp>
        <p:nvSpPr>
          <p:cNvPr id="69" name="TextBox 68">
            <a:extLst>
              <a:ext uri="{FF2B5EF4-FFF2-40B4-BE49-F238E27FC236}">
                <a16:creationId xmlns:a16="http://schemas.microsoft.com/office/drawing/2014/main" id="{A11C6539-6DD1-4BE0-A4FB-91B7347415C7}"/>
              </a:ext>
            </a:extLst>
          </p:cNvPr>
          <p:cNvSpPr txBox="1"/>
          <p:nvPr/>
        </p:nvSpPr>
        <p:spPr>
          <a:xfrm>
            <a:off x="5950182" y="4891439"/>
            <a:ext cx="1861576" cy="646331"/>
          </a:xfrm>
          <a:prstGeom prst="rect">
            <a:avLst/>
          </a:prstGeom>
          <a:noFill/>
        </p:spPr>
        <p:txBody>
          <a:bodyPr wrap="square" rtlCol="0">
            <a:spAutoFit/>
          </a:bodyPr>
          <a:lstStyle/>
          <a:p>
            <a:r>
              <a:rPr lang="en-MY" dirty="0"/>
              <a:t>To manage all apps at once</a:t>
            </a:r>
          </a:p>
        </p:txBody>
      </p:sp>
      <p:sp>
        <p:nvSpPr>
          <p:cNvPr id="70" name="TextBox 69">
            <a:extLst>
              <a:ext uri="{FF2B5EF4-FFF2-40B4-BE49-F238E27FC236}">
                <a16:creationId xmlns:a16="http://schemas.microsoft.com/office/drawing/2014/main" id="{E51CB490-99FD-4094-8BCA-E5ADCD415EA8}"/>
              </a:ext>
            </a:extLst>
          </p:cNvPr>
          <p:cNvSpPr txBox="1"/>
          <p:nvPr/>
        </p:nvSpPr>
        <p:spPr>
          <a:xfrm>
            <a:off x="4716443" y="2435512"/>
            <a:ext cx="553985" cy="215444"/>
          </a:xfrm>
          <a:prstGeom prst="rect">
            <a:avLst/>
          </a:prstGeom>
          <a:noFill/>
        </p:spPr>
        <p:txBody>
          <a:bodyPr wrap="square" rtlCol="0">
            <a:spAutoFit/>
          </a:bodyPr>
          <a:lstStyle/>
          <a:p>
            <a:r>
              <a:rPr lang="en-MY" sz="800" dirty="0">
                <a:solidFill>
                  <a:schemeClr val="bg1"/>
                </a:solidFill>
              </a:rPr>
              <a:t>Contacts</a:t>
            </a:r>
          </a:p>
        </p:txBody>
      </p:sp>
      <p:sp>
        <p:nvSpPr>
          <p:cNvPr id="71" name="TextBox 70">
            <a:extLst>
              <a:ext uri="{FF2B5EF4-FFF2-40B4-BE49-F238E27FC236}">
                <a16:creationId xmlns:a16="http://schemas.microsoft.com/office/drawing/2014/main" id="{77C17AC7-4B51-4F03-B3C0-BD25FEC5838A}"/>
              </a:ext>
            </a:extLst>
          </p:cNvPr>
          <p:cNvSpPr txBox="1"/>
          <p:nvPr/>
        </p:nvSpPr>
        <p:spPr>
          <a:xfrm>
            <a:off x="4293011" y="2435512"/>
            <a:ext cx="553985" cy="215444"/>
          </a:xfrm>
          <a:prstGeom prst="rect">
            <a:avLst/>
          </a:prstGeom>
          <a:noFill/>
        </p:spPr>
        <p:txBody>
          <a:bodyPr wrap="square" rtlCol="0">
            <a:spAutoFit/>
          </a:bodyPr>
          <a:lstStyle/>
          <a:p>
            <a:r>
              <a:rPr lang="en-MY" sz="800" dirty="0">
                <a:solidFill>
                  <a:schemeClr val="bg1"/>
                </a:solidFill>
              </a:rPr>
              <a:t>Location</a:t>
            </a:r>
          </a:p>
        </p:txBody>
      </p:sp>
      <p:sp>
        <p:nvSpPr>
          <p:cNvPr id="72" name="TextBox 71">
            <a:extLst>
              <a:ext uri="{FF2B5EF4-FFF2-40B4-BE49-F238E27FC236}">
                <a16:creationId xmlns:a16="http://schemas.microsoft.com/office/drawing/2014/main" id="{C62320E8-ED93-4015-9064-8DE31EFFBA24}"/>
              </a:ext>
            </a:extLst>
          </p:cNvPr>
          <p:cNvSpPr txBox="1"/>
          <p:nvPr/>
        </p:nvSpPr>
        <p:spPr>
          <a:xfrm>
            <a:off x="4516369" y="2265559"/>
            <a:ext cx="972801" cy="230832"/>
          </a:xfrm>
          <a:prstGeom prst="rect">
            <a:avLst/>
          </a:prstGeom>
          <a:noFill/>
        </p:spPr>
        <p:txBody>
          <a:bodyPr wrap="square" rtlCol="0">
            <a:spAutoFit/>
          </a:bodyPr>
          <a:lstStyle/>
          <a:p>
            <a:r>
              <a:rPr lang="en-MY" sz="900" b="1" u="sng" dirty="0">
                <a:solidFill>
                  <a:schemeClr val="bg1"/>
                </a:solidFill>
              </a:rPr>
              <a:t>Allow sharing?</a:t>
            </a:r>
          </a:p>
        </p:txBody>
      </p:sp>
      <p:pic>
        <p:nvPicPr>
          <p:cNvPr id="73" name="Picture 6" descr="Toggle switch design: the full run through - Justinmind">
            <a:extLst>
              <a:ext uri="{FF2B5EF4-FFF2-40B4-BE49-F238E27FC236}">
                <a16:creationId xmlns:a16="http://schemas.microsoft.com/office/drawing/2014/main" id="{F51928A5-498A-4829-A293-21A52001DA4B}"/>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6545" b="41636" l="19200" r="68667">
                        <a14:foregroundMark x1="19200" y1="27636" x2="19200" y2="27636"/>
                        <a14:foregroundMark x1="34667" y1="24727" x2="41467" y2="27636"/>
                        <a14:foregroundMark x1="41467" y1="27636" x2="47200" y2="27636"/>
                        <a14:foregroundMark x1="56000" y1="26909" x2="60267" y2="28909"/>
                        <a14:foregroundMark x1="57333" y1="24364" x2="56533" y2="29818"/>
                        <a14:foregroundMark x1="58933" y1="27273" x2="58933" y2="26182"/>
                        <a14:foregroundMark x1="54000" y1="33636" x2="58533" y2="25818"/>
                        <a14:foregroundMark x1="58533" y1="25818" x2="62000" y2="35636"/>
                        <a14:foregroundMark x1="54800" y1="29091" x2="59200" y2="34000"/>
                        <a14:foregroundMark x1="60533" y1="34545" x2="61200" y2="35273"/>
                        <a14:foregroundMark x1="57600" y1="36364" x2="57600" y2="36364"/>
                        <a14:foregroundMark x1="57733" y1="36727" x2="57600" y2="37091"/>
                        <a14:foregroundMark x1="52267" y1="29455" x2="52267" y2="29091"/>
                        <a14:foregroundMark x1="52933" y1="24727" x2="53200" y2="24545"/>
                        <a14:foregroundMark x1="56800" y1="22909" x2="57067" y2="22909"/>
                        <a14:foregroundMark x1="60667" y1="23455" x2="60933" y2="24000"/>
                        <a14:foregroundMark x1="62400" y1="26182" x2="62533" y2="27636"/>
                        <a14:foregroundMark x1="62667" y1="29273" x2="62933" y2="30545"/>
                        <a14:foregroundMark x1="63333" y1="32727" x2="63333" y2="32909"/>
                      </a14:backgroundRemoval>
                    </a14:imgEffect>
                  </a14:imgLayer>
                </a14:imgProps>
              </a:ext>
              <a:ext uri="{28A0092B-C50C-407E-A947-70E740481C1C}">
                <a14:useLocalDpi xmlns:a14="http://schemas.microsoft.com/office/drawing/2010/main" val="0"/>
              </a:ext>
            </a:extLst>
          </a:blip>
          <a:srcRect l="29222" t="13424" r="26808" b="55081"/>
          <a:stretch/>
        </p:blipFill>
        <p:spPr bwMode="auto">
          <a:xfrm>
            <a:off x="4463090" y="2795320"/>
            <a:ext cx="274137" cy="144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Toggle switch design: the full run through - Justinmind">
            <a:extLst>
              <a:ext uri="{FF2B5EF4-FFF2-40B4-BE49-F238E27FC236}">
                <a16:creationId xmlns:a16="http://schemas.microsoft.com/office/drawing/2014/main" id="{16D99976-0876-417C-8017-0E3302C43F96}"/>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6545" b="41636" l="19200" r="68667">
                        <a14:foregroundMark x1="19200" y1="27636" x2="19200" y2="27636"/>
                        <a14:foregroundMark x1="34667" y1="24727" x2="41467" y2="27636"/>
                        <a14:foregroundMark x1="41467" y1="27636" x2="47200" y2="27636"/>
                        <a14:foregroundMark x1="56000" y1="26909" x2="60267" y2="28909"/>
                        <a14:foregroundMark x1="57333" y1="24364" x2="56533" y2="29818"/>
                        <a14:foregroundMark x1="58933" y1="27273" x2="58933" y2="26182"/>
                        <a14:foregroundMark x1="54000" y1="33636" x2="58533" y2="25818"/>
                        <a14:foregroundMark x1="58533" y1="25818" x2="62000" y2="35636"/>
                        <a14:foregroundMark x1="54800" y1="29091" x2="59200" y2="34000"/>
                        <a14:foregroundMark x1="60533" y1="34545" x2="61200" y2="35273"/>
                        <a14:foregroundMark x1="57600" y1="36364" x2="57600" y2="36364"/>
                        <a14:foregroundMark x1="57733" y1="36727" x2="57600" y2="37091"/>
                        <a14:foregroundMark x1="52267" y1="29455" x2="52267" y2="29091"/>
                        <a14:foregroundMark x1="52933" y1="24727" x2="53200" y2="24545"/>
                        <a14:foregroundMark x1="56800" y1="22909" x2="57067" y2="22909"/>
                        <a14:foregroundMark x1="60667" y1="23455" x2="60933" y2="24000"/>
                        <a14:foregroundMark x1="62400" y1="26182" x2="62533" y2="27636"/>
                        <a14:foregroundMark x1="62667" y1="29273" x2="62933" y2="30545"/>
                        <a14:foregroundMark x1="63333" y1="32727" x2="63333" y2="32909"/>
                      </a14:backgroundRemoval>
                    </a14:imgEffect>
                  </a14:imgLayer>
                </a14:imgProps>
              </a:ext>
              <a:ext uri="{28A0092B-C50C-407E-A947-70E740481C1C}">
                <a14:useLocalDpi xmlns:a14="http://schemas.microsoft.com/office/drawing/2010/main" val="0"/>
              </a:ext>
            </a:extLst>
          </a:blip>
          <a:srcRect l="29222" t="13424" r="26808" b="55081"/>
          <a:stretch/>
        </p:blipFill>
        <p:spPr bwMode="auto">
          <a:xfrm>
            <a:off x="4907062" y="2795320"/>
            <a:ext cx="274137" cy="1440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8" descr="Toggle switch design: the full run through - Justinmind">
            <a:extLst>
              <a:ext uri="{FF2B5EF4-FFF2-40B4-BE49-F238E27FC236}">
                <a16:creationId xmlns:a16="http://schemas.microsoft.com/office/drawing/2014/main" id="{D2C018E4-1C6B-4D43-A21E-B3EE2C705B55}"/>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54182" b="79273" l="31200" r="67067">
                        <a14:foregroundMark x1="54267" y1="61818" x2="60133" y2="66909"/>
                        <a14:foregroundMark x1="60133" y1="66909" x2="60667" y2="63818"/>
                        <a14:foregroundMark x1="53600" y1="65455" x2="54800" y2="65273"/>
                        <a14:foregroundMark x1="57467" y1="65818" x2="58400" y2="66909"/>
                        <a14:foregroundMark x1="56267" y1="68000" x2="57067" y2="68000"/>
                        <a14:foregroundMark x1="44667" y1="56000" x2="36800" y2="56364"/>
                        <a14:foregroundMark x1="36800" y1="56364" x2="32133" y2="63818"/>
                        <a14:foregroundMark x1="32133" y1="63818" x2="40400" y2="68000"/>
                        <a14:foregroundMark x1="40400" y1="68000" x2="42800" y2="68000"/>
                        <a14:foregroundMark x1="65067" y1="63091" x2="65733" y2="69818"/>
                        <a14:foregroundMark x1="67067" y1="66364" x2="66933" y2="68182"/>
                      </a14:backgroundRemoval>
                    </a14:imgEffect>
                  </a14:imgLayer>
                </a14:imgProps>
              </a:ext>
              <a:ext uri="{28A0092B-C50C-407E-A947-70E740481C1C}">
                <a14:useLocalDpi xmlns:a14="http://schemas.microsoft.com/office/drawing/2010/main" val="0"/>
              </a:ext>
            </a:extLst>
          </a:blip>
          <a:srcRect l="27089" t="51130" r="30086" b="17425"/>
          <a:stretch/>
        </p:blipFill>
        <p:spPr bwMode="auto">
          <a:xfrm>
            <a:off x="4907062" y="3324206"/>
            <a:ext cx="267434" cy="14400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Toggle switch design: the full run through - Justinmind">
            <a:extLst>
              <a:ext uri="{FF2B5EF4-FFF2-40B4-BE49-F238E27FC236}">
                <a16:creationId xmlns:a16="http://schemas.microsoft.com/office/drawing/2014/main" id="{B91F38A6-2254-4E4C-A0BC-99A21DD986FC}"/>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6545" b="41636" l="19200" r="68667">
                        <a14:foregroundMark x1="19200" y1="27636" x2="19200" y2="27636"/>
                        <a14:foregroundMark x1="34667" y1="24727" x2="41467" y2="27636"/>
                        <a14:foregroundMark x1="41467" y1="27636" x2="47200" y2="27636"/>
                        <a14:foregroundMark x1="56000" y1="26909" x2="60267" y2="28909"/>
                        <a14:foregroundMark x1="57333" y1="24364" x2="56533" y2="29818"/>
                        <a14:foregroundMark x1="58933" y1="27273" x2="58933" y2="26182"/>
                        <a14:foregroundMark x1="54000" y1="33636" x2="58533" y2="25818"/>
                        <a14:foregroundMark x1="58533" y1="25818" x2="62000" y2="35636"/>
                        <a14:foregroundMark x1="54800" y1="29091" x2="59200" y2="34000"/>
                        <a14:foregroundMark x1="60533" y1="34545" x2="61200" y2="35273"/>
                        <a14:foregroundMark x1="57600" y1="36364" x2="57600" y2="36364"/>
                        <a14:foregroundMark x1="57733" y1="36727" x2="57600" y2="37091"/>
                        <a14:foregroundMark x1="52267" y1="29455" x2="52267" y2="29091"/>
                        <a14:foregroundMark x1="52933" y1="24727" x2="53200" y2="24545"/>
                        <a14:foregroundMark x1="56800" y1="22909" x2="57067" y2="22909"/>
                        <a14:foregroundMark x1="60667" y1="23455" x2="60933" y2="24000"/>
                        <a14:foregroundMark x1="62400" y1="26182" x2="62533" y2="27636"/>
                        <a14:foregroundMark x1="62667" y1="29273" x2="62933" y2="30545"/>
                        <a14:foregroundMark x1="63333" y1="32727" x2="63333" y2="32909"/>
                      </a14:backgroundRemoval>
                    </a14:imgEffect>
                  </a14:imgLayer>
                </a14:imgProps>
              </a:ext>
              <a:ext uri="{28A0092B-C50C-407E-A947-70E740481C1C}">
                <a14:useLocalDpi xmlns:a14="http://schemas.microsoft.com/office/drawing/2010/main" val="0"/>
              </a:ext>
            </a:extLst>
          </a:blip>
          <a:srcRect l="29222" t="13424" r="26808" b="55081"/>
          <a:stretch/>
        </p:blipFill>
        <p:spPr bwMode="auto">
          <a:xfrm>
            <a:off x="4463090" y="3324206"/>
            <a:ext cx="274137" cy="14400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Toggle switch design: the full run through - Justinmind">
            <a:extLst>
              <a:ext uri="{FF2B5EF4-FFF2-40B4-BE49-F238E27FC236}">
                <a16:creationId xmlns:a16="http://schemas.microsoft.com/office/drawing/2014/main" id="{4FCDDFBD-1A8A-42FF-BEF7-DD1021FB8EB7}"/>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6545" b="41636" l="19200" r="68667">
                        <a14:foregroundMark x1="19200" y1="27636" x2="19200" y2="27636"/>
                        <a14:foregroundMark x1="34667" y1="24727" x2="41467" y2="27636"/>
                        <a14:foregroundMark x1="41467" y1="27636" x2="47200" y2="27636"/>
                        <a14:foregroundMark x1="56000" y1="26909" x2="60267" y2="28909"/>
                        <a14:foregroundMark x1="57333" y1="24364" x2="56533" y2="29818"/>
                        <a14:foregroundMark x1="58933" y1="27273" x2="58933" y2="26182"/>
                        <a14:foregroundMark x1="54000" y1="33636" x2="58533" y2="25818"/>
                        <a14:foregroundMark x1="58533" y1="25818" x2="62000" y2="35636"/>
                        <a14:foregroundMark x1="54800" y1="29091" x2="59200" y2="34000"/>
                        <a14:foregroundMark x1="60533" y1="34545" x2="61200" y2="35273"/>
                        <a14:foregroundMark x1="57600" y1="36364" x2="57600" y2="36364"/>
                        <a14:foregroundMark x1="57733" y1="36727" x2="57600" y2="37091"/>
                        <a14:foregroundMark x1="52267" y1="29455" x2="52267" y2="29091"/>
                        <a14:foregroundMark x1="52933" y1="24727" x2="53200" y2="24545"/>
                        <a14:foregroundMark x1="56800" y1="22909" x2="57067" y2="22909"/>
                        <a14:foregroundMark x1="60667" y1="23455" x2="60933" y2="24000"/>
                        <a14:foregroundMark x1="62400" y1="26182" x2="62533" y2="27636"/>
                        <a14:foregroundMark x1="62667" y1="29273" x2="62933" y2="30545"/>
                        <a14:foregroundMark x1="63333" y1="32727" x2="63333" y2="32909"/>
                      </a14:backgroundRemoval>
                    </a14:imgEffect>
                  </a14:imgLayer>
                </a14:imgProps>
              </a:ext>
              <a:ext uri="{28A0092B-C50C-407E-A947-70E740481C1C}">
                <a14:useLocalDpi xmlns:a14="http://schemas.microsoft.com/office/drawing/2010/main" val="0"/>
              </a:ext>
            </a:extLst>
          </a:blip>
          <a:srcRect l="29222" t="13424" r="26808" b="55081"/>
          <a:stretch/>
        </p:blipFill>
        <p:spPr bwMode="auto">
          <a:xfrm>
            <a:off x="4463090" y="3867076"/>
            <a:ext cx="274136" cy="144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8" descr="Toggle switch design: the full run through - Justinmind">
            <a:extLst>
              <a:ext uri="{FF2B5EF4-FFF2-40B4-BE49-F238E27FC236}">
                <a16:creationId xmlns:a16="http://schemas.microsoft.com/office/drawing/2014/main" id="{B27BE295-DD87-4DB0-AB78-EB6F53A344A3}"/>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54182" b="79273" l="31200" r="67067">
                        <a14:foregroundMark x1="54267" y1="61818" x2="60133" y2="66909"/>
                        <a14:foregroundMark x1="60133" y1="66909" x2="60667" y2="63818"/>
                        <a14:foregroundMark x1="53600" y1="65455" x2="54800" y2="65273"/>
                        <a14:foregroundMark x1="57467" y1="65818" x2="58400" y2="66909"/>
                        <a14:foregroundMark x1="56267" y1="68000" x2="57067" y2="68000"/>
                        <a14:foregroundMark x1="44667" y1="56000" x2="36800" y2="56364"/>
                        <a14:foregroundMark x1="36800" y1="56364" x2="32133" y2="63818"/>
                        <a14:foregroundMark x1="32133" y1="63818" x2="40400" y2="68000"/>
                        <a14:foregroundMark x1="40400" y1="68000" x2="42800" y2="68000"/>
                        <a14:foregroundMark x1="65067" y1="63091" x2="65733" y2="69818"/>
                        <a14:foregroundMark x1="67067" y1="66364" x2="66933" y2="68182"/>
                      </a14:backgroundRemoval>
                    </a14:imgEffect>
                  </a14:imgLayer>
                </a14:imgProps>
              </a:ext>
              <a:ext uri="{28A0092B-C50C-407E-A947-70E740481C1C}">
                <a14:useLocalDpi xmlns:a14="http://schemas.microsoft.com/office/drawing/2010/main" val="0"/>
              </a:ext>
            </a:extLst>
          </a:blip>
          <a:srcRect l="27089" t="51130" r="30086" b="17425"/>
          <a:stretch/>
        </p:blipFill>
        <p:spPr bwMode="auto">
          <a:xfrm>
            <a:off x="4907062" y="3867076"/>
            <a:ext cx="267434" cy="14400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8" descr="Toggle switch design: the full run through - Justinmind">
            <a:extLst>
              <a:ext uri="{FF2B5EF4-FFF2-40B4-BE49-F238E27FC236}">
                <a16:creationId xmlns:a16="http://schemas.microsoft.com/office/drawing/2014/main" id="{950B26C2-CF6D-4436-A963-1AA01B1FD6E3}"/>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54182" b="79273" l="31200" r="67067">
                        <a14:foregroundMark x1="54267" y1="61818" x2="60133" y2="66909"/>
                        <a14:foregroundMark x1="60133" y1="66909" x2="60667" y2="63818"/>
                        <a14:foregroundMark x1="53600" y1="65455" x2="54800" y2="65273"/>
                        <a14:foregroundMark x1="57467" y1="65818" x2="58400" y2="66909"/>
                        <a14:foregroundMark x1="56267" y1="68000" x2="57067" y2="68000"/>
                        <a14:foregroundMark x1="44667" y1="56000" x2="36800" y2="56364"/>
                        <a14:foregroundMark x1="36800" y1="56364" x2="32133" y2="63818"/>
                        <a14:foregroundMark x1="32133" y1="63818" x2="40400" y2="68000"/>
                        <a14:foregroundMark x1="40400" y1="68000" x2="42800" y2="68000"/>
                        <a14:foregroundMark x1="65067" y1="63091" x2="65733" y2="69818"/>
                        <a14:foregroundMark x1="67067" y1="66364" x2="66933" y2="68182"/>
                      </a14:backgroundRemoval>
                    </a14:imgEffect>
                  </a14:imgLayer>
                </a14:imgProps>
              </a:ext>
              <a:ext uri="{28A0092B-C50C-407E-A947-70E740481C1C}">
                <a14:useLocalDpi xmlns:a14="http://schemas.microsoft.com/office/drawing/2010/main" val="0"/>
              </a:ext>
            </a:extLst>
          </a:blip>
          <a:srcRect l="27089" t="51130" r="30086" b="17425"/>
          <a:stretch/>
        </p:blipFill>
        <p:spPr bwMode="auto">
          <a:xfrm>
            <a:off x="4463090" y="4356292"/>
            <a:ext cx="267434" cy="1440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8" descr="Toggle switch design: the full run through - Justinmind">
            <a:extLst>
              <a:ext uri="{FF2B5EF4-FFF2-40B4-BE49-F238E27FC236}">
                <a16:creationId xmlns:a16="http://schemas.microsoft.com/office/drawing/2014/main" id="{96AA4833-89E1-4BF7-8612-00E5944C2C8F}"/>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54182" b="79273" l="31200" r="67067">
                        <a14:foregroundMark x1="54267" y1="61818" x2="60133" y2="66909"/>
                        <a14:foregroundMark x1="60133" y1="66909" x2="60667" y2="63818"/>
                        <a14:foregroundMark x1="53600" y1="65455" x2="54800" y2="65273"/>
                        <a14:foregroundMark x1="57467" y1="65818" x2="58400" y2="66909"/>
                        <a14:foregroundMark x1="56267" y1="68000" x2="57067" y2="68000"/>
                        <a14:foregroundMark x1="44667" y1="56000" x2="36800" y2="56364"/>
                        <a14:foregroundMark x1="36800" y1="56364" x2="32133" y2="63818"/>
                        <a14:foregroundMark x1="32133" y1="63818" x2="40400" y2="68000"/>
                        <a14:foregroundMark x1="40400" y1="68000" x2="42800" y2="68000"/>
                        <a14:foregroundMark x1="65067" y1="63091" x2="65733" y2="69818"/>
                        <a14:foregroundMark x1="67067" y1="66364" x2="66933" y2="68182"/>
                      </a14:backgroundRemoval>
                    </a14:imgEffect>
                  </a14:imgLayer>
                </a14:imgProps>
              </a:ext>
              <a:ext uri="{28A0092B-C50C-407E-A947-70E740481C1C}">
                <a14:useLocalDpi xmlns:a14="http://schemas.microsoft.com/office/drawing/2010/main" val="0"/>
              </a:ext>
            </a:extLst>
          </a:blip>
          <a:srcRect l="27089" t="51130" r="30086" b="17425"/>
          <a:stretch/>
        </p:blipFill>
        <p:spPr bwMode="auto">
          <a:xfrm>
            <a:off x="4907062" y="4356292"/>
            <a:ext cx="267434" cy="14400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 descr="Toggle switch design: the full run through - Justinmind">
            <a:extLst>
              <a:ext uri="{FF2B5EF4-FFF2-40B4-BE49-F238E27FC236}">
                <a16:creationId xmlns:a16="http://schemas.microsoft.com/office/drawing/2014/main" id="{4E4C4B81-C4C8-4C99-97AC-B3F157CFC2E3}"/>
              </a:ext>
            </a:extLst>
          </p:cNvPr>
          <p:cNvPicPr>
            <a:picLocks noChangeAspect="1" noChangeArrowheads="1"/>
          </p:cNvPicPr>
          <p:nvPr/>
        </p:nvPicPr>
        <p:blipFill rotWithShape="1">
          <a:blip r:embed="rId8">
            <a:extLst>
              <a:ext uri="{BEBA8EAE-BF5A-486C-A8C5-ECC9F3942E4B}">
                <a14:imgProps xmlns:a14="http://schemas.microsoft.com/office/drawing/2010/main">
                  <a14:imgLayer r:embed="rId7">
                    <a14:imgEffect>
                      <a14:backgroundRemoval t="54182" b="79273" l="31200" r="67067">
                        <a14:foregroundMark x1="54267" y1="61818" x2="60133" y2="66909"/>
                        <a14:foregroundMark x1="60133" y1="66909" x2="60667" y2="63818"/>
                        <a14:foregroundMark x1="53600" y1="65455" x2="54800" y2="65273"/>
                        <a14:foregroundMark x1="57467" y1="65818" x2="58400" y2="66909"/>
                        <a14:foregroundMark x1="56267" y1="68000" x2="57067" y2="68000"/>
                        <a14:foregroundMark x1="44667" y1="56000" x2="36800" y2="56364"/>
                        <a14:foregroundMark x1="36800" y1="56364" x2="32133" y2="63818"/>
                        <a14:foregroundMark x1="32133" y1="63818" x2="40400" y2="68000"/>
                        <a14:foregroundMark x1="40400" y1="68000" x2="42800" y2="68000"/>
                        <a14:foregroundMark x1="65067" y1="63091" x2="65733" y2="69818"/>
                        <a14:foregroundMark x1="67067" y1="66364" x2="66933" y2="68182"/>
                      </a14:backgroundRemoval>
                    </a14:imgEffect>
                  </a14:imgLayer>
                </a14:imgProps>
              </a:ext>
              <a:ext uri="{28A0092B-C50C-407E-A947-70E740481C1C}">
                <a14:useLocalDpi xmlns:a14="http://schemas.microsoft.com/office/drawing/2010/main" val="0"/>
              </a:ext>
            </a:extLst>
          </a:blip>
          <a:srcRect l="27089" t="51130" r="30086" b="17425"/>
          <a:stretch/>
        </p:blipFill>
        <p:spPr bwMode="auto">
          <a:xfrm>
            <a:off x="5254329" y="4356292"/>
            <a:ext cx="267434" cy="144000"/>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DB1121A6-8871-49CC-B771-0A4B84BABC84}"/>
              </a:ext>
            </a:extLst>
          </p:cNvPr>
          <p:cNvSpPr txBox="1"/>
          <p:nvPr/>
        </p:nvSpPr>
        <p:spPr>
          <a:xfrm>
            <a:off x="8153375" y="4891439"/>
            <a:ext cx="1861576" cy="369332"/>
          </a:xfrm>
          <a:prstGeom prst="rect">
            <a:avLst/>
          </a:prstGeom>
          <a:noFill/>
        </p:spPr>
        <p:txBody>
          <a:bodyPr wrap="square" rtlCol="0">
            <a:spAutoFit/>
          </a:bodyPr>
          <a:lstStyle/>
          <a:p>
            <a:r>
              <a:rPr lang="en-MY" dirty="0"/>
              <a:t>To view summary</a:t>
            </a:r>
          </a:p>
        </p:txBody>
      </p:sp>
      <p:graphicFrame>
        <p:nvGraphicFramePr>
          <p:cNvPr id="7" name="Chart 6">
            <a:extLst>
              <a:ext uri="{FF2B5EF4-FFF2-40B4-BE49-F238E27FC236}">
                <a16:creationId xmlns:a16="http://schemas.microsoft.com/office/drawing/2014/main" id="{1676B389-1517-46F1-8A6D-0EA74A9F148F}"/>
              </a:ext>
            </a:extLst>
          </p:cNvPr>
          <p:cNvGraphicFramePr/>
          <p:nvPr>
            <p:extLst>
              <p:ext uri="{D42A27DB-BD31-4B8C-83A1-F6EECF244321}">
                <p14:modId xmlns:p14="http://schemas.microsoft.com/office/powerpoint/2010/main" val="1171892759"/>
              </p:ext>
            </p:extLst>
          </p:nvPr>
        </p:nvGraphicFramePr>
        <p:xfrm>
          <a:off x="8137411" y="1885392"/>
          <a:ext cx="1802309" cy="1727652"/>
        </p:xfrm>
        <a:graphic>
          <a:graphicData uri="http://schemas.openxmlformats.org/drawingml/2006/chart">
            <c:chart xmlns:c="http://schemas.openxmlformats.org/drawingml/2006/chart" xmlns:r="http://schemas.openxmlformats.org/officeDocument/2006/relationships" r:id="rId14"/>
          </a:graphicData>
        </a:graphic>
      </p:graphicFrame>
      <p:sp>
        <p:nvSpPr>
          <p:cNvPr id="83" name="TextBox 82">
            <a:extLst>
              <a:ext uri="{FF2B5EF4-FFF2-40B4-BE49-F238E27FC236}">
                <a16:creationId xmlns:a16="http://schemas.microsoft.com/office/drawing/2014/main" id="{9361DE2F-1928-46C8-B954-F71D8F758CE7}"/>
              </a:ext>
            </a:extLst>
          </p:cNvPr>
          <p:cNvSpPr txBox="1"/>
          <p:nvPr/>
        </p:nvSpPr>
        <p:spPr>
          <a:xfrm>
            <a:off x="8274655" y="3836241"/>
            <a:ext cx="1774082" cy="584775"/>
          </a:xfrm>
          <a:prstGeom prst="rect">
            <a:avLst/>
          </a:prstGeom>
          <a:noFill/>
        </p:spPr>
        <p:txBody>
          <a:bodyPr wrap="square" rtlCol="0">
            <a:spAutoFit/>
          </a:bodyPr>
          <a:lstStyle/>
          <a:p>
            <a:r>
              <a:rPr lang="en-MY" sz="1600" u="sng" dirty="0">
                <a:solidFill>
                  <a:schemeClr val="accent1"/>
                </a:solidFill>
              </a:rPr>
              <a:t>View The Tracking Log Summary</a:t>
            </a:r>
          </a:p>
        </p:txBody>
      </p:sp>
      <p:sp>
        <p:nvSpPr>
          <p:cNvPr id="84" name="Oval 83">
            <a:extLst>
              <a:ext uri="{FF2B5EF4-FFF2-40B4-BE49-F238E27FC236}">
                <a16:creationId xmlns:a16="http://schemas.microsoft.com/office/drawing/2014/main" id="{FE479E61-8CE9-4253-B712-220788251A6C}"/>
              </a:ext>
            </a:extLst>
          </p:cNvPr>
          <p:cNvSpPr/>
          <p:nvPr/>
        </p:nvSpPr>
        <p:spPr>
          <a:xfrm>
            <a:off x="10014951" y="6986291"/>
            <a:ext cx="373632" cy="3736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MY" dirty="0"/>
              <a:t>8</a:t>
            </a:r>
          </a:p>
        </p:txBody>
      </p:sp>
      <p:sp>
        <p:nvSpPr>
          <p:cNvPr id="57" name="TextBox 56">
            <a:extLst>
              <a:ext uri="{FF2B5EF4-FFF2-40B4-BE49-F238E27FC236}">
                <a16:creationId xmlns:a16="http://schemas.microsoft.com/office/drawing/2014/main" id="{DD8BC55A-8517-45A0-8606-4452E040CA24}"/>
              </a:ext>
            </a:extLst>
          </p:cNvPr>
          <p:cNvSpPr txBox="1"/>
          <p:nvPr/>
        </p:nvSpPr>
        <p:spPr>
          <a:xfrm>
            <a:off x="4446403" y="1487984"/>
            <a:ext cx="693471" cy="215444"/>
          </a:xfrm>
          <a:prstGeom prst="rect">
            <a:avLst/>
          </a:prstGeom>
          <a:noFill/>
        </p:spPr>
        <p:txBody>
          <a:bodyPr wrap="square" rtlCol="0">
            <a:spAutoFit/>
          </a:bodyPr>
          <a:lstStyle/>
          <a:p>
            <a:r>
              <a:rPr lang="en-MY" sz="800" b="1" u="sng" dirty="0">
                <a:solidFill>
                  <a:schemeClr val="bg1"/>
                </a:solidFill>
              </a:rPr>
              <a:t>Manage All</a:t>
            </a:r>
          </a:p>
        </p:txBody>
      </p:sp>
      <p:sp>
        <p:nvSpPr>
          <p:cNvPr id="58" name="TextBox 57">
            <a:extLst>
              <a:ext uri="{FF2B5EF4-FFF2-40B4-BE49-F238E27FC236}">
                <a16:creationId xmlns:a16="http://schemas.microsoft.com/office/drawing/2014/main" id="{4598AC2D-0329-4A51-A1E6-4A5CB0EC8B50}"/>
              </a:ext>
            </a:extLst>
          </p:cNvPr>
          <p:cNvSpPr txBox="1"/>
          <p:nvPr/>
        </p:nvSpPr>
        <p:spPr>
          <a:xfrm>
            <a:off x="3794116" y="1487984"/>
            <a:ext cx="722253" cy="215444"/>
          </a:xfrm>
          <a:prstGeom prst="rect">
            <a:avLst/>
          </a:prstGeom>
          <a:noFill/>
        </p:spPr>
        <p:txBody>
          <a:bodyPr wrap="square" rtlCol="0">
            <a:spAutoFit/>
          </a:bodyPr>
          <a:lstStyle/>
          <a:p>
            <a:r>
              <a:rPr lang="en-MY" sz="800" b="1" u="sng" dirty="0">
                <a:solidFill>
                  <a:schemeClr val="accent1"/>
                </a:solidFill>
              </a:rPr>
              <a:t>Manage App</a:t>
            </a:r>
          </a:p>
        </p:txBody>
      </p:sp>
      <p:sp>
        <p:nvSpPr>
          <p:cNvPr id="59" name="TextBox 58">
            <a:extLst>
              <a:ext uri="{FF2B5EF4-FFF2-40B4-BE49-F238E27FC236}">
                <a16:creationId xmlns:a16="http://schemas.microsoft.com/office/drawing/2014/main" id="{573AB190-7F23-4D38-85B7-097BBF358076}"/>
              </a:ext>
            </a:extLst>
          </p:cNvPr>
          <p:cNvSpPr txBox="1"/>
          <p:nvPr/>
        </p:nvSpPr>
        <p:spPr>
          <a:xfrm>
            <a:off x="5002770" y="1487984"/>
            <a:ext cx="597902" cy="215444"/>
          </a:xfrm>
          <a:prstGeom prst="rect">
            <a:avLst/>
          </a:prstGeom>
          <a:noFill/>
        </p:spPr>
        <p:txBody>
          <a:bodyPr wrap="square" rtlCol="0">
            <a:spAutoFit/>
          </a:bodyPr>
          <a:lstStyle/>
          <a:p>
            <a:r>
              <a:rPr lang="en-MY" sz="800" b="1" u="sng" dirty="0">
                <a:solidFill>
                  <a:schemeClr val="bg1"/>
                </a:solidFill>
              </a:rPr>
              <a:t>Summary</a:t>
            </a:r>
          </a:p>
        </p:txBody>
      </p:sp>
      <p:sp>
        <p:nvSpPr>
          <p:cNvPr id="87" name="TextBox 86">
            <a:extLst>
              <a:ext uri="{FF2B5EF4-FFF2-40B4-BE49-F238E27FC236}">
                <a16:creationId xmlns:a16="http://schemas.microsoft.com/office/drawing/2014/main" id="{81B73086-A50F-456D-AD8D-81FA9F34AE69}"/>
              </a:ext>
            </a:extLst>
          </p:cNvPr>
          <p:cNvSpPr txBox="1"/>
          <p:nvPr/>
        </p:nvSpPr>
        <p:spPr>
          <a:xfrm>
            <a:off x="6685968" y="1531123"/>
            <a:ext cx="693471" cy="215444"/>
          </a:xfrm>
          <a:prstGeom prst="rect">
            <a:avLst/>
          </a:prstGeom>
          <a:noFill/>
        </p:spPr>
        <p:txBody>
          <a:bodyPr wrap="square" rtlCol="0">
            <a:spAutoFit/>
          </a:bodyPr>
          <a:lstStyle/>
          <a:p>
            <a:r>
              <a:rPr lang="en-MY" sz="800" b="1" u="sng" dirty="0">
                <a:solidFill>
                  <a:schemeClr val="accent1"/>
                </a:solidFill>
              </a:rPr>
              <a:t>Manage All</a:t>
            </a:r>
          </a:p>
        </p:txBody>
      </p:sp>
      <p:sp>
        <p:nvSpPr>
          <p:cNvPr id="88" name="TextBox 87">
            <a:extLst>
              <a:ext uri="{FF2B5EF4-FFF2-40B4-BE49-F238E27FC236}">
                <a16:creationId xmlns:a16="http://schemas.microsoft.com/office/drawing/2014/main" id="{FAE72BC9-6C30-4D4F-9E3D-65C2FC95BBC9}"/>
              </a:ext>
            </a:extLst>
          </p:cNvPr>
          <p:cNvSpPr txBox="1"/>
          <p:nvPr/>
        </p:nvSpPr>
        <p:spPr>
          <a:xfrm>
            <a:off x="6033681" y="1531123"/>
            <a:ext cx="722253" cy="215444"/>
          </a:xfrm>
          <a:prstGeom prst="rect">
            <a:avLst/>
          </a:prstGeom>
          <a:noFill/>
        </p:spPr>
        <p:txBody>
          <a:bodyPr wrap="square" rtlCol="0">
            <a:spAutoFit/>
          </a:bodyPr>
          <a:lstStyle/>
          <a:p>
            <a:r>
              <a:rPr lang="en-MY" sz="800" b="1" u="sng" dirty="0">
                <a:solidFill>
                  <a:schemeClr val="bg1"/>
                </a:solidFill>
              </a:rPr>
              <a:t>Manage App</a:t>
            </a:r>
          </a:p>
        </p:txBody>
      </p:sp>
      <p:sp>
        <p:nvSpPr>
          <p:cNvPr id="89" name="TextBox 88">
            <a:extLst>
              <a:ext uri="{FF2B5EF4-FFF2-40B4-BE49-F238E27FC236}">
                <a16:creationId xmlns:a16="http://schemas.microsoft.com/office/drawing/2014/main" id="{0ABC58F1-DFA3-4BAB-8FA9-684B62070260}"/>
              </a:ext>
            </a:extLst>
          </p:cNvPr>
          <p:cNvSpPr txBox="1"/>
          <p:nvPr/>
        </p:nvSpPr>
        <p:spPr>
          <a:xfrm>
            <a:off x="7242335" y="1531123"/>
            <a:ext cx="597902" cy="215444"/>
          </a:xfrm>
          <a:prstGeom prst="rect">
            <a:avLst/>
          </a:prstGeom>
          <a:noFill/>
        </p:spPr>
        <p:txBody>
          <a:bodyPr wrap="square" rtlCol="0">
            <a:spAutoFit/>
          </a:bodyPr>
          <a:lstStyle/>
          <a:p>
            <a:r>
              <a:rPr lang="en-MY" sz="800" b="1" u="sng" dirty="0">
                <a:solidFill>
                  <a:schemeClr val="bg1"/>
                </a:solidFill>
              </a:rPr>
              <a:t>Summary</a:t>
            </a:r>
          </a:p>
        </p:txBody>
      </p:sp>
      <p:sp>
        <p:nvSpPr>
          <p:cNvPr id="90" name="TextBox 89">
            <a:extLst>
              <a:ext uri="{FF2B5EF4-FFF2-40B4-BE49-F238E27FC236}">
                <a16:creationId xmlns:a16="http://schemas.microsoft.com/office/drawing/2014/main" id="{9BFD9D67-8BE5-4B26-8684-5D410E25ABD4}"/>
              </a:ext>
            </a:extLst>
          </p:cNvPr>
          <p:cNvSpPr txBox="1"/>
          <p:nvPr/>
        </p:nvSpPr>
        <p:spPr>
          <a:xfrm>
            <a:off x="8781830" y="1541101"/>
            <a:ext cx="693471" cy="215444"/>
          </a:xfrm>
          <a:prstGeom prst="rect">
            <a:avLst/>
          </a:prstGeom>
          <a:noFill/>
        </p:spPr>
        <p:txBody>
          <a:bodyPr wrap="square" rtlCol="0">
            <a:spAutoFit/>
          </a:bodyPr>
          <a:lstStyle/>
          <a:p>
            <a:r>
              <a:rPr lang="en-MY" sz="800" b="1" u="sng" dirty="0">
                <a:solidFill>
                  <a:schemeClr val="bg1"/>
                </a:solidFill>
              </a:rPr>
              <a:t>Manage All</a:t>
            </a:r>
          </a:p>
        </p:txBody>
      </p:sp>
      <p:sp>
        <p:nvSpPr>
          <p:cNvPr id="91" name="TextBox 90">
            <a:extLst>
              <a:ext uri="{FF2B5EF4-FFF2-40B4-BE49-F238E27FC236}">
                <a16:creationId xmlns:a16="http://schemas.microsoft.com/office/drawing/2014/main" id="{602E4D07-5C7A-4B56-B00B-16325DC7FE32}"/>
              </a:ext>
            </a:extLst>
          </p:cNvPr>
          <p:cNvSpPr txBox="1"/>
          <p:nvPr/>
        </p:nvSpPr>
        <p:spPr>
          <a:xfrm>
            <a:off x="8129543" y="1541101"/>
            <a:ext cx="722253" cy="215444"/>
          </a:xfrm>
          <a:prstGeom prst="rect">
            <a:avLst/>
          </a:prstGeom>
          <a:noFill/>
        </p:spPr>
        <p:txBody>
          <a:bodyPr wrap="square" rtlCol="0">
            <a:spAutoFit/>
          </a:bodyPr>
          <a:lstStyle/>
          <a:p>
            <a:r>
              <a:rPr lang="en-MY" sz="800" b="1" u="sng" dirty="0">
                <a:solidFill>
                  <a:schemeClr val="bg1"/>
                </a:solidFill>
              </a:rPr>
              <a:t>Manage App</a:t>
            </a:r>
          </a:p>
        </p:txBody>
      </p:sp>
      <p:sp>
        <p:nvSpPr>
          <p:cNvPr id="92" name="TextBox 91">
            <a:extLst>
              <a:ext uri="{FF2B5EF4-FFF2-40B4-BE49-F238E27FC236}">
                <a16:creationId xmlns:a16="http://schemas.microsoft.com/office/drawing/2014/main" id="{A756A28E-68FA-41FF-BE4E-0231AD42D7E3}"/>
              </a:ext>
            </a:extLst>
          </p:cNvPr>
          <p:cNvSpPr txBox="1"/>
          <p:nvPr/>
        </p:nvSpPr>
        <p:spPr>
          <a:xfrm>
            <a:off x="9338197" y="1541101"/>
            <a:ext cx="597902" cy="215444"/>
          </a:xfrm>
          <a:prstGeom prst="rect">
            <a:avLst/>
          </a:prstGeom>
          <a:noFill/>
        </p:spPr>
        <p:txBody>
          <a:bodyPr wrap="square" rtlCol="0">
            <a:spAutoFit/>
          </a:bodyPr>
          <a:lstStyle/>
          <a:p>
            <a:r>
              <a:rPr lang="en-MY" sz="800" b="1" u="sng" dirty="0">
                <a:solidFill>
                  <a:schemeClr val="accent1"/>
                </a:solidFill>
              </a:rPr>
              <a:t>Summary</a:t>
            </a:r>
          </a:p>
        </p:txBody>
      </p:sp>
    </p:spTree>
    <p:extLst>
      <p:ext uri="{BB962C8B-B14F-4D97-AF65-F5344CB8AC3E}">
        <p14:creationId xmlns:p14="http://schemas.microsoft.com/office/powerpoint/2010/main" val="104569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DF19523F-1677-40DD-8A8E-D6983D76D38E}"/>
              </a:ext>
            </a:extLst>
          </p:cNvPr>
          <p:cNvSpPr txBox="1"/>
          <p:nvPr/>
        </p:nvSpPr>
        <p:spPr>
          <a:xfrm>
            <a:off x="106446" y="96951"/>
            <a:ext cx="3568606" cy="461665"/>
          </a:xfrm>
          <a:prstGeom prst="rect">
            <a:avLst/>
          </a:prstGeom>
          <a:solidFill>
            <a:srgbClr val="002060"/>
          </a:solidFill>
        </p:spPr>
        <p:txBody>
          <a:bodyPr wrap="none" rtlCol="0">
            <a:spAutoFit/>
          </a:bodyPr>
          <a:lstStyle/>
          <a:p>
            <a:r>
              <a:rPr lang="en-US"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RECOMMENDATION</a:t>
            </a:r>
            <a:endParaRPr lang="en-GB" sz="2400"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grpSp>
        <p:nvGrpSpPr>
          <p:cNvPr id="62" name="Group 61">
            <a:extLst>
              <a:ext uri="{FF2B5EF4-FFF2-40B4-BE49-F238E27FC236}">
                <a16:creationId xmlns:a16="http://schemas.microsoft.com/office/drawing/2014/main" id="{8C9CFFF0-11F8-49A5-B253-61DBABA0ADE8}"/>
              </a:ext>
            </a:extLst>
          </p:cNvPr>
          <p:cNvGrpSpPr/>
          <p:nvPr/>
        </p:nvGrpSpPr>
        <p:grpSpPr>
          <a:xfrm>
            <a:off x="106445" y="818632"/>
            <a:ext cx="8983550" cy="369332"/>
            <a:chOff x="1881623" y="5426124"/>
            <a:chExt cx="7394407" cy="386586"/>
          </a:xfrm>
          <a:gradFill>
            <a:gsLst>
              <a:gs pos="100000">
                <a:srgbClr val="FDCF36"/>
              </a:gs>
              <a:gs pos="0">
                <a:srgbClr val="DB2D8C"/>
              </a:gs>
            </a:gsLst>
            <a:lin ang="0" scaled="1"/>
          </a:gradFill>
        </p:grpSpPr>
        <p:sp>
          <p:nvSpPr>
            <p:cNvPr id="63" name="TextBox 62">
              <a:extLst>
                <a:ext uri="{FF2B5EF4-FFF2-40B4-BE49-F238E27FC236}">
                  <a16:creationId xmlns:a16="http://schemas.microsoft.com/office/drawing/2014/main" id="{DAE40B2E-7365-4709-A56C-82250EB5114D}"/>
                </a:ext>
              </a:extLst>
            </p:cNvPr>
            <p:cNvSpPr txBox="1"/>
            <p:nvPr/>
          </p:nvSpPr>
          <p:spPr>
            <a:xfrm>
              <a:off x="1881623" y="5426124"/>
              <a:ext cx="7394407" cy="386586"/>
            </a:xfrm>
            <a:prstGeom prst="rect">
              <a:avLst/>
            </a:prstGeom>
            <a:grpFill/>
          </p:spPr>
          <p:txBody>
            <a:bodyPr wrap="none" rtlCol="0">
              <a:spAutoFit/>
            </a:bodyPr>
            <a:lstStyle/>
            <a:p>
              <a:r>
                <a:rPr lang="en-US"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01    Break the Cycle of Reoffending (Recidivism Reduction System)</a:t>
              </a:r>
              <a:endParaRPr lang="en-GB" b="1"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64" name="Rectangle 63">
              <a:extLst>
                <a:ext uri="{FF2B5EF4-FFF2-40B4-BE49-F238E27FC236}">
                  <a16:creationId xmlns:a16="http://schemas.microsoft.com/office/drawing/2014/main" id="{D103D66E-1C73-49AB-8B96-40959FB85DF7}"/>
                </a:ext>
              </a:extLst>
            </p:cNvPr>
            <p:cNvSpPr/>
            <p:nvPr/>
          </p:nvSpPr>
          <p:spPr>
            <a:xfrm>
              <a:off x="1907023" y="5470472"/>
              <a:ext cx="507837" cy="280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Verdana" panose="020B0604030504040204" pitchFamily="34" charset="0"/>
                  <a:cs typeface="Verdana" panose="020B0604030504040204" pitchFamily="34" charset="0"/>
                </a:rPr>
                <a:t>02</a:t>
              </a:r>
              <a:endParaRPr lang="en-GB" sz="2000" b="1" dirty="0">
                <a:solidFill>
                  <a:schemeClr val="tx1"/>
                </a:solidFill>
                <a:ea typeface="Verdana" panose="020B0604030504040204" pitchFamily="34" charset="0"/>
                <a:cs typeface="Verdana" panose="020B0604030504040204" pitchFamily="34" charset="0"/>
              </a:endParaRPr>
            </a:p>
          </p:txBody>
        </p:sp>
      </p:grpSp>
      <p:sp>
        <p:nvSpPr>
          <p:cNvPr id="95" name="Rounded Rectangle 100">
            <a:extLst>
              <a:ext uri="{FF2B5EF4-FFF2-40B4-BE49-F238E27FC236}">
                <a16:creationId xmlns:a16="http://schemas.microsoft.com/office/drawing/2014/main" id="{787B724C-F0B2-4FD8-8806-545E16EB8432}"/>
              </a:ext>
            </a:extLst>
          </p:cNvPr>
          <p:cNvSpPr/>
          <p:nvPr/>
        </p:nvSpPr>
        <p:spPr>
          <a:xfrm>
            <a:off x="106445" y="5616108"/>
            <a:ext cx="10461167" cy="1806161"/>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endParaRPr lang="en-GB" dirty="0">
              <a:solidFill>
                <a:schemeClr val="tx1"/>
              </a:solidFill>
            </a:endParaRPr>
          </a:p>
        </p:txBody>
      </p:sp>
      <p:sp>
        <p:nvSpPr>
          <p:cNvPr id="96" name="TextBox 95">
            <a:extLst>
              <a:ext uri="{FF2B5EF4-FFF2-40B4-BE49-F238E27FC236}">
                <a16:creationId xmlns:a16="http://schemas.microsoft.com/office/drawing/2014/main" id="{B00C31AB-94FD-4C99-A336-75E70958492F}"/>
              </a:ext>
            </a:extLst>
          </p:cNvPr>
          <p:cNvSpPr txBox="1"/>
          <p:nvPr/>
        </p:nvSpPr>
        <p:spPr>
          <a:xfrm>
            <a:off x="191376" y="5625861"/>
            <a:ext cx="10197207" cy="1815882"/>
          </a:xfrm>
          <a:prstGeom prst="rect">
            <a:avLst/>
          </a:prstGeom>
          <a:noFill/>
        </p:spPr>
        <p:txBody>
          <a:bodyPr wrap="square">
            <a:spAutoFit/>
          </a:bodyPr>
          <a:lstStyle/>
          <a:p>
            <a:pPr algn="just"/>
            <a:r>
              <a:rPr lang="en-US" sz="1600" dirty="0">
                <a:solidFill>
                  <a:schemeClr val="tx1"/>
                </a:solidFill>
              </a:rPr>
              <a:t>Research has shown that training and education can successfully reduce recidivism rates </a:t>
            </a:r>
            <a:r>
              <a:rPr lang="en-US" sz="1600" dirty="0">
                <a:solidFill>
                  <a:schemeClr val="accent1"/>
                </a:solidFill>
              </a:rPr>
              <a:t>(</a:t>
            </a:r>
            <a:r>
              <a:rPr lang="en-US" sz="1600" b="0" i="0" dirty="0">
                <a:solidFill>
                  <a:schemeClr val="accent1"/>
                </a:solidFill>
                <a:effectLst/>
              </a:rPr>
              <a:t>Mohammed &amp; Mohamed, 2015</a:t>
            </a:r>
            <a:r>
              <a:rPr lang="en-US" sz="1600" dirty="0">
                <a:solidFill>
                  <a:schemeClr val="accent1"/>
                </a:solidFill>
              </a:rPr>
              <a:t>). </a:t>
            </a:r>
            <a:r>
              <a:rPr lang="en-US" sz="1600" dirty="0">
                <a:solidFill>
                  <a:schemeClr val="tx1"/>
                </a:solidFill>
              </a:rPr>
              <a:t>After prisoners released from jail, </a:t>
            </a:r>
            <a:r>
              <a:rPr lang="en-US" sz="1600" dirty="0"/>
              <a:t>government can collaborate with universities and schools to provide </a:t>
            </a:r>
            <a:r>
              <a:rPr lang="en-US" sz="1600" dirty="0">
                <a:solidFill>
                  <a:schemeClr val="tx1"/>
                </a:solidFill>
              </a:rPr>
              <a:t>vocational training for them to learn new skills, (such as cooking, wiring, plumbing and etc.), and meet new circle of friends to ensure they are connected with the society. They can join RTI Portholes Identifier (Recommendation 3) to earn a livelihood as this job not require any background of academic as proposed in recommendation.  </a:t>
            </a:r>
            <a:r>
              <a:rPr lang="en-US" sz="1600" dirty="0"/>
              <a:t>Besides, police need to track the newly released prisoners for 2 years ensure they are not reoffending. Based on this solution, the recidivism rate and number of prisoners are very likely to be mitigated.</a:t>
            </a:r>
            <a:endParaRPr lang="en-GB" sz="1600" dirty="0">
              <a:solidFill>
                <a:schemeClr val="tx1"/>
              </a:solidFill>
            </a:endParaRPr>
          </a:p>
        </p:txBody>
      </p:sp>
      <p:sp>
        <p:nvSpPr>
          <p:cNvPr id="31" name="Rounded Rectangle 100">
            <a:extLst>
              <a:ext uri="{FF2B5EF4-FFF2-40B4-BE49-F238E27FC236}">
                <a16:creationId xmlns:a16="http://schemas.microsoft.com/office/drawing/2014/main" id="{1F62B4B6-1F4C-45EB-8A25-6FF7B2DDDEFF}"/>
              </a:ext>
            </a:extLst>
          </p:cNvPr>
          <p:cNvSpPr/>
          <p:nvPr/>
        </p:nvSpPr>
        <p:spPr>
          <a:xfrm>
            <a:off x="115322" y="1303474"/>
            <a:ext cx="10377293" cy="4197125"/>
          </a:xfrm>
          <a:prstGeom prst="roundRect">
            <a:avLst>
              <a:gd name="adj" fmla="val 4290"/>
            </a:avLst>
          </a:prstGeom>
          <a:solidFill>
            <a:schemeClr val="bg1">
              <a:alpha val="8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endParaRPr lang="en-GB" dirty="0">
              <a:solidFill>
                <a:schemeClr val="tx1"/>
              </a:solidFill>
            </a:endParaRPr>
          </a:p>
        </p:txBody>
      </p:sp>
      <p:grpSp>
        <p:nvGrpSpPr>
          <p:cNvPr id="157" name="Group 156">
            <a:extLst>
              <a:ext uri="{FF2B5EF4-FFF2-40B4-BE49-F238E27FC236}">
                <a16:creationId xmlns:a16="http://schemas.microsoft.com/office/drawing/2014/main" id="{13E7854E-E9F1-4E6A-B1A5-8E84DBA56CDC}"/>
              </a:ext>
            </a:extLst>
          </p:cNvPr>
          <p:cNvGrpSpPr/>
          <p:nvPr/>
        </p:nvGrpSpPr>
        <p:grpSpPr>
          <a:xfrm>
            <a:off x="2345503" y="1466705"/>
            <a:ext cx="5916930" cy="3842169"/>
            <a:chOff x="900125" y="1391160"/>
            <a:chExt cx="5916930" cy="3842169"/>
          </a:xfrm>
        </p:grpSpPr>
        <p:pic>
          <p:nvPicPr>
            <p:cNvPr id="30" name="Picture 29">
              <a:extLst>
                <a:ext uri="{FF2B5EF4-FFF2-40B4-BE49-F238E27FC236}">
                  <a16:creationId xmlns:a16="http://schemas.microsoft.com/office/drawing/2014/main" id="{CBFCF166-26AA-4BDC-A1DB-1A1C985C7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330" y="1391160"/>
              <a:ext cx="541133" cy="541133"/>
            </a:xfrm>
            <a:prstGeom prst="rect">
              <a:avLst/>
            </a:prstGeom>
          </p:spPr>
        </p:pic>
        <p:sp>
          <p:nvSpPr>
            <p:cNvPr id="2" name="Rectangle 1">
              <a:extLst>
                <a:ext uri="{FF2B5EF4-FFF2-40B4-BE49-F238E27FC236}">
                  <a16:creationId xmlns:a16="http://schemas.microsoft.com/office/drawing/2014/main" id="{9E79A924-58A3-4BFD-B04B-8ECFC55FCE0F}"/>
                </a:ext>
              </a:extLst>
            </p:cNvPr>
            <p:cNvSpPr/>
            <p:nvPr/>
          </p:nvSpPr>
          <p:spPr>
            <a:xfrm>
              <a:off x="900126" y="2264018"/>
              <a:ext cx="1801349" cy="717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dirty="0"/>
                <a:t>Vocational Training</a:t>
              </a:r>
            </a:p>
          </p:txBody>
        </p:sp>
        <p:sp>
          <p:nvSpPr>
            <p:cNvPr id="34" name="Rectangle 33">
              <a:extLst>
                <a:ext uri="{FF2B5EF4-FFF2-40B4-BE49-F238E27FC236}">
                  <a16:creationId xmlns:a16="http://schemas.microsoft.com/office/drawing/2014/main" id="{5DE4929A-1E3A-4F54-8BDE-575ECD3F23A1}"/>
                </a:ext>
              </a:extLst>
            </p:cNvPr>
            <p:cNvSpPr/>
            <p:nvPr/>
          </p:nvSpPr>
          <p:spPr>
            <a:xfrm>
              <a:off x="5342113" y="2312965"/>
              <a:ext cx="1474942" cy="717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dirty="0"/>
                <a:t>Job Opportunity</a:t>
              </a:r>
            </a:p>
          </p:txBody>
        </p:sp>
        <p:sp>
          <p:nvSpPr>
            <p:cNvPr id="36" name="Rectangle 35">
              <a:extLst>
                <a:ext uri="{FF2B5EF4-FFF2-40B4-BE49-F238E27FC236}">
                  <a16:creationId xmlns:a16="http://schemas.microsoft.com/office/drawing/2014/main" id="{CFC9B964-5D5C-4D1D-B7F9-19F3E8177A35}"/>
                </a:ext>
              </a:extLst>
            </p:cNvPr>
            <p:cNvSpPr/>
            <p:nvPr/>
          </p:nvSpPr>
          <p:spPr>
            <a:xfrm>
              <a:off x="5342113" y="3199906"/>
              <a:ext cx="1474942" cy="717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dirty="0"/>
                <a:t>RTI Portholes System</a:t>
              </a:r>
            </a:p>
          </p:txBody>
        </p:sp>
        <p:sp>
          <p:nvSpPr>
            <p:cNvPr id="39" name="Rectangle 38">
              <a:extLst>
                <a:ext uri="{FF2B5EF4-FFF2-40B4-BE49-F238E27FC236}">
                  <a16:creationId xmlns:a16="http://schemas.microsoft.com/office/drawing/2014/main" id="{64CCFE04-0559-4F93-AC1E-D68E1B8D21B3}"/>
                </a:ext>
              </a:extLst>
            </p:cNvPr>
            <p:cNvSpPr/>
            <p:nvPr/>
          </p:nvSpPr>
          <p:spPr>
            <a:xfrm>
              <a:off x="3150091" y="4515779"/>
              <a:ext cx="1830408" cy="717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dirty="0"/>
                <a:t>Change thinking and attitude</a:t>
              </a:r>
            </a:p>
          </p:txBody>
        </p:sp>
        <p:sp>
          <p:nvSpPr>
            <p:cNvPr id="40" name="Rectangle 39">
              <a:extLst>
                <a:ext uri="{FF2B5EF4-FFF2-40B4-BE49-F238E27FC236}">
                  <a16:creationId xmlns:a16="http://schemas.microsoft.com/office/drawing/2014/main" id="{91341039-3360-4B47-A989-70E5BB51340F}"/>
                </a:ext>
              </a:extLst>
            </p:cNvPr>
            <p:cNvSpPr/>
            <p:nvPr/>
          </p:nvSpPr>
          <p:spPr>
            <a:xfrm>
              <a:off x="5342113" y="4108366"/>
              <a:ext cx="1474942" cy="10275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dirty="0"/>
                <a:t>To identify portholes at the road</a:t>
              </a:r>
            </a:p>
          </p:txBody>
        </p:sp>
        <p:sp>
          <p:nvSpPr>
            <p:cNvPr id="42" name="Rectangle 41">
              <a:extLst>
                <a:ext uri="{FF2B5EF4-FFF2-40B4-BE49-F238E27FC236}">
                  <a16:creationId xmlns:a16="http://schemas.microsoft.com/office/drawing/2014/main" id="{7B437AA9-714B-41A9-BEF8-62E8B7DE286E}"/>
                </a:ext>
              </a:extLst>
            </p:cNvPr>
            <p:cNvSpPr/>
            <p:nvPr/>
          </p:nvSpPr>
          <p:spPr>
            <a:xfrm>
              <a:off x="3150090" y="3654136"/>
              <a:ext cx="1858087" cy="7175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dirty="0"/>
                <a:t>New Financial opportunity</a:t>
              </a:r>
            </a:p>
          </p:txBody>
        </p:sp>
        <p:cxnSp>
          <p:nvCxnSpPr>
            <p:cNvPr id="14" name="Straight Arrow Connector 13">
              <a:extLst>
                <a:ext uri="{FF2B5EF4-FFF2-40B4-BE49-F238E27FC236}">
                  <a16:creationId xmlns:a16="http://schemas.microsoft.com/office/drawing/2014/main" id="{91466534-20FA-4E43-99F7-FD398342B276}"/>
                </a:ext>
              </a:extLst>
            </p:cNvPr>
            <p:cNvCxnSpPr>
              <a:cxnSpLocks/>
              <a:stCxn id="34" idx="2"/>
              <a:endCxn id="36" idx="0"/>
            </p:cNvCxnSpPr>
            <p:nvPr/>
          </p:nvCxnSpPr>
          <p:spPr>
            <a:xfrm>
              <a:off x="6079584" y="3030515"/>
              <a:ext cx="0" cy="169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B160F4A-9071-4ADA-9695-50FDB095DA52}"/>
                </a:ext>
              </a:extLst>
            </p:cNvPr>
            <p:cNvCxnSpPr>
              <a:cxnSpLocks/>
              <a:stCxn id="2" idx="2"/>
              <a:endCxn id="128" idx="0"/>
            </p:cNvCxnSpPr>
            <p:nvPr/>
          </p:nvCxnSpPr>
          <p:spPr>
            <a:xfrm>
              <a:off x="1800801" y="2981568"/>
              <a:ext cx="0" cy="26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AA11B61-EF84-4FCF-8B25-DF2626B4705C}"/>
                </a:ext>
              </a:extLst>
            </p:cNvPr>
            <p:cNvCxnSpPr>
              <a:cxnSpLocks/>
              <a:stCxn id="40" idx="1"/>
              <a:endCxn id="39" idx="3"/>
            </p:cNvCxnSpPr>
            <p:nvPr/>
          </p:nvCxnSpPr>
          <p:spPr>
            <a:xfrm flipH="1">
              <a:off x="4980499" y="4622158"/>
              <a:ext cx="361614" cy="252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5CBD257-1BC8-4492-8175-B9B8EF2EAA6A}"/>
                </a:ext>
              </a:extLst>
            </p:cNvPr>
            <p:cNvCxnSpPr>
              <a:stCxn id="36" idx="2"/>
              <a:endCxn id="40" idx="0"/>
            </p:cNvCxnSpPr>
            <p:nvPr/>
          </p:nvCxnSpPr>
          <p:spPr>
            <a:xfrm>
              <a:off x="6079584" y="3917456"/>
              <a:ext cx="0" cy="190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EDDC164-2778-47D1-B1AA-112213199E6A}"/>
                </a:ext>
              </a:extLst>
            </p:cNvPr>
            <p:cNvCxnSpPr>
              <a:cxnSpLocks/>
              <a:stCxn id="40" idx="1"/>
              <a:endCxn id="42" idx="3"/>
            </p:cNvCxnSpPr>
            <p:nvPr/>
          </p:nvCxnSpPr>
          <p:spPr>
            <a:xfrm flipH="1" flipV="1">
              <a:off x="5008177" y="4012911"/>
              <a:ext cx="333936" cy="60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9B0B89B4-1D7C-4CD8-B93E-6E90291029A1}"/>
                </a:ext>
              </a:extLst>
            </p:cNvPr>
            <p:cNvCxnSpPr>
              <a:cxnSpLocks/>
              <a:stCxn id="128" idx="2"/>
              <a:endCxn id="129" idx="0"/>
            </p:cNvCxnSpPr>
            <p:nvPr/>
          </p:nvCxnSpPr>
          <p:spPr>
            <a:xfrm flipH="1">
              <a:off x="1800800" y="4169852"/>
              <a:ext cx="1" cy="23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8494E8B7-C886-4426-A0D1-DAD2BB7FEC62}"/>
                </a:ext>
              </a:extLst>
            </p:cNvPr>
            <p:cNvSpPr/>
            <p:nvPr/>
          </p:nvSpPr>
          <p:spPr>
            <a:xfrm>
              <a:off x="900126" y="3246812"/>
              <a:ext cx="1801349" cy="923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dirty="0"/>
                <a:t>Big Data Analysis for HR Matching</a:t>
              </a:r>
            </a:p>
          </p:txBody>
        </p:sp>
        <p:sp>
          <p:nvSpPr>
            <p:cNvPr id="129" name="Rectangle 128">
              <a:extLst>
                <a:ext uri="{FF2B5EF4-FFF2-40B4-BE49-F238E27FC236}">
                  <a16:creationId xmlns:a16="http://schemas.microsoft.com/office/drawing/2014/main" id="{0F438557-132F-42B7-A446-9E18F0B3A4AB}"/>
                </a:ext>
              </a:extLst>
            </p:cNvPr>
            <p:cNvSpPr/>
            <p:nvPr/>
          </p:nvSpPr>
          <p:spPr>
            <a:xfrm>
              <a:off x="900125" y="4409709"/>
              <a:ext cx="1801349" cy="8236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MY" dirty="0"/>
                <a:t>Combine training with market needs</a:t>
              </a:r>
            </a:p>
          </p:txBody>
        </p:sp>
        <p:cxnSp>
          <p:nvCxnSpPr>
            <p:cNvPr id="144" name="Straight Arrow Connector 143">
              <a:extLst>
                <a:ext uri="{FF2B5EF4-FFF2-40B4-BE49-F238E27FC236}">
                  <a16:creationId xmlns:a16="http://schemas.microsoft.com/office/drawing/2014/main" id="{CE664D38-CE40-48F8-9E44-D567A1252790}"/>
                </a:ext>
              </a:extLst>
            </p:cNvPr>
            <p:cNvCxnSpPr>
              <a:cxnSpLocks/>
              <a:stCxn id="129" idx="3"/>
              <a:endCxn id="42" idx="1"/>
            </p:cNvCxnSpPr>
            <p:nvPr/>
          </p:nvCxnSpPr>
          <p:spPr>
            <a:xfrm flipV="1">
              <a:off x="2701474" y="4012911"/>
              <a:ext cx="448616" cy="808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56AD773-459C-4B25-AD83-054C765AC6CF}"/>
                </a:ext>
              </a:extLst>
            </p:cNvPr>
            <p:cNvCxnSpPr>
              <a:endCxn id="39" idx="1"/>
            </p:cNvCxnSpPr>
            <p:nvPr/>
          </p:nvCxnSpPr>
          <p:spPr>
            <a:xfrm>
              <a:off x="2748050" y="4768484"/>
              <a:ext cx="402041" cy="10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3A3B12EB-656F-412C-99EC-51387872E3B8}"/>
                </a:ext>
              </a:extLst>
            </p:cNvPr>
            <p:cNvCxnSpPr>
              <a:stCxn id="30" idx="2"/>
              <a:endCxn id="2" idx="0"/>
            </p:cNvCxnSpPr>
            <p:nvPr/>
          </p:nvCxnSpPr>
          <p:spPr>
            <a:xfrm rot="5400000">
              <a:off x="2744487" y="988607"/>
              <a:ext cx="331725" cy="22190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173C4A80-0EA5-4FD2-9A59-C76AEFD6FFEA}"/>
                </a:ext>
              </a:extLst>
            </p:cNvPr>
            <p:cNvCxnSpPr>
              <a:cxnSpLocks/>
              <a:stCxn id="30" idx="2"/>
              <a:endCxn id="34" idx="0"/>
            </p:cNvCxnSpPr>
            <p:nvPr/>
          </p:nvCxnSpPr>
          <p:spPr>
            <a:xfrm rot="16200000" flipH="1">
              <a:off x="4859404" y="1092785"/>
              <a:ext cx="380672" cy="2059687"/>
            </a:xfrm>
            <a:prstGeom prst="bentConnector3">
              <a:avLst>
                <a:gd name="adj1" fmla="val 44439"/>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59" name="Picture 158">
            <a:extLst>
              <a:ext uri="{FF2B5EF4-FFF2-40B4-BE49-F238E27FC236}">
                <a16:creationId xmlns:a16="http://schemas.microsoft.com/office/drawing/2014/main" id="{9464BEC3-3B13-480F-8185-87275E5E2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72" y="3288055"/>
            <a:ext cx="983564" cy="983564"/>
          </a:xfrm>
          <a:prstGeom prst="rect">
            <a:avLst/>
          </a:prstGeom>
        </p:spPr>
      </p:pic>
      <p:sp>
        <p:nvSpPr>
          <p:cNvPr id="161" name="TextBox 160">
            <a:extLst>
              <a:ext uri="{FF2B5EF4-FFF2-40B4-BE49-F238E27FC236}">
                <a16:creationId xmlns:a16="http://schemas.microsoft.com/office/drawing/2014/main" id="{84B4A737-F8D9-41D0-9ED1-3E6F6EEC678D}"/>
              </a:ext>
            </a:extLst>
          </p:cNvPr>
          <p:cNvSpPr txBox="1"/>
          <p:nvPr/>
        </p:nvSpPr>
        <p:spPr>
          <a:xfrm>
            <a:off x="6103953" y="1552605"/>
            <a:ext cx="1911549" cy="369332"/>
          </a:xfrm>
          <a:prstGeom prst="rect">
            <a:avLst/>
          </a:prstGeom>
          <a:noFill/>
        </p:spPr>
        <p:txBody>
          <a:bodyPr wrap="none" rtlCol="0">
            <a:spAutoFit/>
          </a:bodyPr>
          <a:lstStyle/>
          <a:p>
            <a:r>
              <a:rPr lang="en-MY" dirty="0">
                <a:solidFill>
                  <a:srgbClr val="FF0000"/>
                </a:solidFill>
              </a:rPr>
              <a:t>Breaking the Cycle</a:t>
            </a:r>
          </a:p>
        </p:txBody>
      </p:sp>
      <p:sp>
        <p:nvSpPr>
          <p:cNvPr id="162" name="TextBox 161">
            <a:extLst>
              <a:ext uri="{FF2B5EF4-FFF2-40B4-BE49-F238E27FC236}">
                <a16:creationId xmlns:a16="http://schemas.microsoft.com/office/drawing/2014/main" id="{1F94CCF0-B929-496C-BF32-88547DB92754}"/>
              </a:ext>
            </a:extLst>
          </p:cNvPr>
          <p:cNvSpPr txBox="1"/>
          <p:nvPr/>
        </p:nvSpPr>
        <p:spPr>
          <a:xfrm>
            <a:off x="521114" y="2445470"/>
            <a:ext cx="1314825" cy="523220"/>
          </a:xfrm>
          <a:prstGeom prst="rect">
            <a:avLst/>
          </a:prstGeom>
          <a:noFill/>
          <a:ln>
            <a:solidFill>
              <a:schemeClr val="tx1"/>
            </a:solidFill>
          </a:ln>
        </p:spPr>
        <p:txBody>
          <a:bodyPr wrap="square" rtlCol="0">
            <a:spAutoFit/>
          </a:bodyPr>
          <a:lstStyle/>
          <a:p>
            <a:r>
              <a:rPr lang="en-MY" sz="1400" dirty="0"/>
              <a:t>New Circle of Friends</a:t>
            </a:r>
          </a:p>
        </p:txBody>
      </p:sp>
      <p:cxnSp>
        <p:nvCxnSpPr>
          <p:cNvPr id="164" name="Straight Connector 163">
            <a:extLst>
              <a:ext uri="{FF2B5EF4-FFF2-40B4-BE49-F238E27FC236}">
                <a16:creationId xmlns:a16="http://schemas.microsoft.com/office/drawing/2014/main" id="{D0840E23-4A6A-431C-8AA6-F7A61C0A5989}"/>
              </a:ext>
            </a:extLst>
          </p:cNvPr>
          <p:cNvCxnSpPr>
            <a:cxnSpLocks/>
            <a:stCxn id="162" idx="3"/>
            <a:endCxn id="2" idx="1"/>
          </p:cNvCxnSpPr>
          <p:nvPr/>
        </p:nvCxnSpPr>
        <p:spPr>
          <a:xfrm flipV="1">
            <a:off x="1835939" y="2698338"/>
            <a:ext cx="509565" cy="874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019DD8A-B83D-40C0-BF17-99B161D363B7}"/>
              </a:ext>
            </a:extLst>
          </p:cNvPr>
          <p:cNvCxnSpPr>
            <a:cxnSpLocks/>
            <a:stCxn id="159" idx="3"/>
            <a:endCxn id="128" idx="1"/>
          </p:cNvCxnSpPr>
          <p:nvPr/>
        </p:nvCxnSpPr>
        <p:spPr>
          <a:xfrm>
            <a:off x="1771236" y="3779837"/>
            <a:ext cx="574268" cy="4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9CD044E-C9BC-4A73-A62B-EA89D7742366}"/>
              </a:ext>
            </a:extLst>
          </p:cNvPr>
          <p:cNvGrpSpPr/>
          <p:nvPr/>
        </p:nvGrpSpPr>
        <p:grpSpPr>
          <a:xfrm>
            <a:off x="8262435" y="3057113"/>
            <a:ext cx="2151604" cy="1211927"/>
            <a:chOff x="8364070" y="3057113"/>
            <a:chExt cx="2048955" cy="1211927"/>
          </a:xfrm>
        </p:grpSpPr>
        <p:sp>
          <p:nvSpPr>
            <p:cNvPr id="158" name="TextBox 157">
              <a:extLst>
                <a:ext uri="{FF2B5EF4-FFF2-40B4-BE49-F238E27FC236}">
                  <a16:creationId xmlns:a16="http://schemas.microsoft.com/office/drawing/2014/main" id="{812F22C4-4DBF-496A-8F7A-FC97FCB3F00F}"/>
                </a:ext>
              </a:extLst>
            </p:cNvPr>
            <p:cNvSpPr txBox="1"/>
            <p:nvPr/>
          </p:nvSpPr>
          <p:spPr>
            <a:xfrm>
              <a:off x="8543050" y="3745820"/>
              <a:ext cx="1869975" cy="523220"/>
            </a:xfrm>
            <a:prstGeom prst="rect">
              <a:avLst/>
            </a:prstGeom>
            <a:noFill/>
          </p:spPr>
          <p:txBody>
            <a:bodyPr wrap="square" rtlCol="0">
              <a:spAutoFit/>
            </a:bodyPr>
            <a:lstStyle/>
            <a:p>
              <a:pPr algn="ctr"/>
              <a:r>
                <a:rPr lang="en-MY" sz="1400" dirty="0"/>
                <a:t>Provided by Recommendation 3</a:t>
              </a:r>
            </a:p>
          </p:txBody>
        </p:sp>
        <p:pic>
          <p:nvPicPr>
            <p:cNvPr id="160" name="Picture 159">
              <a:extLst>
                <a:ext uri="{FF2B5EF4-FFF2-40B4-BE49-F238E27FC236}">
                  <a16:creationId xmlns:a16="http://schemas.microsoft.com/office/drawing/2014/main" id="{9794A1A8-9386-4F67-B5E5-C620B8B5CA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0870" y="3057113"/>
              <a:ext cx="645006" cy="645006"/>
            </a:xfrm>
            <a:prstGeom prst="rect">
              <a:avLst/>
            </a:prstGeom>
          </p:spPr>
        </p:pic>
        <p:cxnSp>
          <p:nvCxnSpPr>
            <p:cNvPr id="175" name="Straight Connector 174">
              <a:extLst>
                <a:ext uri="{FF2B5EF4-FFF2-40B4-BE49-F238E27FC236}">
                  <a16:creationId xmlns:a16="http://schemas.microsoft.com/office/drawing/2014/main" id="{2D003EC3-ABD5-4AB1-9D32-DE226CAC6AAB}"/>
                </a:ext>
              </a:extLst>
            </p:cNvPr>
            <p:cNvCxnSpPr>
              <a:cxnSpLocks/>
              <a:stCxn id="36" idx="3"/>
              <a:endCxn id="7" idx="1"/>
            </p:cNvCxnSpPr>
            <p:nvPr/>
          </p:nvCxnSpPr>
          <p:spPr>
            <a:xfrm>
              <a:off x="8364070" y="3634226"/>
              <a:ext cx="268222" cy="793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pic>
        <p:nvPicPr>
          <p:cNvPr id="184" name="Picture 183">
            <a:extLst>
              <a:ext uri="{FF2B5EF4-FFF2-40B4-BE49-F238E27FC236}">
                <a16:creationId xmlns:a16="http://schemas.microsoft.com/office/drawing/2014/main" id="{C91A7EB4-B77D-4E17-9DFD-52DBDC3AD5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8394" y="1410896"/>
            <a:ext cx="621807" cy="621807"/>
          </a:xfrm>
          <a:prstGeom prst="rect">
            <a:avLst/>
          </a:prstGeom>
        </p:spPr>
      </p:pic>
      <p:cxnSp>
        <p:nvCxnSpPr>
          <p:cNvPr id="186" name="Straight Arrow Connector 185">
            <a:extLst>
              <a:ext uri="{FF2B5EF4-FFF2-40B4-BE49-F238E27FC236}">
                <a16:creationId xmlns:a16="http://schemas.microsoft.com/office/drawing/2014/main" id="{09E64F19-17FE-4502-B669-746296DB9C6E}"/>
              </a:ext>
            </a:extLst>
          </p:cNvPr>
          <p:cNvCxnSpPr>
            <a:cxnSpLocks/>
            <a:stCxn id="184" idx="3"/>
            <a:endCxn id="30" idx="1"/>
          </p:cNvCxnSpPr>
          <p:nvPr/>
        </p:nvCxnSpPr>
        <p:spPr>
          <a:xfrm>
            <a:off x="3270201" y="1721800"/>
            <a:ext cx="1924507" cy="15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87DA4C97-A1DF-4982-B057-624B0F6560C9}"/>
              </a:ext>
            </a:extLst>
          </p:cNvPr>
          <p:cNvSpPr txBox="1"/>
          <p:nvPr/>
        </p:nvSpPr>
        <p:spPr>
          <a:xfrm>
            <a:off x="3378823" y="1362073"/>
            <a:ext cx="1707262" cy="369332"/>
          </a:xfrm>
          <a:prstGeom prst="rect">
            <a:avLst/>
          </a:prstGeom>
          <a:noFill/>
        </p:spPr>
        <p:txBody>
          <a:bodyPr wrap="none" rtlCol="0">
            <a:spAutoFit/>
          </a:bodyPr>
          <a:lstStyle/>
          <a:p>
            <a:r>
              <a:rPr lang="en-MY" dirty="0"/>
              <a:t>Track for 2 years</a:t>
            </a:r>
          </a:p>
        </p:txBody>
      </p:sp>
      <p:sp>
        <p:nvSpPr>
          <p:cNvPr id="193" name="Oval 192">
            <a:extLst>
              <a:ext uri="{FF2B5EF4-FFF2-40B4-BE49-F238E27FC236}">
                <a16:creationId xmlns:a16="http://schemas.microsoft.com/office/drawing/2014/main" id="{D2A82579-3586-4294-9DB3-09B95BB03C04}"/>
              </a:ext>
            </a:extLst>
          </p:cNvPr>
          <p:cNvSpPr/>
          <p:nvPr/>
        </p:nvSpPr>
        <p:spPr>
          <a:xfrm>
            <a:off x="10032608" y="7129931"/>
            <a:ext cx="373632" cy="3736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MY" dirty="0"/>
              <a:t>9</a:t>
            </a:r>
          </a:p>
        </p:txBody>
      </p:sp>
      <p:cxnSp>
        <p:nvCxnSpPr>
          <p:cNvPr id="198" name="Straight Arrow Connector 197">
            <a:extLst>
              <a:ext uri="{FF2B5EF4-FFF2-40B4-BE49-F238E27FC236}">
                <a16:creationId xmlns:a16="http://schemas.microsoft.com/office/drawing/2014/main" id="{3E2B7239-E1AF-4E93-8721-4146A8373E58}"/>
              </a:ext>
            </a:extLst>
          </p:cNvPr>
          <p:cNvCxnSpPr>
            <a:cxnSpLocks/>
            <a:stCxn id="161" idx="3"/>
            <a:endCxn id="199" idx="1"/>
          </p:cNvCxnSpPr>
          <p:nvPr/>
        </p:nvCxnSpPr>
        <p:spPr>
          <a:xfrm flipV="1">
            <a:off x="8015502" y="1732853"/>
            <a:ext cx="541133" cy="4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15243A3A-2974-45CE-BD5F-17400F7ABE27}"/>
              </a:ext>
            </a:extLst>
          </p:cNvPr>
          <p:cNvSpPr txBox="1"/>
          <p:nvPr/>
        </p:nvSpPr>
        <p:spPr>
          <a:xfrm>
            <a:off x="8556635" y="1548187"/>
            <a:ext cx="474810" cy="369332"/>
          </a:xfrm>
          <a:prstGeom prst="rect">
            <a:avLst/>
          </a:prstGeom>
          <a:noFill/>
        </p:spPr>
        <p:txBody>
          <a:bodyPr wrap="none" rtlCol="0">
            <a:spAutoFit/>
          </a:bodyPr>
          <a:lstStyle/>
          <a:p>
            <a:r>
              <a:rPr lang="en-MY" dirty="0"/>
              <a:t>Jail</a:t>
            </a:r>
          </a:p>
        </p:txBody>
      </p:sp>
      <p:cxnSp>
        <p:nvCxnSpPr>
          <p:cNvPr id="209" name="Straight Arrow Connector 208">
            <a:extLst>
              <a:ext uri="{FF2B5EF4-FFF2-40B4-BE49-F238E27FC236}">
                <a16:creationId xmlns:a16="http://schemas.microsoft.com/office/drawing/2014/main" id="{D5D0BBAF-43B5-4AB7-A92C-CBC9D17B4392}"/>
              </a:ext>
            </a:extLst>
          </p:cNvPr>
          <p:cNvCxnSpPr>
            <a:stCxn id="30" idx="3"/>
            <a:endCxn id="161" idx="1"/>
          </p:cNvCxnSpPr>
          <p:nvPr/>
        </p:nvCxnSpPr>
        <p:spPr>
          <a:xfrm flipV="1">
            <a:off x="5735841" y="1737271"/>
            <a:ext cx="3681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6E74E13-96C4-4A21-B00A-5A0E8BD86766}"/>
              </a:ext>
            </a:extLst>
          </p:cNvPr>
          <p:cNvCxnSpPr/>
          <p:nvPr/>
        </p:nvCxnSpPr>
        <p:spPr>
          <a:xfrm>
            <a:off x="5878513" y="1627165"/>
            <a:ext cx="0" cy="231384"/>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12" name="Straight Connector 211">
            <a:extLst>
              <a:ext uri="{FF2B5EF4-FFF2-40B4-BE49-F238E27FC236}">
                <a16:creationId xmlns:a16="http://schemas.microsoft.com/office/drawing/2014/main" id="{BE964D5E-B4F4-43AE-8118-9EA48F242C6B}"/>
              </a:ext>
            </a:extLst>
          </p:cNvPr>
          <p:cNvCxnSpPr/>
          <p:nvPr/>
        </p:nvCxnSpPr>
        <p:spPr>
          <a:xfrm>
            <a:off x="5919897" y="1627165"/>
            <a:ext cx="0" cy="231384"/>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655B9F83-1D19-4C93-B472-DE345068D742}"/>
              </a:ext>
            </a:extLst>
          </p:cNvPr>
          <p:cNvCxnSpPr>
            <a:cxnSpLocks/>
            <a:endCxn id="159" idx="2"/>
          </p:cNvCxnSpPr>
          <p:nvPr/>
        </p:nvCxnSpPr>
        <p:spPr>
          <a:xfrm flipV="1">
            <a:off x="1274096" y="4271619"/>
            <a:ext cx="5358" cy="33902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B16C957-7F4A-4EBC-A347-8EAEA616E799}"/>
              </a:ext>
            </a:extLst>
          </p:cNvPr>
          <p:cNvSpPr txBox="1"/>
          <p:nvPr/>
        </p:nvSpPr>
        <p:spPr>
          <a:xfrm>
            <a:off x="692112" y="4597337"/>
            <a:ext cx="1314825" cy="307777"/>
          </a:xfrm>
          <a:prstGeom prst="rect">
            <a:avLst/>
          </a:prstGeom>
          <a:noFill/>
          <a:ln>
            <a:solidFill>
              <a:schemeClr val="tx1"/>
            </a:solidFill>
          </a:ln>
        </p:spPr>
        <p:txBody>
          <a:bodyPr wrap="square" rtlCol="0">
            <a:spAutoFit/>
          </a:bodyPr>
          <a:lstStyle/>
          <a:p>
            <a:r>
              <a:rPr lang="en-MY" sz="1400" dirty="0"/>
              <a:t>Job Matching</a:t>
            </a:r>
          </a:p>
        </p:txBody>
      </p:sp>
      <p:sp>
        <p:nvSpPr>
          <p:cNvPr id="7" name="Rectangle 6">
            <a:extLst>
              <a:ext uri="{FF2B5EF4-FFF2-40B4-BE49-F238E27FC236}">
                <a16:creationId xmlns:a16="http://schemas.microsoft.com/office/drawing/2014/main" id="{29DE8E81-403C-4E56-A64D-E509F28975D8}"/>
              </a:ext>
            </a:extLst>
          </p:cNvPr>
          <p:cNvSpPr/>
          <p:nvPr/>
        </p:nvSpPr>
        <p:spPr>
          <a:xfrm>
            <a:off x="8544092" y="2971570"/>
            <a:ext cx="1675332" cy="13411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184388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3117</TotalTime>
  <Words>1959</Words>
  <Application>Microsoft Office PowerPoint</Application>
  <PresentationFormat>Custom</PresentationFormat>
  <Paragraphs>217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Google Sans</vt:lpstr>
      <vt:lpstr>Arial</vt: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kah win</dc:creator>
  <cp:lastModifiedBy>lee kah win</cp:lastModifiedBy>
  <cp:revision>177</cp:revision>
  <dcterms:created xsi:type="dcterms:W3CDTF">2021-06-05T02:48:18Z</dcterms:created>
  <dcterms:modified xsi:type="dcterms:W3CDTF">2021-07-07T08:33:45Z</dcterms:modified>
</cp:coreProperties>
</file>