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8" r:id="rId4"/>
    <p:sldId id="279" r:id="rId5"/>
    <p:sldId id="259" r:id="rId6"/>
    <p:sldId id="260" r:id="rId7"/>
    <p:sldId id="261" r:id="rId8"/>
    <p:sldId id="262" r:id="rId9"/>
    <p:sldId id="263" r:id="rId10"/>
    <p:sldId id="264" r:id="rId11"/>
    <p:sldId id="276" r:id="rId12"/>
    <p:sldId id="265" r:id="rId13"/>
    <p:sldId id="278" r:id="rId14"/>
    <p:sldId id="267" r:id="rId15"/>
    <p:sldId id="268" r:id="rId16"/>
    <p:sldId id="277" r:id="rId17"/>
    <p:sldId id="275" r:id="rId18"/>
    <p:sldId id="270" r:id="rId19"/>
    <p:sldId id="271" r:id="rId20"/>
    <p:sldId id="272"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A111915-BE36-4E01-A7E5-04B1672EAD32}" styleName="淡色スタイル 2 - アクセント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5310" autoAdjust="0"/>
    <p:restoredTop sz="93577" autoAdjust="0"/>
  </p:normalViewPr>
  <p:slideViewPr>
    <p:cSldViewPr snapToGrid="0">
      <p:cViewPr varScale="1">
        <p:scale>
          <a:sx n="63" d="100"/>
          <a:sy n="63" d="100"/>
        </p:scale>
        <p:origin x="1328" y="32"/>
      </p:cViewPr>
      <p:guideLst/>
    </p:cSldViewPr>
  </p:slideViewPr>
  <p:outlineViewPr>
    <p:cViewPr>
      <p:scale>
        <a:sx n="33" d="100"/>
        <a:sy n="33" d="100"/>
      </p:scale>
      <p:origin x="0" y="-12968"/>
    </p:cViewPr>
  </p:outlineViewPr>
  <p:notesTextViewPr>
    <p:cViewPr>
      <p:scale>
        <a:sx n="1" d="1"/>
        <a:sy n="1" d="1"/>
      </p:scale>
      <p:origin x="0" y="0"/>
    </p:cViewPr>
  </p:notesTextViewPr>
  <p:sorterViewPr>
    <p:cViewPr>
      <p:scale>
        <a:sx n="57" d="100"/>
        <a:sy n="57" d="100"/>
      </p:scale>
      <p:origin x="0" y="0"/>
    </p:cViewPr>
  </p:sorterViewPr>
  <p:notesViewPr>
    <p:cSldViewPr snapToGrid="0">
      <p:cViewPr>
        <p:scale>
          <a:sx n="100" d="100"/>
          <a:sy n="100" d="100"/>
        </p:scale>
        <p:origin x="1570" y="-19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スライド イメージ プレースホルダー 3"/>
          <p:cNvSpPr>
            <a:spLocks noGrp="1" noRot="1" noChangeAspect="1"/>
          </p:cNvSpPr>
          <p:nvPr>
            <p:ph type="sldImg" idx="2"/>
          </p:nvPr>
        </p:nvSpPr>
        <p:spPr>
          <a:xfrm>
            <a:off x="1311965" y="102704"/>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457200" y="3393384"/>
            <a:ext cx="6029738" cy="5584963"/>
          </a:xfrm>
          <a:prstGeom prst="rect">
            <a:avLst/>
          </a:prstGeom>
        </p:spPr>
        <p:txBody>
          <a:bodyPr vert="horz" lIns="91440" tIns="45720" rIns="91440" bIns="45720" rtlCol="0"/>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344455912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11275" y="103188"/>
            <a:ext cx="4114800" cy="3086100"/>
          </a:xfrm>
        </p:spPr>
      </p:sp>
      <p:sp>
        <p:nvSpPr>
          <p:cNvPr id="3" name="ノート プレースホルダー 2"/>
          <p:cNvSpPr>
            <a:spLocks noGrp="1"/>
          </p:cNvSpPr>
          <p:nvPr>
            <p:ph type="body" idx="1"/>
          </p:nvPr>
        </p:nvSpPr>
        <p:spPr/>
        <p:txBody>
          <a:bodyPr/>
          <a:lstStyle/>
          <a:p>
            <a:r>
              <a:rPr kumimoji="1" lang="ja-JP" altLang="en-US" dirty="0"/>
              <a:t>それでは，大阪大学大学院</a:t>
            </a:r>
            <a:r>
              <a:rPr lang="ja-JP" altLang="en-US" dirty="0"/>
              <a:t>情報</a:t>
            </a:r>
            <a:r>
              <a:rPr kumimoji="1" lang="ja-JP" altLang="en-US" dirty="0"/>
              <a:t>科学研究科の山本航平が，</a:t>
            </a:r>
            <a:r>
              <a:rPr kumimoji="1" lang="en-US" altLang="ja-JP" dirty="0"/>
              <a:t>LTE </a:t>
            </a:r>
            <a:r>
              <a:rPr kumimoji="1" lang="ja-JP" altLang="en-US" dirty="0"/>
              <a:t>環境における応答遅延特性の時系列モデリングによる分析に関する発表を始めさせていただきます．</a:t>
            </a:r>
            <a:endParaRPr kumimoji="1" lang="en-US" altLang="ja-JP" dirty="0"/>
          </a:p>
          <a:p>
            <a:r>
              <a:rPr kumimoji="1" lang="ja-JP" altLang="en-US" dirty="0"/>
              <a:t>よろしくお願いします．</a:t>
            </a:r>
            <a:endParaRPr kumimoji="1" lang="en-US" altLang="ja-JP" dirty="0"/>
          </a:p>
        </p:txBody>
      </p:sp>
    </p:spTree>
    <p:extLst>
      <p:ext uri="{BB962C8B-B14F-4D97-AF65-F5344CB8AC3E}">
        <p14:creationId xmlns:p14="http://schemas.microsoft.com/office/powerpoint/2010/main" val="29400403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11275" y="103188"/>
            <a:ext cx="4114800" cy="3086100"/>
          </a:xfrm>
        </p:spPr>
      </p:sp>
      <p:sp>
        <p:nvSpPr>
          <p:cNvPr id="3" name="ノート プレースホルダー 2"/>
          <p:cNvSpPr>
            <a:spLocks noGrp="1"/>
          </p:cNvSpPr>
          <p:nvPr>
            <p:ph type="body" idx="1"/>
          </p:nvPr>
        </p:nvSpPr>
        <p:spPr/>
        <p:txBody>
          <a:bodyPr/>
          <a:lstStyle/>
          <a:p>
            <a:r>
              <a:rPr lang="ja-JP" altLang="en-US" dirty="0"/>
              <a:t>次に変動値に対する回帰結果です．先と同様に，一つの区間データの変動値を用いて説明させていただきます．</a:t>
            </a:r>
            <a:endParaRPr lang="en-US" altLang="ja-JP" dirty="0"/>
          </a:p>
          <a:p>
            <a:r>
              <a:rPr lang="ja-JP" altLang="en-US" dirty="0"/>
              <a:t>図より，スパイク状の応答遅延の増加時には赤線の推定値と青線の変動値との差が大きくなっていることがわかります．これは，この突発的な応答遅延の増加は直前の応答遅延と無関係に発生するためだと考えられます．一方で，その直後の減少時には赤線の推定値と青線の変動値との差は小さいことがわかります．このように，実測値よりも変動値の方が推定しやすいと考えられます．表は実測値と変動値を用いた場合のそれぞれに対する，平均二乗誤差とノイズ項を加味した対数尤度の平均を示しています．表より確かに，僅かながらも実測値よりは変動値を用いた方がよい回帰精度を示すことがわかります．</a:t>
            </a:r>
            <a:endParaRPr lang="en-US" altLang="ja-JP" dirty="0"/>
          </a:p>
        </p:txBody>
      </p:sp>
    </p:spTree>
    <p:extLst>
      <p:ext uri="{BB962C8B-B14F-4D97-AF65-F5344CB8AC3E}">
        <p14:creationId xmlns:p14="http://schemas.microsoft.com/office/powerpoint/2010/main" val="3661432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11275" y="103188"/>
            <a:ext cx="4114800" cy="3086100"/>
          </a:xfrm>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ja-JP" altLang="en-US" dirty="0"/>
                  <a:t>また，次にモデルパラメータから応答遅延の</a:t>
                </a:r>
                <a:r>
                  <a:rPr lang="ja-JP" altLang="en-US" dirty="0"/>
                  <a:t>変化</a:t>
                </a:r>
                <a:r>
                  <a:rPr kumimoji="1" lang="ja-JP" altLang="en-US" dirty="0"/>
                  <a:t>の仕方を特徴づけ，比較することで，異なる振る舞いを読み取ることが可能であることを示します．</a:t>
                </a:r>
                <a:r>
                  <a:rPr lang="ja-JP" altLang="en-US" dirty="0"/>
                  <a:t>例として，同じ時間帯，曜日の </a:t>
                </a:r>
                <a:r>
                  <a:rPr lang="en-US" altLang="ja-JP" dirty="0"/>
                  <a:t>3 </a:t>
                </a:r>
                <a:r>
                  <a:rPr lang="ja-JP" altLang="en-US" dirty="0"/>
                  <a:t>月 </a:t>
                </a:r>
                <a:r>
                  <a:rPr lang="en-US" altLang="ja-JP" dirty="0"/>
                  <a:t>2 </a:t>
                </a:r>
                <a:r>
                  <a:rPr lang="ja-JP" altLang="en-US" dirty="0"/>
                  <a:t>日月曜日 </a:t>
                </a:r>
                <a:r>
                  <a:rPr lang="en-US" altLang="ja-JP" dirty="0"/>
                  <a:t>12:00 – 13:00 </a:t>
                </a:r>
                <a:r>
                  <a:rPr lang="ja-JP" altLang="en-US" dirty="0"/>
                  <a:t>と </a:t>
                </a:r>
                <a:r>
                  <a:rPr lang="en-US" altLang="ja-JP" dirty="0"/>
                  <a:t>3 </a:t>
                </a:r>
                <a:r>
                  <a:rPr lang="ja-JP" altLang="en-US" dirty="0"/>
                  <a:t>月 </a:t>
                </a:r>
                <a:r>
                  <a:rPr lang="en-US" altLang="ja-JP" dirty="0"/>
                  <a:t>9 </a:t>
                </a:r>
                <a:r>
                  <a:rPr lang="ja-JP" altLang="en-US" dirty="0"/>
                  <a:t>日月曜日 </a:t>
                </a:r>
                <a:r>
                  <a:rPr lang="en-US" altLang="ja-JP" dirty="0"/>
                  <a:t>12:00 – 13:00 </a:t>
                </a:r>
                <a:r>
                  <a:rPr lang="ja-JP" altLang="en-US" dirty="0"/>
                  <a:t>のそれぞれの変動値に対するモデルのパラメータを表に示します．表より，</a:t>
                </a:r>
                <a:r>
                  <a:rPr lang="en-US" altLang="ja-JP" dirty="0"/>
                  <a:t>3 </a:t>
                </a:r>
                <a:r>
                  <a:rPr lang="ja-JP" altLang="en-US" dirty="0"/>
                  <a:t>月 </a:t>
                </a:r>
                <a:r>
                  <a:rPr lang="en-US" altLang="ja-JP" dirty="0"/>
                  <a:t>9 </a:t>
                </a:r>
                <a:r>
                  <a:rPr lang="ja-JP" altLang="en-US" dirty="0"/>
                  <a:t>日の方が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𝑎</m:t>
                        </m:r>
                      </m:e>
                      <m:sub>
                        <m:r>
                          <a:rPr lang="en-US" altLang="ja-JP" b="0" i="1" smtClean="0">
                            <a:latin typeface="Cambria Math" panose="02040503050406030204" pitchFamily="18" charset="0"/>
                          </a:rPr>
                          <m:t>1</m:t>
                        </m:r>
                      </m:sub>
                    </m:sSub>
                  </m:oMath>
                </a14:m>
                <a:r>
                  <a:rPr lang="en-US" altLang="ja-JP" dirty="0"/>
                  <a:t> </a:t>
                </a:r>
                <a:r>
                  <a:rPr lang="ja-JP" altLang="en-US" dirty="0"/>
                  <a:t>と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𝑎</m:t>
                        </m:r>
                      </m:e>
                      <m:sub>
                        <m:r>
                          <a:rPr lang="en-US" altLang="ja-JP" b="0" i="1" smtClean="0">
                            <a:latin typeface="Cambria Math" panose="02040503050406030204" pitchFamily="18" charset="0"/>
                          </a:rPr>
                          <m:t>2</m:t>
                        </m:r>
                      </m:sub>
                    </m:sSub>
                  </m:oMath>
                </a14:m>
                <a:r>
                  <a:rPr lang="en-US" altLang="ja-JP" dirty="0"/>
                  <a:t> </a:t>
                </a:r>
                <a:r>
                  <a:rPr lang="ja-JP" altLang="en-US" dirty="0"/>
                  <a:t>の絶対値が大きいことがわかります．</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𝑎</m:t>
                        </m:r>
                      </m:e>
                      <m:sub>
                        <m:r>
                          <a:rPr lang="en-US" altLang="ja-JP" b="0" i="1" smtClean="0">
                            <a:latin typeface="Cambria Math" panose="02040503050406030204" pitchFamily="18" charset="0"/>
                          </a:rPr>
                          <m:t>1</m:t>
                        </m:r>
                      </m:sub>
                    </m:sSub>
                    <m:r>
                      <a:rPr lang="ja-JP" altLang="en-US" i="1">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𝑎</m:t>
                        </m:r>
                      </m:e>
                      <m:sub>
                        <m:r>
                          <a:rPr lang="en-US" altLang="ja-JP" b="0" i="1" smtClean="0">
                            <a:latin typeface="Cambria Math" panose="02040503050406030204" pitchFamily="18" charset="0"/>
                          </a:rPr>
                          <m:t>2</m:t>
                        </m:r>
                      </m:sub>
                    </m:sSub>
                  </m:oMath>
                </a14:m>
                <a:r>
                  <a:rPr lang="ja-JP" altLang="en-US" dirty="0"/>
                  <a:t> は，過去の変動値に対する重みです．したがって，</a:t>
                </a:r>
                <a:r>
                  <a:rPr lang="en-US" altLang="ja-JP" dirty="0"/>
                  <a:t>3 </a:t>
                </a:r>
                <a:r>
                  <a:rPr lang="ja-JP" altLang="en-US" dirty="0"/>
                  <a:t>月 </a:t>
                </a:r>
                <a:r>
                  <a:rPr lang="en-US" altLang="ja-JP" dirty="0"/>
                  <a:t>9 </a:t>
                </a:r>
                <a:r>
                  <a:rPr lang="ja-JP" altLang="en-US" dirty="0"/>
                  <a:t>日の応答遅延は過去の変動値の大きさが現在の変動値の大きさに与える影響が大きいと考えられ，この点で，</a:t>
                </a:r>
                <a:r>
                  <a:rPr lang="en-US" altLang="ja-JP" dirty="0"/>
                  <a:t>3 </a:t>
                </a:r>
                <a:r>
                  <a:rPr lang="ja-JP" altLang="en-US" dirty="0"/>
                  <a:t>月 </a:t>
                </a:r>
                <a:r>
                  <a:rPr lang="en-US" altLang="ja-JP" dirty="0"/>
                  <a:t>2 </a:t>
                </a:r>
                <a:r>
                  <a:rPr lang="ja-JP" altLang="en-US" dirty="0"/>
                  <a:t>日と </a:t>
                </a:r>
                <a:r>
                  <a:rPr lang="en-US" altLang="ja-JP" dirty="0"/>
                  <a:t>3 </a:t>
                </a:r>
                <a:r>
                  <a:rPr lang="ja-JP" altLang="en-US" dirty="0"/>
                  <a:t>月 </a:t>
                </a:r>
                <a:r>
                  <a:rPr lang="en-US" altLang="ja-JP" dirty="0"/>
                  <a:t>9 </a:t>
                </a:r>
                <a:r>
                  <a:rPr lang="ja-JP" altLang="en-US" dirty="0"/>
                  <a:t>日は異なる振る舞いを示していたと思われます．</a:t>
                </a:r>
                <a:endParaRPr lang="en-US" altLang="ja-JP" dirty="0"/>
              </a:p>
            </p:txBody>
          </p:sp>
        </mc:Choice>
        <mc:Fallback xmlns="">
          <p:sp>
            <p:nvSpPr>
              <p:cNvPr id="3" name="ノート プレースホルダー 2"/>
              <p:cNvSpPr>
                <a:spLocks noGrp="1"/>
              </p:cNvSpPr>
              <p:nvPr>
                <p:ph type="body" idx="1"/>
              </p:nvPr>
            </p:nvSpPr>
            <p:spPr/>
            <p:txBody>
              <a:bodyPr/>
              <a:lstStyle/>
              <a:p>
                <a:r>
                  <a:rPr kumimoji="1" lang="ja-JP" altLang="en-US" dirty="0"/>
                  <a:t>また，次にモデルパラメータから応答遅延の</a:t>
                </a:r>
                <a:r>
                  <a:rPr lang="ja-JP" altLang="en-US" dirty="0"/>
                  <a:t>変化</a:t>
                </a:r>
                <a:r>
                  <a:rPr kumimoji="1" lang="ja-JP" altLang="en-US" dirty="0"/>
                  <a:t>の仕方を特徴づけ，比較することで，異なる振る舞いを読み取ることが可能であることを示します．</a:t>
                </a:r>
                <a:r>
                  <a:rPr lang="ja-JP" altLang="en-US" dirty="0"/>
                  <a:t>例として，同じ時間帯，曜日の </a:t>
                </a:r>
                <a:r>
                  <a:rPr lang="en-US" altLang="ja-JP" dirty="0"/>
                  <a:t>3 </a:t>
                </a:r>
                <a:r>
                  <a:rPr lang="ja-JP" altLang="en-US" dirty="0"/>
                  <a:t>月 </a:t>
                </a:r>
                <a:r>
                  <a:rPr lang="en-US" altLang="ja-JP" dirty="0"/>
                  <a:t>2 </a:t>
                </a:r>
                <a:r>
                  <a:rPr lang="ja-JP" altLang="en-US" dirty="0"/>
                  <a:t>日月曜日 </a:t>
                </a:r>
                <a:r>
                  <a:rPr lang="en-US" altLang="ja-JP" dirty="0"/>
                  <a:t>12:00 – 13:00 </a:t>
                </a:r>
                <a:r>
                  <a:rPr lang="ja-JP" altLang="en-US" dirty="0"/>
                  <a:t>と </a:t>
                </a:r>
                <a:r>
                  <a:rPr lang="en-US" altLang="ja-JP" dirty="0"/>
                  <a:t>3 </a:t>
                </a:r>
                <a:r>
                  <a:rPr lang="ja-JP" altLang="en-US" dirty="0"/>
                  <a:t>月 </a:t>
                </a:r>
                <a:r>
                  <a:rPr lang="en-US" altLang="ja-JP" dirty="0"/>
                  <a:t>9 </a:t>
                </a:r>
                <a:r>
                  <a:rPr lang="ja-JP" altLang="en-US" dirty="0"/>
                  <a:t>日月曜日 </a:t>
                </a:r>
                <a:r>
                  <a:rPr lang="en-US" altLang="ja-JP" dirty="0"/>
                  <a:t>12:00 – 13:00 </a:t>
                </a:r>
                <a:r>
                  <a:rPr lang="ja-JP" altLang="en-US" dirty="0"/>
                  <a:t>のそれぞれの変動値に対するモデルのパラメータを表に示します．表より，</a:t>
                </a:r>
                <a:r>
                  <a:rPr lang="en-US" altLang="ja-JP" dirty="0"/>
                  <a:t>3 </a:t>
                </a:r>
                <a:r>
                  <a:rPr lang="ja-JP" altLang="en-US" dirty="0"/>
                  <a:t>月 </a:t>
                </a:r>
                <a:r>
                  <a:rPr lang="en-US" altLang="ja-JP" dirty="0"/>
                  <a:t>9 </a:t>
                </a:r>
                <a:r>
                  <a:rPr lang="ja-JP" altLang="en-US" dirty="0"/>
                  <a:t>日の方が </a:t>
                </a:r>
                <a:r>
                  <a:rPr lang="en-US" altLang="ja-JP" b="0" i="0">
                    <a:latin typeface="Cambria Math" panose="02040503050406030204" pitchFamily="18" charset="0"/>
                  </a:rPr>
                  <a:t>𝑎_1</a:t>
                </a:r>
                <a:r>
                  <a:rPr lang="en-US" altLang="ja-JP" dirty="0"/>
                  <a:t> </a:t>
                </a:r>
                <a:r>
                  <a:rPr lang="ja-JP" altLang="en-US" dirty="0"/>
                  <a:t>と </a:t>
                </a:r>
                <a:r>
                  <a:rPr lang="en-US" altLang="ja-JP" b="0" i="0">
                    <a:latin typeface="Cambria Math" panose="02040503050406030204" pitchFamily="18" charset="0"/>
                  </a:rPr>
                  <a:t>𝑎_2</a:t>
                </a:r>
                <a:r>
                  <a:rPr lang="en-US" altLang="ja-JP" dirty="0"/>
                  <a:t> </a:t>
                </a:r>
                <a:r>
                  <a:rPr lang="ja-JP" altLang="en-US" dirty="0"/>
                  <a:t>の絶対値が大きいことがわかります．</a:t>
                </a:r>
                <a:r>
                  <a:rPr lang="en-US" altLang="ja-JP" b="0" i="0">
                    <a:latin typeface="Cambria Math" panose="02040503050406030204" pitchFamily="18" charset="0"/>
                  </a:rPr>
                  <a:t>𝑎_1</a:t>
                </a:r>
                <a:r>
                  <a:rPr lang="ja-JP" altLang="en-US" i="0">
                    <a:latin typeface="Cambria Math" panose="02040503050406030204" pitchFamily="18" charset="0"/>
                  </a:rPr>
                  <a:t>，</a:t>
                </a:r>
                <a:r>
                  <a:rPr lang="en-US" altLang="ja-JP" b="0" i="0">
                    <a:latin typeface="Cambria Math" panose="02040503050406030204" pitchFamily="18" charset="0"/>
                  </a:rPr>
                  <a:t>𝑎_2</a:t>
                </a:r>
                <a:r>
                  <a:rPr lang="ja-JP" altLang="en-US" dirty="0"/>
                  <a:t> は，過去の変動値に対する重みです．したがって，</a:t>
                </a:r>
                <a:r>
                  <a:rPr lang="en-US" altLang="ja-JP" dirty="0"/>
                  <a:t>3 </a:t>
                </a:r>
                <a:r>
                  <a:rPr lang="ja-JP" altLang="en-US" dirty="0"/>
                  <a:t>月 </a:t>
                </a:r>
                <a:r>
                  <a:rPr lang="en-US" altLang="ja-JP" dirty="0"/>
                  <a:t>9 </a:t>
                </a:r>
                <a:r>
                  <a:rPr lang="ja-JP" altLang="en-US" dirty="0"/>
                  <a:t>日の応答遅延は過去の変動値の大きさが現在の変動値の大きさに与える影響が大きいと考えられ，この点で，</a:t>
                </a:r>
                <a:r>
                  <a:rPr lang="en-US" altLang="ja-JP" dirty="0"/>
                  <a:t>3 </a:t>
                </a:r>
                <a:r>
                  <a:rPr lang="ja-JP" altLang="en-US" dirty="0"/>
                  <a:t>月 </a:t>
                </a:r>
                <a:r>
                  <a:rPr lang="en-US" altLang="ja-JP" dirty="0"/>
                  <a:t>2 </a:t>
                </a:r>
                <a:r>
                  <a:rPr lang="ja-JP" altLang="en-US" dirty="0"/>
                  <a:t>日と </a:t>
                </a:r>
                <a:r>
                  <a:rPr lang="en-US" altLang="ja-JP" dirty="0"/>
                  <a:t>3 </a:t>
                </a:r>
                <a:r>
                  <a:rPr lang="ja-JP" altLang="en-US" dirty="0"/>
                  <a:t>月 </a:t>
                </a:r>
                <a:r>
                  <a:rPr lang="en-US" altLang="ja-JP" dirty="0"/>
                  <a:t>9 </a:t>
                </a:r>
                <a:r>
                  <a:rPr lang="ja-JP" altLang="en-US" dirty="0"/>
                  <a:t>日は異なる振る舞いを示していたと思われます．</a:t>
                </a:r>
                <a:endParaRPr lang="en-US" altLang="ja-JP" dirty="0"/>
              </a:p>
            </p:txBody>
          </p:sp>
        </mc:Fallback>
      </mc:AlternateContent>
    </p:spTree>
    <p:extLst>
      <p:ext uri="{BB962C8B-B14F-4D97-AF65-F5344CB8AC3E}">
        <p14:creationId xmlns:p14="http://schemas.microsoft.com/office/powerpoint/2010/main" val="40136542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11275" y="100013"/>
            <a:ext cx="4114800" cy="3086100"/>
          </a:xfrm>
        </p:spPr>
      </p:sp>
      <p:sp>
        <p:nvSpPr>
          <p:cNvPr id="3" name="ノート プレースホルダー 2"/>
          <p:cNvSpPr>
            <a:spLocks noGrp="1"/>
          </p:cNvSpPr>
          <p:nvPr>
            <p:ph type="body" idx="1"/>
          </p:nvPr>
        </p:nvSpPr>
        <p:spPr/>
        <p:txBody>
          <a:bodyPr/>
          <a:lstStyle/>
          <a:p>
            <a:r>
              <a:rPr lang="ja-JP" altLang="en-US" dirty="0"/>
              <a:t>以上より，時系列モデリングにもとづいて異常を定め，検知を行う際には，以下のことが考えられます．まず，回帰精度のよさから時系列モデリングには変動値を用いるのがよいと思われます．また，異常検知手法としては，あらかじめ算出したパラメータによって推定される変動値と実測によって得られる変動値を比較し，その差が大きい状態が継続した場合を異常とする手法が考えられます．あるいは，リアルタイムで逐次的な回帰を行い，パラメータが大きく変化した場合を異常とする手法なども有効と考えます．</a:t>
            </a:r>
            <a:endParaRPr lang="en-US" altLang="ja-JP" dirty="0"/>
          </a:p>
        </p:txBody>
      </p:sp>
    </p:spTree>
    <p:extLst>
      <p:ext uri="{BB962C8B-B14F-4D97-AF65-F5344CB8AC3E}">
        <p14:creationId xmlns:p14="http://schemas.microsoft.com/office/powerpoint/2010/main" val="27778651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11275" y="103188"/>
            <a:ext cx="4114800" cy="3086100"/>
          </a:xfrm>
        </p:spPr>
      </p:sp>
      <p:sp>
        <p:nvSpPr>
          <p:cNvPr id="3" name="ノート プレースホルダー 2"/>
          <p:cNvSpPr>
            <a:spLocks noGrp="1"/>
          </p:cNvSpPr>
          <p:nvPr>
            <p:ph type="body" idx="1"/>
          </p:nvPr>
        </p:nvSpPr>
        <p:spPr>
          <a:xfrm>
            <a:off x="457200" y="3400472"/>
            <a:ext cx="6029738" cy="5584963"/>
          </a:xfrm>
        </p:spPr>
        <p:txBody>
          <a:bodyPr/>
          <a:lstStyle/>
          <a:p>
            <a:r>
              <a:rPr lang="ja-JP" altLang="en-US" dirty="0"/>
              <a:t>続きまして，モデルパラメータに基づくクラスタリング分析について説明します．まずはクラスタリングパラメータの前処理についてです．クラスタリングパラメータは， 実測値または変動値の区間データに対するモデルパラメータを基とします．始めに各パラメータの分布が異なるため，平均 </a:t>
            </a:r>
            <a:r>
              <a:rPr lang="en-US" altLang="ja-JP" dirty="0"/>
              <a:t>0</a:t>
            </a:r>
            <a:r>
              <a:rPr lang="ja-JP" altLang="en-US" dirty="0" err="1"/>
              <a:t>，</a:t>
            </a:r>
            <a:r>
              <a:rPr lang="ja-JP" altLang="en-US" dirty="0"/>
              <a:t>分散 </a:t>
            </a:r>
            <a:r>
              <a:rPr lang="en-US" altLang="ja-JP" dirty="0"/>
              <a:t>1 </a:t>
            </a:r>
            <a:r>
              <a:rPr lang="ja-JP" altLang="en-US" dirty="0"/>
              <a:t>となるように標準化を行いました．その後，主成分分析を行い次元を圧縮しました．次元圧縮の目的は，次元数の多さによるクラスタの過度な細分化を防止することです．また，主成分分析による累積寄与率は，実測値と変動値のいずれにおいても，第三主成分でおよそ </a:t>
            </a:r>
            <a:r>
              <a:rPr lang="en-US" altLang="ja-JP" dirty="0"/>
              <a:t>80% </a:t>
            </a:r>
            <a:r>
              <a:rPr lang="ja-JP" altLang="en-US" dirty="0"/>
              <a:t>となっていました．累積寄与率 </a:t>
            </a:r>
            <a:r>
              <a:rPr lang="en-US" altLang="ja-JP" dirty="0"/>
              <a:t>80% </a:t>
            </a:r>
            <a:r>
              <a:rPr lang="ja-JP" altLang="en-US" dirty="0"/>
              <a:t>とは，一般的に各データの特徴づけができているラインとされています．したがって，実測値と変動値を用いる場合ともに第三主成分まででクラスタリングを行います．</a:t>
            </a:r>
            <a:endParaRPr kumimoji="1" lang="ja-JP" altLang="en-US" dirty="0"/>
          </a:p>
        </p:txBody>
      </p:sp>
    </p:spTree>
    <p:extLst>
      <p:ext uri="{BB962C8B-B14F-4D97-AF65-F5344CB8AC3E}">
        <p14:creationId xmlns:p14="http://schemas.microsoft.com/office/powerpoint/2010/main" val="5353777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11275" y="103188"/>
            <a:ext cx="4114800" cy="3086100"/>
          </a:xfrm>
        </p:spPr>
      </p:sp>
      <p:sp>
        <p:nvSpPr>
          <p:cNvPr id="3" name="ノート プレースホルダー 2"/>
          <p:cNvSpPr>
            <a:spLocks noGrp="1"/>
          </p:cNvSpPr>
          <p:nvPr>
            <p:ph type="body" idx="1"/>
          </p:nvPr>
        </p:nvSpPr>
        <p:spPr/>
        <p:txBody>
          <a:bodyPr/>
          <a:lstStyle/>
          <a:p>
            <a:r>
              <a:rPr lang="ja-JP" altLang="en-US" dirty="0"/>
              <a:t>次にクラスタ数の設定についてです．クラスタリングを行うためには，適切なクラスタ数を事前に定める必要があります．本研究においては，クラスタリング指標の一つである </a:t>
            </a:r>
            <a:r>
              <a:rPr lang="en-US" altLang="ja-JP" dirty="0"/>
              <a:t>Pseudo F</a:t>
            </a:r>
            <a:r>
              <a:rPr lang="ja-JP" altLang="en-US" dirty="0"/>
              <a:t> に改良を加えた </a:t>
            </a:r>
            <a:r>
              <a:rPr lang="en-US" altLang="ja-JP" dirty="0"/>
              <a:t>Pseudo F with Min </a:t>
            </a:r>
            <a:r>
              <a:rPr lang="ja-JP" altLang="en-US" dirty="0"/>
              <a:t>を用いて定量的に最適なクラスタ数を決定します．この指標の値は，クラスタ内分散に対するクラスタ間の距離の比として与えられます．したがって，クラスタ内が密で，クラスタ間が疎となる場合に大きな値となります．</a:t>
            </a:r>
            <a:endParaRPr lang="en-US" altLang="ja-JP" dirty="0"/>
          </a:p>
          <a:p>
            <a:r>
              <a:rPr lang="ja-JP" altLang="en-US" dirty="0"/>
              <a:t>この図は，実測値と変動値を用いた場合のそれぞれに対し，クラスタ数を変化させながら </a:t>
            </a:r>
            <a:r>
              <a:rPr lang="en-US" altLang="ja-JP" dirty="0"/>
              <a:t>Pseudo F with Min</a:t>
            </a:r>
            <a:r>
              <a:rPr lang="ja-JP" altLang="en-US" dirty="0"/>
              <a:t> を求め，クラスタの良さを評価した結果です．図より，実測値の場合にはクラスタ数 </a:t>
            </a:r>
            <a:r>
              <a:rPr lang="en-US" altLang="ja-JP" dirty="0"/>
              <a:t>8 </a:t>
            </a:r>
            <a:r>
              <a:rPr lang="ja-JP" altLang="en-US" dirty="0"/>
              <a:t>で，変動値の場合にはクラスタ数 </a:t>
            </a:r>
            <a:r>
              <a:rPr lang="en-US" altLang="ja-JP" dirty="0"/>
              <a:t>4 </a:t>
            </a:r>
            <a:r>
              <a:rPr lang="ja-JP" altLang="en-US" dirty="0"/>
              <a:t>でそれぞれ評価値が最大になることがわかります．</a:t>
            </a:r>
            <a:endParaRPr lang="en-US" altLang="ja-JP" dirty="0"/>
          </a:p>
          <a:p>
            <a:endParaRPr lang="en-US" altLang="ja-JP" dirty="0"/>
          </a:p>
        </p:txBody>
      </p:sp>
    </p:spTree>
    <p:extLst>
      <p:ext uri="{BB962C8B-B14F-4D97-AF65-F5344CB8AC3E}">
        <p14:creationId xmlns:p14="http://schemas.microsoft.com/office/powerpoint/2010/main" val="35327503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11275" y="103188"/>
            <a:ext cx="4114800" cy="3086100"/>
          </a:xfrm>
        </p:spPr>
      </p:sp>
      <p:sp>
        <p:nvSpPr>
          <p:cNvPr id="3" name="ノート プレースホルダー 2"/>
          <p:cNvSpPr>
            <a:spLocks noGrp="1"/>
          </p:cNvSpPr>
          <p:nvPr>
            <p:ph type="body" idx="1"/>
          </p:nvPr>
        </p:nvSpPr>
        <p:spPr>
          <a:xfrm>
            <a:off x="457200" y="3400472"/>
            <a:ext cx="6029738" cy="5584963"/>
          </a:xfrm>
        </p:spPr>
        <p:txBody>
          <a:bodyPr/>
          <a:lstStyle/>
          <a:p>
            <a:r>
              <a:rPr lang="ja-JP" altLang="en-US" dirty="0"/>
              <a:t>また，クラスタリングには，階層クラスタリング手法の一つであるウォード法を用い，距離関数はユークリッド距離を用います．この</a:t>
            </a:r>
            <a:r>
              <a:rPr kumimoji="1" lang="ja-JP" altLang="en-US" dirty="0"/>
              <a:t>もとで行ったクラスタリング結果について述べさせていただきます．</a:t>
            </a:r>
            <a:endParaRPr kumimoji="1" lang="en-US" altLang="ja-JP" dirty="0"/>
          </a:p>
          <a:p>
            <a:r>
              <a:rPr lang="ja-JP" altLang="en-US" dirty="0"/>
              <a:t>まずは，実測値を用いた場合の</a:t>
            </a:r>
            <a:r>
              <a:rPr kumimoji="1" lang="ja-JP" altLang="en-US" dirty="0"/>
              <a:t>クラスタリング結果についてです．図は，時間帯や曜日で区切ったクラスタごとの積み上げ棒グラフになります．</a:t>
            </a:r>
            <a:r>
              <a:rPr lang="ja-JP" altLang="en-US" dirty="0"/>
              <a:t>いずれのクラスタにおいても属する区間データの時間帯や曜日に偏りがあることがわかります．</a:t>
            </a:r>
            <a:endParaRPr lang="en-US" altLang="ja-JP" dirty="0"/>
          </a:p>
          <a:p>
            <a:r>
              <a:rPr kumimoji="1" lang="ja-JP" altLang="en-US" dirty="0"/>
              <a:t>まずは，クラスタ </a:t>
            </a:r>
            <a:r>
              <a:rPr kumimoji="1" lang="en-US" altLang="ja-JP" dirty="0"/>
              <a:t>1 </a:t>
            </a:r>
            <a:r>
              <a:rPr kumimoji="1" lang="ja-JP" altLang="en-US" dirty="0"/>
              <a:t>とクラスタ </a:t>
            </a:r>
            <a:r>
              <a:rPr lang="en-US" altLang="ja-JP" dirty="0"/>
              <a:t>3</a:t>
            </a:r>
            <a:r>
              <a:rPr kumimoji="1" lang="en-US" altLang="ja-JP" dirty="0"/>
              <a:t> </a:t>
            </a:r>
            <a:r>
              <a:rPr kumimoji="1" lang="ja-JP" altLang="en-US" dirty="0"/>
              <a:t>に注目します．これらのクラスタには，移動通信トラヒックが増加し，ネット利用の行為者率が最大となる </a:t>
            </a:r>
            <a:r>
              <a:rPr kumimoji="1" lang="en-US" altLang="ja-JP" dirty="0"/>
              <a:t>20 </a:t>
            </a:r>
            <a:r>
              <a:rPr kumimoji="1" lang="ja-JP" altLang="en-US" dirty="0"/>
              <a:t>時台と</a:t>
            </a:r>
            <a:r>
              <a:rPr lang="ja-JP" altLang="en-US" dirty="0"/>
              <a:t>移動通信トラヒックが多い </a:t>
            </a:r>
            <a:r>
              <a:rPr lang="en-US" altLang="ja-JP" dirty="0"/>
              <a:t>12 </a:t>
            </a:r>
            <a:r>
              <a:rPr lang="ja-JP" altLang="en-US" dirty="0"/>
              <a:t>時台が多く属していました．さらに</a:t>
            </a:r>
            <a:r>
              <a:rPr kumimoji="1" lang="ja-JP" altLang="en-US" dirty="0"/>
              <a:t>，曜日では，一日を通じてトラヒック量が多い土日が多く属していました．</a:t>
            </a:r>
            <a:r>
              <a:rPr lang="ja-JP" altLang="en-US" dirty="0"/>
              <a:t>以上のことから，利用者の多い状況での応答遅延には似た傾向があると考えられます．</a:t>
            </a:r>
            <a:endParaRPr lang="en-US" altLang="ja-JP" dirty="0"/>
          </a:p>
        </p:txBody>
      </p:sp>
    </p:spTree>
    <p:extLst>
      <p:ext uri="{BB962C8B-B14F-4D97-AF65-F5344CB8AC3E}">
        <p14:creationId xmlns:p14="http://schemas.microsoft.com/office/powerpoint/2010/main" val="16912912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11275" y="103188"/>
            <a:ext cx="4114800" cy="3086100"/>
          </a:xfrm>
        </p:spPr>
      </p:sp>
      <p:sp>
        <p:nvSpPr>
          <p:cNvPr id="3" name="ノート プレースホルダー 2"/>
          <p:cNvSpPr>
            <a:spLocks noGrp="1"/>
          </p:cNvSpPr>
          <p:nvPr>
            <p:ph type="body" idx="1"/>
          </p:nvPr>
        </p:nvSpPr>
        <p:spPr>
          <a:xfrm>
            <a:off x="457200" y="3400472"/>
            <a:ext cx="6029738" cy="5584963"/>
          </a:xfrm>
        </p:spPr>
        <p:txBody>
          <a:bodyPr/>
          <a:lstStyle/>
          <a:p>
            <a:r>
              <a:rPr lang="ja-JP" altLang="en-US" dirty="0"/>
              <a:t>次に，</a:t>
            </a:r>
            <a:r>
              <a:rPr kumimoji="1" lang="ja-JP" altLang="en-US" dirty="0"/>
              <a:t>クラスタ </a:t>
            </a:r>
            <a:r>
              <a:rPr kumimoji="1" lang="en-US" altLang="ja-JP" dirty="0"/>
              <a:t>4 </a:t>
            </a:r>
            <a:r>
              <a:rPr kumimoji="1" lang="ja-JP" altLang="en-US" dirty="0"/>
              <a:t>に注目します．</a:t>
            </a:r>
            <a:r>
              <a:rPr lang="ja-JP" altLang="en-US" dirty="0"/>
              <a:t>クラスタ </a:t>
            </a:r>
            <a:r>
              <a:rPr lang="en-US" altLang="ja-JP" dirty="0"/>
              <a:t>4 </a:t>
            </a:r>
            <a:r>
              <a:rPr lang="ja-JP" altLang="en-US" dirty="0"/>
              <a:t>には，通信トラヒックが少ない </a:t>
            </a:r>
            <a:r>
              <a:rPr lang="en-US" altLang="ja-JP" dirty="0"/>
              <a:t>3 </a:t>
            </a:r>
            <a:r>
              <a:rPr lang="ja-JP" altLang="en-US" dirty="0"/>
              <a:t>時台の区間データがクラスタの要素数に対して比較的多く含まれていました．また，一日を通じた通信トラヒックが少ない月曜日を除く平日の区間データも比較的多く属していました．このことから，利用者の少ない状況での応答遅延に表れやすい傾向があり，結果としてクラスタ </a:t>
            </a:r>
            <a:r>
              <a:rPr lang="en-US" altLang="ja-JP" dirty="0"/>
              <a:t>4 </a:t>
            </a:r>
            <a:r>
              <a:rPr lang="ja-JP" altLang="en-US" dirty="0"/>
              <a:t>に属する区間データに偏りが生じたと考えられます．</a:t>
            </a:r>
            <a:endParaRPr lang="en-US" altLang="ja-JP" dirty="0"/>
          </a:p>
        </p:txBody>
      </p:sp>
    </p:spTree>
    <p:extLst>
      <p:ext uri="{BB962C8B-B14F-4D97-AF65-F5344CB8AC3E}">
        <p14:creationId xmlns:p14="http://schemas.microsoft.com/office/powerpoint/2010/main" val="35043637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11275" y="103188"/>
            <a:ext cx="4114800" cy="3086100"/>
          </a:xfrm>
        </p:spPr>
      </p:sp>
      <p:sp>
        <p:nvSpPr>
          <p:cNvPr id="3" name="ノート プレースホルダー 2"/>
          <p:cNvSpPr>
            <a:spLocks noGrp="1"/>
          </p:cNvSpPr>
          <p:nvPr>
            <p:ph type="body" idx="1"/>
          </p:nvPr>
        </p:nvSpPr>
        <p:spPr>
          <a:xfrm>
            <a:off x="457200" y="3400472"/>
            <a:ext cx="6029738" cy="5584963"/>
          </a:xfrm>
        </p:spPr>
        <p:txBody>
          <a:bodyPr/>
          <a:lstStyle/>
          <a:p>
            <a:r>
              <a:rPr lang="ja-JP" altLang="en-US" dirty="0"/>
              <a:t>次</a:t>
            </a:r>
            <a:r>
              <a:rPr kumimoji="1" lang="ja-JP" altLang="en-US" dirty="0"/>
              <a:t>に，クラスタ </a:t>
            </a:r>
            <a:r>
              <a:rPr kumimoji="1" lang="en-US" altLang="ja-JP" dirty="0"/>
              <a:t>5 </a:t>
            </a:r>
            <a:r>
              <a:rPr kumimoji="1" lang="ja-JP" altLang="en-US" dirty="0"/>
              <a:t>とクラスタ </a:t>
            </a:r>
            <a:r>
              <a:rPr kumimoji="1" lang="en-US" altLang="ja-JP" dirty="0"/>
              <a:t>7 </a:t>
            </a:r>
            <a:r>
              <a:rPr kumimoji="1" lang="ja-JP" altLang="en-US" dirty="0"/>
              <a:t>に注目します．</a:t>
            </a:r>
            <a:r>
              <a:rPr lang="ja-JP" altLang="en-US" dirty="0"/>
              <a:t>クラスタ </a:t>
            </a:r>
            <a:r>
              <a:rPr lang="en-US" altLang="ja-JP" dirty="0"/>
              <a:t>5 </a:t>
            </a:r>
            <a:r>
              <a:rPr lang="ja-JP" altLang="en-US" dirty="0"/>
              <a:t>には，一日を通じたトラヒックの変化が激しい水曜日と金曜日の区間データが多く属していました．一方でクラスタ </a:t>
            </a:r>
            <a:r>
              <a:rPr lang="en-US" altLang="ja-JP" dirty="0"/>
              <a:t>7 </a:t>
            </a:r>
            <a:r>
              <a:rPr lang="ja-JP" altLang="en-US" dirty="0"/>
              <a:t>には，一日を通じてトラヒック量の変化が緩やかな土日の区間データが含まれていませんでした．このことから，通信トラヒックの変化が激しい応答遅延には似た傾向があると考えられます．</a:t>
            </a:r>
            <a:endParaRPr lang="en-US" altLang="ja-JP" dirty="0"/>
          </a:p>
        </p:txBody>
      </p:sp>
    </p:spTree>
    <p:extLst>
      <p:ext uri="{BB962C8B-B14F-4D97-AF65-F5344CB8AC3E}">
        <p14:creationId xmlns:p14="http://schemas.microsoft.com/office/powerpoint/2010/main" val="12250761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11275" y="103188"/>
            <a:ext cx="4114800" cy="3086100"/>
          </a:xfrm>
        </p:spPr>
      </p:sp>
      <p:sp>
        <p:nvSpPr>
          <p:cNvPr id="3" name="ノート プレースホルダー 2"/>
          <p:cNvSpPr>
            <a:spLocks noGrp="1"/>
          </p:cNvSpPr>
          <p:nvPr>
            <p:ph type="body" idx="1"/>
          </p:nvPr>
        </p:nvSpPr>
        <p:spPr>
          <a:xfrm>
            <a:off x="457200" y="3400472"/>
            <a:ext cx="6029738" cy="5584963"/>
          </a:xfrm>
        </p:spPr>
        <p:txBody>
          <a:bodyPr/>
          <a:lstStyle/>
          <a:p>
            <a:r>
              <a:rPr lang="ja-JP" altLang="en-US" dirty="0"/>
              <a:t>最後に，変動値を用いた場合のクラスタリング結果について述べさせていただきます．図より，多くの区間データがクラスタ </a:t>
            </a:r>
            <a:r>
              <a:rPr lang="en-US" altLang="ja-JP" dirty="0"/>
              <a:t>1 </a:t>
            </a:r>
            <a:r>
              <a:rPr lang="ja-JP" altLang="en-US" dirty="0"/>
              <a:t>とクラスタ </a:t>
            </a:r>
            <a:r>
              <a:rPr lang="en-US" altLang="ja-JP" dirty="0"/>
              <a:t>2 </a:t>
            </a:r>
            <a:r>
              <a:rPr lang="ja-JP" altLang="en-US" dirty="0"/>
              <a:t>に属していることがわかります．しかし，曜日や時間帯に応じた顕著な特徴は見られません．これは，変動値の系列は実測値の大きさによらず </a:t>
            </a:r>
            <a:r>
              <a:rPr lang="en-US" altLang="ja-JP" dirty="0"/>
              <a:t>0 </a:t>
            </a:r>
            <a:r>
              <a:rPr lang="en-US" altLang="ja-JP" dirty="0" err="1"/>
              <a:t>ms</a:t>
            </a:r>
            <a:r>
              <a:rPr lang="en-US" altLang="ja-JP" dirty="0"/>
              <a:t> </a:t>
            </a:r>
            <a:r>
              <a:rPr lang="ja-JP" altLang="en-US" dirty="0"/>
              <a:t>を中心に変化することから，似た傾向を示しやすいためだと思われます．しかし一方で，要素数が少ないクラスタ </a:t>
            </a:r>
            <a:r>
              <a:rPr lang="en-US" altLang="ja-JP" dirty="0"/>
              <a:t>3 </a:t>
            </a:r>
            <a:r>
              <a:rPr lang="ja-JP" altLang="en-US" dirty="0"/>
              <a:t>とクラスタ </a:t>
            </a:r>
            <a:r>
              <a:rPr lang="en-US" altLang="ja-JP" dirty="0"/>
              <a:t>4 </a:t>
            </a:r>
            <a:r>
              <a:rPr lang="ja-JP" altLang="en-US" dirty="0"/>
              <a:t>に属する区間データは，通常時と何らか異なる振る舞いをしていたのではないかと考えられます．</a:t>
            </a:r>
            <a:endParaRPr lang="en-US" altLang="ja-JP" dirty="0"/>
          </a:p>
          <a:p>
            <a:r>
              <a:rPr lang="ja-JP" altLang="en-US" dirty="0"/>
              <a:t>以上のクラスタリング結果から，応答遅延の変動の仕方に曜日や時間帯による移動通信トラヒックの特徴に応じた傾向が存在する可能性が考えられます．</a:t>
            </a:r>
            <a:endParaRPr lang="en-US" altLang="ja-JP" dirty="0"/>
          </a:p>
        </p:txBody>
      </p:sp>
    </p:spTree>
    <p:extLst>
      <p:ext uri="{BB962C8B-B14F-4D97-AF65-F5344CB8AC3E}">
        <p14:creationId xmlns:p14="http://schemas.microsoft.com/office/powerpoint/2010/main" val="37605876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11275" y="103188"/>
            <a:ext cx="4114800" cy="3086100"/>
          </a:xfrm>
        </p:spPr>
      </p:sp>
      <p:sp>
        <p:nvSpPr>
          <p:cNvPr id="3" name="ノート プレースホルダー 2"/>
          <p:cNvSpPr>
            <a:spLocks noGrp="1"/>
          </p:cNvSpPr>
          <p:nvPr>
            <p:ph type="body" idx="1"/>
          </p:nvPr>
        </p:nvSpPr>
        <p:spPr/>
        <p:txBody>
          <a:bodyPr/>
          <a:lstStyle/>
          <a:p>
            <a:r>
              <a:rPr lang="ja-JP" altLang="en-US" dirty="0"/>
              <a:t>したがって，クラスタリングにもとづいて異常を定め，検知する際には，以下のことが考えられます．まず，クラスタリングには傾向を捉えやすい標準化後の実測値のパラメータの主成分を用いるのがよいと思われます．また，検知手法としては，予備計測に基づいたクラスタリングによりクラスタの代表点を求めておき，その代表点に対応するモデルパラメータを用いて回帰を行うことで推定される実測値と運用環境における実測値が継続して大きく異なる場合を異常とする手法が考えられます．または，逐次的に時系列解析とクラスタリングを行い，区間データが曜日や時間帯による傾向を反映したクラスタとは異なるクラスタに収容され続けた場合を異常とする手法も有効と考えます．</a:t>
            </a:r>
            <a:endParaRPr lang="en-US" altLang="ja-JP" dirty="0"/>
          </a:p>
          <a:p>
            <a:endParaRPr kumimoji="1" lang="ja-JP" altLang="en-US" dirty="0"/>
          </a:p>
        </p:txBody>
      </p:sp>
    </p:spTree>
    <p:extLst>
      <p:ext uri="{BB962C8B-B14F-4D97-AF65-F5344CB8AC3E}">
        <p14:creationId xmlns:p14="http://schemas.microsoft.com/office/powerpoint/2010/main" val="903042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11275" y="103188"/>
            <a:ext cx="4114800" cy="3086100"/>
          </a:xfrm>
        </p:spPr>
      </p:sp>
      <p:sp>
        <p:nvSpPr>
          <p:cNvPr id="3" name="ノート プレースホルダー 2"/>
          <p:cNvSpPr>
            <a:spLocks noGrp="1"/>
          </p:cNvSpPr>
          <p:nvPr>
            <p:ph type="body" idx="1"/>
          </p:nvPr>
        </p:nvSpPr>
        <p:spPr/>
        <p:txBody>
          <a:bodyPr/>
          <a:lstStyle/>
          <a:p>
            <a:r>
              <a:rPr lang="ja-JP" altLang="en-US" dirty="0"/>
              <a:t>始めに，本研究の研究背景を説明します．従来の工場の運用管理では，作業員の巡回により工場内の機器の点検業務を行っていました．しかしながら，作業員の人員コストや目視確認による人的ミスの発生などが課題でした．この点検業務を産業用モニタリングシステムが自動化します．このシステムの導入により，人員コストの削減や人的ミスの低減に加え，リアルタイムなデータの利活用などの効果が期待できます．</a:t>
            </a:r>
            <a:endParaRPr lang="en-US" altLang="ja-JP" dirty="0"/>
          </a:p>
          <a:p>
            <a:r>
              <a:rPr lang="ja-JP" altLang="en-US" dirty="0"/>
              <a:t>システムの構成はこのようになっています．まず，工場に設置された機器の稼働情報をリアルタイムで収集します．収集したデータは，キャリア回線を通じてクラウドサーバに送信されます．そして，クラウドサーバ上でデータ処理を行い，運用管理担当者に提示します．</a:t>
            </a:r>
            <a:endParaRPr lang="en-US" altLang="ja-JP" dirty="0"/>
          </a:p>
          <a:p>
            <a:r>
              <a:rPr lang="ja-JP" altLang="en-US" dirty="0"/>
              <a:t>しかしながら，長期間の運用のなかで，パケットロスや通信の甚大な遅延などの障害は避けられません．このような障害が発生した場合には，工場内の機器の稼働状況を把握することが困難となります．それにより，工場の稼働停止や業務の遅れなどが引き起こされ，大きな損失が生じる可能性があります．</a:t>
            </a:r>
            <a:endParaRPr lang="en-US" altLang="ja-JP" dirty="0"/>
          </a:p>
        </p:txBody>
      </p:sp>
    </p:spTree>
    <p:extLst>
      <p:ext uri="{BB962C8B-B14F-4D97-AF65-F5344CB8AC3E}">
        <p14:creationId xmlns:p14="http://schemas.microsoft.com/office/powerpoint/2010/main" val="38684237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11275" y="103188"/>
            <a:ext cx="4114800" cy="3086100"/>
          </a:xfrm>
        </p:spPr>
      </p:sp>
      <p:sp>
        <p:nvSpPr>
          <p:cNvPr id="3" name="ノート プレースホルダー 2"/>
          <p:cNvSpPr>
            <a:spLocks noGrp="1"/>
          </p:cNvSpPr>
          <p:nvPr>
            <p:ph type="body" idx="1"/>
          </p:nvPr>
        </p:nvSpPr>
        <p:spPr/>
        <p:txBody>
          <a:bodyPr/>
          <a:lstStyle/>
          <a:p>
            <a:r>
              <a:rPr lang="ja-JP" altLang="en-US" dirty="0"/>
              <a:t>本研究では，産業用モニタリングシステムでの障害の検知に向けて，時系列モデリングやクラスタリングによって応答遅延の特性分析に取り組みました．その結果，時系列モデリングの実測値では中期的な応答遅延変動を捉えられることを明らかにしました．また，変動値に対しては実測値の場合に比べるとわずかながらも平均的に精度良く回帰を行えることを明らかにしました．また，標準化後の実測値のパラメータの主成分にもとづいてクラスタリングを行うことにより，応答遅延の変化の仕方に曜日や時間帯による移動通信トラヒックの変化に応じた傾向があることを示しました．</a:t>
            </a:r>
            <a:endParaRPr lang="en-US" altLang="ja-JP" dirty="0"/>
          </a:p>
          <a:p>
            <a:r>
              <a:rPr lang="ja-JP" altLang="en-US" dirty="0"/>
              <a:t>今後の課題としては，平時と異なるネットワーク利用状況での応答遅延の分析や異常検知手法の設計と検証，また，他の検知手法と組み合わせた精度向上などがあげられます．</a:t>
            </a:r>
            <a:endParaRPr lang="en-US" altLang="ja-JP" dirty="0"/>
          </a:p>
          <a:p>
            <a:r>
              <a:rPr lang="ja-JP" altLang="en-US" dirty="0"/>
              <a:t>以上で私の発表を終えさせていただきます．</a:t>
            </a:r>
            <a:endParaRPr lang="en-US" altLang="ja-JP" dirty="0"/>
          </a:p>
          <a:p>
            <a:r>
              <a:rPr lang="ja-JP" altLang="en-US" dirty="0"/>
              <a:t>ご清聴ありがとうございました．</a:t>
            </a:r>
            <a:endParaRPr lang="en-US" altLang="ja-JP" dirty="0"/>
          </a:p>
        </p:txBody>
      </p:sp>
    </p:spTree>
    <p:extLst>
      <p:ext uri="{BB962C8B-B14F-4D97-AF65-F5344CB8AC3E}">
        <p14:creationId xmlns:p14="http://schemas.microsoft.com/office/powerpoint/2010/main" val="916442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11275" y="103188"/>
            <a:ext cx="4114800" cy="3086100"/>
          </a:xfrm>
        </p:spPr>
      </p:sp>
      <p:sp>
        <p:nvSpPr>
          <p:cNvPr id="3" name="ノート プレースホルダー 2"/>
          <p:cNvSpPr>
            <a:spLocks noGrp="1"/>
          </p:cNvSpPr>
          <p:nvPr>
            <p:ph type="body" idx="1"/>
          </p:nvPr>
        </p:nvSpPr>
        <p:spPr/>
        <p:txBody>
          <a:bodyPr/>
          <a:lstStyle/>
          <a:p>
            <a:r>
              <a:rPr lang="ja-JP" altLang="en-US" dirty="0"/>
              <a:t>障害発生時には迅速な発生検知や予測が求められます．しかし，障害の原因や内容，規模はさまざまです．</a:t>
            </a:r>
            <a:endParaRPr lang="en-US" altLang="ja-JP" dirty="0"/>
          </a:p>
          <a:p>
            <a:r>
              <a:rPr lang="ja-JP" altLang="en-US" dirty="0"/>
              <a:t>このような中で，我々の研究グループでは，産業用モニタリングシステムにおける，さまざまな障害の発生検知とその発生箇所の特定に取り組んでいます．この発表ではその様々な障害のうち，工場内の無線機器からクラウドサーバまでの通信路で発生する，通常とは異なる振る舞いの遅延を対象とします．そこで，通常の遅延の傾向を把握するために応答遅延を計測し分析を行いました．</a:t>
            </a:r>
            <a:endParaRPr kumimoji="1" lang="ja-JP" altLang="en-US" dirty="0"/>
          </a:p>
        </p:txBody>
      </p:sp>
    </p:spTree>
    <p:extLst>
      <p:ext uri="{BB962C8B-B14F-4D97-AF65-F5344CB8AC3E}">
        <p14:creationId xmlns:p14="http://schemas.microsoft.com/office/powerpoint/2010/main" val="729790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11275" y="103188"/>
            <a:ext cx="4114800" cy="3086100"/>
          </a:xfrm>
        </p:spPr>
      </p:sp>
      <p:sp>
        <p:nvSpPr>
          <p:cNvPr id="3" name="ノート プレースホルダー 2"/>
          <p:cNvSpPr>
            <a:spLocks noGrp="1"/>
          </p:cNvSpPr>
          <p:nvPr>
            <p:ph type="body" idx="1"/>
          </p:nvPr>
        </p:nvSpPr>
        <p:spPr/>
        <p:txBody>
          <a:bodyPr/>
          <a:lstStyle/>
          <a:p>
            <a:r>
              <a:rPr lang="ja-JP" altLang="en-US" dirty="0"/>
              <a:t>以降は本研究で行った計測と分析について説明します．分析は二つに分かれます．一つ目は</a:t>
            </a:r>
            <a:r>
              <a:rPr kumimoji="1" lang="ja-JP" altLang="en-US" dirty="0"/>
              <a:t>時系列モデリングによる分析です．ここでは，使用する時系列モデルとモデルの次数設定，回帰結果について述べさせていただきます．</a:t>
            </a:r>
            <a:r>
              <a:rPr lang="ja-JP" altLang="en-US" dirty="0"/>
              <a:t>二つ目は</a:t>
            </a:r>
            <a:r>
              <a:rPr kumimoji="1" lang="ja-JP" altLang="en-US" dirty="0"/>
              <a:t>クラスタリングによる分析です．ここでは，パラメータの前処理とクラスタ数の決定，クラスタリング結果について述べさせていただきます．</a:t>
            </a:r>
            <a:endParaRPr kumimoji="1" lang="en-US" altLang="ja-JP" dirty="0"/>
          </a:p>
        </p:txBody>
      </p:sp>
    </p:spTree>
    <p:extLst>
      <p:ext uri="{BB962C8B-B14F-4D97-AF65-F5344CB8AC3E}">
        <p14:creationId xmlns:p14="http://schemas.microsoft.com/office/powerpoint/2010/main" val="1610046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11275" y="103188"/>
            <a:ext cx="4114800" cy="3086100"/>
          </a:xfrm>
        </p:spPr>
      </p:sp>
      <p:sp>
        <p:nvSpPr>
          <p:cNvPr id="3" name="ノート プレースホルダー 2"/>
          <p:cNvSpPr>
            <a:spLocks noGrp="1"/>
          </p:cNvSpPr>
          <p:nvPr>
            <p:ph type="body" idx="1"/>
          </p:nvPr>
        </p:nvSpPr>
        <p:spPr/>
        <p:txBody>
          <a:bodyPr/>
          <a:lstStyle/>
          <a:p>
            <a:r>
              <a:rPr lang="ja-JP" altLang="en-US" dirty="0"/>
              <a:t>計測方法を説明します．計測環境は，実際の産業用モニタリングを模擬しました．モニタリングシステムにおける工場内の無線機器として </a:t>
            </a:r>
            <a:r>
              <a:rPr lang="en-US" altLang="ja-JP" dirty="0"/>
              <a:t>Raspberry Pi </a:t>
            </a:r>
            <a:r>
              <a:rPr lang="ja-JP" altLang="en-US" dirty="0"/>
              <a:t>を用いました．</a:t>
            </a:r>
            <a:r>
              <a:rPr lang="en-US" altLang="ja-JP" dirty="0"/>
              <a:t>Raspberry Pi </a:t>
            </a:r>
            <a:r>
              <a:rPr lang="ja-JP" altLang="en-US" dirty="0"/>
              <a:t>は大阪大学敷地内に設置しました．また，クラウドサーバとして一台の </a:t>
            </a:r>
            <a:r>
              <a:rPr lang="en-US" altLang="ja-JP" dirty="0"/>
              <a:t>AWS </a:t>
            </a:r>
            <a:r>
              <a:rPr lang="ja-JP" altLang="en-US" dirty="0"/>
              <a:t>サーバを用いました．</a:t>
            </a:r>
            <a:r>
              <a:rPr kumimoji="1" lang="en-US" altLang="ja-JP" dirty="0"/>
              <a:t>Raspberry Pi </a:t>
            </a:r>
            <a:r>
              <a:rPr kumimoji="1" lang="ja-JP" altLang="en-US" dirty="0"/>
              <a:t>と </a:t>
            </a:r>
            <a:r>
              <a:rPr lang="en-US" altLang="ja-JP" dirty="0"/>
              <a:t>AWS </a:t>
            </a:r>
            <a:r>
              <a:rPr lang="ja-JP" altLang="en-US" dirty="0"/>
              <a:t>サーバは，</a:t>
            </a:r>
            <a:r>
              <a:rPr lang="en-US" altLang="ja-JP" dirty="0"/>
              <a:t>LTE </a:t>
            </a:r>
            <a:r>
              <a:rPr lang="ja-JP" altLang="en-US" dirty="0"/>
              <a:t>回線で接続されています．</a:t>
            </a:r>
            <a:endParaRPr lang="en-US" altLang="ja-JP" dirty="0"/>
          </a:p>
          <a:p>
            <a:r>
              <a:rPr lang="ja-JP" altLang="en-US" dirty="0"/>
              <a:t>この環境で，</a:t>
            </a:r>
            <a:r>
              <a:rPr lang="en-US" altLang="ja-JP" dirty="0"/>
              <a:t>Raspberry Pi </a:t>
            </a:r>
            <a:r>
              <a:rPr lang="ja-JP" altLang="en-US" dirty="0"/>
              <a:t>上で </a:t>
            </a:r>
            <a:r>
              <a:rPr lang="en-US" altLang="ja-JP" dirty="0"/>
              <a:t>15 </a:t>
            </a:r>
            <a:r>
              <a:rPr lang="ja-JP" altLang="en-US" dirty="0"/>
              <a:t>秒毎に，時刻取得と </a:t>
            </a:r>
            <a:r>
              <a:rPr lang="en-US" altLang="ja-JP" dirty="0"/>
              <a:t>ping </a:t>
            </a:r>
            <a:r>
              <a:rPr lang="ja-JP" altLang="en-US" dirty="0"/>
              <a:t>を用いた応答遅延の計測を行いました．また，通信時間帯が応答遅延に与える影響を調べるため，計測は </a:t>
            </a:r>
            <a:r>
              <a:rPr lang="en-US" altLang="ja-JP" dirty="0"/>
              <a:t>3 </a:t>
            </a:r>
            <a:r>
              <a:rPr lang="ja-JP" altLang="en-US" dirty="0"/>
              <a:t>時，</a:t>
            </a:r>
            <a:r>
              <a:rPr lang="en-US" altLang="ja-JP" dirty="0"/>
              <a:t>7</a:t>
            </a:r>
            <a:r>
              <a:rPr lang="ja-JP" altLang="en-US" dirty="0"/>
              <a:t>時，</a:t>
            </a:r>
            <a:r>
              <a:rPr lang="en-US" altLang="ja-JP" dirty="0"/>
              <a:t>12 </a:t>
            </a:r>
            <a:r>
              <a:rPr lang="ja-JP" altLang="en-US" dirty="0"/>
              <a:t>時，</a:t>
            </a:r>
            <a:r>
              <a:rPr lang="en-US" altLang="ja-JP" dirty="0"/>
              <a:t>17 </a:t>
            </a:r>
            <a:r>
              <a:rPr lang="ja-JP" altLang="en-US" dirty="0"/>
              <a:t>時，</a:t>
            </a:r>
            <a:r>
              <a:rPr lang="en-US" altLang="ja-JP" dirty="0"/>
              <a:t>20 </a:t>
            </a:r>
            <a:r>
              <a:rPr lang="ja-JP" altLang="en-US" dirty="0"/>
              <a:t>時のそれぞれ </a:t>
            </a:r>
            <a:r>
              <a:rPr lang="en-US" altLang="ja-JP" dirty="0"/>
              <a:t>1 </a:t>
            </a:r>
            <a:r>
              <a:rPr lang="ja-JP" altLang="en-US" dirty="0"/>
              <a:t>時間において行いました．計測期間は </a:t>
            </a:r>
            <a:r>
              <a:rPr lang="en-US" altLang="ja-JP" dirty="0"/>
              <a:t>4 </a:t>
            </a:r>
            <a:r>
              <a:rPr lang="ja-JP" altLang="en-US" dirty="0"/>
              <a:t>週間としました．</a:t>
            </a:r>
            <a:endParaRPr lang="en-US" altLang="ja-JP" dirty="0"/>
          </a:p>
        </p:txBody>
      </p:sp>
    </p:spTree>
    <p:extLst>
      <p:ext uri="{BB962C8B-B14F-4D97-AF65-F5344CB8AC3E}">
        <p14:creationId xmlns:p14="http://schemas.microsoft.com/office/powerpoint/2010/main" val="1065631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11275" y="96838"/>
            <a:ext cx="4114800" cy="3086100"/>
          </a:xfrm>
        </p:spPr>
      </p:sp>
      <p:sp>
        <p:nvSpPr>
          <p:cNvPr id="3" name="ノート プレースホルダー 2"/>
          <p:cNvSpPr>
            <a:spLocks noGrp="1"/>
          </p:cNvSpPr>
          <p:nvPr>
            <p:ph type="body" idx="1"/>
          </p:nvPr>
        </p:nvSpPr>
        <p:spPr/>
        <p:txBody>
          <a:bodyPr/>
          <a:lstStyle/>
          <a:p>
            <a:r>
              <a:rPr lang="ja-JP" altLang="en-US" dirty="0"/>
              <a:t>次に分析方法を説明します．</a:t>
            </a:r>
            <a:r>
              <a:rPr kumimoji="1" lang="ja-JP" altLang="en-US" dirty="0"/>
              <a:t>先の計測によりこのような時間変動をする応答遅延の実測値の区間データが計</a:t>
            </a:r>
            <a:r>
              <a:rPr lang="ja-JP" altLang="en-US" dirty="0"/>
              <a:t> </a:t>
            </a:r>
            <a:r>
              <a:rPr lang="en-US" altLang="ja-JP" dirty="0"/>
              <a:t>122 </a:t>
            </a:r>
            <a:r>
              <a:rPr lang="ja-JP" altLang="en-US" dirty="0"/>
              <a:t>個得られます．さらに以降の分析では，実測値の各区間データに対して，計測時点間の応答遅延の差分である変動値の区間データも対象とします．</a:t>
            </a:r>
            <a:endParaRPr lang="en-US" altLang="ja-JP" dirty="0"/>
          </a:p>
          <a:p>
            <a:r>
              <a:rPr lang="ja-JP" altLang="en-US" dirty="0"/>
              <a:t>これらに対して二つの分析を行いました．一つ目は</a:t>
            </a:r>
            <a:r>
              <a:rPr kumimoji="1" lang="ja-JP" altLang="en-US" dirty="0"/>
              <a:t>時系列モデルによる回帰分析です．これにより，各区間の実測値や変動値の変化の仕方を分析します．二つ目は</a:t>
            </a:r>
            <a:r>
              <a:rPr lang="ja-JP" altLang="en-US" dirty="0"/>
              <a:t>モデルパラメータにもとづくクラスタリング分析です．これにより，応答遅延の曜日や時間帯に依存した傾向を分析します．</a:t>
            </a:r>
            <a:endParaRPr lang="en-US" altLang="ja-JP" dirty="0"/>
          </a:p>
        </p:txBody>
      </p:sp>
    </p:spTree>
    <p:extLst>
      <p:ext uri="{BB962C8B-B14F-4D97-AF65-F5344CB8AC3E}">
        <p14:creationId xmlns:p14="http://schemas.microsoft.com/office/powerpoint/2010/main" val="2415598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11275" y="103188"/>
            <a:ext cx="4114800" cy="3086100"/>
          </a:xfrm>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lang="ja-JP" altLang="en-US" dirty="0"/>
                  <a:t>まず，時系列モデルによる回帰分析について説明します．時系列モデルには，古典的なモデルの一つである，</a:t>
                </a:r>
                <a:r>
                  <a:rPr lang="en-US" altLang="ja-JP" dirty="0"/>
                  <a:t>ARMA-GARCH </a:t>
                </a:r>
                <a:r>
                  <a:rPr lang="ja-JP" altLang="en-US" dirty="0"/>
                  <a:t>モデルを用います．実測値の区間データに対して，時刻 </a:t>
                </a:r>
                <a:r>
                  <a:rPr lang="en-US" altLang="ja-JP" i="1" dirty="0"/>
                  <a:t>t </a:t>
                </a:r>
                <a:r>
                  <a:rPr lang="ja-JP" altLang="en-US" dirty="0"/>
                  <a:t>における推定値は，定数項 </a:t>
                </a:r>
                <a:r>
                  <a:rPr lang="en-US" altLang="ja-JP" i="1" dirty="0"/>
                  <a:t>c </a:t>
                </a:r>
                <a:r>
                  <a:rPr lang="ja-JP" altLang="en-US" dirty="0"/>
                  <a:t>と過去の </a:t>
                </a:r>
                <a:r>
                  <a:rPr lang="en-US" altLang="ja-JP" i="1" dirty="0"/>
                  <a:t>p </a:t>
                </a:r>
                <a:r>
                  <a:rPr lang="ja-JP" altLang="en-US" dirty="0"/>
                  <a:t>時点前までの実測値， </a:t>
                </a:r>
                <a:r>
                  <a:rPr lang="en-US" altLang="ja-JP" i="1" dirty="0"/>
                  <a:t>q  </a:t>
                </a:r>
                <a:r>
                  <a:rPr lang="ja-JP" altLang="en-US" dirty="0"/>
                  <a:t>時点前までの誤差のそれぞれの重み付き和とノイズ項によって表されます．また，ノイズ項は平均 </a:t>
                </a:r>
                <a:r>
                  <a:rPr lang="en-US" altLang="ja-JP" dirty="0"/>
                  <a:t>0</a:t>
                </a:r>
                <a:r>
                  <a:rPr lang="ja-JP" altLang="en-US" dirty="0" err="1"/>
                  <a:t>，</a:t>
                </a:r>
                <a:r>
                  <a:rPr lang="ja-JP" altLang="en-US" dirty="0"/>
                  <a:t>分散</a:t>
                </a:r>
                <a:r>
                  <a:rPr lang="en-US" altLang="ja-JP" i="1" dirty="0"/>
                  <a:t>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h</m:t>
                        </m:r>
                      </m:e>
                      <m:sub>
                        <m:r>
                          <a:rPr lang="en-US" altLang="ja-JP" b="0" i="1" smtClean="0">
                            <a:latin typeface="Cambria Math" panose="02040503050406030204" pitchFamily="18" charset="0"/>
                          </a:rPr>
                          <m:t>𝑡</m:t>
                        </m:r>
                      </m:sub>
                    </m:sSub>
                  </m:oMath>
                </a14:m>
                <a:r>
                  <a:rPr lang="en-US" altLang="ja-JP" i="1" dirty="0"/>
                  <a:t> </a:t>
                </a:r>
                <a:r>
                  <a:rPr lang="ja-JP" altLang="en-US" dirty="0"/>
                  <a:t>の独立同一な正規分布に従います．この時刻 </a:t>
                </a:r>
                <a:r>
                  <a:rPr lang="en-US" altLang="ja-JP" i="1" dirty="0"/>
                  <a:t>t </a:t>
                </a:r>
                <a:r>
                  <a:rPr lang="ja-JP" altLang="en-US" dirty="0"/>
                  <a:t>における分散は，定数項 </a:t>
                </a:r>
                <a:r>
                  <a:rPr lang="en-US" altLang="ja-JP" i="1" dirty="0"/>
                  <a:t>ω </a:t>
                </a:r>
                <a:r>
                  <a:rPr lang="ja-JP" altLang="en-US" dirty="0"/>
                  <a:t>と過去の </a:t>
                </a:r>
                <a:r>
                  <a:rPr lang="en-US" altLang="ja-JP" i="1" dirty="0"/>
                  <a:t>r </a:t>
                </a:r>
                <a:r>
                  <a:rPr lang="ja-JP" altLang="en-US" dirty="0"/>
                  <a:t>時点前までの誤差， </a:t>
                </a:r>
                <a:r>
                  <a:rPr lang="en-US" altLang="ja-JP" i="1" dirty="0"/>
                  <a:t>s </a:t>
                </a:r>
                <a:r>
                  <a:rPr lang="ja-JP" altLang="en-US" dirty="0"/>
                  <a:t>時点前までのノイズ項が従う分散のそれぞれの重み付き和によって表されます．</a:t>
                </a:r>
                <a:endParaRPr lang="en-US" altLang="ja-JP" dirty="0"/>
              </a:p>
              <a:p>
                <a:r>
                  <a:rPr lang="ja-JP" altLang="en-US" dirty="0"/>
                  <a:t>時系列モデルによる回帰では，適切な次数 </a:t>
                </a:r>
                <a14:m>
                  <m:oMath xmlns:m="http://schemas.openxmlformats.org/officeDocument/2006/math">
                    <m:r>
                      <a:rPr lang="en-US" altLang="ja-JP" b="0" i="1" smtClean="0">
                        <a:latin typeface="Cambria Math" panose="02040503050406030204" pitchFamily="18" charset="0"/>
                      </a:rPr>
                      <m:t>𝑝</m:t>
                    </m:r>
                  </m:oMath>
                </a14:m>
                <a:r>
                  <a:rPr lang="ja-JP" altLang="en-US" dirty="0"/>
                  <a:t>，</a:t>
                </a:r>
                <a14:m>
                  <m:oMath xmlns:m="http://schemas.openxmlformats.org/officeDocument/2006/math">
                    <m:r>
                      <a:rPr lang="en-US" altLang="ja-JP" b="0" i="1" dirty="0" smtClean="0">
                        <a:latin typeface="Cambria Math" panose="02040503050406030204" pitchFamily="18" charset="0"/>
                      </a:rPr>
                      <m:t>𝑞</m:t>
                    </m:r>
                  </m:oMath>
                </a14:m>
                <a:r>
                  <a:rPr lang="ja-JP" altLang="en-US" dirty="0"/>
                  <a:t>，</a:t>
                </a:r>
                <a14:m>
                  <m:oMath xmlns:m="http://schemas.openxmlformats.org/officeDocument/2006/math">
                    <m:r>
                      <a:rPr lang="en-US" altLang="ja-JP" b="0" i="1" dirty="0" smtClean="0">
                        <a:latin typeface="Cambria Math" panose="02040503050406030204" pitchFamily="18" charset="0"/>
                      </a:rPr>
                      <m:t>𝑟</m:t>
                    </m:r>
                  </m:oMath>
                </a14:m>
                <a:r>
                  <a:rPr lang="ja-JP" altLang="en-US" dirty="0"/>
                  <a:t>，</a:t>
                </a:r>
                <a14:m>
                  <m:oMath xmlns:m="http://schemas.openxmlformats.org/officeDocument/2006/math">
                    <m:r>
                      <a:rPr lang="en-US" altLang="ja-JP" b="0" i="1" dirty="0" smtClean="0">
                        <a:latin typeface="Cambria Math" panose="02040503050406030204" pitchFamily="18" charset="0"/>
                      </a:rPr>
                      <m:t>𝑠</m:t>
                    </m:r>
                  </m:oMath>
                </a14:m>
                <a:r>
                  <a:rPr lang="en-US" altLang="ja-JP" i="1" dirty="0"/>
                  <a:t> </a:t>
                </a:r>
                <a:r>
                  <a:rPr lang="ja-JP" altLang="en-US" dirty="0"/>
                  <a:t>のもとで</a:t>
                </a:r>
                <a:r>
                  <a:rPr lang="ja-JP" altLang="en-US" dirty="0">
                    <a:solidFill>
                      <a:schemeClr val="tx1"/>
                    </a:solidFill>
                  </a:rPr>
                  <a:t>パラメータ </a:t>
                </a:r>
                <a14:m>
                  <m:oMath xmlns:m="http://schemas.openxmlformats.org/officeDocument/2006/math">
                    <m:sSub>
                      <m:sSubPr>
                        <m:ctrlPr>
                          <a:rPr lang="en-US" altLang="ja-JP" i="1">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𝑎</m:t>
                        </m:r>
                      </m:e>
                      <m:sub>
                        <m:r>
                          <a:rPr lang="en-US" altLang="ja-JP" i="1">
                            <a:solidFill>
                              <a:schemeClr val="tx1"/>
                            </a:solidFill>
                            <a:latin typeface="Cambria Math" panose="02040503050406030204" pitchFamily="18" charset="0"/>
                          </a:rPr>
                          <m:t>𝑖</m:t>
                        </m:r>
                      </m:sub>
                    </m:sSub>
                    <m:r>
                      <a:rPr lang="ja-JP" altLang="en-US" i="1">
                        <a:solidFill>
                          <a:schemeClr val="tx1"/>
                        </a:solidFill>
                        <a:latin typeface="Cambria Math" panose="02040503050406030204" pitchFamily="18" charset="0"/>
                      </a:rPr>
                      <m:t>，</m:t>
                    </m:r>
                    <m:sSub>
                      <m:sSubPr>
                        <m:ctrlPr>
                          <a:rPr lang="en-US" altLang="ja-JP" i="1">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𝑏</m:t>
                        </m:r>
                      </m:e>
                      <m:sub>
                        <m:r>
                          <a:rPr lang="en-US" altLang="ja-JP" i="1">
                            <a:solidFill>
                              <a:schemeClr val="tx1"/>
                            </a:solidFill>
                            <a:latin typeface="Cambria Math" panose="02040503050406030204" pitchFamily="18" charset="0"/>
                          </a:rPr>
                          <m:t>𝑖</m:t>
                        </m:r>
                      </m:sub>
                    </m:sSub>
                    <m:r>
                      <a:rPr lang="ja-JP" altLang="en-US" i="1">
                        <a:solidFill>
                          <a:schemeClr val="tx1"/>
                        </a:solidFill>
                        <a:latin typeface="Cambria Math" panose="02040503050406030204" pitchFamily="18" charset="0"/>
                      </a:rPr>
                      <m:t>，</m:t>
                    </m:r>
                    <m:r>
                      <a:rPr lang="en-US" altLang="ja-JP" i="1">
                        <a:solidFill>
                          <a:schemeClr val="tx1"/>
                        </a:solidFill>
                        <a:latin typeface="Cambria Math" panose="02040503050406030204" pitchFamily="18" charset="0"/>
                      </a:rPr>
                      <m:t>𝑐</m:t>
                    </m:r>
                    <m:r>
                      <a:rPr lang="ja-JP" altLang="en-US" i="1">
                        <a:solidFill>
                          <a:schemeClr val="tx1"/>
                        </a:solidFill>
                        <a:latin typeface="Cambria Math" panose="02040503050406030204" pitchFamily="18" charset="0"/>
                      </a:rPr>
                      <m:t>，</m:t>
                    </m:r>
                    <m:sSub>
                      <m:sSubPr>
                        <m:ctrlPr>
                          <a:rPr lang="en-US" altLang="ja-JP" i="1">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𝛼</m:t>
                        </m:r>
                      </m:e>
                      <m:sub>
                        <m:r>
                          <a:rPr lang="en-US" altLang="ja-JP" i="1">
                            <a:solidFill>
                              <a:schemeClr val="tx1"/>
                            </a:solidFill>
                            <a:latin typeface="Cambria Math" panose="02040503050406030204" pitchFamily="18" charset="0"/>
                          </a:rPr>
                          <m:t>𝑖</m:t>
                        </m:r>
                      </m:sub>
                    </m:sSub>
                    <m:r>
                      <a:rPr lang="ja-JP" altLang="en-US" i="1">
                        <a:solidFill>
                          <a:schemeClr val="tx1"/>
                        </a:solidFill>
                        <a:latin typeface="Cambria Math" panose="02040503050406030204" pitchFamily="18" charset="0"/>
                      </a:rPr>
                      <m:t>，</m:t>
                    </m:r>
                    <m:sSub>
                      <m:sSubPr>
                        <m:ctrlPr>
                          <a:rPr lang="en-US" altLang="ja-JP" i="1">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𝛽</m:t>
                        </m:r>
                      </m:e>
                      <m:sub>
                        <m:r>
                          <a:rPr lang="en-US" altLang="ja-JP" i="1">
                            <a:solidFill>
                              <a:schemeClr val="tx1"/>
                            </a:solidFill>
                            <a:latin typeface="Cambria Math" panose="02040503050406030204" pitchFamily="18" charset="0"/>
                          </a:rPr>
                          <m:t>𝑖</m:t>
                        </m:r>
                      </m:sub>
                    </m:sSub>
                    <m:r>
                      <a:rPr lang="ja-JP" altLang="en-US" i="1">
                        <a:solidFill>
                          <a:schemeClr val="tx1"/>
                        </a:solidFill>
                        <a:latin typeface="Cambria Math" panose="02040503050406030204" pitchFamily="18" charset="0"/>
                      </a:rPr>
                      <m:t>，</m:t>
                    </m:r>
                    <m:r>
                      <a:rPr lang="en-US" altLang="ja-JP" i="1">
                        <a:solidFill>
                          <a:schemeClr val="tx1"/>
                        </a:solidFill>
                        <a:latin typeface="Cambria Math" panose="02040503050406030204" pitchFamily="18" charset="0"/>
                      </a:rPr>
                      <m:t>𝜔</m:t>
                    </m:r>
                  </m:oMath>
                </a14:m>
                <a:r>
                  <a:rPr lang="ja-JP" altLang="en-US" dirty="0"/>
                  <a:t> を算出します．</a:t>
                </a:r>
                <a:endParaRPr lang="en-US" altLang="ja-JP" dirty="0"/>
              </a:p>
              <a:p>
                <a:r>
                  <a:rPr lang="ja-JP" altLang="en-US" dirty="0"/>
                  <a:t>なお，実測値と変動値の時系列データはともに定常性を満たしていました．</a:t>
                </a:r>
                <a:endParaRPr lang="en-US" altLang="ja-JP" dirty="0"/>
              </a:p>
              <a:p>
                <a:endParaRPr kumimoji="1" lang="ja-JP" altLang="en-US" dirty="0"/>
              </a:p>
            </p:txBody>
          </p:sp>
        </mc:Choice>
        <mc:Fallback xmlns="">
          <p:sp>
            <p:nvSpPr>
              <p:cNvPr id="3" name="ノート プレースホルダー 2"/>
              <p:cNvSpPr>
                <a:spLocks noGrp="1"/>
              </p:cNvSpPr>
              <p:nvPr>
                <p:ph type="body" idx="1"/>
              </p:nvPr>
            </p:nvSpPr>
            <p:spPr/>
            <p:txBody>
              <a:bodyPr/>
              <a:lstStyle/>
              <a:p>
                <a:r>
                  <a:rPr lang="ja-JP" altLang="en-US" dirty="0"/>
                  <a:t>まず，時系列モデルによる回帰分析について説明します．時系列モデルには，古典的なモデルの一つである，</a:t>
                </a:r>
                <a:r>
                  <a:rPr lang="en-US" altLang="ja-JP" dirty="0"/>
                  <a:t>ARMA-GARCH </a:t>
                </a:r>
                <a:r>
                  <a:rPr lang="ja-JP" altLang="en-US" dirty="0"/>
                  <a:t>モデルを用います．実測値の区間データに対して，時刻 </a:t>
                </a:r>
                <a:r>
                  <a:rPr lang="en-US" altLang="ja-JP" i="1" dirty="0"/>
                  <a:t>t </a:t>
                </a:r>
                <a:r>
                  <a:rPr lang="ja-JP" altLang="en-US" dirty="0"/>
                  <a:t>における推定値は，定数項 </a:t>
                </a:r>
                <a:r>
                  <a:rPr lang="en-US" altLang="ja-JP" i="1" dirty="0"/>
                  <a:t>c </a:t>
                </a:r>
                <a:r>
                  <a:rPr lang="ja-JP" altLang="en-US" dirty="0"/>
                  <a:t>と過去の </a:t>
                </a:r>
                <a:r>
                  <a:rPr lang="en-US" altLang="ja-JP" i="1" dirty="0"/>
                  <a:t>p </a:t>
                </a:r>
                <a:r>
                  <a:rPr lang="ja-JP" altLang="en-US" dirty="0"/>
                  <a:t>時点前までの実測値， </a:t>
                </a:r>
                <a:r>
                  <a:rPr lang="en-US" altLang="ja-JP" i="1" dirty="0"/>
                  <a:t>q  </a:t>
                </a:r>
                <a:r>
                  <a:rPr lang="ja-JP" altLang="en-US" dirty="0"/>
                  <a:t>時点前までの誤差のそれぞれの重み付き和とノイズ項によって表されます．また，ノイズ項は平均 </a:t>
                </a:r>
                <a:r>
                  <a:rPr lang="en-US" altLang="ja-JP" dirty="0"/>
                  <a:t>0</a:t>
                </a:r>
                <a:r>
                  <a:rPr lang="ja-JP" altLang="en-US" dirty="0" err="1"/>
                  <a:t>，</a:t>
                </a:r>
                <a:r>
                  <a:rPr lang="ja-JP" altLang="en-US" dirty="0"/>
                  <a:t>分散</a:t>
                </a:r>
                <a:r>
                  <a:rPr lang="en-US" altLang="ja-JP" i="1" dirty="0"/>
                  <a:t> </a:t>
                </a:r>
                <a:r>
                  <a:rPr lang="en-US" altLang="ja-JP" b="0" i="0">
                    <a:latin typeface="Cambria Math" panose="02040503050406030204" pitchFamily="18" charset="0"/>
                  </a:rPr>
                  <a:t>ℎ_𝑡</a:t>
                </a:r>
                <a:r>
                  <a:rPr lang="en-US" altLang="ja-JP" i="1" dirty="0"/>
                  <a:t> </a:t>
                </a:r>
                <a:r>
                  <a:rPr lang="ja-JP" altLang="en-US" dirty="0"/>
                  <a:t>の独立同一な正規分布に従います．この時刻 </a:t>
                </a:r>
                <a:r>
                  <a:rPr lang="en-US" altLang="ja-JP" i="1" dirty="0"/>
                  <a:t>t </a:t>
                </a:r>
                <a:r>
                  <a:rPr lang="ja-JP" altLang="en-US" dirty="0"/>
                  <a:t>における分散は，定数項 </a:t>
                </a:r>
                <a:r>
                  <a:rPr lang="en-US" altLang="ja-JP" i="1" dirty="0"/>
                  <a:t>ω </a:t>
                </a:r>
                <a:r>
                  <a:rPr lang="ja-JP" altLang="en-US" dirty="0"/>
                  <a:t>と過去の </a:t>
                </a:r>
                <a:r>
                  <a:rPr lang="en-US" altLang="ja-JP" i="1" dirty="0"/>
                  <a:t>r </a:t>
                </a:r>
                <a:r>
                  <a:rPr lang="ja-JP" altLang="en-US" dirty="0"/>
                  <a:t>時点前までの誤差， </a:t>
                </a:r>
                <a:r>
                  <a:rPr lang="en-US" altLang="ja-JP" i="1" dirty="0"/>
                  <a:t>s </a:t>
                </a:r>
                <a:r>
                  <a:rPr lang="ja-JP" altLang="en-US" dirty="0"/>
                  <a:t>時点前までのノイズ項が従う分散のそれぞれの重み付き和によって表されます．</a:t>
                </a:r>
                <a:endParaRPr lang="en-US" altLang="ja-JP" dirty="0"/>
              </a:p>
              <a:p>
                <a:r>
                  <a:rPr lang="ja-JP" altLang="en-US" dirty="0"/>
                  <a:t>時系列モデルによる回帰では，適切な次数 </a:t>
                </a:r>
                <a:r>
                  <a:rPr lang="en-US" altLang="ja-JP" b="0" i="0">
                    <a:latin typeface="Cambria Math" panose="02040503050406030204" pitchFamily="18" charset="0"/>
                  </a:rPr>
                  <a:t>𝑝</a:t>
                </a:r>
                <a:r>
                  <a:rPr lang="ja-JP" altLang="en-US" dirty="0"/>
                  <a:t>，</a:t>
                </a:r>
                <a:r>
                  <a:rPr lang="en-US" altLang="ja-JP" b="0" i="0" dirty="0">
                    <a:latin typeface="Cambria Math" panose="02040503050406030204" pitchFamily="18" charset="0"/>
                  </a:rPr>
                  <a:t>𝑞</a:t>
                </a:r>
                <a:r>
                  <a:rPr lang="ja-JP" altLang="en-US" dirty="0"/>
                  <a:t>，</a:t>
                </a:r>
                <a:r>
                  <a:rPr lang="en-US" altLang="ja-JP" b="0" i="0" dirty="0">
                    <a:latin typeface="Cambria Math" panose="02040503050406030204" pitchFamily="18" charset="0"/>
                  </a:rPr>
                  <a:t>𝑟</a:t>
                </a:r>
                <a:r>
                  <a:rPr lang="ja-JP" altLang="en-US" dirty="0"/>
                  <a:t>，</a:t>
                </a:r>
                <a:r>
                  <a:rPr lang="en-US" altLang="ja-JP" b="0" i="0" dirty="0">
                    <a:latin typeface="Cambria Math" panose="02040503050406030204" pitchFamily="18" charset="0"/>
                  </a:rPr>
                  <a:t>𝑠</a:t>
                </a:r>
                <a:r>
                  <a:rPr lang="en-US" altLang="ja-JP" i="1" dirty="0"/>
                  <a:t> </a:t>
                </a:r>
                <a:r>
                  <a:rPr lang="ja-JP" altLang="en-US" dirty="0"/>
                  <a:t>のもとで</a:t>
                </a:r>
                <a:r>
                  <a:rPr lang="ja-JP" altLang="en-US" dirty="0">
                    <a:solidFill>
                      <a:schemeClr val="tx1"/>
                    </a:solidFill>
                  </a:rPr>
                  <a:t>パラメータ </a:t>
                </a:r>
                <a:r>
                  <a:rPr lang="en-US" altLang="ja-JP" i="0">
                    <a:solidFill>
                      <a:schemeClr val="tx1"/>
                    </a:solidFill>
                    <a:latin typeface="Cambria Math" panose="02040503050406030204" pitchFamily="18" charset="0"/>
                  </a:rPr>
                  <a:t>𝑎_𝑖</a:t>
                </a:r>
                <a:r>
                  <a:rPr lang="ja-JP" altLang="en-US" i="0">
                    <a:solidFill>
                      <a:schemeClr val="tx1"/>
                    </a:solidFill>
                    <a:latin typeface="Cambria Math" panose="02040503050406030204" pitchFamily="18" charset="0"/>
                  </a:rPr>
                  <a:t>，</a:t>
                </a:r>
                <a:r>
                  <a:rPr lang="en-US" altLang="ja-JP" i="0">
                    <a:solidFill>
                      <a:schemeClr val="tx1"/>
                    </a:solidFill>
                    <a:latin typeface="Cambria Math" panose="02040503050406030204" pitchFamily="18" charset="0"/>
                  </a:rPr>
                  <a:t>𝑏_𝑖</a:t>
                </a:r>
                <a:r>
                  <a:rPr lang="ja-JP" altLang="en-US" i="0">
                    <a:solidFill>
                      <a:schemeClr val="tx1"/>
                    </a:solidFill>
                    <a:latin typeface="Cambria Math" panose="02040503050406030204" pitchFamily="18" charset="0"/>
                  </a:rPr>
                  <a:t>，</a:t>
                </a:r>
                <a:r>
                  <a:rPr lang="en-US" altLang="ja-JP" i="0">
                    <a:solidFill>
                      <a:schemeClr val="tx1"/>
                    </a:solidFill>
                    <a:latin typeface="Cambria Math" panose="02040503050406030204" pitchFamily="18" charset="0"/>
                  </a:rPr>
                  <a:t>𝑐</a:t>
                </a:r>
                <a:r>
                  <a:rPr lang="ja-JP" altLang="en-US" i="0">
                    <a:solidFill>
                      <a:schemeClr val="tx1"/>
                    </a:solidFill>
                    <a:latin typeface="Cambria Math" panose="02040503050406030204" pitchFamily="18" charset="0"/>
                  </a:rPr>
                  <a:t>，</a:t>
                </a:r>
                <a:r>
                  <a:rPr lang="en-US" altLang="ja-JP" i="0">
                    <a:solidFill>
                      <a:schemeClr val="tx1"/>
                    </a:solidFill>
                    <a:latin typeface="Cambria Math" panose="02040503050406030204" pitchFamily="18" charset="0"/>
                  </a:rPr>
                  <a:t>𝛼_𝑖</a:t>
                </a:r>
                <a:r>
                  <a:rPr lang="ja-JP" altLang="en-US" i="0">
                    <a:solidFill>
                      <a:schemeClr val="tx1"/>
                    </a:solidFill>
                    <a:latin typeface="Cambria Math" panose="02040503050406030204" pitchFamily="18" charset="0"/>
                  </a:rPr>
                  <a:t>，</a:t>
                </a:r>
                <a:r>
                  <a:rPr lang="en-US" altLang="ja-JP" i="0">
                    <a:solidFill>
                      <a:schemeClr val="tx1"/>
                    </a:solidFill>
                    <a:latin typeface="Cambria Math" panose="02040503050406030204" pitchFamily="18" charset="0"/>
                  </a:rPr>
                  <a:t>𝛽_𝑖</a:t>
                </a:r>
                <a:r>
                  <a:rPr lang="ja-JP" altLang="en-US" i="0">
                    <a:solidFill>
                      <a:schemeClr val="tx1"/>
                    </a:solidFill>
                    <a:latin typeface="Cambria Math" panose="02040503050406030204" pitchFamily="18" charset="0"/>
                  </a:rPr>
                  <a:t>，</a:t>
                </a:r>
                <a:r>
                  <a:rPr lang="en-US" altLang="ja-JP" i="0">
                    <a:solidFill>
                      <a:schemeClr val="tx1"/>
                    </a:solidFill>
                    <a:latin typeface="Cambria Math" panose="02040503050406030204" pitchFamily="18" charset="0"/>
                  </a:rPr>
                  <a:t>𝜔</a:t>
                </a:r>
                <a:r>
                  <a:rPr lang="ja-JP" altLang="en-US" dirty="0"/>
                  <a:t> を算出します．</a:t>
                </a:r>
                <a:endParaRPr lang="en-US" altLang="ja-JP" dirty="0"/>
              </a:p>
              <a:p>
                <a:r>
                  <a:rPr lang="ja-JP" altLang="en-US" dirty="0"/>
                  <a:t>なお，実測値と変動値の時系列データはともに定常性を満たしていました．</a:t>
                </a:r>
                <a:endParaRPr lang="en-US" altLang="ja-JP" dirty="0"/>
              </a:p>
              <a:p>
                <a:endParaRPr kumimoji="1" lang="ja-JP" altLang="en-US" dirty="0"/>
              </a:p>
            </p:txBody>
          </p:sp>
        </mc:Fallback>
      </mc:AlternateContent>
    </p:spTree>
    <p:extLst>
      <p:ext uri="{BB962C8B-B14F-4D97-AF65-F5344CB8AC3E}">
        <p14:creationId xmlns:p14="http://schemas.microsoft.com/office/powerpoint/2010/main" val="3292805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11275" y="103188"/>
            <a:ext cx="4114800" cy="3086100"/>
          </a:xfrm>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lang="ja-JP" altLang="en-US" dirty="0"/>
                  <a:t>次に次数の設定について説明します．本来，各区間データごとに適切な次数 </a:t>
                </a:r>
                <a14:m>
                  <m:oMath xmlns:m="http://schemas.openxmlformats.org/officeDocument/2006/math">
                    <m:r>
                      <a:rPr lang="en-US" altLang="ja-JP" i="1">
                        <a:latin typeface="Cambria Math" panose="02040503050406030204" pitchFamily="18" charset="0"/>
                      </a:rPr>
                      <m:t>(</m:t>
                    </m:r>
                    <m:r>
                      <a:rPr lang="en-US" altLang="ja-JP" i="1">
                        <a:latin typeface="Cambria Math" panose="02040503050406030204" pitchFamily="18" charset="0"/>
                      </a:rPr>
                      <m:t>𝑝</m:t>
                    </m:r>
                    <m:r>
                      <a:rPr lang="en-US" altLang="ja-JP" i="1">
                        <a:latin typeface="Cambria Math" panose="02040503050406030204" pitchFamily="18" charset="0"/>
                      </a:rPr>
                      <m:t>,</m:t>
                    </m:r>
                    <m:r>
                      <a:rPr lang="en-US" altLang="ja-JP" i="1">
                        <a:latin typeface="Cambria Math" panose="02040503050406030204" pitchFamily="18" charset="0"/>
                      </a:rPr>
                      <m:t>𝑞</m:t>
                    </m:r>
                    <m:r>
                      <a:rPr lang="en-US" altLang="ja-JP" i="1">
                        <a:latin typeface="Cambria Math" panose="02040503050406030204" pitchFamily="18" charset="0"/>
                      </a:rPr>
                      <m:t>,</m:t>
                    </m:r>
                    <m:r>
                      <a:rPr lang="en-US" altLang="ja-JP" i="1">
                        <a:latin typeface="Cambria Math" panose="02040503050406030204" pitchFamily="18" charset="0"/>
                      </a:rPr>
                      <m:t>𝑟</m:t>
                    </m:r>
                    <m:r>
                      <a:rPr lang="en-US" altLang="ja-JP" i="1">
                        <a:latin typeface="Cambria Math" panose="02040503050406030204" pitchFamily="18" charset="0"/>
                      </a:rPr>
                      <m:t>,</m:t>
                    </m:r>
                    <m:r>
                      <a:rPr lang="en-US" altLang="ja-JP" i="1">
                        <a:latin typeface="Cambria Math" panose="02040503050406030204" pitchFamily="18" charset="0"/>
                      </a:rPr>
                      <m:t>𝑠</m:t>
                    </m:r>
                    <m:r>
                      <a:rPr lang="en-US" altLang="ja-JP" i="1">
                        <a:latin typeface="Cambria Math" panose="02040503050406030204" pitchFamily="18" charset="0"/>
                      </a:rPr>
                      <m:t>)</m:t>
                    </m:r>
                  </m:oMath>
                </a14:m>
                <a:r>
                  <a:rPr lang="ja-JP" altLang="en-US" dirty="0"/>
                  <a:t> が存在します．しかし本研究では，モデルパラメータをもとにクラスタリングを行うため，全区間データで共通の次数を用いることとしました．</a:t>
                </a:r>
                <a:r>
                  <a:rPr kumimoji="1" lang="ja-JP" altLang="en-US" dirty="0"/>
                  <a:t>これには，</a:t>
                </a:r>
                <a:r>
                  <a:rPr lang="en-US" altLang="ja-JP" dirty="0"/>
                  <a:t> AIC</a:t>
                </a:r>
                <a:r>
                  <a:rPr lang="ja-JP" altLang="en-US" dirty="0"/>
                  <a:t> をもとに各区間データごとに定まる最適な次数 </a:t>
                </a:r>
                <a14:m>
                  <m:oMath xmlns:m="http://schemas.openxmlformats.org/officeDocument/2006/math">
                    <m:r>
                      <a:rPr lang="en-US" altLang="ja-JP" b="0" i="1" smtClean="0">
                        <a:latin typeface="Cambria Math" panose="02040503050406030204" pitchFamily="18" charset="0"/>
                      </a:rPr>
                      <m:t>𝑝</m:t>
                    </m:r>
                    <m:r>
                      <a:rPr lang="ja-JP" altLang="en-US" i="1">
                        <a:latin typeface="Cambria Math" panose="02040503050406030204" pitchFamily="18" charset="0"/>
                      </a:rPr>
                      <m:t>，</m:t>
                    </m:r>
                    <m:r>
                      <a:rPr lang="en-US" altLang="ja-JP" b="0" i="1" smtClean="0">
                        <a:latin typeface="Cambria Math" panose="02040503050406030204" pitchFamily="18" charset="0"/>
                      </a:rPr>
                      <m:t>𝑞</m:t>
                    </m:r>
                    <m:r>
                      <a:rPr lang="ja-JP" altLang="en-US" i="1">
                        <a:latin typeface="Cambria Math" panose="02040503050406030204" pitchFamily="18" charset="0"/>
                      </a:rPr>
                      <m:t>，</m:t>
                    </m:r>
                    <m:r>
                      <a:rPr lang="en-US" altLang="ja-JP" b="0" i="1" smtClean="0">
                        <a:latin typeface="Cambria Math" panose="02040503050406030204" pitchFamily="18" charset="0"/>
                      </a:rPr>
                      <m:t>𝑟</m:t>
                    </m:r>
                    <m:r>
                      <a:rPr lang="ja-JP" altLang="en-US" i="1">
                        <a:latin typeface="Cambria Math" panose="02040503050406030204" pitchFamily="18" charset="0"/>
                      </a:rPr>
                      <m:t>，</m:t>
                    </m:r>
                    <m:r>
                      <a:rPr lang="en-US" altLang="ja-JP" b="0" i="1" smtClean="0">
                        <a:latin typeface="Cambria Math" panose="02040503050406030204" pitchFamily="18" charset="0"/>
                      </a:rPr>
                      <m:t>𝑠</m:t>
                    </m:r>
                  </m:oMath>
                </a14:m>
                <a:r>
                  <a:rPr lang="ja-JP" altLang="en-US" dirty="0"/>
                  <a:t> を，それぞれの最大値で設定します．</a:t>
                </a:r>
                <a14:m>
                  <m:oMath xmlns:m="http://schemas.openxmlformats.org/officeDocument/2006/math">
                    <m:r>
                      <a:rPr lang="en-US" altLang="ja-JP" b="0" i="1" smtClean="0">
                        <a:latin typeface="Cambria Math" panose="02040503050406030204" pitchFamily="18" charset="0"/>
                      </a:rPr>
                      <m:t>𝑝</m:t>
                    </m:r>
                    <m:r>
                      <a:rPr lang="ja-JP" altLang="en-US" i="1">
                        <a:latin typeface="Cambria Math" panose="02040503050406030204" pitchFamily="18" charset="0"/>
                      </a:rPr>
                      <m:t>，</m:t>
                    </m:r>
                    <m:r>
                      <a:rPr lang="en-US" altLang="ja-JP" b="0" i="1" smtClean="0">
                        <a:latin typeface="Cambria Math" panose="02040503050406030204" pitchFamily="18" charset="0"/>
                      </a:rPr>
                      <m:t>𝑞</m:t>
                    </m:r>
                  </m:oMath>
                </a14:m>
                <a:r>
                  <a:rPr lang="en-US" altLang="ja-JP" dirty="0"/>
                  <a:t> </a:t>
                </a:r>
                <a:r>
                  <a:rPr lang="ja-JP" altLang="en-US" dirty="0"/>
                  <a:t>は</a:t>
                </a:r>
                <a:r>
                  <a:rPr lang="en-US" altLang="ja-JP" dirty="0"/>
                  <a:t> 0,1,2</a:t>
                </a:r>
                <a:r>
                  <a:rPr lang="ja-JP" altLang="en-US" dirty="0" err="1"/>
                  <a:t>，</a:t>
                </a:r>
                <a14:m>
                  <m:oMath xmlns:m="http://schemas.openxmlformats.org/officeDocument/2006/math">
                    <m:r>
                      <a:rPr lang="en-US" altLang="ja-JP" b="0" i="1" smtClean="0">
                        <a:latin typeface="Cambria Math" panose="02040503050406030204" pitchFamily="18" charset="0"/>
                      </a:rPr>
                      <m:t>𝑟</m:t>
                    </m:r>
                  </m:oMath>
                </a14:m>
                <a:r>
                  <a:rPr lang="en-US" altLang="ja-JP" dirty="0"/>
                  <a:t> </a:t>
                </a:r>
                <a:r>
                  <a:rPr lang="ja-JP" altLang="en-US" dirty="0"/>
                  <a:t>は </a:t>
                </a:r>
                <a:r>
                  <a:rPr lang="en-US" altLang="ja-JP" dirty="0"/>
                  <a:t>1</a:t>
                </a:r>
                <a:r>
                  <a:rPr lang="ja-JP" altLang="en-US" dirty="0" err="1"/>
                  <a:t>，</a:t>
                </a:r>
                <a14:m>
                  <m:oMath xmlns:m="http://schemas.openxmlformats.org/officeDocument/2006/math">
                    <m:r>
                      <a:rPr lang="en-US" altLang="ja-JP" b="0" i="1" smtClean="0">
                        <a:latin typeface="Cambria Math" panose="02040503050406030204" pitchFamily="18" charset="0"/>
                      </a:rPr>
                      <m:t>𝑠</m:t>
                    </m:r>
                  </m:oMath>
                </a14:m>
                <a:r>
                  <a:rPr lang="ja-JP" altLang="en-US" dirty="0"/>
                  <a:t> は </a:t>
                </a:r>
                <a:r>
                  <a:rPr lang="en-US" altLang="ja-JP" dirty="0"/>
                  <a:t>0,1 </a:t>
                </a:r>
                <a:r>
                  <a:rPr lang="ja-JP" altLang="en-US" dirty="0"/>
                  <a:t>とした各組み合わせに対して共通次数を検討しました．その結果，実測値に対する共通の次数</a:t>
                </a:r>
                <a:r>
                  <a:rPr kumimoji="1" lang="ja-JP" altLang="en-US" dirty="0"/>
                  <a:t>は </a:t>
                </a:r>
                <a14:m>
                  <m:oMath xmlns:m="http://schemas.openxmlformats.org/officeDocument/2006/math">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2,2,1,1</m:t>
                        </m:r>
                      </m:e>
                    </m:d>
                  </m:oMath>
                </a14:m>
                <a:r>
                  <a:rPr kumimoji="1" lang="ja-JP" altLang="en-US" dirty="0"/>
                  <a:t> となり，変動値に対する共通の</a:t>
                </a:r>
                <a:r>
                  <a:rPr lang="ja-JP" altLang="en-US" dirty="0"/>
                  <a:t>次数は </a:t>
                </a:r>
                <a14:m>
                  <m:oMath xmlns:m="http://schemas.openxmlformats.org/officeDocument/2006/math">
                    <m:d>
                      <m:dPr>
                        <m:ctrlPr>
                          <a:rPr lang="en-US" altLang="ja-JP" i="1">
                            <a:latin typeface="Cambria Math" panose="02040503050406030204" pitchFamily="18" charset="0"/>
                          </a:rPr>
                        </m:ctrlPr>
                      </m:dPr>
                      <m:e>
                        <m:r>
                          <a:rPr lang="en-US" altLang="ja-JP" i="1">
                            <a:latin typeface="Cambria Math" panose="02040503050406030204" pitchFamily="18" charset="0"/>
                          </a:rPr>
                          <m:t>2,2,1,1</m:t>
                        </m:r>
                      </m:e>
                    </m:d>
                  </m:oMath>
                </a14:m>
                <a:r>
                  <a:rPr lang="ja-JP" altLang="en-US" dirty="0"/>
                  <a:t> となりました．</a:t>
                </a:r>
                <a:endParaRPr lang="en-US" altLang="ja-JP" dirty="0"/>
              </a:p>
            </p:txBody>
          </p:sp>
        </mc:Choice>
        <mc:Fallback xmlns="">
          <p:sp>
            <p:nvSpPr>
              <p:cNvPr id="3" name="ノート プレースホルダー 2"/>
              <p:cNvSpPr>
                <a:spLocks noGrp="1"/>
              </p:cNvSpPr>
              <p:nvPr>
                <p:ph type="body" idx="1"/>
              </p:nvPr>
            </p:nvSpPr>
            <p:spPr/>
            <p:txBody>
              <a:bodyPr/>
              <a:lstStyle/>
              <a:p>
                <a:r>
                  <a:rPr lang="ja-JP" altLang="en-US" dirty="0"/>
                  <a:t>次に次数の設定について説明します．本来，各区間データごとに適切な次数 </a:t>
                </a:r>
                <a:r>
                  <a:rPr lang="en-US" altLang="ja-JP" i="0">
                    <a:latin typeface="Cambria Math" panose="02040503050406030204" pitchFamily="18" charset="0"/>
                  </a:rPr>
                  <a:t>(𝑝,𝑞,𝑟,𝑠)</a:t>
                </a:r>
                <a:r>
                  <a:rPr lang="ja-JP" altLang="en-US" dirty="0"/>
                  <a:t> が存在します．しかし本研究では，モデルパラメータをもとにクラスタリングを行うため，全区間データで共通の次数を用いることとしました．</a:t>
                </a:r>
                <a:r>
                  <a:rPr kumimoji="1" lang="ja-JP" altLang="en-US" dirty="0"/>
                  <a:t>これには，</a:t>
                </a:r>
                <a:r>
                  <a:rPr lang="en-US" altLang="ja-JP" dirty="0"/>
                  <a:t> AIC</a:t>
                </a:r>
                <a:r>
                  <a:rPr lang="ja-JP" altLang="en-US" dirty="0"/>
                  <a:t> をもとに各区間データごとに定まる最適な次数 </a:t>
                </a:r>
                <a:r>
                  <a:rPr lang="en-US" altLang="ja-JP" b="0" i="0">
                    <a:latin typeface="Cambria Math" panose="02040503050406030204" pitchFamily="18" charset="0"/>
                  </a:rPr>
                  <a:t>𝑝</a:t>
                </a:r>
                <a:r>
                  <a:rPr lang="ja-JP" altLang="en-US" i="0">
                    <a:latin typeface="Cambria Math" panose="02040503050406030204" pitchFamily="18" charset="0"/>
                  </a:rPr>
                  <a:t>，</a:t>
                </a:r>
                <a:r>
                  <a:rPr lang="en-US" altLang="ja-JP" b="0" i="0">
                    <a:latin typeface="Cambria Math" panose="02040503050406030204" pitchFamily="18" charset="0"/>
                  </a:rPr>
                  <a:t>𝑞</a:t>
                </a:r>
                <a:r>
                  <a:rPr lang="ja-JP" altLang="en-US" i="0">
                    <a:latin typeface="Cambria Math" panose="02040503050406030204" pitchFamily="18" charset="0"/>
                  </a:rPr>
                  <a:t>，</a:t>
                </a:r>
                <a:r>
                  <a:rPr lang="en-US" altLang="ja-JP" b="0" i="0">
                    <a:latin typeface="Cambria Math" panose="02040503050406030204" pitchFamily="18" charset="0"/>
                  </a:rPr>
                  <a:t>𝑟</a:t>
                </a:r>
                <a:r>
                  <a:rPr lang="ja-JP" altLang="en-US" i="0">
                    <a:latin typeface="Cambria Math" panose="02040503050406030204" pitchFamily="18" charset="0"/>
                  </a:rPr>
                  <a:t>，</a:t>
                </a:r>
                <a:r>
                  <a:rPr lang="en-US" altLang="ja-JP" b="0" i="0">
                    <a:latin typeface="Cambria Math" panose="02040503050406030204" pitchFamily="18" charset="0"/>
                  </a:rPr>
                  <a:t>𝑠</a:t>
                </a:r>
                <a:r>
                  <a:rPr lang="ja-JP" altLang="en-US" dirty="0"/>
                  <a:t> を，それぞれの最大値で設定します．</a:t>
                </a:r>
                <a:r>
                  <a:rPr lang="en-US" altLang="ja-JP" b="0" i="0">
                    <a:latin typeface="Cambria Math" panose="02040503050406030204" pitchFamily="18" charset="0"/>
                  </a:rPr>
                  <a:t>𝑝</a:t>
                </a:r>
                <a:r>
                  <a:rPr lang="ja-JP" altLang="en-US" i="0">
                    <a:latin typeface="Cambria Math" panose="02040503050406030204" pitchFamily="18" charset="0"/>
                  </a:rPr>
                  <a:t>，</a:t>
                </a:r>
                <a:r>
                  <a:rPr lang="en-US" altLang="ja-JP" b="0" i="0">
                    <a:latin typeface="Cambria Math" panose="02040503050406030204" pitchFamily="18" charset="0"/>
                  </a:rPr>
                  <a:t>𝑞</a:t>
                </a:r>
                <a:r>
                  <a:rPr lang="en-US" altLang="ja-JP" dirty="0"/>
                  <a:t> </a:t>
                </a:r>
                <a:r>
                  <a:rPr lang="ja-JP" altLang="en-US" dirty="0"/>
                  <a:t>は</a:t>
                </a:r>
                <a:r>
                  <a:rPr lang="en-US" altLang="ja-JP" dirty="0"/>
                  <a:t> 0,1,2</a:t>
                </a:r>
                <a:r>
                  <a:rPr lang="ja-JP" altLang="en-US" dirty="0" err="1"/>
                  <a:t>，</a:t>
                </a:r>
                <a:r>
                  <a:rPr lang="en-US" altLang="ja-JP" b="0" i="0">
                    <a:latin typeface="Cambria Math" panose="02040503050406030204" pitchFamily="18" charset="0"/>
                  </a:rPr>
                  <a:t>𝑟</a:t>
                </a:r>
                <a:r>
                  <a:rPr lang="en-US" altLang="ja-JP" dirty="0"/>
                  <a:t> </a:t>
                </a:r>
                <a:r>
                  <a:rPr lang="ja-JP" altLang="en-US" dirty="0"/>
                  <a:t>は </a:t>
                </a:r>
                <a:r>
                  <a:rPr lang="en-US" altLang="ja-JP" dirty="0"/>
                  <a:t>1</a:t>
                </a:r>
                <a:r>
                  <a:rPr lang="ja-JP" altLang="en-US" dirty="0" err="1"/>
                  <a:t>，</a:t>
                </a:r>
                <a:r>
                  <a:rPr lang="en-US" altLang="ja-JP" b="0" i="0">
                    <a:latin typeface="Cambria Math" panose="02040503050406030204" pitchFamily="18" charset="0"/>
                  </a:rPr>
                  <a:t>𝑠</a:t>
                </a:r>
                <a:r>
                  <a:rPr lang="ja-JP" altLang="en-US" dirty="0"/>
                  <a:t> は </a:t>
                </a:r>
                <a:r>
                  <a:rPr lang="en-US" altLang="ja-JP" dirty="0"/>
                  <a:t>0,1 </a:t>
                </a:r>
                <a:r>
                  <a:rPr lang="ja-JP" altLang="en-US" dirty="0"/>
                  <a:t>とした各組み合わせに対して共通次数を検討しました．その結果，実測値に対する共通の次数</a:t>
                </a:r>
                <a:r>
                  <a:rPr kumimoji="1" lang="ja-JP" altLang="en-US" dirty="0"/>
                  <a:t>は </a:t>
                </a:r>
                <a:r>
                  <a:rPr kumimoji="1" lang="en-US" altLang="ja-JP" b="0" i="0">
                    <a:latin typeface="Cambria Math" panose="02040503050406030204" pitchFamily="18" charset="0"/>
                  </a:rPr>
                  <a:t>(2,2,1,1)</a:t>
                </a:r>
                <a:r>
                  <a:rPr kumimoji="1" lang="ja-JP" altLang="en-US" dirty="0"/>
                  <a:t> となり，変動値に対する共通の</a:t>
                </a:r>
                <a:r>
                  <a:rPr lang="ja-JP" altLang="en-US" dirty="0"/>
                  <a:t>次数は </a:t>
                </a:r>
                <a:r>
                  <a:rPr lang="en-US" altLang="ja-JP" i="0">
                    <a:latin typeface="Cambria Math" panose="02040503050406030204" pitchFamily="18" charset="0"/>
                  </a:rPr>
                  <a:t>(2,2,1,1)</a:t>
                </a:r>
                <a:r>
                  <a:rPr lang="ja-JP" altLang="en-US" dirty="0"/>
                  <a:t> となりました．</a:t>
                </a:r>
                <a:endParaRPr lang="en-US" altLang="ja-JP" dirty="0"/>
              </a:p>
            </p:txBody>
          </p:sp>
        </mc:Fallback>
      </mc:AlternateContent>
    </p:spTree>
    <p:extLst>
      <p:ext uri="{BB962C8B-B14F-4D97-AF65-F5344CB8AC3E}">
        <p14:creationId xmlns:p14="http://schemas.microsoft.com/office/powerpoint/2010/main" val="38555320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11275" y="103188"/>
            <a:ext cx="4114800" cy="3086100"/>
          </a:xfrm>
        </p:spPr>
      </p:sp>
      <p:sp>
        <p:nvSpPr>
          <p:cNvPr id="3" name="ノート プレースホルダー 2"/>
          <p:cNvSpPr>
            <a:spLocks noGrp="1"/>
          </p:cNvSpPr>
          <p:nvPr>
            <p:ph type="body" idx="1"/>
          </p:nvPr>
        </p:nvSpPr>
        <p:spPr/>
        <p:txBody>
          <a:bodyPr/>
          <a:lstStyle/>
          <a:p>
            <a:r>
              <a:rPr lang="ja-JP" altLang="en-US" dirty="0"/>
              <a:t>このもとで行った回帰結果について述べさせていただきます．図は，</a:t>
            </a:r>
            <a:r>
              <a:rPr lang="en-US" altLang="ja-JP" dirty="0"/>
              <a:t>3 </a:t>
            </a:r>
            <a:r>
              <a:rPr lang="ja-JP" altLang="en-US" dirty="0"/>
              <a:t>月 </a:t>
            </a:r>
            <a:r>
              <a:rPr lang="en-US" altLang="ja-JP" dirty="0"/>
              <a:t>2 </a:t>
            </a:r>
            <a:r>
              <a:rPr lang="ja-JP" altLang="en-US" dirty="0"/>
              <a:t>日月曜日の </a:t>
            </a:r>
            <a:r>
              <a:rPr lang="en-US" altLang="ja-JP" dirty="0"/>
              <a:t>3:00</a:t>
            </a:r>
            <a:r>
              <a:rPr lang="ja-JP" altLang="en-US" dirty="0"/>
              <a:t>～</a:t>
            </a:r>
            <a:r>
              <a:rPr lang="en-US" altLang="ja-JP" dirty="0"/>
              <a:t>4:00 </a:t>
            </a:r>
            <a:r>
              <a:rPr lang="ja-JP" altLang="en-US" dirty="0"/>
              <a:t>において得られた実測値に対する回帰結果です．以下の内容は他の区間データでも言えるため，この区間データを用いて説明させていただきます．</a:t>
            </a:r>
            <a:endParaRPr lang="en-US" altLang="ja-JP" dirty="0"/>
          </a:p>
          <a:p>
            <a:r>
              <a:rPr lang="ja-JP" altLang="en-US" dirty="0"/>
              <a:t>図より，赤線で描かれた推定値は，青線で描かれた実測値の細かな変化を捉えられていないことがわかります．特に，最低応答遅延時間と考えられる </a:t>
            </a:r>
            <a:r>
              <a:rPr lang="en-US" altLang="ja-JP" dirty="0"/>
              <a:t>40ms </a:t>
            </a:r>
            <a:r>
              <a:rPr lang="ja-JP" altLang="en-US" dirty="0"/>
              <a:t>や突発的に発生する </a:t>
            </a:r>
            <a:r>
              <a:rPr lang="en-US" altLang="ja-JP" dirty="0"/>
              <a:t>100ms </a:t>
            </a:r>
            <a:r>
              <a:rPr lang="ja-JP" altLang="en-US" dirty="0"/>
              <a:t>以上の大きな応答遅延を推定できていません．しかし一方で，ずれはあるものの平均的な振る舞いにおおよそ追従していることがわかります．つまり，時系列モデリングにより中期的な応答遅延の変化の仕方を捉えることが可能だと考えられます．</a:t>
            </a:r>
            <a:endParaRPr lang="en-US" altLang="ja-JP" dirty="0"/>
          </a:p>
          <a:p>
            <a:endParaRPr lang="en-US" altLang="ja-JP" dirty="0"/>
          </a:p>
        </p:txBody>
      </p:sp>
    </p:spTree>
    <p:extLst>
      <p:ext uri="{BB962C8B-B14F-4D97-AF65-F5344CB8AC3E}">
        <p14:creationId xmlns:p14="http://schemas.microsoft.com/office/powerpoint/2010/main" val="3917648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01603"/>
            <a:ext cx="7772400" cy="1408359"/>
          </a:xfrm>
          <a:prstGeom prst="rect">
            <a:avLst/>
          </a:prstGeom>
        </p:spPr>
        <p:txBody>
          <a:bodyPr anchor="b">
            <a:normAutofit/>
          </a:bodyPr>
          <a:lstStyle>
            <a:lvl1pPr algn="ctr">
              <a:defRPr sz="4400"/>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600200" y="4214565"/>
            <a:ext cx="6858000" cy="1408359"/>
          </a:xfrm>
          <a:prstGeom prst="rect">
            <a:avLst/>
          </a:prstGeom>
        </p:spPr>
        <p:txBody>
          <a:bodyPr/>
          <a:lstStyle>
            <a:lvl1pPr marL="0" indent="0" algn="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dirty="0"/>
              <a:t>マスター サブタイトルの書式設定</a:t>
            </a:r>
            <a:endParaRPr lang="en-US" dirty="0"/>
          </a:p>
        </p:txBody>
      </p:sp>
      <p:sp>
        <p:nvSpPr>
          <p:cNvPr id="7" name="Slide Number Placeholder 5">
            <a:extLst>
              <a:ext uri="{FF2B5EF4-FFF2-40B4-BE49-F238E27FC236}">
                <a16:creationId xmlns:a16="http://schemas.microsoft.com/office/drawing/2014/main" id="{9300B240-8684-4D91-A197-C85795FDA104}"/>
              </a:ext>
            </a:extLst>
          </p:cNvPr>
          <p:cNvSpPr txBox="1">
            <a:spLocks/>
          </p:cNvSpPr>
          <p:nvPr userDrawn="1"/>
        </p:nvSpPr>
        <p:spPr>
          <a:xfrm>
            <a:off x="6998507" y="6422026"/>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FE09158-4641-447D-A5C8-E118829299E3}" type="slidenum">
              <a:rPr kumimoji="1" lang="ja-JP" altLang="en-US" smtClean="0"/>
              <a:pPr/>
              <a:t>‹#›</a:t>
            </a:fld>
            <a:endParaRPr kumimoji="1" lang="ja-JP" altLang="en-US" dirty="0"/>
          </a:p>
        </p:txBody>
      </p:sp>
    </p:spTree>
    <p:extLst>
      <p:ext uri="{BB962C8B-B14F-4D97-AF65-F5344CB8AC3E}">
        <p14:creationId xmlns:p14="http://schemas.microsoft.com/office/powerpoint/2010/main" val="2885772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kumimoji="1" lang="ja-JP"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0FE09158-4641-447D-A5C8-E118829299E3}" type="slidenum">
              <a:rPr kumimoji="1" lang="ja-JP" altLang="en-US" smtClean="0"/>
              <a:t>‹#›</a:t>
            </a:fld>
            <a:endParaRPr kumimoji="1" lang="ja-JP" altLang="en-US"/>
          </a:p>
        </p:txBody>
      </p:sp>
    </p:spTree>
    <p:extLst>
      <p:ext uri="{BB962C8B-B14F-4D97-AF65-F5344CB8AC3E}">
        <p14:creationId xmlns:p14="http://schemas.microsoft.com/office/powerpoint/2010/main" val="692157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kumimoji="1" lang="ja-JP"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0FE09158-4641-447D-A5C8-E118829299E3}" type="slidenum">
              <a:rPr kumimoji="1" lang="ja-JP" altLang="en-US" smtClean="0"/>
              <a:t>‹#›</a:t>
            </a:fld>
            <a:endParaRPr kumimoji="1" lang="ja-JP" altLang="en-US"/>
          </a:p>
        </p:txBody>
      </p:sp>
    </p:spTree>
    <p:extLst>
      <p:ext uri="{BB962C8B-B14F-4D97-AF65-F5344CB8AC3E}">
        <p14:creationId xmlns:p14="http://schemas.microsoft.com/office/powerpoint/2010/main" val="692038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B8C8734F-539E-424D-9BFC-68C8E0A9AC7A}"/>
              </a:ext>
            </a:extLst>
          </p:cNvPr>
          <p:cNvSpPr/>
          <p:nvPr userDrawn="1"/>
        </p:nvSpPr>
        <p:spPr>
          <a:xfrm>
            <a:off x="0" y="0"/>
            <a:ext cx="9144000" cy="1035646"/>
          </a:xfrm>
          <a:prstGeom prst="rect">
            <a:avLst/>
          </a:prstGeom>
          <a:solidFill>
            <a:schemeClr val="tx1">
              <a:lumMod val="75000"/>
              <a:lumOff val="2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Content Placeholder 2"/>
          <p:cNvSpPr>
            <a:spLocks noGrp="1"/>
          </p:cNvSpPr>
          <p:nvPr>
            <p:ph idx="1"/>
          </p:nvPr>
        </p:nvSpPr>
        <p:spPr>
          <a:xfrm>
            <a:off x="287959" y="1314075"/>
            <a:ext cx="8507458" cy="5107951"/>
          </a:xfrm>
          <a:prstGeom prst="rect">
            <a:avLst/>
          </a:prstGeom>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5" name="Footer Placeholder 4"/>
          <p:cNvSpPr>
            <a:spLocks noGrp="1"/>
          </p:cNvSpPr>
          <p:nvPr>
            <p:ph type="ftr" sz="quarter" idx="11"/>
          </p:nvPr>
        </p:nvSpPr>
        <p:spPr>
          <a:xfrm>
            <a:off x="242493" y="6422026"/>
            <a:ext cx="6446267" cy="365125"/>
          </a:xfrm>
          <a:prstGeom prst="rect">
            <a:avLst/>
          </a:prstGeom>
        </p:spPr>
        <p:txBody>
          <a:bodyPr/>
          <a:lstStyle/>
          <a:p>
            <a:endParaRPr kumimoji="1" lang="ja-JP" altLang="en-US" dirty="0"/>
          </a:p>
        </p:txBody>
      </p:sp>
      <p:sp>
        <p:nvSpPr>
          <p:cNvPr id="6" name="Slide Number Placeholder 5"/>
          <p:cNvSpPr>
            <a:spLocks noGrp="1"/>
          </p:cNvSpPr>
          <p:nvPr>
            <p:ph type="sldNum" sz="quarter" idx="12"/>
          </p:nvPr>
        </p:nvSpPr>
        <p:spPr>
          <a:xfrm>
            <a:off x="6998507" y="6422026"/>
            <a:ext cx="2057400" cy="365125"/>
          </a:xfrm>
          <a:prstGeom prst="rect">
            <a:avLst/>
          </a:prstGeom>
        </p:spPr>
        <p:txBody>
          <a:bodyPr/>
          <a:lstStyle>
            <a:lvl1pPr>
              <a:defRPr sz="1600"/>
            </a:lvl1pPr>
          </a:lstStyle>
          <a:p>
            <a:fld id="{0FE09158-4641-447D-A5C8-E118829299E3}" type="slidenum">
              <a:rPr kumimoji="1" lang="ja-JP" altLang="en-US" smtClean="0"/>
              <a:pPr/>
              <a:t>‹#›</a:t>
            </a:fld>
            <a:endParaRPr kumimoji="1" lang="ja-JP" altLang="en-US" dirty="0"/>
          </a:p>
        </p:txBody>
      </p:sp>
      <p:sp>
        <p:nvSpPr>
          <p:cNvPr id="10" name="Title 1">
            <a:extLst>
              <a:ext uri="{FF2B5EF4-FFF2-40B4-BE49-F238E27FC236}">
                <a16:creationId xmlns:a16="http://schemas.microsoft.com/office/drawing/2014/main" id="{1A724A43-4382-4ACB-876E-CC6F337CAD12}"/>
              </a:ext>
            </a:extLst>
          </p:cNvPr>
          <p:cNvSpPr>
            <a:spLocks noGrp="1"/>
          </p:cNvSpPr>
          <p:nvPr>
            <p:ph type="title"/>
          </p:nvPr>
        </p:nvSpPr>
        <p:spPr>
          <a:xfrm>
            <a:off x="287959" y="153067"/>
            <a:ext cx="8507458" cy="771559"/>
          </a:xfrm>
          <a:prstGeom prst="rect">
            <a:avLst/>
          </a:prstGeom>
        </p:spPr>
        <p:txBody>
          <a:bodyPr>
            <a:normAutofit/>
          </a:bodyPr>
          <a:lstStyle>
            <a:lvl1pPr>
              <a:defRPr sz="3600">
                <a:solidFill>
                  <a:schemeClr val="bg1"/>
                </a:solidFill>
              </a:defRPr>
            </a:lvl1pPr>
          </a:lstStyle>
          <a:p>
            <a:r>
              <a:rPr lang="ja-JP" altLang="en-US" dirty="0"/>
              <a:t>マスター タイトルの書式設定</a:t>
            </a:r>
            <a:endParaRPr lang="en-US" dirty="0"/>
          </a:p>
        </p:txBody>
      </p:sp>
    </p:spTree>
    <p:extLst>
      <p:ext uri="{BB962C8B-B14F-4D97-AF65-F5344CB8AC3E}">
        <p14:creationId xmlns:p14="http://schemas.microsoft.com/office/powerpoint/2010/main" val="1840962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kumimoji="1" lang="ja-JP"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0FE09158-4641-447D-A5C8-E118829299E3}" type="slidenum">
              <a:rPr kumimoji="1" lang="ja-JP" altLang="en-US" smtClean="0"/>
              <a:t>‹#›</a:t>
            </a:fld>
            <a:endParaRPr kumimoji="1" lang="ja-JP" altLang="en-US"/>
          </a:p>
        </p:txBody>
      </p:sp>
    </p:spTree>
    <p:extLst>
      <p:ext uri="{BB962C8B-B14F-4D97-AF65-F5344CB8AC3E}">
        <p14:creationId xmlns:p14="http://schemas.microsoft.com/office/powerpoint/2010/main" val="3759185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a:prstGeom prst="rect">
            <a:avLst/>
          </a:prstGeo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a:prstGeom prst="rect">
            <a:avLst/>
          </a:prstGeo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kumimoji="1" lang="ja-JP"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0FE09158-4641-447D-A5C8-E118829299E3}" type="slidenum">
              <a:rPr kumimoji="1" lang="ja-JP" altLang="en-US" smtClean="0"/>
              <a:t>‹#›</a:t>
            </a:fld>
            <a:endParaRPr kumimoji="1" lang="ja-JP" altLang="en-US"/>
          </a:p>
        </p:txBody>
      </p:sp>
    </p:spTree>
    <p:extLst>
      <p:ext uri="{BB962C8B-B14F-4D97-AF65-F5344CB8AC3E}">
        <p14:creationId xmlns:p14="http://schemas.microsoft.com/office/powerpoint/2010/main" val="3192816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a:prstGeom prst="rect">
            <a:avLst/>
          </a:prstGeo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endParaRPr kumimoji="1" lang="ja-JP" alt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fld id="{0FE09158-4641-447D-A5C8-E118829299E3}" type="slidenum">
              <a:rPr kumimoji="1" lang="ja-JP" altLang="en-US" smtClean="0"/>
              <a:t>‹#›</a:t>
            </a:fld>
            <a:endParaRPr kumimoji="1" lang="ja-JP" altLang="en-US"/>
          </a:p>
        </p:txBody>
      </p:sp>
    </p:spTree>
    <p:extLst>
      <p:ext uri="{BB962C8B-B14F-4D97-AF65-F5344CB8AC3E}">
        <p14:creationId xmlns:p14="http://schemas.microsoft.com/office/powerpoint/2010/main" val="2320459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endParaRPr kumimoji="1" lang="ja-JP" altLang="en-US"/>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fld id="{0FE09158-4641-447D-A5C8-E118829299E3}" type="slidenum">
              <a:rPr kumimoji="1" lang="ja-JP" altLang="en-US" smtClean="0"/>
              <a:t>‹#›</a:t>
            </a:fld>
            <a:endParaRPr kumimoji="1" lang="ja-JP" altLang="en-US"/>
          </a:p>
        </p:txBody>
      </p:sp>
    </p:spTree>
    <p:extLst>
      <p:ext uri="{BB962C8B-B14F-4D97-AF65-F5344CB8AC3E}">
        <p14:creationId xmlns:p14="http://schemas.microsoft.com/office/powerpoint/2010/main" val="1288980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endParaRPr kumimoji="1" lang="ja-JP" alt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0FE09158-4641-447D-A5C8-E118829299E3}" type="slidenum">
              <a:rPr kumimoji="1" lang="ja-JP" altLang="en-US" smtClean="0"/>
              <a:t>‹#›</a:t>
            </a:fld>
            <a:endParaRPr kumimoji="1" lang="ja-JP" altLang="en-US"/>
          </a:p>
        </p:txBody>
      </p:sp>
    </p:spTree>
    <p:extLst>
      <p:ext uri="{BB962C8B-B14F-4D97-AF65-F5344CB8AC3E}">
        <p14:creationId xmlns:p14="http://schemas.microsoft.com/office/powerpoint/2010/main" val="3759561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kumimoji="1" lang="ja-JP"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0FE09158-4641-447D-A5C8-E118829299E3}" type="slidenum">
              <a:rPr kumimoji="1" lang="ja-JP" altLang="en-US" smtClean="0"/>
              <a:t>‹#›</a:t>
            </a:fld>
            <a:endParaRPr kumimoji="1" lang="ja-JP" altLang="en-US"/>
          </a:p>
        </p:txBody>
      </p:sp>
    </p:spTree>
    <p:extLst>
      <p:ext uri="{BB962C8B-B14F-4D97-AF65-F5344CB8AC3E}">
        <p14:creationId xmlns:p14="http://schemas.microsoft.com/office/powerpoint/2010/main" val="3486198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kumimoji="1" lang="ja-JP"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0FE09158-4641-447D-A5C8-E118829299E3}" type="slidenum">
              <a:rPr kumimoji="1" lang="ja-JP" altLang="en-US" smtClean="0"/>
              <a:t>‹#›</a:t>
            </a:fld>
            <a:endParaRPr kumimoji="1" lang="ja-JP" altLang="en-US"/>
          </a:p>
        </p:txBody>
      </p:sp>
    </p:spTree>
    <p:extLst>
      <p:ext uri="{BB962C8B-B14F-4D97-AF65-F5344CB8AC3E}">
        <p14:creationId xmlns:p14="http://schemas.microsoft.com/office/powerpoint/2010/main" val="2293386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E09158-4641-447D-A5C8-E118829299E3}" type="slidenum">
              <a:rPr kumimoji="1" lang="ja-JP" altLang="en-US" smtClean="0"/>
              <a:t>‹#›</a:t>
            </a:fld>
            <a:endParaRPr kumimoji="1" lang="ja-JP" altLang="en-US" dirty="0"/>
          </a:p>
        </p:txBody>
      </p:sp>
    </p:spTree>
    <p:extLst>
      <p:ext uri="{BB962C8B-B14F-4D97-AF65-F5344CB8AC3E}">
        <p14:creationId xmlns:p14="http://schemas.microsoft.com/office/powerpoint/2010/main" val="4631227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4.bp.blogspot.com/-X6Y32Uh5ud4/W_UF70_iobI/AAAAAAABQT0/gF3Braf7peIkKgr_MWRSRz_RuCR4wMnsACLcBGAs/s800/building_koujou_entotsu.png" TargetMode="External"/><Relationship Id="rId7" Type="http://schemas.openxmlformats.org/officeDocument/2006/relationships/hyperlink" Target="https://3.bp.blogspot.com/-KRfb652hUBM/W64Don7Y4pI/AAAAAAABPIY/3rXZkoqFQaoP3jJIJ5C6-B22gztXROvoQCLcBGAs/s800/internet_router.png"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1.bp.blogspot.com/-99AS3YCksOs/W6DTeynYzRI/AAAAAAABO8g/fb47llC-OL49jXNRD6jJXpmlBV07IsdkQCLcBGAs/s800/machine_syasyutsu_seikeiki.png" TargetMode="Externa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3" Type="http://schemas.openxmlformats.org/officeDocument/2006/relationships/image" Target="../media/image31.png"/><Relationship Id="rId18" Type="http://schemas.openxmlformats.org/officeDocument/2006/relationships/image" Target="../media/image36.png"/><Relationship Id="rId26" Type="http://schemas.openxmlformats.org/officeDocument/2006/relationships/image" Target="../media/image23.png"/><Relationship Id="rId3" Type="http://schemas.openxmlformats.org/officeDocument/2006/relationships/image" Target="../media/image17.emf"/><Relationship Id="rId21" Type="http://schemas.openxmlformats.org/officeDocument/2006/relationships/image" Target="../media/image39.png"/><Relationship Id="rId34" Type="http://schemas.openxmlformats.org/officeDocument/2006/relationships/image" Target="../media/image52.png"/><Relationship Id="rId7" Type="http://schemas.openxmlformats.org/officeDocument/2006/relationships/image" Target="../media/image21.emf"/><Relationship Id="rId12" Type="http://schemas.openxmlformats.org/officeDocument/2006/relationships/image" Target="../media/image30.png"/><Relationship Id="rId17" Type="http://schemas.openxmlformats.org/officeDocument/2006/relationships/image" Target="../media/image35.png"/><Relationship Id="rId25" Type="http://schemas.openxmlformats.org/officeDocument/2006/relationships/image" Target="../media/image25.png"/><Relationship Id="rId33" Type="http://schemas.openxmlformats.org/officeDocument/2006/relationships/image" Target="../media/image51.png"/><Relationship Id="rId2" Type="http://schemas.openxmlformats.org/officeDocument/2006/relationships/notesSlide" Target="../notesSlides/notesSlide13.xml"/><Relationship Id="rId16" Type="http://schemas.openxmlformats.org/officeDocument/2006/relationships/image" Target="../media/image34.png"/><Relationship Id="rId20" Type="http://schemas.openxmlformats.org/officeDocument/2006/relationships/image" Target="../media/image38.png"/><Relationship Id="rId29"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20.emf"/><Relationship Id="rId11" Type="http://schemas.openxmlformats.org/officeDocument/2006/relationships/image" Target="../media/image29.png"/><Relationship Id="rId24" Type="http://schemas.openxmlformats.org/officeDocument/2006/relationships/image" Target="../media/image42.png"/><Relationship Id="rId32" Type="http://schemas.openxmlformats.org/officeDocument/2006/relationships/image" Target="../media/image50.png"/><Relationship Id="rId37" Type="http://schemas.openxmlformats.org/officeDocument/2006/relationships/image" Target="../media/image44.png"/><Relationship Id="rId5" Type="http://schemas.openxmlformats.org/officeDocument/2006/relationships/image" Target="../media/image19.emf"/><Relationship Id="rId15" Type="http://schemas.openxmlformats.org/officeDocument/2006/relationships/image" Target="../media/image33.png"/><Relationship Id="rId23" Type="http://schemas.openxmlformats.org/officeDocument/2006/relationships/image" Target="../media/image41.png"/><Relationship Id="rId28" Type="http://schemas.openxmlformats.org/officeDocument/2006/relationships/image" Target="../media/image46.png"/><Relationship Id="rId36" Type="http://schemas.openxmlformats.org/officeDocument/2006/relationships/image" Target="../media/image43.png"/><Relationship Id="rId10" Type="http://schemas.openxmlformats.org/officeDocument/2006/relationships/image" Target="../media/image28.png"/><Relationship Id="rId19" Type="http://schemas.openxmlformats.org/officeDocument/2006/relationships/image" Target="../media/image37.png"/><Relationship Id="rId31" Type="http://schemas.openxmlformats.org/officeDocument/2006/relationships/image" Target="../media/image49.png"/><Relationship Id="rId4" Type="http://schemas.openxmlformats.org/officeDocument/2006/relationships/image" Target="../media/image18.emf"/><Relationship Id="rId9" Type="http://schemas.openxmlformats.org/officeDocument/2006/relationships/image" Target="../media/image27.png"/><Relationship Id="rId14" Type="http://schemas.openxmlformats.org/officeDocument/2006/relationships/image" Target="../media/image32.png"/><Relationship Id="rId22" Type="http://schemas.openxmlformats.org/officeDocument/2006/relationships/image" Target="../media/image40.png"/><Relationship Id="rId30" Type="http://schemas.openxmlformats.org/officeDocument/2006/relationships/image" Target="../media/image48.png"/><Relationship Id="rId35" Type="http://schemas.openxmlformats.org/officeDocument/2006/relationships/image" Target="../media/image53.png"/><Relationship Id="rId8" Type="http://schemas.openxmlformats.org/officeDocument/2006/relationships/image" Target="../media/image22.emf"/></Relationships>
</file>

<file path=ppt/slides/_rels/slide1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5.emf"/><Relationship Id="rId5" Type="http://schemas.openxmlformats.org/officeDocument/2006/relationships/image" Target="../media/image24.emf"/><Relationship Id="rId4" Type="http://schemas.openxmlformats.org/officeDocument/2006/relationships/image" Target="../media/image55.png"/></Relationships>
</file>

<file path=ppt/slides/_rels/slide15.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9.emf"/><Relationship Id="rId5" Type="http://schemas.openxmlformats.org/officeDocument/2006/relationships/image" Target="../media/image28.emf"/><Relationship Id="rId4" Type="http://schemas.openxmlformats.org/officeDocument/2006/relationships/image" Target="../media/image27.emf"/></Relationships>
</file>

<file path=ppt/slides/_rels/slide16.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9.emf"/><Relationship Id="rId5" Type="http://schemas.openxmlformats.org/officeDocument/2006/relationships/image" Target="../media/image28.emf"/><Relationship Id="rId4" Type="http://schemas.openxmlformats.org/officeDocument/2006/relationships/image" Target="../media/image27.emf"/></Relationships>
</file>

<file path=ppt/slides/_rels/slide17.xml.rels><?xml version="1.0" encoding="UTF-8" standalone="yes"?>
<Relationships xmlns="http://schemas.openxmlformats.org/package/2006/relationships"><Relationship Id="rId3" Type="http://schemas.openxmlformats.org/officeDocument/2006/relationships/image" Target="../media/image26.emf"/><Relationship Id="rId7" Type="http://schemas.openxmlformats.org/officeDocument/2006/relationships/image" Target="../media/image45.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9.emf"/><Relationship Id="rId5" Type="http://schemas.openxmlformats.org/officeDocument/2006/relationships/image" Target="../media/image28.emf"/><Relationship Id="rId4" Type="http://schemas.openxmlformats.org/officeDocument/2006/relationships/image" Target="../media/image27.emf"/></Relationships>
</file>

<file path=ppt/slides/_rels/slide18.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49.emf"/><Relationship Id="rId5" Type="http://schemas.openxmlformats.org/officeDocument/2006/relationships/image" Target="../media/image48.emf"/><Relationship Id="rId4" Type="http://schemas.openxmlformats.org/officeDocument/2006/relationships/image" Target="../media/image47.emf"/></Relationships>
</file>

<file path=ppt/slides/_rels/slide1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4.bp.blogspot.com/-X6Y32Uh5ud4/W_UF70_iobI/AAAAAAABQT0/gF3Braf7peIkKgr_MWRSRz_RuCR4wMnsACLcBGAs/s800/building_koujou_entotsu.png" TargetMode="External"/><Relationship Id="rId7" Type="http://schemas.openxmlformats.org/officeDocument/2006/relationships/hyperlink" Target="https://3.bp.blogspot.com/-KRfb652hUBM/W64Don7Y4pI/AAAAAAABPIY/3rXZkoqFQaoP3jJIJ5C6-B22gztXROvoQCLcBGAs/s800/internet_router.png"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1.bp.blogspot.com/-99AS3YCksOs/W6DTeynYzRI/AAAAAAABO8g/fb47llC-OL49jXNRD6jJXpmlBV07IsdkQCLcBGAs/s800/machine_syasyutsu_seikeiki.png"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6.png"/><Relationship Id="rId3" Type="http://schemas.openxmlformats.org/officeDocument/2006/relationships/hyperlink" Target="https://4.bp.blogspot.com/-AEC4SdVNwEg/WASJJOVSuII/AAAAAAAA--g/daoItW8t1b0q2h232iDfaMUHnPq_knsiQCLcB/s800/computer_server1.png" TargetMode="External"/><Relationship Id="rId7" Type="http://schemas.openxmlformats.org/officeDocument/2006/relationships/hyperlink" Target="https://1.bp.blogspot.com/-99AS3YCksOs/W6DTeynYzRI/AAAAAAABO8g/fb47llC-OL49jXNRD6jJXpmlBV07IsdkQCLcBGAs/s800/machine_syasyutsu_seikeiki.png" TargetMode="External"/><Relationship Id="rId12" Type="http://schemas.openxmlformats.org/officeDocument/2006/relationships/hyperlink" Target="https://3.bp.blogspot.com/-KRfb652hUBM/W64Don7Y4pI/AAAAAAABPIY/3rXZkoqFQaoP3jJIJ5C6-B22gztXROvoQCLcBGAs/s800/internet_router.pn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png"/><Relationship Id="rId11" Type="http://schemas.openxmlformats.org/officeDocument/2006/relationships/image" Target="../media/image5.png"/><Relationship Id="rId5" Type="http://schemas.openxmlformats.org/officeDocument/2006/relationships/hyperlink" Target="https://4.bp.blogspot.com/-X6Y32Uh5ud4/W_UF70_iobI/AAAAAAABQT0/gF3Braf7peIkKgr_MWRSRz_RuCR4wMnsACLcBGAs/s800/building_koujou_entotsu.png" TargetMode="External"/><Relationship Id="rId10" Type="http://schemas.openxmlformats.org/officeDocument/2006/relationships/hyperlink" Target="https://1.bp.blogspot.com/-6zofLvlHCkw/Xdttx2q5yAI/AAAAAAABWMA/fM6F02whdHEhuCjjnNsdLA293ZJLt-eRQCNcBGAsYHQ/s1600/pose_yubisashi_kakunin_sagyouin_man.png" TargetMode="External"/><Relationship Id="rId4" Type="http://schemas.openxmlformats.org/officeDocument/2006/relationships/image" Target="../media/image1.png"/><Relationship Id="rId9"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4.bp.blogspot.com/-AEC4SdVNwEg/WASJJOVSuII/AAAAAAAA--g/daoItW8t1b0q2h232iDfaMUHnPq_knsiQCLcB/s800/computer_server1.png" TargetMode="External"/><Relationship Id="rId7" Type="http://schemas.openxmlformats.org/officeDocument/2006/relationships/hyperlink" Target="https://1.bp.blogspot.com/-99AS3YCksOs/W6DTeynYzRI/AAAAAAABO8g/fb47llC-OL49jXNRD6jJXpmlBV07IsdkQCLcBGAs/s800/machine_syasyutsu_seikeiki.pn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4.bp.blogspot.com/-X6Y32Uh5ud4/W_UF70_iobI/AAAAAAABQT0/gF3Braf7peIkKgr_MWRSRz_RuCR4wMnsACLcBGAs/s800/building_koujou_entotsu.png" TargetMode="External"/><Relationship Id="rId10" Type="http://schemas.openxmlformats.org/officeDocument/2006/relationships/image" Target="../media/image6.png"/><Relationship Id="rId4" Type="http://schemas.openxmlformats.org/officeDocument/2006/relationships/image" Target="../media/image1.png"/><Relationship Id="rId9" Type="http://schemas.openxmlformats.org/officeDocument/2006/relationships/hyperlink" Target="https://3.bp.blogspot.com/-KRfb652hUBM/W64Don7Y4pI/AAAAAAABPIY/3rXZkoqFQaoP3jJIJ5C6-B22gztXROvoQCLcBGAs/s800/internet_router.png"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4.bp.blogspot.com/-AEC4SdVNwEg/WASJJOVSuII/AAAAAAAA--g/daoItW8t1b0q2h232iDfaMUHnPq_knsiQCLcB/s800/computer_server1.pn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image" Target="../media/image8.emf"/><Relationship Id="rId7" Type="http://schemas.openxmlformats.org/officeDocument/2006/relationships/image" Target="../media/image10.e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emf"/></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4.emf"/><Relationship Id="rId4" Type="http://schemas.openxmlformats.org/officeDocument/2006/relationships/image" Target="../media/image1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9198D6-B6B3-4434-969C-D224C343E889}"/>
              </a:ext>
            </a:extLst>
          </p:cNvPr>
          <p:cNvSpPr>
            <a:spLocks noGrp="1"/>
          </p:cNvSpPr>
          <p:nvPr>
            <p:ph type="ctrTitle"/>
          </p:nvPr>
        </p:nvSpPr>
        <p:spPr>
          <a:xfrm>
            <a:off x="685800" y="1808591"/>
            <a:ext cx="7772400" cy="1408359"/>
          </a:xfrm>
        </p:spPr>
        <p:txBody>
          <a:bodyPr>
            <a:normAutofit/>
          </a:bodyPr>
          <a:lstStyle/>
          <a:p>
            <a:r>
              <a:rPr kumimoji="1" lang="en-US" altLang="ja-JP" sz="3600" dirty="0"/>
              <a:t>LTE </a:t>
            </a:r>
            <a:r>
              <a:rPr kumimoji="1" lang="ja-JP" altLang="en-US" sz="3600" dirty="0"/>
              <a:t>環境における応答遅延特性の</a:t>
            </a:r>
            <a:br>
              <a:rPr kumimoji="1" lang="en-US" altLang="ja-JP" sz="3600" dirty="0"/>
            </a:br>
            <a:r>
              <a:rPr kumimoji="1" lang="ja-JP" altLang="en-US" sz="3600" dirty="0"/>
              <a:t>時系列モデリングによる分析</a:t>
            </a:r>
          </a:p>
        </p:txBody>
      </p:sp>
      <p:sp>
        <p:nvSpPr>
          <p:cNvPr id="3" name="字幕 2">
            <a:extLst>
              <a:ext uri="{FF2B5EF4-FFF2-40B4-BE49-F238E27FC236}">
                <a16:creationId xmlns:a16="http://schemas.microsoft.com/office/drawing/2014/main" id="{FE8B7B2C-FC3C-44E2-B237-0FE4E3B7BFED}"/>
              </a:ext>
            </a:extLst>
          </p:cNvPr>
          <p:cNvSpPr>
            <a:spLocks noGrp="1"/>
          </p:cNvSpPr>
          <p:nvPr>
            <p:ph type="subTitle" idx="1"/>
          </p:nvPr>
        </p:nvSpPr>
        <p:spPr>
          <a:xfrm>
            <a:off x="1504213" y="3945560"/>
            <a:ext cx="6858000" cy="1924787"/>
          </a:xfrm>
        </p:spPr>
        <p:txBody>
          <a:bodyPr>
            <a:normAutofit/>
          </a:bodyPr>
          <a:lstStyle/>
          <a:p>
            <a:r>
              <a:rPr kumimoji="1" lang="ja-JP" altLang="en-US" sz="2000" dirty="0"/>
              <a:t>大阪大学大学院情報科学研究科</a:t>
            </a:r>
            <a:br>
              <a:rPr lang="en-US" altLang="ja-JP" sz="2000" dirty="0"/>
            </a:br>
            <a:r>
              <a:rPr lang="ja-JP" altLang="en-US" sz="2000" dirty="0"/>
              <a:t>〇山本 航平，若宮 直紀</a:t>
            </a:r>
            <a:endParaRPr lang="en-US" altLang="ja-JP" sz="2000" dirty="0"/>
          </a:p>
          <a:p>
            <a:r>
              <a:rPr lang="ja-JP" altLang="en-US" sz="2000" dirty="0"/>
              <a:t>日立製作所　研究開発グループ</a:t>
            </a:r>
            <a:br>
              <a:rPr lang="en-US" altLang="ja-JP" sz="2000" dirty="0"/>
            </a:br>
            <a:r>
              <a:rPr lang="ja-JP" altLang="en-US" sz="2000" dirty="0"/>
              <a:t>中野 亮，藤原 亮介</a:t>
            </a:r>
            <a:endParaRPr lang="en-US" altLang="ja-JP" sz="2000" dirty="0"/>
          </a:p>
        </p:txBody>
      </p:sp>
    </p:spTree>
    <p:extLst>
      <p:ext uri="{BB962C8B-B14F-4D97-AF65-F5344CB8AC3E}">
        <p14:creationId xmlns:p14="http://schemas.microsoft.com/office/powerpoint/2010/main" val="879344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4D86DB69-646D-4337-8801-C3FAEBF3F23D}"/>
              </a:ext>
            </a:extLst>
          </p:cNvPr>
          <p:cNvSpPr>
            <a:spLocks noGrp="1"/>
          </p:cNvSpPr>
          <p:nvPr>
            <p:ph idx="1"/>
          </p:nvPr>
        </p:nvSpPr>
        <p:spPr>
          <a:xfrm>
            <a:off x="287959" y="1314075"/>
            <a:ext cx="8507458" cy="5107951"/>
          </a:xfrm>
        </p:spPr>
        <p:txBody>
          <a:bodyPr/>
          <a:lstStyle/>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pPr>
              <a:buFont typeface="Wingdings" panose="05000000000000000000" pitchFamily="2" charset="2"/>
              <a:buChar char="Ø"/>
            </a:pPr>
            <a:endParaRPr kumimoji="1" lang="ja-JP" altLang="en-US" dirty="0"/>
          </a:p>
        </p:txBody>
      </p:sp>
      <p:sp>
        <p:nvSpPr>
          <p:cNvPr id="3" name="スライド番号プレースホルダー 2">
            <a:extLst>
              <a:ext uri="{FF2B5EF4-FFF2-40B4-BE49-F238E27FC236}">
                <a16:creationId xmlns:a16="http://schemas.microsoft.com/office/drawing/2014/main" id="{402F40A3-6F01-4AED-B6E4-B4118B8A12DD}"/>
              </a:ext>
            </a:extLst>
          </p:cNvPr>
          <p:cNvSpPr>
            <a:spLocks noGrp="1"/>
          </p:cNvSpPr>
          <p:nvPr>
            <p:ph type="sldNum" sz="quarter" idx="12"/>
          </p:nvPr>
        </p:nvSpPr>
        <p:spPr/>
        <p:txBody>
          <a:bodyPr/>
          <a:lstStyle/>
          <a:p>
            <a:fld id="{0FE09158-4641-447D-A5C8-E118829299E3}" type="slidenum">
              <a:rPr kumimoji="1" lang="ja-JP" altLang="en-US" smtClean="0"/>
              <a:pPr/>
              <a:t>10</a:t>
            </a:fld>
            <a:endParaRPr kumimoji="1" lang="ja-JP" altLang="en-US" dirty="0"/>
          </a:p>
        </p:txBody>
      </p:sp>
      <p:sp>
        <p:nvSpPr>
          <p:cNvPr id="4" name="タイトル 3">
            <a:extLst>
              <a:ext uri="{FF2B5EF4-FFF2-40B4-BE49-F238E27FC236}">
                <a16:creationId xmlns:a16="http://schemas.microsoft.com/office/drawing/2014/main" id="{8E25ACD7-DDFC-4F41-BECE-946762758299}"/>
              </a:ext>
            </a:extLst>
          </p:cNvPr>
          <p:cNvSpPr>
            <a:spLocks noGrp="1"/>
          </p:cNvSpPr>
          <p:nvPr>
            <p:ph type="title"/>
          </p:nvPr>
        </p:nvSpPr>
        <p:spPr/>
        <p:txBody>
          <a:bodyPr>
            <a:normAutofit/>
          </a:bodyPr>
          <a:lstStyle/>
          <a:p>
            <a:r>
              <a:rPr kumimoji="1" lang="ja-JP" altLang="en-US" sz="3200" dirty="0"/>
              <a:t>変動値に対する回帰結果</a:t>
            </a:r>
          </a:p>
        </p:txBody>
      </p:sp>
      <p:graphicFrame>
        <p:nvGraphicFramePr>
          <p:cNvPr id="57" name="表 56">
            <a:extLst>
              <a:ext uri="{FF2B5EF4-FFF2-40B4-BE49-F238E27FC236}">
                <a16:creationId xmlns:a16="http://schemas.microsoft.com/office/drawing/2014/main" id="{DFAC9CB4-8602-4FB2-BC39-2D69DA08684C}"/>
              </a:ext>
            </a:extLst>
          </p:cNvPr>
          <p:cNvGraphicFramePr>
            <a:graphicFrameLocks noGrp="1"/>
          </p:cNvGraphicFramePr>
          <p:nvPr>
            <p:extLst>
              <p:ext uri="{D42A27DB-BD31-4B8C-83A1-F6EECF244321}">
                <p14:modId xmlns:p14="http://schemas.microsoft.com/office/powerpoint/2010/main" val="3610319652"/>
              </p:ext>
            </p:extLst>
          </p:nvPr>
        </p:nvGraphicFramePr>
        <p:xfrm>
          <a:off x="565817" y="5573034"/>
          <a:ext cx="4147095" cy="1188720"/>
        </p:xfrm>
        <a:graphic>
          <a:graphicData uri="http://schemas.openxmlformats.org/drawingml/2006/table">
            <a:tbl>
              <a:tblPr firstRow="1" bandRow="1">
                <a:tableStyleId>{5C22544A-7EE6-4342-B048-85BDC9FD1C3A}</a:tableStyleId>
              </a:tblPr>
              <a:tblGrid>
                <a:gridCol w="1858894">
                  <a:extLst>
                    <a:ext uri="{9D8B030D-6E8A-4147-A177-3AD203B41FA5}">
                      <a16:colId xmlns:a16="http://schemas.microsoft.com/office/drawing/2014/main" val="3808314222"/>
                    </a:ext>
                  </a:extLst>
                </a:gridCol>
                <a:gridCol w="1186881">
                  <a:extLst>
                    <a:ext uri="{9D8B030D-6E8A-4147-A177-3AD203B41FA5}">
                      <a16:colId xmlns:a16="http://schemas.microsoft.com/office/drawing/2014/main" val="1378274987"/>
                    </a:ext>
                  </a:extLst>
                </a:gridCol>
                <a:gridCol w="1101320">
                  <a:extLst>
                    <a:ext uri="{9D8B030D-6E8A-4147-A177-3AD203B41FA5}">
                      <a16:colId xmlns:a16="http://schemas.microsoft.com/office/drawing/2014/main" val="1210581080"/>
                    </a:ext>
                  </a:extLst>
                </a:gridCol>
              </a:tblGrid>
              <a:tr h="284088">
                <a:tc>
                  <a:txBody>
                    <a:bodyPr/>
                    <a:lstStyle/>
                    <a:p>
                      <a:pPr algn="ctr"/>
                      <a:r>
                        <a:rPr kumimoji="1" lang="ja-JP" altLang="en-US" sz="2000" b="0" dirty="0">
                          <a:solidFill>
                            <a:schemeClr val="tx1"/>
                          </a:solidFill>
                        </a:rPr>
                        <a:t>平均</a:t>
                      </a:r>
                    </a:p>
                  </a:txBody>
                  <a:tcPr>
                    <a:solidFill>
                      <a:schemeClr val="accent1">
                        <a:tint val="20000"/>
                      </a:schemeClr>
                    </a:solidFill>
                  </a:tcPr>
                </a:tc>
                <a:tc>
                  <a:txBody>
                    <a:bodyPr/>
                    <a:lstStyle/>
                    <a:p>
                      <a:pPr algn="ctr"/>
                      <a:r>
                        <a:rPr kumimoji="1" lang="ja-JP" altLang="en-US" sz="2000" dirty="0">
                          <a:solidFill>
                            <a:schemeClr val="tx1"/>
                          </a:solidFill>
                        </a:rPr>
                        <a:t>実測値</a:t>
                      </a:r>
                    </a:p>
                  </a:txBody>
                  <a:tcPr>
                    <a:solidFill>
                      <a:schemeClr val="accent1">
                        <a:tint val="20000"/>
                      </a:schemeClr>
                    </a:solidFill>
                  </a:tcPr>
                </a:tc>
                <a:tc>
                  <a:txBody>
                    <a:bodyPr/>
                    <a:lstStyle/>
                    <a:p>
                      <a:pPr algn="ctr"/>
                      <a:r>
                        <a:rPr kumimoji="1" lang="ja-JP" altLang="en-US" sz="2000" dirty="0">
                          <a:solidFill>
                            <a:schemeClr val="tx1"/>
                          </a:solidFill>
                        </a:rPr>
                        <a:t>変動値</a:t>
                      </a:r>
                    </a:p>
                  </a:txBody>
                  <a:tcPr>
                    <a:solidFill>
                      <a:schemeClr val="accent1">
                        <a:tint val="20000"/>
                      </a:schemeClr>
                    </a:solidFill>
                  </a:tcPr>
                </a:tc>
                <a:extLst>
                  <a:ext uri="{0D108BD9-81ED-4DB2-BD59-A6C34878D82A}">
                    <a16:rowId xmlns:a16="http://schemas.microsoft.com/office/drawing/2014/main" val="622146228"/>
                  </a:ext>
                </a:extLst>
              </a:tr>
              <a:tr h="284088">
                <a:tc>
                  <a:txBody>
                    <a:bodyPr/>
                    <a:lstStyle/>
                    <a:p>
                      <a:pPr algn="ctr"/>
                      <a:r>
                        <a:rPr kumimoji="1" lang="ja-JP" altLang="en-US" sz="2000" b="1" dirty="0">
                          <a:solidFill>
                            <a:schemeClr val="tx1"/>
                          </a:solidFill>
                        </a:rPr>
                        <a:t>平均二乗誤差</a:t>
                      </a:r>
                    </a:p>
                  </a:txBody>
                  <a:tcPr>
                    <a:solidFill>
                      <a:schemeClr val="accent1">
                        <a:tint val="20000"/>
                      </a:schemeClr>
                    </a:solidFill>
                  </a:tcPr>
                </a:tc>
                <a:tc>
                  <a:txBody>
                    <a:bodyPr/>
                    <a:lstStyle/>
                    <a:p>
                      <a:pPr algn="ctr"/>
                      <a:r>
                        <a:rPr kumimoji="1" lang="en-US" altLang="ja-JP" sz="2000" dirty="0"/>
                        <a:t>230</a:t>
                      </a:r>
                      <a:endParaRPr kumimoji="1" lang="ja-JP" altLang="en-US" sz="2000" dirty="0"/>
                    </a:p>
                  </a:txBody>
                  <a:tcPr>
                    <a:solidFill>
                      <a:schemeClr val="accent1">
                        <a:tint val="20000"/>
                      </a:schemeClr>
                    </a:solidFill>
                  </a:tcPr>
                </a:tc>
                <a:tc>
                  <a:txBody>
                    <a:bodyPr/>
                    <a:lstStyle/>
                    <a:p>
                      <a:pPr algn="ctr"/>
                      <a:r>
                        <a:rPr kumimoji="1" lang="en-US" altLang="ja-JP" sz="2000" dirty="0">
                          <a:solidFill>
                            <a:srgbClr val="FF0000"/>
                          </a:solidFill>
                        </a:rPr>
                        <a:t>220</a:t>
                      </a:r>
                      <a:endParaRPr kumimoji="1" lang="ja-JP" altLang="en-US" sz="2000" dirty="0">
                        <a:solidFill>
                          <a:srgbClr val="FF0000"/>
                        </a:solidFill>
                      </a:endParaRPr>
                    </a:p>
                  </a:txBody>
                  <a:tcPr>
                    <a:solidFill>
                      <a:srgbClr val="FF0000">
                        <a:alpha val="20000"/>
                      </a:srgbClr>
                    </a:solidFill>
                  </a:tcPr>
                </a:tc>
                <a:extLst>
                  <a:ext uri="{0D108BD9-81ED-4DB2-BD59-A6C34878D82A}">
                    <a16:rowId xmlns:a16="http://schemas.microsoft.com/office/drawing/2014/main" val="777076887"/>
                  </a:ext>
                </a:extLst>
              </a:tr>
              <a:tr h="284088">
                <a:tc>
                  <a:txBody>
                    <a:bodyPr/>
                    <a:lstStyle/>
                    <a:p>
                      <a:pPr algn="ctr"/>
                      <a:r>
                        <a:rPr kumimoji="1" lang="ja-JP" altLang="en-US" sz="2000" b="1" dirty="0"/>
                        <a:t>対数尤度</a:t>
                      </a:r>
                    </a:p>
                  </a:txBody>
                  <a:tcPr>
                    <a:solidFill>
                      <a:schemeClr val="accent1">
                        <a:tint val="20000"/>
                      </a:schemeClr>
                    </a:solidFill>
                  </a:tcPr>
                </a:tc>
                <a:tc>
                  <a:txBody>
                    <a:bodyPr/>
                    <a:lstStyle/>
                    <a:p>
                      <a:pPr algn="ctr"/>
                      <a:r>
                        <a:rPr kumimoji="1" lang="en-US" altLang="ja-JP" sz="2000" b="0" i="0" u="none" strike="noStrike" kern="1200" baseline="0" dirty="0">
                          <a:solidFill>
                            <a:schemeClr val="dk1"/>
                          </a:solidFill>
                          <a:latin typeface="+mn-lt"/>
                          <a:ea typeface="+mn-ea"/>
                          <a:cs typeface="+mn-cs"/>
                        </a:rPr>
                        <a:t>- 959</a:t>
                      </a:r>
                      <a:endParaRPr kumimoji="1" lang="ja-JP" altLang="en-US" sz="2000" dirty="0"/>
                    </a:p>
                  </a:txBody>
                  <a:tcPr>
                    <a:solidFill>
                      <a:schemeClr val="accent1">
                        <a:tint val="20000"/>
                      </a:schemeClr>
                    </a:solidFill>
                  </a:tcPr>
                </a:tc>
                <a:tc>
                  <a:txBody>
                    <a:bodyPr/>
                    <a:lstStyle/>
                    <a:p>
                      <a:pPr algn="ctr"/>
                      <a:r>
                        <a:rPr kumimoji="1" lang="en-US" altLang="ja-JP" sz="2000" dirty="0">
                          <a:solidFill>
                            <a:srgbClr val="FF0000"/>
                          </a:solidFill>
                        </a:rPr>
                        <a:t>- 951</a:t>
                      </a:r>
                      <a:endParaRPr kumimoji="1" lang="ja-JP" altLang="en-US" sz="2000" dirty="0">
                        <a:solidFill>
                          <a:srgbClr val="FF0000"/>
                        </a:solidFill>
                      </a:endParaRPr>
                    </a:p>
                  </a:txBody>
                  <a:tcPr>
                    <a:solidFill>
                      <a:srgbClr val="FF0000">
                        <a:alpha val="20000"/>
                      </a:srgbClr>
                    </a:solidFill>
                  </a:tcPr>
                </a:tc>
                <a:extLst>
                  <a:ext uri="{0D108BD9-81ED-4DB2-BD59-A6C34878D82A}">
                    <a16:rowId xmlns:a16="http://schemas.microsoft.com/office/drawing/2014/main" val="1361083786"/>
                  </a:ext>
                </a:extLst>
              </a:tr>
            </a:tbl>
          </a:graphicData>
        </a:graphic>
      </p:graphicFrame>
      <p:sp>
        <p:nvSpPr>
          <p:cNvPr id="99" name="正方形/長方形 98">
            <a:extLst>
              <a:ext uri="{FF2B5EF4-FFF2-40B4-BE49-F238E27FC236}">
                <a16:creationId xmlns:a16="http://schemas.microsoft.com/office/drawing/2014/main" id="{0E0F0BA4-AE6C-42D9-9BCF-F29B63B7106F}"/>
              </a:ext>
            </a:extLst>
          </p:cNvPr>
          <p:cNvSpPr/>
          <p:nvPr/>
        </p:nvSpPr>
        <p:spPr>
          <a:xfrm>
            <a:off x="5221530" y="4925720"/>
            <a:ext cx="80232" cy="3453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200"/>
          </a:p>
        </p:txBody>
      </p:sp>
      <p:sp>
        <p:nvSpPr>
          <p:cNvPr id="102" name="テキスト ボックス 101">
            <a:extLst>
              <a:ext uri="{FF2B5EF4-FFF2-40B4-BE49-F238E27FC236}">
                <a16:creationId xmlns:a16="http://schemas.microsoft.com/office/drawing/2014/main" id="{8B9D4B9A-80AE-41DB-9878-2CB7125923C2}"/>
              </a:ext>
            </a:extLst>
          </p:cNvPr>
          <p:cNvSpPr txBox="1"/>
          <p:nvPr/>
        </p:nvSpPr>
        <p:spPr>
          <a:xfrm>
            <a:off x="6827482" y="4355634"/>
            <a:ext cx="2159566" cy="769441"/>
          </a:xfrm>
          <a:prstGeom prst="rect">
            <a:avLst/>
          </a:prstGeom>
          <a:noFill/>
        </p:spPr>
        <p:txBody>
          <a:bodyPr wrap="none" rtlCol="0">
            <a:spAutoFit/>
          </a:bodyPr>
          <a:lstStyle/>
          <a:p>
            <a:r>
              <a:rPr kumimoji="1" lang="ja-JP" altLang="en-US" sz="2200" dirty="0"/>
              <a:t>直後の変動値の</a:t>
            </a:r>
            <a:br>
              <a:rPr kumimoji="1" lang="en-US" altLang="ja-JP" sz="2200" dirty="0"/>
            </a:br>
            <a:r>
              <a:rPr kumimoji="1" lang="ja-JP" altLang="en-US" sz="2200" dirty="0"/>
              <a:t>減少は推定可能</a:t>
            </a:r>
          </a:p>
        </p:txBody>
      </p:sp>
      <p:sp>
        <p:nvSpPr>
          <p:cNvPr id="106" name="テキスト ボックス 105">
            <a:extLst>
              <a:ext uri="{FF2B5EF4-FFF2-40B4-BE49-F238E27FC236}">
                <a16:creationId xmlns:a16="http://schemas.microsoft.com/office/drawing/2014/main" id="{C278A463-4CAF-4C48-BBC6-AAA8019B02E8}"/>
              </a:ext>
            </a:extLst>
          </p:cNvPr>
          <p:cNvSpPr txBox="1"/>
          <p:nvPr/>
        </p:nvSpPr>
        <p:spPr>
          <a:xfrm>
            <a:off x="5104946" y="5995543"/>
            <a:ext cx="2723823" cy="430887"/>
          </a:xfrm>
          <a:prstGeom prst="rect">
            <a:avLst/>
          </a:prstGeom>
          <a:noFill/>
          <a:ln w="12700">
            <a:solidFill>
              <a:srgbClr val="FF0000"/>
            </a:solidFill>
          </a:ln>
        </p:spPr>
        <p:txBody>
          <a:bodyPr wrap="none" rtlCol="0">
            <a:spAutoFit/>
          </a:bodyPr>
          <a:lstStyle/>
          <a:p>
            <a:r>
              <a:rPr kumimoji="1" lang="ja-JP" altLang="en-US" sz="2200" dirty="0"/>
              <a:t>僅かに良い回帰結果</a:t>
            </a:r>
          </a:p>
        </p:txBody>
      </p:sp>
      <p:sp>
        <p:nvSpPr>
          <p:cNvPr id="52" name="テキスト ボックス 51">
            <a:extLst>
              <a:ext uri="{FF2B5EF4-FFF2-40B4-BE49-F238E27FC236}">
                <a16:creationId xmlns:a16="http://schemas.microsoft.com/office/drawing/2014/main" id="{CD35195E-9759-46CF-BB09-0175EC739E93}"/>
              </a:ext>
            </a:extLst>
          </p:cNvPr>
          <p:cNvSpPr txBox="1"/>
          <p:nvPr/>
        </p:nvSpPr>
        <p:spPr>
          <a:xfrm>
            <a:off x="1666971" y="1086412"/>
            <a:ext cx="2473754" cy="400110"/>
          </a:xfrm>
          <a:prstGeom prst="rect">
            <a:avLst/>
          </a:prstGeom>
          <a:noFill/>
        </p:spPr>
        <p:txBody>
          <a:bodyPr wrap="none" rtlCol="0">
            <a:spAutoFit/>
          </a:bodyPr>
          <a:lstStyle/>
          <a:p>
            <a:r>
              <a:rPr kumimoji="1" lang="en-US" altLang="ja-JP" sz="2000" dirty="0"/>
              <a:t>3/2</a:t>
            </a:r>
            <a:r>
              <a:rPr kumimoji="1" lang="ja-JP" altLang="en-US" sz="2000" dirty="0"/>
              <a:t>（月）</a:t>
            </a:r>
            <a:r>
              <a:rPr kumimoji="1" lang="en-US" altLang="ja-JP" sz="2000" dirty="0"/>
              <a:t>7:00 – 8:00</a:t>
            </a:r>
            <a:endParaRPr kumimoji="1" lang="ja-JP" altLang="en-US" sz="2000" dirty="0"/>
          </a:p>
        </p:txBody>
      </p:sp>
      <p:sp>
        <p:nvSpPr>
          <p:cNvPr id="63" name="四角形: 角を丸くする 62">
            <a:extLst>
              <a:ext uri="{FF2B5EF4-FFF2-40B4-BE49-F238E27FC236}">
                <a16:creationId xmlns:a16="http://schemas.microsoft.com/office/drawing/2014/main" id="{DEEF1506-FB11-4788-9C16-1FC06DB445E1}"/>
              </a:ext>
            </a:extLst>
          </p:cNvPr>
          <p:cNvSpPr/>
          <p:nvPr/>
        </p:nvSpPr>
        <p:spPr>
          <a:xfrm>
            <a:off x="5425966" y="1937972"/>
            <a:ext cx="2486477" cy="2412934"/>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200"/>
          </a:p>
        </p:txBody>
      </p:sp>
      <p:pic>
        <p:nvPicPr>
          <p:cNvPr id="30" name="図 29">
            <a:extLst>
              <a:ext uri="{FF2B5EF4-FFF2-40B4-BE49-F238E27FC236}">
                <a16:creationId xmlns:a16="http://schemas.microsoft.com/office/drawing/2014/main" id="{CB5F88BE-3251-4BA0-8939-54932A3CE002}"/>
              </a:ext>
            </a:extLst>
          </p:cNvPr>
          <p:cNvPicPr>
            <a:picLocks noChangeAspect="1"/>
          </p:cNvPicPr>
          <p:nvPr/>
        </p:nvPicPr>
        <p:blipFill>
          <a:blip r:embed="rId3"/>
          <a:stretch>
            <a:fillRect/>
          </a:stretch>
        </p:blipFill>
        <p:spPr>
          <a:xfrm>
            <a:off x="384112" y="1405831"/>
            <a:ext cx="4658593" cy="3036711"/>
          </a:xfrm>
          <a:prstGeom prst="rect">
            <a:avLst/>
          </a:prstGeom>
        </p:spPr>
      </p:pic>
      <p:sp>
        <p:nvSpPr>
          <p:cNvPr id="80" name="四角形: 角を丸くする 79">
            <a:extLst>
              <a:ext uri="{FF2B5EF4-FFF2-40B4-BE49-F238E27FC236}">
                <a16:creationId xmlns:a16="http://schemas.microsoft.com/office/drawing/2014/main" id="{D7C781C5-6A4C-4D31-9B84-A0A48BB95E1C}"/>
              </a:ext>
            </a:extLst>
          </p:cNvPr>
          <p:cNvSpPr/>
          <p:nvPr/>
        </p:nvSpPr>
        <p:spPr>
          <a:xfrm>
            <a:off x="2487130" y="1677078"/>
            <a:ext cx="241860" cy="2173120"/>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81" name="直線コネクタ 80">
            <a:extLst>
              <a:ext uri="{FF2B5EF4-FFF2-40B4-BE49-F238E27FC236}">
                <a16:creationId xmlns:a16="http://schemas.microsoft.com/office/drawing/2014/main" id="{B5F1BBEA-E863-4303-A64A-D5AEDCFEA734}"/>
              </a:ext>
            </a:extLst>
          </p:cNvPr>
          <p:cNvCxnSpPr>
            <a:cxnSpLocks/>
          </p:cNvCxnSpPr>
          <p:nvPr/>
        </p:nvCxnSpPr>
        <p:spPr>
          <a:xfrm flipH="1" flipV="1">
            <a:off x="2713408" y="1688093"/>
            <a:ext cx="3055205" cy="252490"/>
          </a:xfrm>
          <a:prstGeom prst="line">
            <a:avLst/>
          </a:prstGeom>
        </p:spPr>
        <p:style>
          <a:lnRef idx="3">
            <a:schemeClr val="dk1"/>
          </a:lnRef>
          <a:fillRef idx="0">
            <a:schemeClr val="dk1"/>
          </a:fillRef>
          <a:effectRef idx="2">
            <a:schemeClr val="dk1"/>
          </a:effectRef>
          <a:fontRef idx="minor">
            <a:schemeClr val="tx1"/>
          </a:fontRef>
        </p:style>
      </p:cxnSp>
      <p:sp>
        <p:nvSpPr>
          <p:cNvPr id="85" name="テキスト ボックス 84">
            <a:extLst>
              <a:ext uri="{FF2B5EF4-FFF2-40B4-BE49-F238E27FC236}">
                <a16:creationId xmlns:a16="http://schemas.microsoft.com/office/drawing/2014/main" id="{DB0DA047-D727-4BFF-B4A8-876A847BC67A}"/>
              </a:ext>
            </a:extLst>
          </p:cNvPr>
          <p:cNvSpPr txBox="1"/>
          <p:nvPr/>
        </p:nvSpPr>
        <p:spPr>
          <a:xfrm>
            <a:off x="1314094" y="1613783"/>
            <a:ext cx="1210588" cy="707886"/>
          </a:xfrm>
          <a:prstGeom prst="rect">
            <a:avLst/>
          </a:prstGeom>
          <a:noFill/>
        </p:spPr>
        <p:txBody>
          <a:bodyPr wrap="square" rtlCol="0">
            <a:spAutoFit/>
          </a:bodyPr>
          <a:lstStyle/>
          <a:p>
            <a:pPr algn="ctr"/>
            <a:r>
              <a:rPr kumimoji="1" lang="ja-JP" altLang="en-US" sz="2000" dirty="0">
                <a:solidFill>
                  <a:schemeClr val="accent6">
                    <a:lumMod val="75000"/>
                  </a:schemeClr>
                </a:solidFill>
              </a:rPr>
              <a:t>信頼区間</a:t>
            </a:r>
            <a:br>
              <a:rPr kumimoji="1" lang="en-US" altLang="ja-JP" sz="2000" dirty="0">
                <a:solidFill>
                  <a:schemeClr val="accent6">
                    <a:lumMod val="75000"/>
                  </a:schemeClr>
                </a:solidFill>
              </a:rPr>
            </a:br>
            <a:r>
              <a:rPr kumimoji="1" lang="en-US" altLang="ja-JP" sz="2000" dirty="0">
                <a:solidFill>
                  <a:schemeClr val="accent6">
                    <a:lumMod val="75000"/>
                  </a:schemeClr>
                </a:solidFill>
              </a:rPr>
              <a:t>(95%)</a:t>
            </a:r>
            <a:endParaRPr kumimoji="1" lang="ja-JP" altLang="en-US" sz="2000" dirty="0">
              <a:solidFill>
                <a:schemeClr val="accent6">
                  <a:lumMod val="75000"/>
                </a:schemeClr>
              </a:solidFill>
            </a:endParaRPr>
          </a:p>
        </p:txBody>
      </p:sp>
      <p:cxnSp>
        <p:nvCxnSpPr>
          <p:cNvPr id="86" name="直線コネクタ 85">
            <a:extLst>
              <a:ext uri="{FF2B5EF4-FFF2-40B4-BE49-F238E27FC236}">
                <a16:creationId xmlns:a16="http://schemas.microsoft.com/office/drawing/2014/main" id="{B2B7557B-288B-4DEB-9214-8939488170E2}"/>
              </a:ext>
            </a:extLst>
          </p:cNvPr>
          <p:cNvCxnSpPr>
            <a:cxnSpLocks/>
          </p:cNvCxnSpPr>
          <p:nvPr/>
        </p:nvCxnSpPr>
        <p:spPr>
          <a:xfrm flipV="1">
            <a:off x="1244450" y="1967727"/>
            <a:ext cx="69644" cy="477887"/>
          </a:xfrm>
          <a:prstGeom prst="line">
            <a:avLst/>
          </a:prstGeom>
        </p:spPr>
        <p:style>
          <a:lnRef idx="3">
            <a:schemeClr val="accent6"/>
          </a:lnRef>
          <a:fillRef idx="0">
            <a:schemeClr val="accent6"/>
          </a:fillRef>
          <a:effectRef idx="2">
            <a:schemeClr val="accent6"/>
          </a:effectRef>
          <a:fontRef idx="minor">
            <a:schemeClr val="tx1"/>
          </a:fontRef>
        </p:style>
      </p:cxnSp>
      <p:sp>
        <p:nvSpPr>
          <p:cNvPr id="88" name="テキスト ボックス 87">
            <a:extLst>
              <a:ext uri="{FF2B5EF4-FFF2-40B4-BE49-F238E27FC236}">
                <a16:creationId xmlns:a16="http://schemas.microsoft.com/office/drawing/2014/main" id="{6AD0746C-3639-40BC-93BF-CB9EFD5553B7}"/>
              </a:ext>
            </a:extLst>
          </p:cNvPr>
          <p:cNvSpPr txBox="1"/>
          <p:nvPr/>
        </p:nvSpPr>
        <p:spPr>
          <a:xfrm>
            <a:off x="2964253" y="3348900"/>
            <a:ext cx="954107" cy="400110"/>
          </a:xfrm>
          <a:prstGeom prst="rect">
            <a:avLst/>
          </a:prstGeom>
          <a:noFill/>
        </p:spPr>
        <p:txBody>
          <a:bodyPr wrap="square" rtlCol="0">
            <a:spAutoFit/>
          </a:bodyPr>
          <a:lstStyle/>
          <a:p>
            <a:r>
              <a:rPr kumimoji="1" lang="ja-JP" altLang="en-US" sz="2000" dirty="0">
                <a:solidFill>
                  <a:schemeClr val="accent1"/>
                </a:solidFill>
              </a:rPr>
              <a:t>変動値</a:t>
            </a:r>
          </a:p>
        </p:txBody>
      </p:sp>
      <p:cxnSp>
        <p:nvCxnSpPr>
          <p:cNvPr id="89" name="直線コネクタ 88">
            <a:extLst>
              <a:ext uri="{FF2B5EF4-FFF2-40B4-BE49-F238E27FC236}">
                <a16:creationId xmlns:a16="http://schemas.microsoft.com/office/drawing/2014/main" id="{B5534071-4683-49B8-9849-3B1E0E4BF39C}"/>
              </a:ext>
            </a:extLst>
          </p:cNvPr>
          <p:cNvCxnSpPr>
            <a:cxnSpLocks/>
          </p:cNvCxnSpPr>
          <p:nvPr/>
        </p:nvCxnSpPr>
        <p:spPr>
          <a:xfrm>
            <a:off x="2962692" y="2903522"/>
            <a:ext cx="137741" cy="497449"/>
          </a:xfrm>
          <a:prstGeom prst="line">
            <a:avLst/>
          </a:prstGeom>
        </p:spPr>
        <p:style>
          <a:lnRef idx="3">
            <a:schemeClr val="accent1"/>
          </a:lnRef>
          <a:fillRef idx="0">
            <a:schemeClr val="accent1"/>
          </a:fillRef>
          <a:effectRef idx="2">
            <a:schemeClr val="accent1"/>
          </a:effectRef>
          <a:fontRef idx="minor">
            <a:schemeClr val="tx1"/>
          </a:fontRef>
        </p:style>
      </p:cxnSp>
      <p:sp>
        <p:nvSpPr>
          <p:cNvPr id="90" name="テキスト ボックス 89">
            <a:extLst>
              <a:ext uri="{FF2B5EF4-FFF2-40B4-BE49-F238E27FC236}">
                <a16:creationId xmlns:a16="http://schemas.microsoft.com/office/drawing/2014/main" id="{ECA5AA58-B6B1-40D7-86F8-883C8C12AF5A}"/>
              </a:ext>
            </a:extLst>
          </p:cNvPr>
          <p:cNvSpPr txBox="1"/>
          <p:nvPr/>
        </p:nvSpPr>
        <p:spPr>
          <a:xfrm>
            <a:off x="1243308" y="3352560"/>
            <a:ext cx="954107" cy="400110"/>
          </a:xfrm>
          <a:prstGeom prst="rect">
            <a:avLst/>
          </a:prstGeom>
          <a:noFill/>
        </p:spPr>
        <p:txBody>
          <a:bodyPr wrap="none" rtlCol="0">
            <a:spAutoFit/>
          </a:bodyPr>
          <a:lstStyle/>
          <a:p>
            <a:r>
              <a:rPr kumimoji="1" lang="ja-JP" altLang="en-US" sz="2000" dirty="0">
                <a:solidFill>
                  <a:srgbClr val="FF0000"/>
                </a:solidFill>
              </a:rPr>
              <a:t>推定値</a:t>
            </a:r>
          </a:p>
        </p:txBody>
      </p:sp>
      <p:cxnSp>
        <p:nvCxnSpPr>
          <p:cNvPr id="91" name="直線コネクタ 90">
            <a:extLst>
              <a:ext uri="{FF2B5EF4-FFF2-40B4-BE49-F238E27FC236}">
                <a16:creationId xmlns:a16="http://schemas.microsoft.com/office/drawing/2014/main" id="{8A8C034D-FC12-4632-9D82-1722D40C94F6}"/>
              </a:ext>
            </a:extLst>
          </p:cNvPr>
          <p:cNvCxnSpPr>
            <a:cxnSpLocks/>
          </p:cNvCxnSpPr>
          <p:nvPr/>
        </p:nvCxnSpPr>
        <p:spPr>
          <a:xfrm>
            <a:off x="1396193" y="2868151"/>
            <a:ext cx="127467" cy="483666"/>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pic>
        <p:nvPicPr>
          <p:cNvPr id="73" name="図 72">
            <a:extLst>
              <a:ext uri="{FF2B5EF4-FFF2-40B4-BE49-F238E27FC236}">
                <a16:creationId xmlns:a16="http://schemas.microsoft.com/office/drawing/2014/main" id="{56D60E08-F03B-448D-A7F0-16AD6DF0B4E2}"/>
              </a:ext>
            </a:extLst>
          </p:cNvPr>
          <p:cNvPicPr>
            <a:picLocks noChangeAspect="1"/>
          </p:cNvPicPr>
          <p:nvPr/>
        </p:nvPicPr>
        <p:blipFill>
          <a:blip r:embed="rId4"/>
          <a:stretch>
            <a:fillRect/>
          </a:stretch>
        </p:blipFill>
        <p:spPr>
          <a:xfrm>
            <a:off x="6311912" y="1954252"/>
            <a:ext cx="789954" cy="2226324"/>
          </a:xfrm>
          <a:prstGeom prst="rect">
            <a:avLst/>
          </a:prstGeom>
        </p:spPr>
      </p:pic>
      <p:cxnSp>
        <p:nvCxnSpPr>
          <p:cNvPr id="95" name="直線矢印コネクタ 94">
            <a:extLst>
              <a:ext uri="{FF2B5EF4-FFF2-40B4-BE49-F238E27FC236}">
                <a16:creationId xmlns:a16="http://schemas.microsoft.com/office/drawing/2014/main" id="{565D1366-3046-493E-AC60-BFD14949CCDE}"/>
              </a:ext>
            </a:extLst>
          </p:cNvPr>
          <p:cNvCxnSpPr>
            <a:cxnSpLocks/>
          </p:cNvCxnSpPr>
          <p:nvPr/>
        </p:nvCxnSpPr>
        <p:spPr>
          <a:xfrm>
            <a:off x="6481304" y="2118388"/>
            <a:ext cx="0" cy="85008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96" name="直線矢印コネクタ 95">
            <a:extLst>
              <a:ext uri="{FF2B5EF4-FFF2-40B4-BE49-F238E27FC236}">
                <a16:creationId xmlns:a16="http://schemas.microsoft.com/office/drawing/2014/main" id="{EF6FBBD3-5F8B-4425-8CA4-C192CBBF44AC}"/>
              </a:ext>
            </a:extLst>
          </p:cNvPr>
          <p:cNvCxnSpPr>
            <a:cxnSpLocks/>
          </p:cNvCxnSpPr>
          <p:nvPr/>
        </p:nvCxnSpPr>
        <p:spPr>
          <a:xfrm>
            <a:off x="6854637" y="4050698"/>
            <a:ext cx="0" cy="97828"/>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97" name="テキスト ボックス 96">
            <a:extLst>
              <a:ext uri="{FF2B5EF4-FFF2-40B4-BE49-F238E27FC236}">
                <a16:creationId xmlns:a16="http://schemas.microsoft.com/office/drawing/2014/main" id="{BD377952-DA97-40ED-8E84-630EDB0784F6}"/>
              </a:ext>
            </a:extLst>
          </p:cNvPr>
          <p:cNvSpPr txBox="1"/>
          <p:nvPr/>
        </p:nvSpPr>
        <p:spPr>
          <a:xfrm>
            <a:off x="6907267" y="3852616"/>
            <a:ext cx="663964" cy="430887"/>
          </a:xfrm>
          <a:prstGeom prst="rect">
            <a:avLst/>
          </a:prstGeom>
          <a:noFill/>
        </p:spPr>
        <p:txBody>
          <a:bodyPr wrap="none" rtlCol="0">
            <a:spAutoFit/>
          </a:bodyPr>
          <a:lstStyle/>
          <a:p>
            <a:r>
              <a:rPr kumimoji="1" lang="en-US" altLang="ja-JP" sz="2200" dirty="0"/>
              <a:t>9ms</a:t>
            </a:r>
            <a:endParaRPr kumimoji="1" lang="ja-JP" altLang="en-US" sz="2200" dirty="0"/>
          </a:p>
        </p:txBody>
      </p:sp>
      <p:sp>
        <p:nvSpPr>
          <p:cNvPr id="100" name="テキスト ボックス 99">
            <a:extLst>
              <a:ext uri="{FF2B5EF4-FFF2-40B4-BE49-F238E27FC236}">
                <a16:creationId xmlns:a16="http://schemas.microsoft.com/office/drawing/2014/main" id="{3146D367-6D70-4E3E-A44B-998D3FACEA11}"/>
              </a:ext>
            </a:extLst>
          </p:cNvPr>
          <p:cNvSpPr txBox="1"/>
          <p:nvPr/>
        </p:nvSpPr>
        <p:spPr>
          <a:xfrm>
            <a:off x="5469335" y="2368759"/>
            <a:ext cx="949299" cy="430887"/>
          </a:xfrm>
          <a:prstGeom prst="rect">
            <a:avLst/>
          </a:prstGeom>
          <a:noFill/>
        </p:spPr>
        <p:txBody>
          <a:bodyPr wrap="none" rtlCol="0">
            <a:spAutoFit/>
          </a:bodyPr>
          <a:lstStyle/>
          <a:p>
            <a:r>
              <a:rPr kumimoji="1" lang="en-US" altLang="ja-JP" sz="2200" dirty="0"/>
              <a:t>122ms</a:t>
            </a:r>
            <a:endParaRPr kumimoji="1" lang="ja-JP" altLang="en-US" sz="2200" dirty="0"/>
          </a:p>
        </p:txBody>
      </p:sp>
      <p:sp>
        <p:nvSpPr>
          <p:cNvPr id="26" name="テキスト ボックス 25">
            <a:extLst>
              <a:ext uri="{FF2B5EF4-FFF2-40B4-BE49-F238E27FC236}">
                <a16:creationId xmlns:a16="http://schemas.microsoft.com/office/drawing/2014/main" id="{9D315E08-EAA6-4697-95A0-5DF97ADB71BC}"/>
              </a:ext>
            </a:extLst>
          </p:cNvPr>
          <p:cNvSpPr txBox="1"/>
          <p:nvPr/>
        </p:nvSpPr>
        <p:spPr>
          <a:xfrm>
            <a:off x="5845855" y="673219"/>
            <a:ext cx="3416320" cy="369332"/>
          </a:xfrm>
          <a:prstGeom prst="rect">
            <a:avLst/>
          </a:prstGeom>
          <a:noFill/>
        </p:spPr>
        <p:txBody>
          <a:bodyPr wrap="none" rtlCol="0">
            <a:spAutoFit/>
          </a:bodyPr>
          <a:lstStyle/>
          <a:p>
            <a:r>
              <a:rPr kumimoji="1" lang="ja-JP" altLang="en-US" dirty="0">
                <a:solidFill>
                  <a:schemeClr val="bg1"/>
                </a:solidFill>
              </a:rPr>
              <a:t>～時系列モデリングによる分析</a:t>
            </a:r>
            <a:endParaRPr kumimoji="1" lang="en-US" altLang="ja-JP" dirty="0">
              <a:solidFill>
                <a:schemeClr val="bg1"/>
              </a:solidFill>
            </a:endParaRPr>
          </a:p>
        </p:txBody>
      </p:sp>
      <p:sp>
        <p:nvSpPr>
          <p:cNvPr id="5" name="正方形/長方形 4">
            <a:extLst>
              <a:ext uri="{FF2B5EF4-FFF2-40B4-BE49-F238E27FC236}">
                <a16:creationId xmlns:a16="http://schemas.microsoft.com/office/drawing/2014/main" id="{B8838170-FADE-4A9B-B0EC-C90A7F4F2741}"/>
              </a:ext>
            </a:extLst>
          </p:cNvPr>
          <p:cNvSpPr/>
          <p:nvPr/>
        </p:nvSpPr>
        <p:spPr>
          <a:xfrm>
            <a:off x="635267" y="1814362"/>
            <a:ext cx="295566" cy="6312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8C71B11A-BA00-4A84-BCEA-C3D83A3B47C1}"/>
              </a:ext>
            </a:extLst>
          </p:cNvPr>
          <p:cNvSpPr/>
          <p:nvPr/>
        </p:nvSpPr>
        <p:spPr>
          <a:xfrm>
            <a:off x="618892" y="2987463"/>
            <a:ext cx="295566" cy="6312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DAE3E372-9873-4721-9AC0-4A59D7F6EA0D}"/>
              </a:ext>
            </a:extLst>
          </p:cNvPr>
          <p:cNvSpPr/>
          <p:nvPr/>
        </p:nvSpPr>
        <p:spPr>
          <a:xfrm>
            <a:off x="5313761" y="1115858"/>
            <a:ext cx="2441694" cy="769441"/>
          </a:xfrm>
          <a:prstGeom prst="rect">
            <a:avLst/>
          </a:prstGeom>
        </p:spPr>
        <p:txBody>
          <a:bodyPr wrap="none">
            <a:spAutoFit/>
          </a:bodyPr>
          <a:lstStyle/>
          <a:p>
            <a:r>
              <a:rPr kumimoji="1" lang="ja-JP" altLang="en-US" sz="2200" dirty="0"/>
              <a:t>突発的な変動値の</a:t>
            </a:r>
            <a:br>
              <a:rPr kumimoji="1" lang="en-US" altLang="ja-JP" sz="2200" dirty="0"/>
            </a:br>
            <a:r>
              <a:rPr kumimoji="1" lang="ja-JP" altLang="en-US" sz="2200" dirty="0"/>
              <a:t>増加は推定不能</a:t>
            </a:r>
            <a:endParaRPr kumimoji="1" lang="en-US" altLang="ja-JP" sz="2200" dirty="0"/>
          </a:p>
        </p:txBody>
      </p:sp>
      <p:cxnSp>
        <p:nvCxnSpPr>
          <p:cNvPr id="35" name="直線コネクタ 34">
            <a:extLst>
              <a:ext uri="{FF2B5EF4-FFF2-40B4-BE49-F238E27FC236}">
                <a16:creationId xmlns:a16="http://schemas.microsoft.com/office/drawing/2014/main" id="{5540E0FC-781D-41EA-8219-5AC92C21A6BB}"/>
              </a:ext>
            </a:extLst>
          </p:cNvPr>
          <p:cNvCxnSpPr>
            <a:cxnSpLocks/>
          </p:cNvCxnSpPr>
          <p:nvPr/>
        </p:nvCxnSpPr>
        <p:spPr>
          <a:xfrm flipH="1" flipV="1">
            <a:off x="2713408" y="3792787"/>
            <a:ext cx="3055205" cy="555182"/>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518206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61EFD22F-42F1-4D95-9E83-208C8FB41C94}"/>
              </a:ext>
            </a:extLst>
          </p:cNvPr>
          <p:cNvSpPr>
            <a:spLocks noGrp="1"/>
          </p:cNvSpPr>
          <p:nvPr>
            <p:ph type="sldNum" sz="quarter" idx="12"/>
          </p:nvPr>
        </p:nvSpPr>
        <p:spPr/>
        <p:txBody>
          <a:bodyPr/>
          <a:lstStyle/>
          <a:p>
            <a:fld id="{0FE09158-4641-447D-A5C8-E118829299E3}" type="slidenum">
              <a:rPr kumimoji="1" lang="ja-JP" altLang="en-US" smtClean="0"/>
              <a:pPr/>
              <a:t>11</a:t>
            </a:fld>
            <a:endParaRPr kumimoji="1" lang="ja-JP" altLang="en-US" dirty="0"/>
          </a:p>
        </p:txBody>
      </p:sp>
      <p:sp>
        <p:nvSpPr>
          <p:cNvPr id="4" name="タイトル 3">
            <a:extLst>
              <a:ext uri="{FF2B5EF4-FFF2-40B4-BE49-F238E27FC236}">
                <a16:creationId xmlns:a16="http://schemas.microsoft.com/office/drawing/2014/main" id="{0904121E-CA5C-476E-B509-1406AEF58D3D}"/>
              </a:ext>
            </a:extLst>
          </p:cNvPr>
          <p:cNvSpPr>
            <a:spLocks noGrp="1"/>
          </p:cNvSpPr>
          <p:nvPr>
            <p:ph type="title"/>
          </p:nvPr>
        </p:nvSpPr>
        <p:spPr/>
        <p:txBody>
          <a:bodyPr>
            <a:normAutofit/>
          </a:bodyPr>
          <a:lstStyle/>
          <a:p>
            <a:r>
              <a:rPr lang="ja-JP" altLang="en-US" dirty="0"/>
              <a:t>モデルパラメータによる比較</a:t>
            </a:r>
            <a:endParaRPr kumimoji="1"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17">
                <a:extLst>
                  <a:ext uri="{FF2B5EF4-FFF2-40B4-BE49-F238E27FC236}">
                    <a16:creationId xmlns:a16="http://schemas.microsoft.com/office/drawing/2014/main" id="{02AE9DB0-6E68-42A2-BA3C-E72D87061D7F}"/>
                  </a:ext>
                </a:extLst>
              </p:cNvPr>
              <p:cNvGraphicFramePr>
                <a:graphicFrameLocks/>
              </p:cNvGraphicFramePr>
              <p:nvPr>
                <p:extLst>
                  <p:ext uri="{D42A27DB-BD31-4B8C-83A1-F6EECF244321}">
                    <p14:modId xmlns:p14="http://schemas.microsoft.com/office/powerpoint/2010/main" val="1500380728"/>
                  </p:ext>
                </p:extLst>
              </p:nvPr>
            </p:nvGraphicFramePr>
            <p:xfrm>
              <a:off x="287959" y="2275479"/>
              <a:ext cx="8539962" cy="1651000"/>
            </p:xfrm>
            <a:graphic>
              <a:graphicData uri="http://schemas.openxmlformats.org/drawingml/2006/table">
                <a:tbl>
                  <a:tblPr firstRow="1" bandRow="1">
                    <a:tableStyleId>{5C22544A-7EE6-4342-B048-85BDC9FD1C3A}</a:tableStyleId>
                  </a:tblPr>
                  <a:tblGrid>
                    <a:gridCol w="1468652">
                      <a:extLst>
                        <a:ext uri="{9D8B030D-6E8A-4147-A177-3AD203B41FA5}">
                          <a16:colId xmlns:a16="http://schemas.microsoft.com/office/drawing/2014/main" val="1536325384"/>
                        </a:ext>
                      </a:extLst>
                    </a:gridCol>
                    <a:gridCol w="880711">
                      <a:extLst>
                        <a:ext uri="{9D8B030D-6E8A-4147-A177-3AD203B41FA5}">
                          <a16:colId xmlns:a16="http://schemas.microsoft.com/office/drawing/2014/main" val="1519460251"/>
                        </a:ext>
                      </a:extLst>
                    </a:gridCol>
                    <a:gridCol w="871086">
                      <a:extLst>
                        <a:ext uri="{9D8B030D-6E8A-4147-A177-3AD203B41FA5}">
                          <a16:colId xmlns:a16="http://schemas.microsoft.com/office/drawing/2014/main" val="1259836833"/>
                        </a:ext>
                      </a:extLst>
                    </a:gridCol>
                    <a:gridCol w="856649">
                      <a:extLst>
                        <a:ext uri="{9D8B030D-6E8A-4147-A177-3AD203B41FA5}">
                          <a16:colId xmlns:a16="http://schemas.microsoft.com/office/drawing/2014/main" val="3100688957"/>
                        </a:ext>
                      </a:extLst>
                    </a:gridCol>
                    <a:gridCol w="924025">
                      <a:extLst>
                        <a:ext uri="{9D8B030D-6E8A-4147-A177-3AD203B41FA5}">
                          <a16:colId xmlns:a16="http://schemas.microsoft.com/office/drawing/2014/main" val="1935774826"/>
                        </a:ext>
                      </a:extLst>
                    </a:gridCol>
                    <a:gridCol w="871086">
                      <a:extLst>
                        <a:ext uri="{9D8B030D-6E8A-4147-A177-3AD203B41FA5}">
                          <a16:colId xmlns:a16="http://schemas.microsoft.com/office/drawing/2014/main" val="601630226"/>
                        </a:ext>
                      </a:extLst>
                    </a:gridCol>
                    <a:gridCol w="904775">
                      <a:extLst>
                        <a:ext uri="{9D8B030D-6E8A-4147-A177-3AD203B41FA5}">
                          <a16:colId xmlns:a16="http://schemas.microsoft.com/office/drawing/2014/main" val="3331624196"/>
                        </a:ext>
                      </a:extLst>
                    </a:gridCol>
                    <a:gridCol w="895150">
                      <a:extLst>
                        <a:ext uri="{9D8B030D-6E8A-4147-A177-3AD203B41FA5}">
                          <a16:colId xmlns:a16="http://schemas.microsoft.com/office/drawing/2014/main" val="3821621939"/>
                        </a:ext>
                      </a:extLst>
                    </a:gridCol>
                    <a:gridCol w="867828">
                      <a:extLst>
                        <a:ext uri="{9D8B030D-6E8A-4147-A177-3AD203B41FA5}">
                          <a16:colId xmlns:a16="http://schemas.microsoft.com/office/drawing/2014/main" val="1765869628"/>
                        </a:ext>
                      </a:extLst>
                    </a:gridCol>
                  </a:tblGrid>
                  <a:tr h="370840">
                    <a:tc>
                      <a:txBody>
                        <a:bodyPr/>
                        <a:lstStyle/>
                        <a:p>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𝒂</m:t>
                                    </m:r>
                                  </m:e>
                                  <m:sub>
                                    <m:r>
                                      <a:rPr kumimoji="1" lang="en-US" altLang="ja-JP" b="1" i="1" smtClean="0">
                                        <a:latin typeface="Cambria Math" panose="02040503050406030204" pitchFamily="18" charset="0"/>
                                      </a:rPr>
                                      <m:t>𝟏</m:t>
                                    </m:r>
                                  </m:sub>
                                </m:sSub>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𝒂</m:t>
                                    </m:r>
                                  </m:e>
                                  <m:sub>
                                    <m:r>
                                      <a:rPr kumimoji="1" lang="en-US" altLang="ja-JP" b="1" i="1" smtClean="0">
                                        <a:latin typeface="Cambria Math" panose="02040503050406030204" pitchFamily="18" charset="0"/>
                                      </a:rPr>
                                      <m:t>𝟐</m:t>
                                    </m:r>
                                  </m:sub>
                                </m:sSub>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𝒃</m:t>
                                    </m:r>
                                  </m:e>
                                  <m:sub>
                                    <m:r>
                                      <a:rPr kumimoji="1" lang="en-US" altLang="ja-JP" b="1" i="1" smtClean="0">
                                        <a:latin typeface="Cambria Math" panose="02040503050406030204" pitchFamily="18" charset="0"/>
                                      </a:rPr>
                                      <m:t>𝟏</m:t>
                                    </m:r>
                                  </m:sub>
                                </m:sSub>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𝒃</m:t>
                                    </m:r>
                                  </m:e>
                                  <m:sub>
                                    <m:r>
                                      <a:rPr kumimoji="1" lang="en-US" altLang="ja-JP" b="1" i="1" smtClean="0">
                                        <a:latin typeface="Cambria Math" panose="02040503050406030204" pitchFamily="18" charset="0"/>
                                      </a:rPr>
                                      <m:t>𝟐</m:t>
                                    </m:r>
                                  </m:sub>
                                </m:sSub>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b="1" i="1" smtClean="0">
                                    <a:latin typeface="Cambria Math" panose="02040503050406030204" pitchFamily="18" charset="0"/>
                                  </a:rPr>
                                  <m:t>𝒄</m:t>
                                </m:r>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𝜶</m:t>
                                    </m:r>
                                  </m:e>
                                  <m:sub>
                                    <m:r>
                                      <a:rPr kumimoji="1" lang="en-US" altLang="ja-JP" b="1" i="1" smtClean="0">
                                        <a:latin typeface="Cambria Math" panose="02040503050406030204" pitchFamily="18" charset="0"/>
                                      </a:rPr>
                                      <m:t>𝟏</m:t>
                                    </m:r>
                                  </m:sub>
                                </m:sSub>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𝜷</m:t>
                                    </m:r>
                                  </m:e>
                                  <m:sub>
                                    <m:r>
                                      <a:rPr kumimoji="1" lang="en-US" altLang="ja-JP" b="1" i="1" smtClean="0">
                                        <a:latin typeface="Cambria Math" panose="02040503050406030204" pitchFamily="18" charset="0"/>
                                      </a:rPr>
                                      <m:t>𝟏</m:t>
                                    </m:r>
                                  </m:sub>
                                </m:sSub>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b="1" i="1" smtClean="0">
                                    <a:latin typeface="Cambria Math" panose="02040503050406030204" pitchFamily="18" charset="0"/>
                                  </a:rPr>
                                  <m:t>𝝎</m:t>
                                </m:r>
                              </m:oMath>
                            </m:oMathPara>
                          </a14:m>
                          <a:endParaRPr kumimoji="1" lang="ja-JP" altLang="en-US" dirty="0"/>
                        </a:p>
                      </a:txBody>
                      <a:tcPr/>
                    </a:tc>
                    <a:extLst>
                      <a:ext uri="{0D108BD9-81ED-4DB2-BD59-A6C34878D82A}">
                        <a16:rowId xmlns:a16="http://schemas.microsoft.com/office/drawing/2014/main" val="1310111100"/>
                      </a:ext>
                    </a:extLst>
                  </a:tr>
                  <a:tr h="370840">
                    <a:tc>
                      <a:txBody>
                        <a:bodyPr/>
                        <a:lstStyle/>
                        <a:p>
                          <a:pPr algn="ctr"/>
                          <a:r>
                            <a:rPr kumimoji="1" lang="en-US" altLang="ja-JP" dirty="0"/>
                            <a:t>3 </a:t>
                          </a:r>
                          <a:r>
                            <a:rPr kumimoji="1" lang="ja-JP" altLang="en-US" dirty="0"/>
                            <a:t>月 </a:t>
                          </a:r>
                          <a:r>
                            <a:rPr kumimoji="1" lang="en-US" altLang="ja-JP" dirty="0"/>
                            <a:t>2</a:t>
                          </a:r>
                          <a:r>
                            <a:rPr kumimoji="1" lang="ja-JP" altLang="en-US" dirty="0"/>
                            <a:t> 日 </a:t>
                          </a:r>
                          <a:r>
                            <a:rPr kumimoji="1" lang="en-US" altLang="ja-JP" dirty="0"/>
                            <a:t>(</a:t>
                          </a:r>
                          <a:r>
                            <a:rPr kumimoji="1" lang="ja-JP" altLang="en-US" dirty="0"/>
                            <a:t>月</a:t>
                          </a:r>
                          <a:r>
                            <a:rPr kumimoji="1" lang="en-US" altLang="ja-JP" dirty="0"/>
                            <a:t>)</a:t>
                          </a:r>
                          <a:r>
                            <a:rPr kumimoji="1" lang="ja-JP" altLang="en-US" dirty="0"/>
                            <a:t> </a:t>
                          </a:r>
                          <a:r>
                            <a:rPr kumimoji="1" lang="en-US" altLang="ja-JP" dirty="0"/>
                            <a:t>12:00 – 13:00</a:t>
                          </a:r>
                          <a:endParaRPr kumimoji="1" lang="ja-JP" altLang="en-US" dirty="0"/>
                        </a:p>
                      </a:txBody>
                      <a:tcPr>
                        <a:solidFill>
                          <a:schemeClr val="accent1">
                            <a:tint val="20000"/>
                          </a:schemeClr>
                        </a:solidFill>
                      </a:tcPr>
                    </a:tc>
                    <a:tc>
                      <a:txBody>
                        <a:bodyPr/>
                        <a:lstStyle/>
                        <a:p>
                          <a:pPr algn="ctr"/>
                          <a:r>
                            <a:rPr kumimoji="1" lang="en-US" altLang="ja-JP" dirty="0">
                              <a:solidFill>
                                <a:schemeClr val="tx1"/>
                              </a:solidFill>
                            </a:rPr>
                            <a:t>0.005</a:t>
                          </a:r>
                          <a:endParaRPr kumimoji="1" lang="ja-JP" altLang="en-US" dirty="0">
                            <a:solidFill>
                              <a:schemeClr val="tx1"/>
                            </a:solidFill>
                          </a:endParaRPr>
                        </a:p>
                      </a:txBody>
                      <a:tcPr>
                        <a:solidFill>
                          <a:schemeClr val="accent1">
                            <a:tint val="20000"/>
                          </a:schemeClr>
                        </a:solidFill>
                      </a:tcPr>
                    </a:tc>
                    <a:tc>
                      <a:txBody>
                        <a:bodyPr/>
                        <a:lstStyle/>
                        <a:p>
                          <a:pPr algn="ctr"/>
                          <a:r>
                            <a:rPr kumimoji="1" lang="en-US" altLang="ja-JP" dirty="0">
                              <a:solidFill>
                                <a:schemeClr val="tx1"/>
                              </a:solidFill>
                            </a:rPr>
                            <a:t>-0.038</a:t>
                          </a:r>
                          <a:endParaRPr kumimoji="1" lang="ja-JP" altLang="en-US" dirty="0">
                            <a:solidFill>
                              <a:schemeClr val="tx1"/>
                            </a:solidFill>
                          </a:endParaRPr>
                        </a:p>
                      </a:txBody>
                      <a:tcPr>
                        <a:solidFill>
                          <a:schemeClr val="accent1">
                            <a:tint val="20000"/>
                          </a:schemeClr>
                        </a:solidFill>
                      </a:tcPr>
                    </a:tc>
                    <a:tc>
                      <a:txBody>
                        <a:bodyPr/>
                        <a:lstStyle/>
                        <a:p>
                          <a:pPr algn="ctr"/>
                          <a:r>
                            <a:rPr kumimoji="1" lang="en-US" altLang="ja-JP" dirty="0"/>
                            <a:t>-1</a:t>
                          </a:r>
                          <a:endParaRPr kumimoji="1" lang="ja-JP" altLang="en-US" dirty="0"/>
                        </a:p>
                      </a:txBody>
                      <a:tcPr>
                        <a:solidFill>
                          <a:schemeClr val="accent1">
                            <a:tint val="20000"/>
                          </a:schemeClr>
                        </a:solidFill>
                      </a:tcPr>
                    </a:tc>
                    <a:tc>
                      <a:txBody>
                        <a:bodyPr/>
                        <a:lstStyle/>
                        <a:p>
                          <a:pPr algn="ctr"/>
                          <a:r>
                            <a:rPr kumimoji="1" lang="en-US" altLang="ja-JP" dirty="0"/>
                            <a:t>-0.07</a:t>
                          </a:r>
                          <a:endParaRPr kumimoji="1" lang="ja-JP" altLang="en-US" dirty="0"/>
                        </a:p>
                      </a:txBody>
                      <a:tcPr>
                        <a:solidFill>
                          <a:schemeClr val="accent1">
                            <a:tint val="20000"/>
                          </a:schemeClr>
                        </a:solidFill>
                      </a:tcPr>
                    </a:tc>
                    <a:tc>
                      <a:txBody>
                        <a:bodyPr/>
                        <a:lstStyle/>
                        <a:p>
                          <a:pPr algn="ctr"/>
                          <a:r>
                            <a:rPr kumimoji="1" lang="en-US" altLang="ja-JP" dirty="0"/>
                            <a:t>-0.12</a:t>
                          </a:r>
                          <a:endParaRPr kumimoji="1" lang="ja-JP" altLang="en-US" dirty="0"/>
                        </a:p>
                      </a:txBody>
                      <a:tcPr>
                        <a:solidFill>
                          <a:schemeClr val="accent1">
                            <a:tint val="20000"/>
                          </a:schemeClr>
                        </a:solidFill>
                      </a:tcPr>
                    </a:tc>
                    <a:tc>
                      <a:txBody>
                        <a:bodyPr/>
                        <a:lstStyle/>
                        <a:p>
                          <a:pPr algn="ctr"/>
                          <a:r>
                            <a:rPr kumimoji="1" lang="en-US" altLang="ja-JP" dirty="0"/>
                            <a:t>0</a:t>
                          </a:r>
                          <a:endParaRPr kumimoji="1" lang="ja-JP" altLang="en-US" dirty="0"/>
                        </a:p>
                      </a:txBody>
                      <a:tcPr>
                        <a:solidFill>
                          <a:schemeClr val="accent1">
                            <a:tint val="20000"/>
                          </a:schemeClr>
                        </a:solidFill>
                      </a:tcPr>
                    </a:tc>
                    <a:tc>
                      <a:txBody>
                        <a:bodyPr/>
                        <a:lstStyle/>
                        <a:p>
                          <a:pPr algn="ctr"/>
                          <a:r>
                            <a:rPr kumimoji="1" lang="en-US" altLang="ja-JP" dirty="0"/>
                            <a:t>1</a:t>
                          </a:r>
                          <a:endParaRPr kumimoji="1" lang="ja-JP" altLang="en-US" dirty="0"/>
                        </a:p>
                      </a:txBody>
                      <a:tcPr>
                        <a:solidFill>
                          <a:schemeClr val="accent1">
                            <a:tint val="20000"/>
                          </a:schemeClr>
                        </a:solidFill>
                      </a:tcPr>
                    </a:tc>
                    <a:tc>
                      <a:txBody>
                        <a:bodyPr/>
                        <a:lstStyle/>
                        <a:p>
                          <a:pPr algn="ctr"/>
                          <a:r>
                            <a:rPr kumimoji="1" lang="en-US" altLang="ja-JP" dirty="0"/>
                            <a:t>0.29</a:t>
                          </a:r>
                          <a:endParaRPr kumimoji="1" lang="ja-JP" altLang="en-US" dirty="0"/>
                        </a:p>
                      </a:txBody>
                      <a:tcPr>
                        <a:solidFill>
                          <a:schemeClr val="accent1">
                            <a:tint val="20000"/>
                          </a:schemeClr>
                        </a:solidFill>
                      </a:tcPr>
                    </a:tc>
                    <a:extLst>
                      <a:ext uri="{0D108BD9-81ED-4DB2-BD59-A6C34878D82A}">
                        <a16:rowId xmlns:a16="http://schemas.microsoft.com/office/drawing/2014/main" val="2511017839"/>
                      </a:ext>
                    </a:extLst>
                  </a:tr>
                  <a:tr h="370840">
                    <a:tc>
                      <a:txBody>
                        <a:bodyPr/>
                        <a:lstStyle/>
                        <a:p>
                          <a:pPr algn="ctr"/>
                          <a:r>
                            <a:rPr kumimoji="1" lang="en-US" altLang="ja-JP" dirty="0"/>
                            <a:t>3 </a:t>
                          </a:r>
                          <a:r>
                            <a:rPr kumimoji="1" lang="ja-JP" altLang="en-US" dirty="0"/>
                            <a:t>月 </a:t>
                          </a:r>
                          <a:r>
                            <a:rPr kumimoji="1" lang="en-US" altLang="ja-JP" dirty="0"/>
                            <a:t>9</a:t>
                          </a:r>
                          <a:r>
                            <a:rPr kumimoji="1" lang="ja-JP" altLang="en-US" dirty="0"/>
                            <a:t> 日 </a:t>
                          </a:r>
                          <a:r>
                            <a:rPr kumimoji="1" lang="en-US" altLang="ja-JP" dirty="0"/>
                            <a:t>(</a:t>
                          </a:r>
                          <a:r>
                            <a:rPr kumimoji="1" lang="ja-JP" altLang="en-US" dirty="0"/>
                            <a:t>月</a:t>
                          </a:r>
                          <a:r>
                            <a:rPr kumimoji="1" lang="en-US" altLang="ja-JP" dirty="0"/>
                            <a:t>)</a:t>
                          </a:r>
                          <a:r>
                            <a:rPr kumimoji="1" lang="ja-JP" altLang="en-US" dirty="0"/>
                            <a:t> </a:t>
                          </a:r>
                          <a:r>
                            <a:rPr kumimoji="1" lang="en-US" altLang="ja-JP" dirty="0"/>
                            <a:t>12:00 – 13:00</a:t>
                          </a:r>
                          <a:endParaRPr kumimoji="1" lang="ja-JP" altLang="en-US" dirty="0"/>
                        </a:p>
                      </a:txBody>
                      <a:tcPr>
                        <a:solidFill>
                          <a:schemeClr val="accent1">
                            <a:tint val="20000"/>
                          </a:schemeClr>
                        </a:solidFill>
                      </a:tcPr>
                    </a:tc>
                    <a:tc>
                      <a:txBody>
                        <a:bodyPr/>
                        <a:lstStyle/>
                        <a:p>
                          <a:pPr algn="ctr"/>
                          <a:r>
                            <a:rPr kumimoji="1" lang="en-US" altLang="ja-JP" dirty="0">
                              <a:solidFill>
                                <a:srgbClr val="FF0000"/>
                              </a:solidFill>
                            </a:rPr>
                            <a:t>-0.49</a:t>
                          </a:r>
                          <a:endParaRPr kumimoji="1" lang="ja-JP" altLang="en-US" dirty="0">
                            <a:solidFill>
                              <a:srgbClr val="FF0000"/>
                            </a:solidFill>
                          </a:endParaRPr>
                        </a:p>
                      </a:txBody>
                      <a:tcPr>
                        <a:solidFill>
                          <a:srgbClr val="FF0000">
                            <a:alpha val="20000"/>
                          </a:srgbClr>
                        </a:solidFill>
                      </a:tcPr>
                    </a:tc>
                    <a:tc>
                      <a:txBody>
                        <a:bodyPr/>
                        <a:lstStyle/>
                        <a:p>
                          <a:pPr algn="ctr"/>
                          <a:r>
                            <a:rPr kumimoji="1" lang="en-US" altLang="ja-JP" dirty="0">
                              <a:solidFill>
                                <a:srgbClr val="FF0000"/>
                              </a:solidFill>
                            </a:rPr>
                            <a:t>-0.13</a:t>
                          </a:r>
                          <a:endParaRPr kumimoji="1" lang="ja-JP" altLang="en-US" dirty="0">
                            <a:solidFill>
                              <a:srgbClr val="FF0000"/>
                            </a:solidFill>
                          </a:endParaRPr>
                        </a:p>
                      </a:txBody>
                      <a:tcPr>
                        <a:solidFill>
                          <a:srgbClr val="FF0000">
                            <a:alpha val="20000"/>
                          </a:srgbClr>
                        </a:solidFill>
                      </a:tcPr>
                    </a:tc>
                    <a:tc>
                      <a:txBody>
                        <a:bodyPr/>
                        <a:lstStyle/>
                        <a:p>
                          <a:pPr algn="ctr"/>
                          <a:r>
                            <a:rPr kumimoji="1" lang="en-US" altLang="ja-JP" dirty="0"/>
                            <a:t>-0.49</a:t>
                          </a:r>
                          <a:endParaRPr kumimoji="1" lang="ja-JP" altLang="en-US" dirty="0"/>
                        </a:p>
                      </a:txBody>
                      <a:tcPr>
                        <a:solidFill>
                          <a:schemeClr val="accent1">
                            <a:tint val="20000"/>
                          </a:schemeClr>
                        </a:solidFill>
                      </a:tcPr>
                    </a:tc>
                    <a:tc>
                      <a:txBody>
                        <a:bodyPr/>
                        <a:lstStyle/>
                        <a:p>
                          <a:pPr algn="ctr"/>
                          <a:r>
                            <a:rPr kumimoji="1" lang="en-US" altLang="ja-JP" dirty="0"/>
                            <a:t>-0.47</a:t>
                          </a:r>
                          <a:endParaRPr kumimoji="1" lang="ja-JP" altLang="en-US" dirty="0"/>
                        </a:p>
                      </a:txBody>
                      <a:tcPr>
                        <a:solidFill>
                          <a:schemeClr val="accent1">
                            <a:tint val="20000"/>
                          </a:schemeClr>
                        </a:solidFill>
                      </a:tcPr>
                    </a:tc>
                    <a:tc>
                      <a:txBody>
                        <a:bodyPr/>
                        <a:lstStyle/>
                        <a:p>
                          <a:pPr algn="ctr"/>
                          <a:r>
                            <a:rPr kumimoji="1" lang="en-US" altLang="ja-JP" dirty="0"/>
                            <a:t>-0.10</a:t>
                          </a:r>
                          <a:endParaRPr kumimoji="1" lang="ja-JP" altLang="en-US" dirty="0"/>
                        </a:p>
                      </a:txBody>
                      <a:tcPr>
                        <a:solidFill>
                          <a:schemeClr val="accent1">
                            <a:tint val="20000"/>
                          </a:schemeClr>
                        </a:solidFill>
                      </a:tcPr>
                    </a:tc>
                    <a:tc>
                      <a:txBody>
                        <a:bodyPr/>
                        <a:lstStyle/>
                        <a:p>
                          <a:pPr algn="ctr"/>
                          <a:r>
                            <a:rPr kumimoji="1" lang="en-US" altLang="ja-JP" dirty="0"/>
                            <a:t>0.17</a:t>
                          </a:r>
                          <a:endParaRPr kumimoji="1" lang="ja-JP" altLang="en-US" dirty="0"/>
                        </a:p>
                      </a:txBody>
                      <a:tcPr>
                        <a:solidFill>
                          <a:schemeClr val="accent1">
                            <a:tint val="20000"/>
                          </a:schemeClr>
                        </a:solidFill>
                      </a:tcPr>
                    </a:tc>
                    <a:tc>
                      <a:txBody>
                        <a:bodyPr/>
                        <a:lstStyle/>
                        <a:p>
                          <a:pPr algn="ctr"/>
                          <a:r>
                            <a:rPr kumimoji="1" lang="en-US" altLang="ja-JP" dirty="0"/>
                            <a:t>0.85</a:t>
                          </a:r>
                          <a:endParaRPr kumimoji="1" lang="ja-JP" altLang="en-US" dirty="0"/>
                        </a:p>
                      </a:txBody>
                      <a:tcPr>
                        <a:solidFill>
                          <a:schemeClr val="accent1">
                            <a:tint val="20000"/>
                          </a:schemeClr>
                        </a:solidFill>
                      </a:tcPr>
                    </a:tc>
                    <a:tc>
                      <a:txBody>
                        <a:bodyPr/>
                        <a:lstStyle/>
                        <a:p>
                          <a:pPr algn="ctr"/>
                          <a:r>
                            <a:rPr kumimoji="1" lang="en-US" altLang="ja-JP" dirty="0"/>
                            <a:t>7.5</a:t>
                          </a:r>
                          <a:endParaRPr kumimoji="1" lang="ja-JP" altLang="en-US" dirty="0"/>
                        </a:p>
                      </a:txBody>
                      <a:tcPr>
                        <a:solidFill>
                          <a:schemeClr val="accent1">
                            <a:tint val="20000"/>
                          </a:schemeClr>
                        </a:solidFill>
                      </a:tcPr>
                    </a:tc>
                    <a:extLst>
                      <a:ext uri="{0D108BD9-81ED-4DB2-BD59-A6C34878D82A}">
                        <a16:rowId xmlns:a16="http://schemas.microsoft.com/office/drawing/2014/main" val="2938359761"/>
                      </a:ext>
                    </a:extLst>
                  </a:tr>
                </a:tbl>
              </a:graphicData>
            </a:graphic>
          </p:graphicFrame>
        </mc:Choice>
        <mc:Fallback xmlns="">
          <p:graphicFrame>
            <p:nvGraphicFramePr>
              <p:cNvPr id="5" name="コンテンツ プレースホルダー 17">
                <a:extLst>
                  <a:ext uri="{FF2B5EF4-FFF2-40B4-BE49-F238E27FC236}">
                    <a16:creationId xmlns:a16="http://schemas.microsoft.com/office/drawing/2014/main" id="{02AE9DB0-6E68-42A2-BA3C-E72D87061D7F}"/>
                  </a:ext>
                </a:extLst>
              </p:cNvPr>
              <p:cNvGraphicFramePr>
                <a:graphicFrameLocks/>
              </p:cNvGraphicFramePr>
              <p:nvPr>
                <p:extLst>
                  <p:ext uri="{D42A27DB-BD31-4B8C-83A1-F6EECF244321}">
                    <p14:modId xmlns:p14="http://schemas.microsoft.com/office/powerpoint/2010/main" val="1500380728"/>
                  </p:ext>
                </p:extLst>
              </p:nvPr>
            </p:nvGraphicFramePr>
            <p:xfrm>
              <a:off x="287959" y="2275479"/>
              <a:ext cx="8539962" cy="1651000"/>
            </p:xfrm>
            <a:graphic>
              <a:graphicData uri="http://schemas.openxmlformats.org/drawingml/2006/table">
                <a:tbl>
                  <a:tblPr firstRow="1" bandRow="1">
                    <a:tableStyleId>{5C22544A-7EE6-4342-B048-85BDC9FD1C3A}</a:tableStyleId>
                  </a:tblPr>
                  <a:tblGrid>
                    <a:gridCol w="1468652">
                      <a:extLst>
                        <a:ext uri="{9D8B030D-6E8A-4147-A177-3AD203B41FA5}">
                          <a16:colId xmlns:a16="http://schemas.microsoft.com/office/drawing/2014/main" val="1536325384"/>
                        </a:ext>
                      </a:extLst>
                    </a:gridCol>
                    <a:gridCol w="880711">
                      <a:extLst>
                        <a:ext uri="{9D8B030D-6E8A-4147-A177-3AD203B41FA5}">
                          <a16:colId xmlns:a16="http://schemas.microsoft.com/office/drawing/2014/main" val="1519460251"/>
                        </a:ext>
                      </a:extLst>
                    </a:gridCol>
                    <a:gridCol w="871086">
                      <a:extLst>
                        <a:ext uri="{9D8B030D-6E8A-4147-A177-3AD203B41FA5}">
                          <a16:colId xmlns:a16="http://schemas.microsoft.com/office/drawing/2014/main" val="1259836833"/>
                        </a:ext>
                      </a:extLst>
                    </a:gridCol>
                    <a:gridCol w="856649">
                      <a:extLst>
                        <a:ext uri="{9D8B030D-6E8A-4147-A177-3AD203B41FA5}">
                          <a16:colId xmlns:a16="http://schemas.microsoft.com/office/drawing/2014/main" val="3100688957"/>
                        </a:ext>
                      </a:extLst>
                    </a:gridCol>
                    <a:gridCol w="924025">
                      <a:extLst>
                        <a:ext uri="{9D8B030D-6E8A-4147-A177-3AD203B41FA5}">
                          <a16:colId xmlns:a16="http://schemas.microsoft.com/office/drawing/2014/main" val="1935774826"/>
                        </a:ext>
                      </a:extLst>
                    </a:gridCol>
                    <a:gridCol w="871086">
                      <a:extLst>
                        <a:ext uri="{9D8B030D-6E8A-4147-A177-3AD203B41FA5}">
                          <a16:colId xmlns:a16="http://schemas.microsoft.com/office/drawing/2014/main" val="601630226"/>
                        </a:ext>
                      </a:extLst>
                    </a:gridCol>
                    <a:gridCol w="904775">
                      <a:extLst>
                        <a:ext uri="{9D8B030D-6E8A-4147-A177-3AD203B41FA5}">
                          <a16:colId xmlns:a16="http://schemas.microsoft.com/office/drawing/2014/main" val="3331624196"/>
                        </a:ext>
                      </a:extLst>
                    </a:gridCol>
                    <a:gridCol w="895150">
                      <a:extLst>
                        <a:ext uri="{9D8B030D-6E8A-4147-A177-3AD203B41FA5}">
                          <a16:colId xmlns:a16="http://schemas.microsoft.com/office/drawing/2014/main" val="3821621939"/>
                        </a:ext>
                      </a:extLst>
                    </a:gridCol>
                    <a:gridCol w="867828">
                      <a:extLst>
                        <a:ext uri="{9D8B030D-6E8A-4147-A177-3AD203B41FA5}">
                          <a16:colId xmlns:a16="http://schemas.microsoft.com/office/drawing/2014/main" val="1765869628"/>
                        </a:ext>
                      </a:extLst>
                    </a:gridCol>
                  </a:tblGrid>
                  <a:tr h="370840">
                    <a:tc>
                      <a:txBody>
                        <a:bodyPr/>
                        <a:lstStyle/>
                        <a:p>
                          <a:endParaRPr kumimoji="1" lang="ja-JP" altLang="en-US" dirty="0"/>
                        </a:p>
                      </a:txBody>
                      <a:tcPr/>
                    </a:tc>
                    <a:tc>
                      <a:txBody>
                        <a:bodyPr/>
                        <a:lstStyle/>
                        <a:p>
                          <a:endParaRPr lang="ja-JP"/>
                        </a:p>
                      </a:txBody>
                      <a:tcPr>
                        <a:blipFill>
                          <a:blip r:embed="rId3"/>
                          <a:stretch>
                            <a:fillRect l="-166897" t="-1639" r="-703448" b="-370492"/>
                          </a:stretch>
                        </a:blipFill>
                      </a:tcPr>
                    </a:tc>
                    <a:tc>
                      <a:txBody>
                        <a:bodyPr/>
                        <a:lstStyle/>
                        <a:p>
                          <a:endParaRPr lang="ja-JP"/>
                        </a:p>
                      </a:txBody>
                      <a:tcPr>
                        <a:blipFill>
                          <a:blip r:embed="rId3"/>
                          <a:stretch>
                            <a:fillRect l="-270629" t="-1639" r="-613287" b="-370492"/>
                          </a:stretch>
                        </a:blipFill>
                      </a:tcPr>
                    </a:tc>
                    <a:tc>
                      <a:txBody>
                        <a:bodyPr/>
                        <a:lstStyle/>
                        <a:p>
                          <a:endParaRPr lang="ja-JP"/>
                        </a:p>
                      </a:txBody>
                      <a:tcPr>
                        <a:blipFill>
                          <a:blip r:embed="rId3"/>
                          <a:stretch>
                            <a:fillRect l="-378571" t="-1639" r="-526429" b="-370492"/>
                          </a:stretch>
                        </a:blipFill>
                      </a:tcPr>
                    </a:tc>
                    <a:tc>
                      <a:txBody>
                        <a:bodyPr/>
                        <a:lstStyle/>
                        <a:p>
                          <a:endParaRPr lang="ja-JP"/>
                        </a:p>
                      </a:txBody>
                      <a:tcPr>
                        <a:blipFill>
                          <a:blip r:embed="rId3"/>
                          <a:stretch>
                            <a:fillRect l="-440789" t="-1639" r="-384868" b="-370492"/>
                          </a:stretch>
                        </a:blipFill>
                      </a:tcPr>
                    </a:tc>
                    <a:tc>
                      <a:txBody>
                        <a:bodyPr/>
                        <a:lstStyle/>
                        <a:p>
                          <a:endParaRPr lang="ja-JP"/>
                        </a:p>
                      </a:txBody>
                      <a:tcPr>
                        <a:blipFill>
                          <a:blip r:embed="rId3"/>
                          <a:stretch>
                            <a:fillRect l="-574825" t="-1639" r="-309091" b="-370492"/>
                          </a:stretch>
                        </a:blipFill>
                      </a:tcPr>
                    </a:tc>
                    <a:tc>
                      <a:txBody>
                        <a:bodyPr/>
                        <a:lstStyle/>
                        <a:p>
                          <a:endParaRPr lang="ja-JP"/>
                        </a:p>
                      </a:txBody>
                      <a:tcPr>
                        <a:blipFill>
                          <a:blip r:embed="rId3"/>
                          <a:stretch>
                            <a:fillRect l="-647651" t="-1639" r="-196644" b="-370492"/>
                          </a:stretch>
                        </a:blipFill>
                      </a:tcPr>
                    </a:tc>
                    <a:tc>
                      <a:txBody>
                        <a:bodyPr/>
                        <a:lstStyle/>
                        <a:p>
                          <a:endParaRPr lang="ja-JP"/>
                        </a:p>
                      </a:txBody>
                      <a:tcPr>
                        <a:blipFill>
                          <a:blip r:embed="rId3"/>
                          <a:stretch>
                            <a:fillRect l="-757823" t="-1639" r="-99320" b="-370492"/>
                          </a:stretch>
                        </a:blipFill>
                      </a:tcPr>
                    </a:tc>
                    <a:tc>
                      <a:txBody>
                        <a:bodyPr/>
                        <a:lstStyle/>
                        <a:p>
                          <a:endParaRPr lang="ja-JP"/>
                        </a:p>
                      </a:txBody>
                      <a:tcPr>
                        <a:blipFill>
                          <a:blip r:embed="rId3"/>
                          <a:stretch>
                            <a:fillRect l="-888028" t="-1639" r="-2817" b="-370492"/>
                          </a:stretch>
                        </a:blipFill>
                      </a:tcPr>
                    </a:tc>
                    <a:extLst>
                      <a:ext uri="{0D108BD9-81ED-4DB2-BD59-A6C34878D82A}">
                        <a16:rowId xmlns:a16="http://schemas.microsoft.com/office/drawing/2014/main" val="1310111100"/>
                      </a:ext>
                    </a:extLst>
                  </a:tr>
                  <a:tr h="640080">
                    <a:tc>
                      <a:txBody>
                        <a:bodyPr/>
                        <a:lstStyle/>
                        <a:p>
                          <a:pPr algn="ctr"/>
                          <a:r>
                            <a:rPr kumimoji="1" lang="en-US" altLang="ja-JP" dirty="0"/>
                            <a:t>3 </a:t>
                          </a:r>
                          <a:r>
                            <a:rPr kumimoji="1" lang="ja-JP" altLang="en-US" dirty="0"/>
                            <a:t>月 </a:t>
                          </a:r>
                          <a:r>
                            <a:rPr kumimoji="1" lang="en-US" altLang="ja-JP" dirty="0"/>
                            <a:t>2</a:t>
                          </a:r>
                          <a:r>
                            <a:rPr kumimoji="1" lang="ja-JP" altLang="en-US" dirty="0"/>
                            <a:t> 日 </a:t>
                          </a:r>
                          <a:r>
                            <a:rPr kumimoji="1" lang="en-US" altLang="ja-JP" dirty="0"/>
                            <a:t>(</a:t>
                          </a:r>
                          <a:r>
                            <a:rPr kumimoji="1" lang="ja-JP" altLang="en-US" dirty="0"/>
                            <a:t>月</a:t>
                          </a:r>
                          <a:r>
                            <a:rPr kumimoji="1" lang="en-US" altLang="ja-JP" dirty="0"/>
                            <a:t>)</a:t>
                          </a:r>
                          <a:r>
                            <a:rPr kumimoji="1" lang="ja-JP" altLang="en-US" dirty="0"/>
                            <a:t> </a:t>
                          </a:r>
                          <a:r>
                            <a:rPr kumimoji="1" lang="en-US" altLang="ja-JP" dirty="0"/>
                            <a:t>12:00 – 13:00</a:t>
                          </a:r>
                          <a:endParaRPr kumimoji="1" lang="ja-JP" altLang="en-US" dirty="0"/>
                        </a:p>
                      </a:txBody>
                      <a:tcPr>
                        <a:solidFill>
                          <a:schemeClr val="accent1">
                            <a:tint val="20000"/>
                          </a:schemeClr>
                        </a:solidFill>
                      </a:tcPr>
                    </a:tc>
                    <a:tc>
                      <a:txBody>
                        <a:bodyPr/>
                        <a:lstStyle/>
                        <a:p>
                          <a:pPr algn="ctr"/>
                          <a:r>
                            <a:rPr kumimoji="1" lang="en-US" altLang="ja-JP" dirty="0">
                              <a:solidFill>
                                <a:schemeClr val="tx1"/>
                              </a:solidFill>
                            </a:rPr>
                            <a:t>0.005</a:t>
                          </a:r>
                          <a:endParaRPr kumimoji="1" lang="ja-JP" altLang="en-US" dirty="0">
                            <a:solidFill>
                              <a:schemeClr val="tx1"/>
                            </a:solidFill>
                          </a:endParaRPr>
                        </a:p>
                      </a:txBody>
                      <a:tcPr>
                        <a:solidFill>
                          <a:schemeClr val="accent1">
                            <a:tint val="20000"/>
                          </a:schemeClr>
                        </a:solidFill>
                      </a:tcPr>
                    </a:tc>
                    <a:tc>
                      <a:txBody>
                        <a:bodyPr/>
                        <a:lstStyle/>
                        <a:p>
                          <a:pPr algn="ctr"/>
                          <a:r>
                            <a:rPr kumimoji="1" lang="en-US" altLang="ja-JP" dirty="0">
                              <a:solidFill>
                                <a:schemeClr val="tx1"/>
                              </a:solidFill>
                            </a:rPr>
                            <a:t>-0.038</a:t>
                          </a:r>
                          <a:endParaRPr kumimoji="1" lang="ja-JP" altLang="en-US" dirty="0">
                            <a:solidFill>
                              <a:schemeClr val="tx1"/>
                            </a:solidFill>
                          </a:endParaRPr>
                        </a:p>
                      </a:txBody>
                      <a:tcPr>
                        <a:solidFill>
                          <a:schemeClr val="accent1">
                            <a:tint val="20000"/>
                          </a:schemeClr>
                        </a:solidFill>
                      </a:tcPr>
                    </a:tc>
                    <a:tc>
                      <a:txBody>
                        <a:bodyPr/>
                        <a:lstStyle/>
                        <a:p>
                          <a:pPr algn="ctr"/>
                          <a:r>
                            <a:rPr kumimoji="1" lang="en-US" altLang="ja-JP" dirty="0"/>
                            <a:t>-1</a:t>
                          </a:r>
                          <a:endParaRPr kumimoji="1" lang="ja-JP" altLang="en-US" dirty="0"/>
                        </a:p>
                      </a:txBody>
                      <a:tcPr>
                        <a:solidFill>
                          <a:schemeClr val="accent1">
                            <a:tint val="20000"/>
                          </a:schemeClr>
                        </a:solidFill>
                      </a:tcPr>
                    </a:tc>
                    <a:tc>
                      <a:txBody>
                        <a:bodyPr/>
                        <a:lstStyle/>
                        <a:p>
                          <a:pPr algn="ctr"/>
                          <a:r>
                            <a:rPr kumimoji="1" lang="en-US" altLang="ja-JP" dirty="0"/>
                            <a:t>-0.07</a:t>
                          </a:r>
                          <a:endParaRPr kumimoji="1" lang="ja-JP" altLang="en-US" dirty="0"/>
                        </a:p>
                      </a:txBody>
                      <a:tcPr>
                        <a:solidFill>
                          <a:schemeClr val="accent1">
                            <a:tint val="20000"/>
                          </a:schemeClr>
                        </a:solidFill>
                      </a:tcPr>
                    </a:tc>
                    <a:tc>
                      <a:txBody>
                        <a:bodyPr/>
                        <a:lstStyle/>
                        <a:p>
                          <a:pPr algn="ctr"/>
                          <a:r>
                            <a:rPr kumimoji="1" lang="en-US" altLang="ja-JP" dirty="0"/>
                            <a:t>-0.12</a:t>
                          </a:r>
                          <a:endParaRPr kumimoji="1" lang="ja-JP" altLang="en-US" dirty="0"/>
                        </a:p>
                      </a:txBody>
                      <a:tcPr>
                        <a:solidFill>
                          <a:schemeClr val="accent1">
                            <a:tint val="20000"/>
                          </a:schemeClr>
                        </a:solidFill>
                      </a:tcPr>
                    </a:tc>
                    <a:tc>
                      <a:txBody>
                        <a:bodyPr/>
                        <a:lstStyle/>
                        <a:p>
                          <a:pPr algn="ctr"/>
                          <a:r>
                            <a:rPr kumimoji="1" lang="en-US" altLang="ja-JP" dirty="0"/>
                            <a:t>0</a:t>
                          </a:r>
                          <a:endParaRPr kumimoji="1" lang="ja-JP" altLang="en-US" dirty="0"/>
                        </a:p>
                      </a:txBody>
                      <a:tcPr>
                        <a:solidFill>
                          <a:schemeClr val="accent1">
                            <a:tint val="20000"/>
                          </a:schemeClr>
                        </a:solidFill>
                      </a:tcPr>
                    </a:tc>
                    <a:tc>
                      <a:txBody>
                        <a:bodyPr/>
                        <a:lstStyle/>
                        <a:p>
                          <a:pPr algn="ctr"/>
                          <a:r>
                            <a:rPr kumimoji="1" lang="en-US" altLang="ja-JP" dirty="0"/>
                            <a:t>1</a:t>
                          </a:r>
                          <a:endParaRPr kumimoji="1" lang="ja-JP" altLang="en-US" dirty="0"/>
                        </a:p>
                      </a:txBody>
                      <a:tcPr>
                        <a:solidFill>
                          <a:schemeClr val="accent1">
                            <a:tint val="20000"/>
                          </a:schemeClr>
                        </a:solidFill>
                      </a:tcPr>
                    </a:tc>
                    <a:tc>
                      <a:txBody>
                        <a:bodyPr/>
                        <a:lstStyle/>
                        <a:p>
                          <a:pPr algn="ctr"/>
                          <a:r>
                            <a:rPr kumimoji="1" lang="en-US" altLang="ja-JP" dirty="0"/>
                            <a:t>0.29</a:t>
                          </a:r>
                          <a:endParaRPr kumimoji="1" lang="ja-JP" altLang="en-US" dirty="0"/>
                        </a:p>
                      </a:txBody>
                      <a:tcPr>
                        <a:solidFill>
                          <a:schemeClr val="accent1">
                            <a:tint val="20000"/>
                          </a:schemeClr>
                        </a:solidFill>
                      </a:tcPr>
                    </a:tc>
                    <a:extLst>
                      <a:ext uri="{0D108BD9-81ED-4DB2-BD59-A6C34878D82A}">
                        <a16:rowId xmlns:a16="http://schemas.microsoft.com/office/drawing/2014/main" val="2511017839"/>
                      </a:ext>
                    </a:extLst>
                  </a:tr>
                  <a:tr h="640080">
                    <a:tc>
                      <a:txBody>
                        <a:bodyPr/>
                        <a:lstStyle/>
                        <a:p>
                          <a:pPr algn="ctr"/>
                          <a:r>
                            <a:rPr kumimoji="1" lang="en-US" altLang="ja-JP" dirty="0"/>
                            <a:t>3 </a:t>
                          </a:r>
                          <a:r>
                            <a:rPr kumimoji="1" lang="ja-JP" altLang="en-US" dirty="0"/>
                            <a:t>月 </a:t>
                          </a:r>
                          <a:r>
                            <a:rPr kumimoji="1" lang="en-US" altLang="ja-JP" dirty="0"/>
                            <a:t>9</a:t>
                          </a:r>
                          <a:r>
                            <a:rPr kumimoji="1" lang="ja-JP" altLang="en-US" dirty="0"/>
                            <a:t> 日 </a:t>
                          </a:r>
                          <a:r>
                            <a:rPr kumimoji="1" lang="en-US" altLang="ja-JP" dirty="0"/>
                            <a:t>(</a:t>
                          </a:r>
                          <a:r>
                            <a:rPr kumimoji="1" lang="ja-JP" altLang="en-US" dirty="0"/>
                            <a:t>月</a:t>
                          </a:r>
                          <a:r>
                            <a:rPr kumimoji="1" lang="en-US" altLang="ja-JP" dirty="0"/>
                            <a:t>)</a:t>
                          </a:r>
                          <a:r>
                            <a:rPr kumimoji="1" lang="ja-JP" altLang="en-US" dirty="0"/>
                            <a:t> </a:t>
                          </a:r>
                          <a:r>
                            <a:rPr kumimoji="1" lang="en-US" altLang="ja-JP" dirty="0"/>
                            <a:t>12:00 – 13:00</a:t>
                          </a:r>
                          <a:endParaRPr kumimoji="1" lang="ja-JP" altLang="en-US" dirty="0"/>
                        </a:p>
                      </a:txBody>
                      <a:tcPr>
                        <a:solidFill>
                          <a:schemeClr val="accent1">
                            <a:tint val="20000"/>
                          </a:schemeClr>
                        </a:solidFill>
                      </a:tcPr>
                    </a:tc>
                    <a:tc>
                      <a:txBody>
                        <a:bodyPr/>
                        <a:lstStyle/>
                        <a:p>
                          <a:pPr algn="ctr"/>
                          <a:r>
                            <a:rPr kumimoji="1" lang="en-US" altLang="ja-JP" dirty="0">
                              <a:solidFill>
                                <a:srgbClr val="FF0000"/>
                              </a:solidFill>
                            </a:rPr>
                            <a:t>-0.49</a:t>
                          </a:r>
                          <a:endParaRPr kumimoji="1" lang="ja-JP" altLang="en-US" dirty="0">
                            <a:solidFill>
                              <a:srgbClr val="FF0000"/>
                            </a:solidFill>
                          </a:endParaRPr>
                        </a:p>
                      </a:txBody>
                      <a:tcPr>
                        <a:solidFill>
                          <a:srgbClr val="FF0000">
                            <a:alpha val="20000"/>
                          </a:srgbClr>
                        </a:solidFill>
                      </a:tcPr>
                    </a:tc>
                    <a:tc>
                      <a:txBody>
                        <a:bodyPr/>
                        <a:lstStyle/>
                        <a:p>
                          <a:pPr algn="ctr"/>
                          <a:r>
                            <a:rPr kumimoji="1" lang="en-US" altLang="ja-JP" dirty="0">
                              <a:solidFill>
                                <a:srgbClr val="FF0000"/>
                              </a:solidFill>
                            </a:rPr>
                            <a:t>-0.13</a:t>
                          </a:r>
                          <a:endParaRPr kumimoji="1" lang="ja-JP" altLang="en-US" dirty="0">
                            <a:solidFill>
                              <a:srgbClr val="FF0000"/>
                            </a:solidFill>
                          </a:endParaRPr>
                        </a:p>
                      </a:txBody>
                      <a:tcPr>
                        <a:solidFill>
                          <a:srgbClr val="FF0000">
                            <a:alpha val="20000"/>
                          </a:srgbClr>
                        </a:solidFill>
                      </a:tcPr>
                    </a:tc>
                    <a:tc>
                      <a:txBody>
                        <a:bodyPr/>
                        <a:lstStyle/>
                        <a:p>
                          <a:pPr algn="ctr"/>
                          <a:r>
                            <a:rPr kumimoji="1" lang="en-US" altLang="ja-JP" dirty="0"/>
                            <a:t>-0.49</a:t>
                          </a:r>
                          <a:endParaRPr kumimoji="1" lang="ja-JP" altLang="en-US" dirty="0"/>
                        </a:p>
                      </a:txBody>
                      <a:tcPr>
                        <a:solidFill>
                          <a:schemeClr val="accent1">
                            <a:tint val="20000"/>
                          </a:schemeClr>
                        </a:solidFill>
                      </a:tcPr>
                    </a:tc>
                    <a:tc>
                      <a:txBody>
                        <a:bodyPr/>
                        <a:lstStyle/>
                        <a:p>
                          <a:pPr algn="ctr"/>
                          <a:r>
                            <a:rPr kumimoji="1" lang="en-US" altLang="ja-JP" dirty="0"/>
                            <a:t>-0.47</a:t>
                          </a:r>
                          <a:endParaRPr kumimoji="1" lang="ja-JP" altLang="en-US" dirty="0"/>
                        </a:p>
                      </a:txBody>
                      <a:tcPr>
                        <a:solidFill>
                          <a:schemeClr val="accent1">
                            <a:tint val="20000"/>
                          </a:schemeClr>
                        </a:solidFill>
                      </a:tcPr>
                    </a:tc>
                    <a:tc>
                      <a:txBody>
                        <a:bodyPr/>
                        <a:lstStyle/>
                        <a:p>
                          <a:pPr algn="ctr"/>
                          <a:r>
                            <a:rPr kumimoji="1" lang="en-US" altLang="ja-JP" dirty="0"/>
                            <a:t>-0.10</a:t>
                          </a:r>
                          <a:endParaRPr kumimoji="1" lang="ja-JP" altLang="en-US" dirty="0"/>
                        </a:p>
                      </a:txBody>
                      <a:tcPr>
                        <a:solidFill>
                          <a:schemeClr val="accent1">
                            <a:tint val="20000"/>
                          </a:schemeClr>
                        </a:solidFill>
                      </a:tcPr>
                    </a:tc>
                    <a:tc>
                      <a:txBody>
                        <a:bodyPr/>
                        <a:lstStyle/>
                        <a:p>
                          <a:pPr algn="ctr"/>
                          <a:r>
                            <a:rPr kumimoji="1" lang="en-US" altLang="ja-JP" dirty="0"/>
                            <a:t>0.17</a:t>
                          </a:r>
                          <a:endParaRPr kumimoji="1" lang="ja-JP" altLang="en-US" dirty="0"/>
                        </a:p>
                      </a:txBody>
                      <a:tcPr>
                        <a:solidFill>
                          <a:schemeClr val="accent1">
                            <a:tint val="20000"/>
                          </a:schemeClr>
                        </a:solidFill>
                      </a:tcPr>
                    </a:tc>
                    <a:tc>
                      <a:txBody>
                        <a:bodyPr/>
                        <a:lstStyle/>
                        <a:p>
                          <a:pPr algn="ctr"/>
                          <a:r>
                            <a:rPr kumimoji="1" lang="en-US" altLang="ja-JP" dirty="0"/>
                            <a:t>0.85</a:t>
                          </a:r>
                          <a:endParaRPr kumimoji="1" lang="ja-JP" altLang="en-US" dirty="0"/>
                        </a:p>
                      </a:txBody>
                      <a:tcPr>
                        <a:solidFill>
                          <a:schemeClr val="accent1">
                            <a:tint val="20000"/>
                          </a:schemeClr>
                        </a:solidFill>
                      </a:tcPr>
                    </a:tc>
                    <a:tc>
                      <a:txBody>
                        <a:bodyPr/>
                        <a:lstStyle/>
                        <a:p>
                          <a:pPr algn="ctr"/>
                          <a:r>
                            <a:rPr kumimoji="1" lang="en-US" altLang="ja-JP" dirty="0"/>
                            <a:t>7.5</a:t>
                          </a:r>
                          <a:endParaRPr kumimoji="1" lang="ja-JP" altLang="en-US" dirty="0"/>
                        </a:p>
                      </a:txBody>
                      <a:tcPr>
                        <a:solidFill>
                          <a:schemeClr val="accent1">
                            <a:tint val="20000"/>
                          </a:schemeClr>
                        </a:solidFill>
                      </a:tcPr>
                    </a:tc>
                    <a:extLst>
                      <a:ext uri="{0D108BD9-81ED-4DB2-BD59-A6C34878D82A}">
                        <a16:rowId xmlns:a16="http://schemas.microsoft.com/office/drawing/2014/main" val="2938359761"/>
                      </a:ext>
                    </a:extLst>
                  </a:tr>
                </a:tbl>
              </a:graphicData>
            </a:graphic>
          </p:graphicFrame>
        </mc:Fallback>
      </mc:AlternateContent>
      <p:sp>
        <p:nvSpPr>
          <p:cNvPr id="10" name="テキスト ボックス 9">
            <a:extLst>
              <a:ext uri="{FF2B5EF4-FFF2-40B4-BE49-F238E27FC236}">
                <a16:creationId xmlns:a16="http://schemas.microsoft.com/office/drawing/2014/main" id="{3E5EFD99-D8FF-47C9-B172-314F22D4B4F1}"/>
              </a:ext>
            </a:extLst>
          </p:cNvPr>
          <p:cNvSpPr txBox="1"/>
          <p:nvPr/>
        </p:nvSpPr>
        <p:spPr>
          <a:xfrm>
            <a:off x="181475" y="1154910"/>
            <a:ext cx="7802136" cy="1107996"/>
          </a:xfrm>
          <a:prstGeom prst="rect">
            <a:avLst/>
          </a:prstGeom>
          <a:noFill/>
        </p:spPr>
        <p:txBody>
          <a:bodyPr wrap="none" rtlCol="0">
            <a:spAutoFit/>
          </a:bodyPr>
          <a:lstStyle/>
          <a:p>
            <a:pPr fontAlgn="t"/>
            <a:r>
              <a:rPr lang="ja-JP" altLang="en-US" sz="2200" dirty="0"/>
              <a:t>応答遅延の変化の仕方をモデルパラメータをもとに比較可能</a:t>
            </a:r>
            <a:endParaRPr lang="en-US" altLang="ja-JP" sz="2200" dirty="0"/>
          </a:p>
          <a:p>
            <a:pPr fontAlgn="t"/>
            <a:endParaRPr lang="en-US" altLang="ja-JP" sz="2200" dirty="0"/>
          </a:p>
          <a:p>
            <a:pPr fontAlgn="t"/>
            <a:r>
              <a:rPr lang="ja-JP" altLang="en-US" sz="2200" dirty="0"/>
              <a:t>変動値に対するモデルパラメータ</a:t>
            </a:r>
            <a:endParaRPr lang="ja-JP" altLang="ja-JP" sz="2200" dirty="0"/>
          </a:p>
        </p:txBody>
      </p:sp>
      <p:sp>
        <p:nvSpPr>
          <p:cNvPr id="12" name="正方形/長方形 11">
            <a:extLst>
              <a:ext uri="{FF2B5EF4-FFF2-40B4-BE49-F238E27FC236}">
                <a16:creationId xmlns:a16="http://schemas.microsoft.com/office/drawing/2014/main" id="{78CA39F3-D02D-4AA9-83BF-54ACE1408664}"/>
              </a:ext>
            </a:extLst>
          </p:cNvPr>
          <p:cNvSpPr/>
          <p:nvPr/>
        </p:nvSpPr>
        <p:spPr>
          <a:xfrm>
            <a:off x="353302" y="5009022"/>
            <a:ext cx="8474619" cy="430887"/>
          </a:xfrm>
          <a:prstGeom prst="rect">
            <a:avLst/>
          </a:prstGeom>
        </p:spPr>
        <p:txBody>
          <a:bodyPr wrap="square">
            <a:spAutoFit/>
          </a:bodyPr>
          <a:lstStyle/>
          <a:p>
            <a:r>
              <a:rPr lang="en-US" altLang="ja-JP" sz="2200" dirty="0">
                <a:latin typeface="LMRoman9-Regular"/>
              </a:rPr>
              <a:t>3 </a:t>
            </a:r>
            <a:r>
              <a:rPr lang="ja-JP" altLang="en-US" sz="2200" dirty="0">
                <a:latin typeface="IPAexMincho"/>
              </a:rPr>
              <a:t>月 </a:t>
            </a:r>
            <a:r>
              <a:rPr lang="en-US" altLang="ja-JP" sz="2200" dirty="0">
                <a:latin typeface="LMRoman9-Regular"/>
              </a:rPr>
              <a:t>9 </a:t>
            </a:r>
            <a:r>
              <a:rPr lang="ja-JP" altLang="en-US" sz="2200" dirty="0">
                <a:latin typeface="IPAexMincho"/>
              </a:rPr>
              <a:t>日の方が現在の変動値と過去の変動値との間に強い相関</a:t>
            </a:r>
            <a:endParaRPr lang="en-US" altLang="ja-JP" sz="2200" dirty="0">
              <a:latin typeface="IPAexMincho"/>
            </a:endParaRPr>
          </a:p>
        </p:txBody>
      </p:sp>
      <p:sp>
        <p:nvSpPr>
          <p:cNvPr id="14" name="テキスト ボックス 13">
            <a:extLst>
              <a:ext uri="{FF2B5EF4-FFF2-40B4-BE49-F238E27FC236}">
                <a16:creationId xmlns:a16="http://schemas.microsoft.com/office/drawing/2014/main" id="{4DAC5651-1731-4264-A79C-2617571FED0C}"/>
              </a:ext>
            </a:extLst>
          </p:cNvPr>
          <p:cNvSpPr txBox="1"/>
          <p:nvPr/>
        </p:nvSpPr>
        <p:spPr>
          <a:xfrm>
            <a:off x="803477" y="4286473"/>
            <a:ext cx="2723823" cy="430887"/>
          </a:xfrm>
          <a:prstGeom prst="rect">
            <a:avLst/>
          </a:prstGeom>
          <a:noFill/>
        </p:spPr>
        <p:txBody>
          <a:bodyPr wrap="none" rtlCol="0">
            <a:spAutoFit/>
          </a:bodyPr>
          <a:lstStyle/>
          <a:p>
            <a:pPr fontAlgn="t"/>
            <a:r>
              <a:rPr kumimoji="1" lang="ja-JP" altLang="en-US" sz="2200" dirty="0"/>
              <a:t>変動値に対する重み</a:t>
            </a:r>
          </a:p>
        </p:txBody>
      </p:sp>
      <p:cxnSp>
        <p:nvCxnSpPr>
          <p:cNvPr id="20" name="直線コネクタ 19">
            <a:extLst>
              <a:ext uri="{FF2B5EF4-FFF2-40B4-BE49-F238E27FC236}">
                <a16:creationId xmlns:a16="http://schemas.microsoft.com/office/drawing/2014/main" id="{3A09B5BD-53CB-44CC-BB7C-FDE5F6FCD42C}"/>
              </a:ext>
            </a:extLst>
          </p:cNvPr>
          <p:cNvCxnSpPr>
            <a:cxnSpLocks/>
          </p:cNvCxnSpPr>
          <p:nvPr/>
        </p:nvCxnSpPr>
        <p:spPr>
          <a:xfrm flipV="1">
            <a:off x="2262325" y="3926479"/>
            <a:ext cx="0" cy="359994"/>
          </a:xfrm>
          <a:prstGeom prst="line">
            <a:avLst/>
          </a:prstGeom>
          <a:ln/>
        </p:spPr>
        <p:style>
          <a:lnRef idx="2">
            <a:schemeClr val="dk1"/>
          </a:lnRef>
          <a:fillRef idx="0">
            <a:schemeClr val="dk1"/>
          </a:fillRef>
          <a:effectRef idx="1">
            <a:schemeClr val="dk1"/>
          </a:effectRef>
          <a:fontRef idx="minor">
            <a:schemeClr val="tx1"/>
          </a:fontRef>
        </p:style>
      </p:cxnSp>
      <p:cxnSp>
        <p:nvCxnSpPr>
          <p:cNvPr id="21" name="直線コネクタ 20">
            <a:extLst>
              <a:ext uri="{FF2B5EF4-FFF2-40B4-BE49-F238E27FC236}">
                <a16:creationId xmlns:a16="http://schemas.microsoft.com/office/drawing/2014/main" id="{218A346C-704D-4457-B318-29ACEA6E6B03}"/>
              </a:ext>
            </a:extLst>
          </p:cNvPr>
          <p:cNvCxnSpPr>
            <a:cxnSpLocks/>
          </p:cNvCxnSpPr>
          <p:nvPr/>
        </p:nvCxnSpPr>
        <p:spPr>
          <a:xfrm flipV="1">
            <a:off x="2262325" y="3928765"/>
            <a:ext cx="766665" cy="357708"/>
          </a:xfrm>
          <a:prstGeom prst="line">
            <a:avLst/>
          </a:prstGeom>
          <a:ln/>
        </p:spPr>
        <p:style>
          <a:lnRef idx="2">
            <a:schemeClr val="dk1"/>
          </a:lnRef>
          <a:fillRef idx="0">
            <a:schemeClr val="dk1"/>
          </a:fillRef>
          <a:effectRef idx="1">
            <a:schemeClr val="dk1"/>
          </a:effectRef>
          <a:fontRef idx="minor">
            <a:schemeClr val="tx1"/>
          </a:fontRef>
        </p:style>
      </p:cxnSp>
      <p:sp>
        <p:nvSpPr>
          <p:cNvPr id="2" name="正方形/長方形 1">
            <a:extLst>
              <a:ext uri="{FF2B5EF4-FFF2-40B4-BE49-F238E27FC236}">
                <a16:creationId xmlns:a16="http://schemas.microsoft.com/office/drawing/2014/main" id="{235854E3-2564-4C3D-9684-2DD0E381C416}"/>
              </a:ext>
            </a:extLst>
          </p:cNvPr>
          <p:cNvSpPr/>
          <p:nvPr/>
        </p:nvSpPr>
        <p:spPr>
          <a:xfrm>
            <a:off x="2094599" y="5548349"/>
            <a:ext cx="4698722" cy="430887"/>
          </a:xfrm>
          <a:prstGeom prst="rect">
            <a:avLst/>
          </a:prstGeom>
        </p:spPr>
        <p:txBody>
          <a:bodyPr wrap="none">
            <a:spAutoFit/>
          </a:bodyPr>
          <a:lstStyle/>
          <a:p>
            <a:pPr algn="ctr"/>
            <a:r>
              <a:rPr lang="ja-JP" altLang="en-US" sz="2200" dirty="0">
                <a:latin typeface="IPAexMincho"/>
              </a:rPr>
              <a:t>過去の変動値が与える影響の大きさ</a:t>
            </a:r>
            <a:endParaRPr lang="ja-JP" altLang="en-US" sz="2200" dirty="0"/>
          </a:p>
        </p:txBody>
      </p:sp>
      <p:sp>
        <p:nvSpPr>
          <p:cNvPr id="6" name="楕円 5">
            <a:extLst>
              <a:ext uri="{FF2B5EF4-FFF2-40B4-BE49-F238E27FC236}">
                <a16:creationId xmlns:a16="http://schemas.microsoft.com/office/drawing/2014/main" id="{1C8B5E28-3F3D-41B2-91CB-2A82916BCDED}"/>
              </a:ext>
            </a:extLst>
          </p:cNvPr>
          <p:cNvSpPr/>
          <p:nvPr/>
        </p:nvSpPr>
        <p:spPr>
          <a:xfrm>
            <a:off x="654518" y="6010531"/>
            <a:ext cx="2785849" cy="77610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200" dirty="0"/>
              <a:t>3 </a:t>
            </a:r>
            <a:r>
              <a:rPr kumimoji="1" lang="ja-JP" altLang="en-US" sz="2200" dirty="0"/>
              <a:t>月 </a:t>
            </a:r>
            <a:r>
              <a:rPr kumimoji="1" lang="en-US" altLang="ja-JP" sz="2200" dirty="0"/>
              <a:t>2</a:t>
            </a:r>
            <a:r>
              <a:rPr kumimoji="1" lang="ja-JP" altLang="en-US" sz="2200" dirty="0"/>
              <a:t> 日</a:t>
            </a:r>
            <a:br>
              <a:rPr kumimoji="1" lang="en-US" altLang="ja-JP" sz="2200" dirty="0"/>
            </a:br>
            <a:r>
              <a:rPr kumimoji="1" lang="ja-JP" altLang="en-US" sz="2200" dirty="0"/>
              <a:t> </a:t>
            </a:r>
            <a:r>
              <a:rPr kumimoji="1" lang="en-US" altLang="ja-JP" sz="2200" dirty="0"/>
              <a:t>12:00 – 13:00</a:t>
            </a:r>
            <a:endParaRPr kumimoji="1" lang="ja-JP" altLang="en-US" sz="2200" dirty="0"/>
          </a:p>
        </p:txBody>
      </p:sp>
      <p:sp>
        <p:nvSpPr>
          <p:cNvPr id="13" name="楕円 12">
            <a:extLst>
              <a:ext uri="{FF2B5EF4-FFF2-40B4-BE49-F238E27FC236}">
                <a16:creationId xmlns:a16="http://schemas.microsoft.com/office/drawing/2014/main" id="{57E12319-B18D-492D-B2BF-0617FBACC045}"/>
              </a:ext>
            </a:extLst>
          </p:cNvPr>
          <p:cNvSpPr/>
          <p:nvPr/>
        </p:nvSpPr>
        <p:spPr>
          <a:xfrm>
            <a:off x="4950902" y="6010531"/>
            <a:ext cx="2696370" cy="77610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200" dirty="0"/>
              <a:t>3 </a:t>
            </a:r>
            <a:r>
              <a:rPr kumimoji="1" lang="ja-JP" altLang="en-US" sz="2200" dirty="0"/>
              <a:t>月 </a:t>
            </a:r>
            <a:r>
              <a:rPr kumimoji="1" lang="en-US" altLang="ja-JP" sz="2200" dirty="0"/>
              <a:t>9</a:t>
            </a:r>
            <a:r>
              <a:rPr kumimoji="1" lang="ja-JP" altLang="en-US" sz="2200" dirty="0"/>
              <a:t> 日 </a:t>
            </a:r>
            <a:r>
              <a:rPr kumimoji="1" lang="en-US" altLang="ja-JP" sz="2200" dirty="0"/>
              <a:t>12:00 – 13:00</a:t>
            </a:r>
            <a:endParaRPr kumimoji="1" lang="ja-JP" altLang="en-US" sz="2200" dirty="0"/>
          </a:p>
        </p:txBody>
      </p:sp>
      <p:sp>
        <p:nvSpPr>
          <p:cNvPr id="9" name="フローチャート: 処理 8">
            <a:extLst>
              <a:ext uri="{FF2B5EF4-FFF2-40B4-BE49-F238E27FC236}">
                <a16:creationId xmlns:a16="http://schemas.microsoft.com/office/drawing/2014/main" id="{A7780616-C06D-4A40-9A8A-213B61EB12BD}"/>
              </a:ext>
            </a:extLst>
          </p:cNvPr>
          <p:cNvSpPr/>
          <p:nvPr/>
        </p:nvSpPr>
        <p:spPr>
          <a:xfrm>
            <a:off x="4506324" y="6010531"/>
            <a:ext cx="106091" cy="694402"/>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200"/>
          </a:p>
        </p:txBody>
      </p:sp>
      <p:cxnSp>
        <p:nvCxnSpPr>
          <p:cNvPr id="16" name="直線コネクタ 15">
            <a:extLst>
              <a:ext uri="{FF2B5EF4-FFF2-40B4-BE49-F238E27FC236}">
                <a16:creationId xmlns:a16="http://schemas.microsoft.com/office/drawing/2014/main" id="{77DC20EB-174F-4A2B-9CF4-4C4367A3364B}"/>
              </a:ext>
            </a:extLst>
          </p:cNvPr>
          <p:cNvCxnSpPr>
            <a:cxnSpLocks/>
          </p:cNvCxnSpPr>
          <p:nvPr/>
        </p:nvCxnSpPr>
        <p:spPr>
          <a:xfrm>
            <a:off x="3790214" y="6350281"/>
            <a:ext cx="750211" cy="0"/>
          </a:xfrm>
          <a:prstGeom prst="line">
            <a:avLst/>
          </a:prstGeom>
        </p:spPr>
        <p:style>
          <a:lnRef idx="3">
            <a:schemeClr val="dk1"/>
          </a:lnRef>
          <a:fillRef idx="0">
            <a:schemeClr val="dk1"/>
          </a:fillRef>
          <a:effectRef idx="2">
            <a:schemeClr val="dk1"/>
          </a:effectRef>
          <a:fontRef idx="minor">
            <a:schemeClr val="tx1"/>
          </a:fontRef>
        </p:style>
      </p:cxnSp>
      <p:cxnSp>
        <p:nvCxnSpPr>
          <p:cNvPr id="22" name="直線コネクタ 21">
            <a:extLst>
              <a:ext uri="{FF2B5EF4-FFF2-40B4-BE49-F238E27FC236}">
                <a16:creationId xmlns:a16="http://schemas.microsoft.com/office/drawing/2014/main" id="{96FF76B5-B2A5-48E3-911C-3DC316385801}"/>
              </a:ext>
            </a:extLst>
          </p:cNvPr>
          <p:cNvCxnSpPr>
            <a:cxnSpLocks/>
          </p:cNvCxnSpPr>
          <p:nvPr/>
        </p:nvCxnSpPr>
        <p:spPr>
          <a:xfrm>
            <a:off x="3790214" y="6507733"/>
            <a:ext cx="750211" cy="0"/>
          </a:xfrm>
          <a:prstGeom prst="line">
            <a:avLst/>
          </a:prstGeom>
        </p:spPr>
        <p:style>
          <a:lnRef idx="3">
            <a:schemeClr val="dk1"/>
          </a:lnRef>
          <a:fillRef idx="0">
            <a:schemeClr val="dk1"/>
          </a:fillRef>
          <a:effectRef idx="2">
            <a:schemeClr val="dk1"/>
          </a:effectRef>
          <a:fontRef idx="minor">
            <a:schemeClr val="tx1"/>
          </a:fontRef>
        </p:style>
      </p:cxnSp>
      <p:cxnSp>
        <p:nvCxnSpPr>
          <p:cNvPr id="19" name="直線コネクタ 18">
            <a:extLst>
              <a:ext uri="{FF2B5EF4-FFF2-40B4-BE49-F238E27FC236}">
                <a16:creationId xmlns:a16="http://schemas.microsoft.com/office/drawing/2014/main" id="{5B0A9BDD-78CD-4F92-A88A-4180171F024F}"/>
              </a:ext>
            </a:extLst>
          </p:cNvPr>
          <p:cNvCxnSpPr/>
          <p:nvPr/>
        </p:nvCxnSpPr>
        <p:spPr>
          <a:xfrm>
            <a:off x="3977249" y="6213878"/>
            <a:ext cx="330672" cy="404155"/>
          </a:xfrm>
          <a:prstGeom prst="line">
            <a:avLst/>
          </a:prstGeom>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7" name="正方形/長方形 6">
                <a:extLst>
                  <a:ext uri="{FF2B5EF4-FFF2-40B4-BE49-F238E27FC236}">
                    <a16:creationId xmlns:a16="http://schemas.microsoft.com/office/drawing/2014/main" id="{217802F9-4796-4017-9956-DA81CF00BBC0}"/>
                  </a:ext>
                </a:extLst>
              </p:cNvPr>
              <p:cNvSpPr/>
              <p:nvPr/>
            </p:nvSpPr>
            <p:spPr>
              <a:xfrm>
                <a:off x="3440367" y="4045230"/>
                <a:ext cx="5495603" cy="84856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b="0" i="0" smtClean="0">
                          <a:solidFill>
                            <a:schemeClr val="tx1"/>
                          </a:solidFill>
                          <a:latin typeface="Cambria Math" panose="02040503050406030204" pitchFamily="18" charset="0"/>
                        </a:rPr>
                        <m:t>Δ</m:t>
                      </m:r>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𝑦</m:t>
                          </m:r>
                        </m:e>
                        <m:sub>
                          <m:r>
                            <a:rPr lang="en-US" altLang="ja-JP" i="1">
                              <a:solidFill>
                                <a:schemeClr val="tx1"/>
                              </a:solidFill>
                              <a:latin typeface="Cambria Math" panose="02040503050406030204" pitchFamily="18" charset="0"/>
                            </a:rPr>
                            <m:t>𝑡</m:t>
                          </m:r>
                        </m:sub>
                      </m:sSub>
                      <m:r>
                        <a:rPr lang="en-US" altLang="ja-JP" i="1">
                          <a:solidFill>
                            <a:schemeClr val="tx1"/>
                          </a:solidFill>
                          <a:latin typeface="Cambria Math" panose="02040503050406030204" pitchFamily="18" charset="0"/>
                        </a:rPr>
                        <m:t>=</m:t>
                      </m:r>
                      <m:nary>
                        <m:naryPr>
                          <m:chr m:val="∑"/>
                          <m:ctrlPr>
                            <a:rPr lang="en-US" altLang="ja-JP" i="1">
                              <a:solidFill>
                                <a:schemeClr val="tx1"/>
                              </a:solidFill>
                              <a:latin typeface="Cambria Math" panose="02040503050406030204" pitchFamily="18" charset="0"/>
                            </a:rPr>
                          </m:ctrlPr>
                        </m:naryPr>
                        <m:sub>
                          <m:r>
                            <m:rPr>
                              <m:brk m:alnAt="23"/>
                            </m:rPr>
                            <a:rPr lang="en-US" altLang="ja-JP" i="1">
                              <a:solidFill>
                                <a:schemeClr val="tx1"/>
                              </a:solidFill>
                              <a:latin typeface="Cambria Math" panose="02040503050406030204" pitchFamily="18" charset="0"/>
                            </a:rPr>
                            <m:t>𝑖</m:t>
                          </m:r>
                          <m:r>
                            <a:rPr lang="en-US" altLang="ja-JP" i="1">
                              <a:solidFill>
                                <a:schemeClr val="tx1"/>
                              </a:solidFill>
                              <a:latin typeface="Cambria Math" panose="02040503050406030204" pitchFamily="18" charset="0"/>
                            </a:rPr>
                            <m:t>=1</m:t>
                          </m:r>
                        </m:sub>
                        <m:sup>
                          <m:r>
                            <a:rPr lang="en-US" altLang="ja-JP" i="1" smtClean="0">
                              <a:solidFill>
                                <a:schemeClr val="tx1"/>
                              </a:solidFill>
                              <a:latin typeface="Cambria Math" panose="02040503050406030204" pitchFamily="18" charset="0"/>
                            </a:rPr>
                            <m:t>𝑝</m:t>
                          </m:r>
                        </m:sup>
                        <m:e>
                          <m:sSub>
                            <m:sSubPr>
                              <m:ctrlPr>
                                <a:rPr lang="en-US" altLang="ja-JP" i="1" smtClean="0">
                                  <a:solidFill>
                                    <a:srgbClr val="FF0000"/>
                                  </a:solidFill>
                                  <a:latin typeface="Cambria Math" panose="02040503050406030204" pitchFamily="18" charset="0"/>
                                </a:rPr>
                              </m:ctrlPr>
                            </m:sSubPr>
                            <m:e>
                              <m:r>
                                <a:rPr lang="en-US" altLang="ja-JP" i="1">
                                  <a:solidFill>
                                    <a:srgbClr val="FF0000"/>
                                  </a:solidFill>
                                  <a:latin typeface="Cambria Math" panose="02040503050406030204" pitchFamily="18" charset="0"/>
                                </a:rPr>
                                <m:t>𝑎</m:t>
                              </m:r>
                            </m:e>
                            <m:sub>
                              <m:r>
                                <a:rPr lang="en-US" altLang="ja-JP" i="1">
                                  <a:solidFill>
                                    <a:srgbClr val="FF0000"/>
                                  </a:solidFill>
                                  <a:latin typeface="Cambria Math" panose="02040503050406030204" pitchFamily="18" charset="0"/>
                                </a:rPr>
                                <m:t>𝑖</m:t>
                              </m:r>
                            </m:sub>
                          </m:sSub>
                          <m:sSub>
                            <m:sSubPr>
                              <m:ctrlPr>
                                <a:rPr lang="en-US" altLang="ja-JP" i="1">
                                  <a:solidFill>
                                    <a:schemeClr val="tx1"/>
                                  </a:solidFill>
                                  <a:latin typeface="Cambria Math" panose="02040503050406030204" pitchFamily="18" charset="0"/>
                                </a:rPr>
                              </m:ctrlPr>
                            </m:sSubPr>
                            <m:e>
                              <m:r>
                                <m:rPr>
                                  <m:sty m:val="p"/>
                                </m:rPr>
                                <a:rPr lang="en-US" altLang="ja-JP" b="0" i="0" smtClean="0">
                                  <a:solidFill>
                                    <a:schemeClr val="tx1"/>
                                  </a:solidFill>
                                  <a:latin typeface="Cambria Math" panose="02040503050406030204" pitchFamily="18" charset="0"/>
                                </a:rPr>
                                <m:t>Δ</m:t>
                              </m:r>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𝑡</m:t>
                              </m:r>
                              <m:r>
                                <a:rPr lang="en-US" altLang="ja-JP" i="1">
                                  <a:solidFill>
                                    <a:schemeClr val="tx1"/>
                                  </a:solidFill>
                                  <a:latin typeface="Cambria Math" panose="02040503050406030204" pitchFamily="18" charset="0"/>
                                </a:rPr>
                                <m:t>−</m:t>
                              </m:r>
                              <m:r>
                                <a:rPr lang="en-US" altLang="ja-JP" i="1">
                                  <a:solidFill>
                                    <a:schemeClr val="tx1"/>
                                  </a:solidFill>
                                  <a:latin typeface="Cambria Math" panose="02040503050406030204" pitchFamily="18" charset="0"/>
                                </a:rPr>
                                <m:t>𝑖</m:t>
                              </m:r>
                            </m:sub>
                          </m:sSub>
                        </m:e>
                      </m:nary>
                      <m:r>
                        <a:rPr lang="en-US" altLang="ja-JP" i="1">
                          <a:solidFill>
                            <a:schemeClr val="tx1"/>
                          </a:solidFill>
                          <a:latin typeface="Cambria Math" panose="02040503050406030204" pitchFamily="18" charset="0"/>
                        </a:rPr>
                        <m:t>+ </m:t>
                      </m:r>
                      <m:nary>
                        <m:naryPr>
                          <m:chr m:val="∑"/>
                          <m:ctrlPr>
                            <a:rPr lang="en-US" altLang="ja-JP" i="1">
                              <a:solidFill>
                                <a:schemeClr val="tx1"/>
                              </a:solidFill>
                              <a:latin typeface="Cambria Math" panose="02040503050406030204" pitchFamily="18" charset="0"/>
                            </a:rPr>
                          </m:ctrlPr>
                        </m:naryPr>
                        <m:sub>
                          <m:r>
                            <m:rPr>
                              <m:brk m:alnAt="23"/>
                            </m:rPr>
                            <a:rPr lang="en-US" altLang="ja-JP" i="1">
                              <a:solidFill>
                                <a:schemeClr val="tx1"/>
                              </a:solidFill>
                              <a:latin typeface="Cambria Math" panose="02040503050406030204" pitchFamily="18" charset="0"/>
                            </a:rPr>
                            <m:t>𝑖</m:t>
                          </m:r>
                          <m:r>
                            <a:rPr lang="en-US" altLang="ja-JP" i="1">
                              <a:solidFill>
                                <a:schemeClr val="tx1"/>
                              </a:solidFill>
                              <a:latin typeface="Cambria Math" panose="02040503050406030204" pitchFamily="18" charset="0"/>
                            </a:rPr>
                            <m:t>=1</m:t>
                          </m:r>
                        </m:sub>
                        <m:sup>
                          <m:r>
                            <a:rPr lang="en-US" altLang="ja-JP" i="1">
                              <a:solidFill>
                                <a:schemeClr val="tx1"/>
                              </a:solidFill>
                              <a:latin typeface="Cambria Math" panose="02040503050406030204" pitchFamily="18" charset="0"/>
                            </a:rPr>
                            <m:t>𝑞</m:t>
                          </m:r>
                        </m:sup>
                        <m:e>
                          <m:sSub>
                            <m:sSubPr>
                              <m:ctrlPr>
                                <a:rPr lang="en-US" altLang="ja-JP" i="1">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𝑏</m:t>
                              </m:r>
                            </m:e>
                            <m:sub>
                              <m:r>
                                <a:rPr lang="en-US" altLang="ja-JP" i="1">
                                  <a:solidFill>
                                    <a:schemeClr val="tx1"/>
                                  </a:solidFill>
                                  <a:latin typeface="Cambria Math" panose="02040503050406030204" pitchFamily="18" charset="0"/>
                                </a:rPr>
                                <m:t>𝑖</m:t>
                              </m:r>
                            </m:sub>
                          </m:sSub>
                          <m:d>
                            <m:dPr>
                              <m:ctrlPr>
                                <a:rPr lang="en-US" altLang="ja-JP" i="1">
                                  <a:solidFill>
                                    <a:schemeClr val="tx1"/>
                                  </a:solidFill>
                                  <a:latin typeface="Cambria Math" panose="02040503050406030204" pitchFamily="18" charset="0"/>
                                </a:rPr>
                              </m:ctrlPr>
                            </m:dPr>
                            <m:e>
                              <m:r>
                                <m:rPr>
                                  <m:sty m:val="p"/>
                                </m:rPr>
                                <a:rPr lang="en-US" altLang="ja-JP" b="0" i="0" smtClean="0">
                                  <a:solidFill>
                                    <a:schemeClr val="tx1"/>
                                  </a:solidFill>
                                  <a:latin typeface="Cambria Math" panose="02040503050406030204" pitchFamily="18" charset="0"/>
                                </a:rPr>
                                <m:t>Δ</m:t>
                              </m:r>
                              <m:sSub>
                                <m:sSubPr>
                                  <m:ctrlPr>
                                    <a:rPr lang="en-US" altLang="ja-JP" i="1">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𝑡</m:t>
                                  </m:r>
                                  <m:r>
                                    <a:rPr lang="en-US" altLang="ja-JP" i="1">
                                      <a:solidFill>
                                        <a:schemeClr val="tx1"/>
                                      </a:solidFill>
                                      <a:latin typeface="Cambria Math" panose="02040503050406030204" pitchFamily="18" charset="0"/>
                                    </a:rPr>
                                    <m:t>−</m:t>
                                  </m:r>
                                  <m:r>
                                    <a:rPr lang="en-US" altLang="ja-JP" i="1">
                                      <a:solidFill>
                                        <a:schemeClr val="tx1"/>
                                      </a:solidFill>
                                      <a:latin typeface="Cambria Math" panose="02040503050406030204" pitchFamily="18" charset="0"/>
                                    </a:rPr>
                                    <m:t>𝑖</m:t>
                                  </m:r>
                                </m:sub>
                              </m:sSub>
                              <m:r>
                                <a:rPr lang="en-US" altLang="ja-JP" i="1">
                                  <a:solidFill>
                                    <a:schemeClr val="tx1"/>
                                  </a:solidFill>
                                  <a:latin typeface="Cambria Math" panose="02040503050406030204" pitchFamily="18" charset="0"/>
                                </a:rPr>
                                <m:t>−</m:t>
                              </m:r>
                              <m:sSub>
                                <m:sSubPr>
                                  <m:ctrlPr>
                                    <a:rPr lang="en-US" altLang="ja-JP" i="1">
                                      <a:solidFill>
                                        <a:schemeClr val="tx1"/>
                                      </a:solidFill>
                                      <a:latin typeface="Cambria Math" panose="02040503050406030204" pitchFamily="18" charset="0"/>
                                    </a:rPr>
                                  </m:ctrlPr>
                                </m:sSubPr>
                                <m:e>
                                  <m:r>
                                    <m:rPr>
                                      <m:sty m:val="p"/>
                                    </m:rPr>
                                    <a:rPr lang="en-US" altLang="ja-JP" b="0" i="0" smtClean="0">
                                      <a:solidFill>
                                        <a:schemeClr val="tx1"/>
                                      </a:solidFill>
                                      <a:latin typeface="Cambria Math" panose="02040503050406030204" pitchFamily="18" charset="0"/>
                                    </a:rPr>
                                    <m:t>Δ</m:t>
                                  </m:r>
                                  <m:acc>
                                    <m:accPr>
                                      <m:chr m:val="̂"/>
                                      <m:ctrlPr>
                                        <a:rPr lang="en-US" altLang="ja-JP" i="1">
                                          <a:solidFill>
                                            <a:schemeClr val="tx1"/>
                                          </a:solidFill>
                                          <a:latin typeface="Cambria Math" panose="02040503050406030204" pitchFamily="18" charset="0"/>
                                        </a:rPr>
                                      </m:ctrlPr>
                                    </m:accPr>
                                    <m:e>
                                      <m:r>
                                        <a:rPr lang="en-US" altLang="ja-JP" i="1">
                                          <a:solidFill>
                                            <a:schemeClr val="tx1"/>
                                          </a:solidFill>
                                          <a:latin typeface="Cambria Math" panose="02040503050406030204" pitchFamily="18" charset="0"/>
                                        </a:rPr>
                                        <m:t>𝑦</m:t>
                                      </m:r>
                                    </m:e>
                                  </m:acc>
                                </m:e>
                                <m:sub>
                                  <m:r>
                                    <a:rPr lang="en-US" altLang="ja-JP" i="1">
                                      <a:solidFill>
                                        <a:schemeClr val="tx1"/>
                                      </a:solidFill>
                                      <a:latin typeface="Cambria Math" panose="02040503050406030204" pitchFamily="18" charset="0"/>
                                    </a:rPr>
                                    <m:t>𝑡</m:t>
                                  </m:r>
                                  <m:r>
                                    <a:rPr lang="en-US" altLang="ja-JP" i="1">
                                      <a:solidFill>
                                        <a:schemeClr val="tx1"/>
                                      </a:solidFill>
                                      <a:latin typeface="Cambria Math" panose="02040503050406030204" pitchFamily="18" charset="0"/>
                                    </a:rPr>
                                    <m:t>−</m:t>
                                  </m:r>
                                  <m:r>
                                    <a:rPr lang="en-US" altLang="ja-JP" i="1">
                                      <a:solidFill>
                                        <a:schemeClr val="tx1"/>
                                      </a:solidFill>
                                      <a:latin typeface="Cambria Math" panose="02040503050406030204" pitchFamily="18" charset="0"/>
                                    </a:rPr>
                                    <m:t>𝑖</m:t>
                                  </m:r>
                                </m:sub>
                              </m:sSub>
                            </m:e>
                          </m:d>
                        </m:e>
                      </m:nary>
                      <m:r>
                        <a:rPr lang="en-US" altLang="ja-JP" i="1">
                          <a:solidFill>
                            <a:schemeClr val="tx1"/>
                          </a:solidFill>
                          <a:latin typeface="Cambria Math" panose="02040503050406030204" pitchFamily="18" charset="0"/>
                        </a:rPr>
                        <m:t>+</m:t>
                      </m:r>
                      <m:r>
                        <a:rPr lang="en-US" altLang="ja-JP" i="1">
                          <a:solidFill>
                            <a:schemeClr val="tx1"/>
                          </a:solidFill>
                          <a:latin typeface="Cambria Math" panose="02040503050406030204" pitchFamily="18" charset="0"/>
                        </a:rPr>
                        <m:t>𝑐</m:t>
                      </m:r>
                      <m:r>
                        <a:rPr lang="en-US" altLang="ja-JP" i="1">
                          <a:solidFill>
                            <a:schemeClr val="tx1"/>
                          </a:solidFill>
                          <a:latin typeface="Cambria Math" panose="02040503050406030204" pitchFamily="18" charset="0"/>
                        </a:rPr>
                        <m:t>+</m:t>
                      </m:r>
                      <m:sSub>
                        <m:sSubPr>
                          <m:ctrlPr>
                            <a:rPr lang="en-US" altLang="ja-JP" i="1">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𝜀</m:t>
                          </m:r>
                        </m:e>
                        <m:sub>
                          <m:r>
                            <a:rPr lang="en-US" altLang="ja-JP" i="1">
                              <a:solidFill>
                                <a:schemeClr val="tx1"/>
                              </a:solidFill>
                              <a:latin typeface="Cambria Math" panose="02040503050406030204" pitchFamily="18" charset="0"/>
                            </a:rPr>
                            <m:t>𝑡</m:t>
                          </m:r>
                        </m:sub>
                      </m:sSub>
                    </m:oMath>
                  </m:oMathPara>
                </a14:m>
                <a:endParaRPr lang="ja-JP" altLang="en-US" dirty="0"/>
              </a:p>
            </p:txBody>
          </p:sp>
        </mc:Choice>
        <mc:Fallback xmlns="">
          <p:sp>
            <p:nvSpPr>
              <p:cNvPr id="7" name="正方形/長方形 6">
                <a:extLst>
                  <a:ext uri="{FF2B5EF4-FFF2-40B4-BE49-F238E27FC236}">
                    <a16:creationId xmlns:a16="http://schemas.microsoft.com/office/drawing/2014/main" id="{217802F9-4796-4017-9956-DA81CF00BBC0}"/>
                  </a:ext>
                </a:extLst>
              </p:cNvPr>
              <p:cNvSpPr>
                <a:spLocks noRot="1" noChangeAspect="1" noMove="1" noResize="1" noEditPoints="1" noAdjustHandles="1" noChangeArrowheads="1" noChangeShapeType="1" noTextEdit="1"/>
              </p:cNvSpPr>
              <p:nvPr/>
            </p:nvSpPr>
            <p:spPr>
              <a:xfrm>
                <a:off x="3440367" y="4045230"/>
                <a:ext cx="5495603" cy="848566"/>
              </a:xfrm>
              <a:prstGeom prst="rect">
                <a:avLst/>
              </a:prstGeom>
              <a:blipFill>
                <a:blip r:embed="rId4"/>
                <a:stretch>
                  <a:fillRect/>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8196724F-020A-486B-8294-ADE7FDEC2249}"/>
              </a:ext>
            </a:extLst>
          </p:cNvPr>
          <p:cNvSpPr txBox="1"/>
          <p:nvPr/>
        </p:nvSpPr>
        <p:spPr>
          <a:xfrm>
            <a:off x="5845855" y="673219"/>
            <a:ext cx="3416320" cy="369332"/>
          </a:xfrm>
          <a:prstGeom prst="rect">
            <a:avLst/>
          </a:prstGeom>
          <a:noFill/>
        </p:spPr>
        <p:txBody>
          <a:bodyPr wrap="none" rtlCol="0">
            <a:spAutoFit/>
          </a:bodyPr>
          <a:lstStyle/>
          <a:p>
            <a:r>
              <a:rPr kumimoji="1" lang="ja-JP" altLang="en-US" dirty="0">
                <a:solidFill>
                  <a:schemeClr val="bg1"/>
                </a:solidFill>
              </a:rPr>
              <a:t>～時系列モデリングによる分析</a:t>
            </a:r>
            <a:endParaRPr kumimoji="1" lang="en-US" altLang="ja-JP" dirty="0">
              <a:solidFill>
                <a:schemeClr val="bg1"/>
              </a:solidFill>
            </a:endParaRPr>
          </a:p>
        </p:txBody>
      </p:sp>
    </p:spTree>
    <p:extLst>
      <p:ext uri="{BB962C8B-B14F-4D97-AF65-F5344CB8AC3E}">
        <p14:creationId xmlns:p14="http://schemas.microsoft.com/office/powerpoint/2010/main" val="101303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56091E6C-33BC-4F36-A765-2BF07109A3DA}"/>
              </a:ext>
            </a:extLst>
          </p:cNvPr>
          <p:cNvSpPr>
            <a:spLocks noGrp="1"/>
          </p:cNvSpPr>
          <p:nvPr>
            <p:ph type="sldNum" sz="quarter" idx="12"/>
          </p:nvPr>
        </p:nvSpPr>
        <p:spPr/>
        <p:txBody>
          <a:bodyPr/>
          <a:lstStyle/>
          <a:p>
            <a:fld id="{0FE09158-4641-447D-A5C8-E118829299E3}" type="slidenum">
              <a:rPr kumimoji="1" lang="ja-JP" altLang="en-US" smtClean="0"/>
              <a:pPr/>
              <a:t>12</a:t>
            </a:fld>
            <a:endParaRPr kumimoji="1" lang="ja-JP" altLang="en-US" dirty="0"/>
          </a:p>
        </p:txBody>
      </p:sp>
      <p:sp>
        <p:nvSpPr>
          <p:cNvPr id="4" name="タイトル 3">
            <a:extLst>
              <a:ext uri="{FF2B5EF4-FFF2-40B4-BE49-F238E27FC236}">
                <a16:creationId xmlns:a16="http://schemas.microsoft.com/office/drawing/2014/main" id="{67487AAC-FE28-4B8D-B6DE-9AFB71359362}"/>
              </a:ext>
            </a:extLst>
          </p:cNvPr>
          <p:cNvSpPr>
            <a:spLocks noGrp="1"/>
          </p:cNvSpPr>
          <p:nvPr>
            <p:ph type="title"/>
          </p:nvPr>
        </p:nvSpPr>
        <p:spPr/>
        <p:txBody>
          <a:bodyPr>
            <a:normAutofit/>
          </a:bodyPr>
          <a:lstStyle/>
          <a:p>
            <a:r>
              <a:rPr kumimoji="1" lang="ja-JP" altLang="en-US" sz="3200" dirty="0"/>
              <a:t>時系列</a:t>
            </a:r>
            <a:r>
              <a:rPr lang="ja-JP" altLang="en-US" sz="3200" dirty="0"/>
              <a:t>モデリングによる</a:t>
            </a:r>
            <a:r>
              <a:rPr kumimoji="1" lang="ja-JP" altLang="en-US" sz="3200" dirty="0"/>
              <a:t>異常検知手法</a:t>
            </a:r>
          </a:p>
        </p:txBody>
      </p:sp>
      <p:sp>
        <p:nvSpPr>
          <p:cNvPr id="23" name="テキスト ボックス 22">
            <a:extLst>
              <a:ext uri="{FF2B5EF4-FFF2-40B4-BE49-F238E27FC236}">
                <a16:creationId xmlns:a16="http://schemas.microsoft.com/office/drawing/2014/main" id="{778AF1FA-7470-4BC2-91BF-FAAAF026B793}"/>
              </a:ext>
            </a:extLst>
          </p:cNvPr>
          <p:cNvSpPr txBox="1"/>
          <p:nvPr/>
        </p:nvSpPr>
        <p:spPr>
          <a:xfrm>
            <a:off x="632490" y="4969414"/>
            <a:ext cx="3531935" cy="430887"/>
          </a:xfrm>
          <a:prstGeom prst="rect">
            <a:avLst/>
          </a:prstGeom>
          <a:noFill/>
        </p:spPr>
        <p:txBody>
          <a:bodyPr wrap="square" rtlCol="0">
            <a:spAutoFit/>
          </a:bodyPr>
          <a:lstStyle/>
          <a:p>
            <a:pPr algn="ctr"/>
            <a:r>
              <a:rPr lang="ja-JP" altLang="en-US" sz="2200" dirty="0"/>
              <a:t>差が大きい状態が継続</a:t>
            </a:r>
            <a:endParaRPr kumimoji="1" lang="ja-JP" altLang="en-US" sz="2200" dirty="0"/>
          </a:p>
        </p:txBody>
      </p:sp>
      <p:sp>
        <p:nvSpPr>
          <p:cNvPr id="24" name="矢印: 下 23">
            <a:extLst>
              <a:ext uri="{FF2B5EF4-FFF2-40B4-BE49-F238E27FC236}">
                <a16:creationId xmlns:a16="http://schemas.microsoft.com/office/drawing/2014/main" id="{7BFAB16C-EA45-445A-9781-1633736E530F}"/>
              </a:ext>
            </a:extLst>
          </p:cNvPr>
          <p:cNvSpPr/>
          <p:nvPr/>
        </p:nvSpPr>
        <p:spPr>
          <a:xfrm>
            <a:off x="2057579" y="5340326"/>
            <a:ext cx="512842" cy="58572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2200"/>
          </a:p>
        </p:txBody>
      </p:sp>
      <p:cxnSp>
        <p:nvCxnSpPr>
          <p:cNvPr id="33" name="直線コネクタ 32">
            <a:extLst>
              <a:ext uri="{FF2B5EF4-FFF2-40B4-BE49-F238E27FC236}">
                <a16:creationId xmlns:a16="http://schemas.microsoft.com/office/drawing/2014/main" id="{FACB7822-91EE-42A3-A72D-334B741E2D35}"/>
              </a:ext>
            </a:extLst>
          </p:cNvPr>
          <p:cNvCxnSpPr>
            <a:cxnSpLocks/>
          </p:cNvCxnSpPr>
          <p:nvPr/>
        </p:nvCxnSpPr>
        <p:spPr>
          <a:xfrm>
            <a:off x="4752710" y="2103120"/>
            <a:ext cx="1" cy="4318906"/>
          </a:xfrm>
          <a:prstGeom prst="line">
            <a:avLst/>
          </a:prstGeom>
          <a:ln>
            <a:prstDash val="dash"/>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57" name="正方形/長方形 56">
            <a:extLst>
              <a:ext uri="{FF2B5EF4-FFF2-40B4-BE49-F238E27FC236}">
                <a16:creationId xmlns:a16="http://schemas.microsoft.com/office/drawing/2014/main" id="{66F62442-7D33-4C59-880D-4C7990650CA7}"/>
              </a:ext>
            </a:extLst>
          </p:cNvPr>
          <p:cNvSpPr/>
          <p:nvPr/>
        </p:nvSpPr>
        <p:spPr>
          <a:xfrm>
            <a:off x="5174688" y="4928489"/>
            <a:ext cx="3439711" cy="430887"/>
          </a:xfrm>
          <a:prstGeom prst="rect">
            <a:avLst/>
          </a:prstGeom>
        </p:spPr>
        <p:txBody>
          <a:bodyPr wrap="square">
            <a:spAutoFit/>
          </a:bodyPr>
          <a:lstStyle/>
          <a:p>
            <a:pPr algn="ctr"/>
            <a:r>
              <a:rPr lang="ja-JP" altLang="en-US" sz="2200" dirty="0"/>
              <a:t>パラメータが大きく変化</a:t>
            </a:r>
          </a:p>
        </p:txBody>
      </p:sp>
      <p:pic>
        <p:nvPicPr>
          <p:cNvPr id="71" name="Picture 2" descr="工場のイラスト">
            <a:hlinkClick r:id="rId3"/>
            <a:extLst>
              <a:ext uri="{FF2B5EF4-FFF2-40B4-BE49-F238E27FC236}">
                <a16:creationId xmlns:a16="http://schemas.microsoft.com/office/drawing/2014/main" id="{661C34C2-0D80-4842-A551-D99824848B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8125" y="2407518"/>
            <a:ext cx="2234694" cy="1816020"/>
          </a:xfrm>
          <a:prstGeom prst="rect">
            <a:avLst/>
          </a:prstGeom>
          <a:noFill/>
          <a:extLst>
            <a:ext uri="{909E8E84-426E-40DD-AFC4-6F175D3DCCD1}">
              <a14:hiddenFill xmlns:a14="http://schemas.microsoft.com/office/drawing/2010/main">
                <a:solidFill>
                  <a:srgbClr val="FFFFFF"/>
                </a:solidFill>
              </a14:hiddenFill>
            </a:ext>
          </a:extLst>
        </p:spPr>
      </p:pic>
      <p:sp>
        <p:nvSpPr>
          <p:cNvPr id="72" name="正方形/長方形 71">
            <a:extLst>
              <a:ext uri="{FF2B5EF4-FFF2-40B4-BE49-F238E27FC236}">
                <a16:creationId xmlns:a16="http://schemas.microsoft.com/office/drawing/2014/main" id="{82ED2AC3-1E02-4151-8FD6-1CE574C0A55F}"/>
              </a:ext>
            </a:extLst>
          </p:cNvPr>
          <p:cNvSpPr/>
          <p:nvPr/>
        </p:nvSpPr>
        <p:spPr>
          <a:xfrm>
            <a:off x="5174688" y="3486699"/>
            <a:ext cx="1620811" cy="599425"/>
          </a:xfrm>
          <a:prstGeom prst="rect">
            <a:avLst/>
          </a:prstGeom>
          <a:solidFill>
            <a:schemeClr val="bg1">
              <a:lumMod val="7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200" dirty="0"/>
          </a:p>
        </p:txBody>
      </p:sp>
      <p:pic>
        <p:nvPicPr>
          <p:cNvPr id="74" name="Picture 6" descr="射出成形機のイラスト">
            <a:hlinkClick r:id="rId5"/>
            <a:extLst>
              <a:ext uri="{FF2B5EF4-FFF2-40B4-BE49-F238E27FC236}">
                <a16:creationId xmlns:a16="http://schemas.microsoft.com/office/drawing/2014/main" id="{A81C42DC-D7B2-4295-AEFD-4DAF3B5B34F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42886" y="3525005"/>
            <a:ext cx="567072" cy="546995"/>
          </a:xfrm>
          <a:prstGeom prst="rect">
            <a:avLst/>
          </a:prstGeom>
          <a:noFill/>
          <a:extLst>
            <a:ext uri="{909E8E84-426E-40DD-AFC4-6F175D3DCCD1}">
              <a14:hiddenFill xmlns:a14="http://schemas.microsoft.com/office/drawing/2010/main">
                <a:solidFill>
                  <a:srgbClr val="FFFFFF"/>
                </a:solidFill>
              </a14:hiddenFill>
            </a:ext>
          </a:extLst>
        </p:spPr>
      </p:pic>
      <p:sp>
        <p:nvSpPr>
          <p:cNvPr id="77" name="正方形/長方形 76">
            <a:extLst>
              <a:ext uri="{FF2B5EF4-FFF2-40B4-BE49-F238E27FC236}">
                <a16:creationId xmlns:a16="http://schemas.microsoft.com/office/drawing/2014/main" id="{91368281-8BD3-41FE-A172-2AB58366F827}"/>
              </a:ext>
            </a:extLst>
          </p:cNvPr>
          <p:cNvSpPr/>
          <p:nvPr/>
        </p:nvSpPr>
        <p:spPr>
          <a:xfrm>
            <a:off x="5312995" y="2499093"/>
            <a:ext cx="1474540" cy="4706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200" dirty="0"/>
          </a:p>
        </p:txBody>
      </p:sp>
      <p:sp>
        <p:nvSpPr>
          <p:cNvPr id="121" name="吹き出し: 四角形 120">
            <a:extLst>
              <a:ext uri="{FF2B5EF4-FFF2-40B4-BE49-F238E27FC236}">
                <a16:creationId xmlns:a16="http://schemas.microsoft.com/office/drawing/2014/main" id="{E409FDD0-EC5F-4BF8-A95B-7A3044FE561C}"/>
              </a:ext>
            </a:extLst>
          </p:cNvPr>
          <p:cNvSpPr/>
          <p:nvPr/>
        </p:nvSpPr>
        <p:spPr>
          <a:xfrm>
            <a:off x="6914382" y="3250544"/>
            <a:ext cx="2158494" cy="792193"/>
          </a:xfrm>
          <a:prstGeom prst="wedgeRectCallout">
            <a:avLst>
              <a:gd name="adj1" fmla="val -60748"/>
              <a:gd name="adj2" fmla="val 28770"/>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200" dirty="0"/>
              <a:t>リアルタイムで</a:t>
            </a:r>
            <a:br>
              <a:rPr kumimoji="1" lang="en-US" altLang="ja-JP" sz="2200" dirty="0"/>
            </a:br>
            <a:r>
              <a:rPr kumimoji="1" lang="ja-JP" altLang="en-US" sz="2200" dirty="0"/>
              <a:t>逐次回帰</a:t>
            </a:r>
          </a:p>
        </p:txBody>
      </p:sp>
      <p:sp>
        <p:nvSpPr>
          <p:cNvPr id="2" name="テキスト ボックス 1">
            <a:extLst>
              <a:ext uri="{FF2B5EF4-FFF2-40B4-BE49-F238E27FC236}">
                <a16:creationId xmlns:a16="http://schemas.microsoft.com/office/drawing/2014/main" id="{AD038862-4360-4AFC-A91B-B1D9D85FC9D5}"/>
              </a:ext>
            </a:extLst>
          </p:cNvPr>
          <p:cNvSpPr txBox="1"/>
          <p:nvPr/>
        </p:nvSpPr>
        <p:spPr>
          <a:xfrm>
            <a:off x="314498" y="1286489"/>
            <a:ext cx="7018973" cy="430887"/>
          </a:xfrm>
          <a:prstGeom prst="rect">
            <a:avLst/>
          </a:prstGeom>
          <a:noFill/>
        </p:spPr>
        <p:txBody>
          <a:bodyPr wrap="none" rtlCol="0">
            <a:spAutoFit/>
          </a:bodyPr>
          <a:lstStyle/>
          <a:p>
            <a:r>
              <a:rPr kumimoji="1" lang="ja-JP" altLang="en-US" sz="2200" dirty="0"/>
              <a:t>変動値を用いた </a:t>
            </a:r>
            <a:r>
              <a:rPr kumimoji="1" lang="en-US" altLang="ja-JP" sz="2200" dirty="0"/>
              <a:t>ARMA-GARCH </a:t>
            </a:r>
            <a:r>
              <a:rPr kumimoji="1" lang="ja-JP" altLang="en-US" sz="2200" dirty="0"/>
              <a:t>モデルによる回帰を使用</a:t>
            </a:r>
            <a:endParaRPr kumimoji="1" lang="en-US" altLang="ja-JP" sz="2200" dirty="0"/>
          </a:p>
        </p:txBody>
      </p:sp>
      <p:sp>
        <p:nvSpPr>
          <p:cNvPr id="40" name="正方形/長方形 39">
            <a:extLst>
              <a:ext uri="{FF2B5EF4-FFF2-40B4-BE49-F238E27FC236}">
                <a16:creationId xmlns:a16="http://schemas.microsoft.com/office/drawing/2014/main" id="{4CFDB2C7-A31D-4622-A5A2-49D37712CE49}"/>
              </a:ext>
            </a:extLst>
          </p:cNvPr>
          <p:cNvSpPr/>
          <p:nvPr/>
        </p:nvSpPr>
        <p:spPr>
          <a:xfrm>
            <a:off x="4950496" y="2935502"/>
            <a:ext cx="2023577" cy="1286783"/>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200" dirty="0"/>
          </a:p>
        </p:txBody>
      </p:sp>
      <p:pic>
        <p:nvPicPr>
          <p:cNvPr id="41" name="Picture 2" descr="ルータのマーク">
            <a:hlinkClick r:id="rId7"/>
            <a:extLst>
              <a:ext uri="{FF2B5EF4-FFF2-40B4-BE49-F238E27FC236}">
                <a16:creationId xmlns:a16="http://schemas.microsoft.com/office/drawing/2014/main" id="{F1D5BB5F-9590-4C57-9BA5-35E14CCDBFFE}"/>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399976" y="3393305"/>
            <a:ext cx="432663" cy="649432"/>
          </a:xfrm>
          <a:prstGeom prst="rect">
            <a:avLst/>
          </a:prstGeom>
          <a:noFill/>
          <a:extLst>
            <a:ext uri="{909E8E84-426E-40DD-AFC4-6F175D3DCCD1}">
              <a14:hiddenFill xmlns:a14="http://schemas.microsoft.com/office/drawing/2010/main">
                <a:solidFill>
                  <a:srgbClr val="FFFFFF"/>
                </a:solidFill>
              </a14:hiddenFill>
            </a:ext>
          </a:extLst>
        </p:spPr>
      </p:pic>
      <p:sp>
        <p:nvSpPr>
          <p:cNvPr id="44" name="テキスト ボックス 43">
            <a:extLst>
              <a:ext uri="{FF2B5EF4-FFF2-40B4-BE49-F238E27FC236}">
                <a16:creationId xmlns:a16="http://schemas.microsoft.com/office/drawing/2014/main" id="{0397958C-8BA7-4CF7-96F6-65E0778D098E}"/>
              </a:ext>
            </a:extLst>
          </p:cNvPr>
          <p:cNvSpPr txBox="1"/>
          <p:nvPr/>
        </p:nvSpPr>
        <p:spPr>
          <a:xfrm>
            <a:off x="4910030" y="2950564"/>
            <a:ext cx="697627" cy="400110"/>
          </a:xfrm>
          <a:prstGeom prst="rect">
            <a:avLst/>
          </a:prstGeom>
          <a:noFill/>
        </p:spPr>
        <p:txBody>
          <a:bodyPr wrap="none" rtlCol="0">
            <a:spAutoFit/>
          </a:bodyPr>
          <a:lstStyle/>
          <a:p>
            <a:r>
              <a:rPr kumimoji="1" lang="ja-JP" altLang="en-US" sz="2000" dirty="0"/>
              <a:t>工場</a:t>
            </a:r>
          </a:p>
        </p:txBody>
      </p:sp>
      <p:sp>
        <p:nvSpPr>
          <p:cNvPr id="28" name="テキスト ボックス 27">
            <a:extLst>
              <a:ext uri="{FF2B5EF4-FFF2-40B4-BE49-F238E27FC236}">
                <a16:creationId xmlns:a16="http://schemas.microsoft.com/office/drawing/2014/main" id="{D182C069-66CD-4D25-912B-C52A776D8ED2}"/>
              </a:ext>
            </a:extLst>
          </p:cNvPr>
          <p:cNvSpPr txBox="1"/>
          <p:nvPr/>
        </p:nvSpPr>
        <p:spPr>
          <a:xfrm>
            <a:off x="6090738" y="6009721"/>
            <a:ext cx="2485466" cy="430887"/>
          </a:xfrm>
          <a:prstGeom prst="rect">
            <a:avLst/>
          </a:prstGeom>
          <a:noFill/>
        </p:spPr>
        <p:txBody>
          <a:bodyPr wrap="square" rtlCol="0">
            <a:spAutoFit/>
          </a:bodyPr>
          <a:lstStyle/>
          <a:p>
            <a:r>
              <a:rPr kumimoji="1" lang="ja-JP" altLang="en-US" sz="2200" dirty="0"/>
              <a:t>異常とみなす</a:t>
            </a:r>
          </a:p>
        </p:txBody>
      </p:sp>
      <p:sp>
        <p:nvSpPr>
          <p:cNvPr id="32" name="テキスト ボックス 31">
            <a:extLst>
              <a:ext uri="{FF2B5EF4-FFF2-40B4-BE49-F238E27FC236}">
                <a16:creationId xmlns:a16="http://schemas.microsoft.com/office/drawing/2014/main" id="{31A996AA-A5DA-4591-86CE-EFB099DA0233}"/>
              </a:ext>
            </a:extLst>
          </p:cNvPr>
          <p:cNvSpPr txBox="1"/>
          <p:nvPr/>
        </p:nvSpPr>
        <p:spPr>
          <a:xfrm>
            <a:off x="1480132" y="5926045"/>
            <a:ext cx="2485466" cy="430887"/>
          </a:xfrm>
          <a:prstGeom prst="rect">
            <a:avLst/>
          </a:prstGeom>
          <a:noFill/>
        </p:spPr>
        <p:txBody>
          <a:bodyPr wrap="square" rtlCol="0">
            <a:spAutoFit/>
          </a:bodyPr>
          <a:lstStyle/>
          <a:p>
            <a:r>
              <a:rPr kumimoji="1" lang="ja-JP" altLang="en-US" sz="2200" dirty="0"/>
              <a:t>異常とみなす</a:t>
            </a:r>
          </a:p>
        </p:txBody>
      </p:sp>
      <p:sp>
        <p:nvSpPr>
          <p:cNvPr id="12" name="フリーフォーム: 図形 11">
            <a:extLst>
              <a:ext uri="{FF2B5EF4-FFF2-40B4-BE49-F238E27FC236}">
                <a16:creationId xmlns:a16="http://schemas.microsoft.com/office/drawing/2014/main" id="{0C3B737E-C0CD-4670-90BF-6A14CCC2B1E4}"/>
              </a:ext>
            </a:extLst>
          </p:cNvPr>
          <p:cNvSpPr/>
          <p:nvPr/>
        </p:nvSpPr>
        <p:spPr>
          <a:xfrm>
            <a:off x="165504" y="3433283"/>
            <a:ext cx="2753304" cy="1010387"/>
          </a:xfrm>
          <a:custGeom>
            <a:avLst/>
            <a:gdLst>
              <a:gd name="connsiteX0" fmla="*/ 0 w 2753304"/>
              <a:gd name="connsiteY0" fmla="*/ 575921 h 1010387"/>
              <a:gd name="connsiteX1" fmla="*/ 298064 w 2753304"/>
              <a:gd name="connsiteY1" fmla="*/ 0 h 1010387"/>
              <a:gd name="connsiteX2" fmla="*/ 601180 w 2753304"/>
              <a:gd name="connsiteY2" fmla="*/ 964920 h 1010387"/>
              <a:gd name="connsiteX3" fmla="*/ 828517 w 2753304"/>
              <a:gd name="connsiteY3" fmla="*/ 394051 h 1010387"/>
              <a:gd name="connsiteX4" fmla="*/ 1010386 w 2753304"/>
              <a:gd name="connsiteY4" fmla="*/ 843673 h 1010387"/>
              <a:gd name="connsiteX5" fmla="*/ 1268035 w 2753304"/>
              <a:gd name="connsiteY5" fmla="*/ 106091 h 1010387"/>
              <a:gd name="connsiteX6" fmla="*/ 1510528 w 2753304"/>
              <a:gd name="connsiteY6" fmla="*/ 975024 h 1010387"/>
              <a:gd name="connsiteX7" fmla="*/ 1747969 w 2753304"/>
              <a:gd name="connsiteY7" fmla="*/ 414259 h 1010387"/>
              <a:gd name="connsiteX8" fmla="*/ 1929838 w 2753304"/>
              <a:gd name="connsiteY8" fmla="*/ 828517 h 1010387"/>
              <a:gd name="connsiteX9" fmla="*/ 2232954 w 2753304"/>
              <a:gd name="connsiteY9" fmla="*/ 126299 h 1010387"/>
              <a:gd name="connsiteX10" fmla="*/ 2510811 w 2753304"/>
              <a:gd name="connsiteY10" fmla="*/ 1010387 h 1010387"/>
              <a:gd name="connsiteX11" fmla="*/ 2753304 w 2753304"/>
              <a:gd name="connsiteY11" fmla="*/ 474882 h 1010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53304" h="1010387">
                <a:moveTo>
                  <a:pt x="0" y="575921"/>
                </a:moveTo>
                <a:lnTo>
                  <a:pt x="298064" y="0"/>
                </a:lnTo>
                <a:lnTo>
                  <a:pt x="601180" y="964920"/>
                </a:lnTo>
                <a:lnTo>
                  <a:pt x="828517" y="394051"/>
                </a:lnTo>
                <a:lnTo>
                  <a:pt x="1010386" y="843673"/>
                </a:lnTo>
                <a:lnTo>
                  <a:pt x="1268035" y="106091"/>
                </a:lnTo>
                <a:lnTo>
                  <a:pt x="1510528" y="975024"/>
                </a:lnTo>
                <a:lnTo>
                  <a:pt x="1747969" y="414259"/>
                </a:lnTo>
                <a:lnTo>
                  <a:pt x="1929838" y="828517"/>
                </a:lnTo>
                <a:lnTo>
                  <a:pt x="2232954" y="126299"/>
                </a:lnTo>
                <a:lnTo>
                  <a:pt x="2510811" y="1010387"/>
                </a:lnTo>
                <a:lnTo>
                  <a:pt x="2753304" y="474882"/>
                </a:lnTo>
              </a:path>
            </a:pathLst>
          </a:custGeom>
          <a:ln>
            <a:solidFill>
              <a:srgbClr val="FF000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9AA91369-0241-4388-A0A3-BAEF411B3EEF}"/>
              </a:ext>
            </a:extLst>
          </p:cNvPr>
          <p:cNvSpPr/>
          <p:nvPr/>
        </p:nvSpPr>
        <p:spPr>
          <a:xfrm>
            <a:off x="170556" y="2483520"/>
            <a:ext cx="2803823" cy="1500424"/>
          </a:xfrm>
          <a:custGeom>
            <a:avLst/>
            <a:gdLst>
              <a:gd name="connsiteX0" fmla="*/ 0 w 2803823"/>
              <a:gd name="connsiteY0" fmla="*/ 1485268 h 1500424"/>
              <a:gd name="connsiteX1" fmla="*/ 247544 w 2803823"/>
              <a:gd name="connsiteY1" fmla="*/ 1227620 h 1500424"/>
              <a:gd name="connsiteX2" fmla="*/ 575920 w 2803823"/>
              <a:gd name="connsiteY2" fmla="*/ 1500424 h 1500424"/>
              <a:gd name="connsiteX3" fmla="*/ 798205 w 2803823"/>
              <a:gd name="connsiteY3" fmla="*/ 1010387 h 1500424"/>
              <a:gd name="connsiteX4" fmla="*/ 1035646 w 2803823"/>
              <a:gd name="connsiteY4" fmla="*/ 793153 h 1500424"/>
              <a:gd name="connsiteX5" fmla="*/ 1257931 w 2803823"/>
              <a:gd name="connsiteY5" fmla="*/ 464778 h 1500424"/>
              <a:gd name="connsiteX6" fmla="*/ 1535787 w 2803823"/>
              <a:gd name="connsiteY6" fmla="*/ 338479 h 1500424"/>
              <a:gd name="connsiteX7" fmla="*/ 1717657 w 2803823"/>
              <a:gd name="connsiteY7" fmla="*/ 656751 h 1500424"/>
              <a:gd name="connsiteX8" fmla="*/ 1970254 w 2803823"/>
              <a:gd name="connsiteY8" fmla="*/ 156610 h 1500424"/>
              <a:gd name="connsiteX9" fmla="*/ 2243058 w 2803823"/>
              <a:gd name="connsiteY9" fmla="*/ 35363 h 1500424"/>
              <a:gd name="connsiteX10" fmla="*/ 2505759 w 2803823"/>
              <a:gd name="connsiteY10" fmla="*/ 166714 h 1500424"/>
              <a:gd name="connsiteX11" fmla="*/ 2783615 w 2803823"/>
              <a:gd name="connsiteY11" fmla="*/ 25259 h 1500424"/>
              <a:gd name="connsiteX12" fmla="*/ 2783615 w 2803823"/>
              <a:gd name="connsiteY12" fmla="*/ 25259 h 1500424"/>
              <a:gd name="connsiteX13" fmla="*/ 2803823 w 2803823"/>
              <a:gd name="connsiteY13" fmla="*/ 0 h 150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03823" h="1500424">
                <a:moveTo>
                  <a:pt x="0" y="1485268"/>
                </a:moveTo>
                <a:lnTo>
                  <a:pt x="247544" y="1227620"/>
                </a:lnTo>
                <a:lnTo>
                  <a:pt x="575920" y="1500424"/>
                </a:lnTo>
                <a:lnTo>
                  <a:pt x="798205" y="1010387"/>
                </a:lnTo>
                <a:lnTo>
                  <a:pt x="1035646" y="793153"/>
                </a:lnTo>
                <a:lnTo>
                  <a:pt x="1257931" y="464778"/>
                </a:lnTo>
                <a:lnTo>
                  <a:pt x="1535787" y="338479"/>
                </a:lnTo>
                <a:lnTo>
                  <a:pt x="1717657" y="656751"/>
                </a:lnTo>
                <a:lnTo>
                  <a:pt x="1970254" y="156610"/>
                </a:lnTo>
                <a:lnTo>
                  <a:pt x="2243058" y="35363"/>
                </a:lnTo>
                <a:lnTo>
                  <a:pt x="2505759" y="166714"/>
                </a:lnTo>
                <a:lnTo>
                  <a:pt x="2783615" y="25259"/>
                </a:lnTo>
                <a:lnTo>
                  <a:pt x="2783615" y="25259"/>
                </a:lnTo>
                <a:lnTo>
                  <a:pt x="2803823" y="0"/>
                </a:ln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 name="直線矢印コネクタ 34">
            <a:extLst>
              <a:ext uri="{FF2B5EF4-FFF2-40B4-BE49-F238E27FC236}">
                <a16:creationId xmlns:a16="http://schemas.microsoft.com/office/drawing/2014/main" id="{B65EAD29-8178-42A2-93B5-A6B75829B8C5}"/>
              </a:ext>
            </a:extLst>
          </p:cNvPr>
          <p:cNvCxnSpPr>
            <a:cxnSpLocks/>
            <a:stCxn id="14" idx="4"/>
            <a:endCxn id="12" idx="4"/>
          </p:cNvCxnSpPr>
          <p:nvPr/>
        </p:nvCxnSpPr>
        <p:spPr>
          <a:xfrm flipH="1">
            <a:off x="1175890" y="3276673"/>
            <a:ext cx="30312" cy="1000283"/>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38" name="直線矢印コネクタ 37">
            <a:extLst>
              <a:ext uri="{FF2B5EF4-FFF2-40B4-BE49-F238E27FC236}">
                <a16:creationId xmlns:a16="http://schemas.microsoft.com/office/drawing/2014/main" id="{7AEA28E5-F07D-4788-B4EB-064A3CE2E742}"/>
              </a:ext>
            </a:extLst>
          </p:cNvPr>
          <p:cNvCxnSpPr>
            <a:cxnSpLocks/>
          </p:cNvCxnSpPr>
          <p:nvPr/>
        </p:nvCxnSpPr>
        <p:spPr>
          <a:xfrm>
            <a:off x="1404670" y="2950141"/>
            <a:ext cx="9262" cy="582918"/>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42" name="直線矢印コネクタ 41">
            <a:extLst>
              <a:ext uri="{FF2B5EF4-FFF2-40B4-BE49-F238E27FC236}">
                <a16:creationId xmlns:a16="http://schemas.microsoft.com/office/drawing/2014/main" id="{B7A5B7AC-2D34-4C9D-AA72-DF75EF28B8F3}"/>
              </a:ext>
            </a:extLst>
          </p:cNvPr>
          <p:cNvCxnSpPr>
            <a:cxnSpLocks/>
            <a:endCxn id="12" idx="6"/>
          </p:cNvCxnSpPr>
          <p:nvPr/>
        </p:nvCxnSpPr>
        <p:spPr>
          <a:xfrm flipH="1">
            <a:off x="1676032" y="2822148"/>
            <a:ext cx="10946" cy="1586159"/>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43" name="直線矢印コネクタ 42">
            <a:extLst>
              <a:ext uri="{FF2B5EF4-FFF2-40B4-BE49-F238E27FC236}">
                <a16:creationId xmlns:a16="http://schemas.microsoft.com/office/drawing/2014/main" id="{F584702B-2FE8-4A3E-80FC-ED6C63DC05BA}"/>
              </a:ext>
            </a:extLst>
          </p:cNvPr>
          <p:cNvCxnSpPr>
            <a:cxnSpLocks/>
            <a:endCxn id="12" idx="7"/>
          </p:cNvCxnSpPr>
          <p:nvPr/>
        </p:nvCxnSpPr>
        <p:spPr>
          <a:xfrm>
            <a:off x="1904211" y="3142398"/>
            <a:ext cx="9262" cy="705144"/>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45" name="直線矢印コネクタ 44">
            <a:extLst>
              <a:ext uri="{FF2B5EF4-FFF2-40B4-BE49-F238E27FC236}">
                <a16:creationId xmlns:a16="http://schemas.microsoft.com/office/drawing/2014/main" id="{A2EA931B-5312-45AB-BB41-78C86AFC3D6D}"/>
              </a:ext>
            </a:extLst>
          </p:cNvPr>
          <p:cNvCxnSpPr>
            <a:cxnSpLocks/>
            <a:stCxn id="14" idx="8"/>
            <a:endCxn id="12" idx="8"/>
          </p:cNvCxnSpPr>
          <p:nvPr/>
        </p:nvCxnSpPr>
        <p:spPr>
          <a:xfrm flipH="1">
            <a:off x="2095342" y="2640130"/>
            <a:ext cx="45468" cy="162167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47" name="直線矢印コネクタ 46">
            <a:extLst>
              <a:ext uri="{FF2B5EF4-FFF2-40B4-BE49-F238E27FC236}">
                <a16:creationId xmlns:a16="http://schemas.microsoft.com/office/drawing/2014/main" id="{4BA4EA62-61EB-4EED-83F0-7DA5B24311F4}"/>
              </a:ext>
            </a:extLst>
          </p:cNvPr>
          <p:cNvCxnSpPr>
            <a:cxnSpLocks/>
            <a:stCxn id="14" idx="9"/>
            <a:endCxn id="12" idx="9"/>
          </p:cNvCxnSpPr>
          <p:nvPr/>
        </p:nvCxnSpPr>
        <p:spPr>
          <a:xfrm flipH="1">
            <a:off x="2398458" y="2518883"/>
            <a:ext cx="15156" cy="1040699"/>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50" name="直線矢印コネクタ 49">
            <a:extLst>
              <a:ext uri="{FF2B5EF4-FFF2-40B4-BE49-F238E27FC236}">
                <a16:creationId xmlns:a16="http://schemas.microsoft.com/office/drawing/2014/main" id="{90065ECE-014B-49B7-9C6A-B65C85CA2D2F}"/>
              </a:ext>
            </a:extLst>
          </p:cNvPr>
          <p:cNvCxnSpPr>
            <a:cxnSpLocks/>
            <a:stCxn id="14" idx="10"/>
            <a:endCxn id="12" idx="10"/>
          </p:cNvCxnSpPr>
          <p:nvPr/>
        </p:nvCxnSpPr>
        <p:spPr>
          <a:xfrm>
            <a:off x="2676315" y="2650234"/>
            <a:ext cx="0" cy="1793436"/>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46" name="テキスト ボックス 45">
            <a:extLst>
              <a:ext uri="{FF2B5EF4-FFF2-40B4-BE49-F238E27FC236}">
                <a16:creationId xmlns:a16="http://schemas.microsoft.com/office/drawing/2014/main" id="{3386B8C9-2E43-4F41-83E3-411D299F3754}"/>
              </a:ext>
            </a:extLst>
          </p:cNvPr>
          <p:cNvSpPr txBox="1"/>
          <p:nvPr/>
        </p:nvSpPr>
        <p:spPr>
          <a:xfrm>
            <a:off x="2827728" y="3328578"/>
            <a:ext cx="1877437" cy="1446550"/>
          </a:xfrm>
          <a:prstGeom prst="rect">
            <a:avLst/>
          </a:prstGeom>
          <a:noFill/>
        </p:spPr>
        <p:txBody>
          <a:bodyPr wrap="none" rtlCol="0">
            <a:spAutoFit/>
          </a:bodyPr>
          <a:lstStyle/>
          <a:p>
            <a:pPr algn="ctr"/>
            <a:r>
              <a:rPr kumimoji="1" lang="ja-JP" altLang="en-US" sz="2200" dirty="0">
                <a:solidFill>
                  <a:srgbClr val="FF0000"/>
                </a:solidFill>
              </a:rPr>
              <a:t>事前算出した</a:t>
            </a:r>
            <a:br>
              <a:rPr kumimoji="1" lang="en-US" altLang="ja-JP" sz="2200" dirty="0">
                <a:solidFill>
                  <a:srgbClr val="FF0000"/>
                </a:solidFill>
              </a:rPr>
            </a:br>
            <a:r>
              <a:rPr kumimoji="1" lang="ja-JP" altLang="en-US" sz="2200" dirty="0">
                <a:solidFill>
                  <a:srgbClr val="FF0000"/>
                </a:solidFill>
              </a:rPr>
              <a:t>パラメータ</a:t>
            </a:r>
            <a:br>
              <a:rPr kumimoji="1" lang="en-US" altLang="ja-JP" sz="2200" dirty="0">
                <a:solidFill>
                  <a:srgbClr val="FF0000"/>
                </a:solidFill>
              </a:rPr>
            </a:br>
            <a:r>
              <a:rPr kumimoji="1" lang="ja-JP" altLang="en-US" sz="2200" dirty="0">
                <a:solidFill>
                  <a:srgbClr val="FF0000"/>
                </a:solidFill>
              </a:rPr>
              <a:t>による</a:t>
            </a:r>
            <a:br>
              <a:rPr kumimoji="1" lang="en-US" altLang="ja-JP" sz="2200" dirty="0">
                <a:solidFill>
                  <a:srgbClr val="FF0000"/>
                </a:solidFill>
              </a:rPr>
            </a:br>
            <a:r>
              <a:rPr kumimoji="1" lang="ja-JP" altLang="en-US" sz="2200" dirty="0">
                <a:solidFill>
                  <a:srgbClr val="FF0000"/>
                </a:solidFill>
              </a:rPr>
              <a:t>推定変動値</a:t>
            </a:r>
          </a:p>
        </p:txBody>
      </p:sp>
      <p:sp>
        <p:nvSpPr>
          <p:cNvPr id="48" name="正方形/長方形 47">
            <a:extLst>
              <a:ext uri="{FF2B5EF4-FFF2-40B4-BE49-F238E27FC236}">
                <a16:creationId xmlns:a16="http://schemas.microsoft.com/office/drawing/2014/main" id="{75FB890B-EE8E-4BC3-92FF-E2FC2A54FB52}"/>
              </a:ext>
            </a:extLst>
          </p:cNvPr>
          <p:cNvSpPr/>
          <p:nvPr/>
        </p:nvSpPr>
        <p:spPr>
          <a:xfrm>
            <a:off x="2799997" y="2415611"/>
            <a:ext cx="1904342" cy="769441"/>
          </a:xfrm>
          <a:prstGeom prst="rect">
            <a:avLst/>
          </a:prstGeom>
        </p:spPr>
        <p:txBody>
          <a:bodyPr wrap="square">
            <a:spAutoFit/>
          </a:bodyPr>
          <a:lstStyle/>
          <a:p>
            <a:pPr algn="ctr"/>
            <a:r>
              <a:rPr kumimoji="1" lang="ja-JP" altLang="en-US" sz="2200" dirty="0">
                <a:solidFill>
                  <a:schemeClr val="accent1"/>
                </a:solidFill>
              </a:rPr>
              <a:t>実測による</a:t>
            </a:r>
            <a:br>
              <a:rPr kumimoji="1" lang="en-US" altLang="ja-JP" sz="2200" dirty="0">
                <a:solidFill>
                  <a:schemeClr val="accent1"/>
                </a:solidFill>
              </a:rPr>
            </a:br>
            <a:r>
              <a:rPr kumimoji="1" lang="ja-JP" altLang="en-US" sz="2200" dirty="0">
                <a:solidFill>
                  <a:schemeClr val="accent1"/>
                </a:solidFill>
              </a:rPr>
              <a:t>変動値</a:t>
            </a:r>
          </a:p>
        </p:txBody>
      </p:sp>
      <p:cxnSp>
        <p:nvCxnSpPr>
          <p:cNvPr id="52" name="直線矢印コネクタ 51">
            <a:extLst>
              <a:ext uri="{FF2B5EF4-FFF2-40B4-BE49-F238E27FC236}">
                <a16:creationId xmlns:a16="http://schemas.microsoft.com/office/drawing/2014/main" id="{215AAE1E-452C-4CD3-BD52-5AB843B888BA}"/>
              </a:ext>
            </a:extLst>
          </p:cNvPr>
          <p:cNvCxnSpPr/>
          <p:nvPr/>
        </p:nvCxnSpPr>
        <p:spPr>
          <a:xfrm flipV="1">
            <a:off x="380226" y="4734555"/>
            <a:ext cx="641595" cy="109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4" name="テキスト ボックス 53">
            <a:extLst>
              <a:ext uri="{FF2B5EF4-FFF2-40B4-BE49-F238E27FC236}">
                <a16:creationId xmlns:a16="http://schemas.microsoft.com/office/drawing/2014/main" id="{BCDACFE8-4346-4B40-B941-E030EFD39107}"/>
              </a:ext>
            </a:extLst>
          </p:cNvPr>
          <p:cNvSpPr txBox="1"/>
          <p:nvPr/>
        </p:nvSpPr>
        <p:spPr>
          <a:xfrm>
            <a:off x="995166" y="4560846"/>
            <a:ext cx="646331" cy="369332"/>
          </a:xfrm>
          <a:prstGeom prst="rect">
            <a:avLst/>
          </a:prstGeom>
          <a:noFill/>
        </p:spPr>
        <p:txBody>
          <a:bodyPr wrap="none" rtlCol="0">
            <a:spAutoFit/>
          </a:bodyPr>
          <a:lstStyle/>
          <a:p>
            <a:r>
              <a:rPr kumimoji="1" lang="ja-JP" altLang="en-US" dirty="0"/>
              <a:t>時間</a:t>
            </a:r>
          </a:p>
        </p:txBody>
      </p:sp>
      <p:sp>
        <p:nvSpPr>
          <p:cNvPr id="62" name="矢印: 下 61">
            <a:extLst>
              <a:ext uri="{FF2B5EF4-FFF2-40B4-BE49-F238E27FC236}">
                <a16:creationId xmlns:a16="http://schemas.microsoft.com/office/drawing/2014/main" id="{1CDD591B-3705-43EB-B49F-FB77394F37F9}"/>
              </a:ext>
            </a:extLst>
          </p:cNvPr>
          <p:cNvSpPr/>
          <p:nvPr/>
        </p:nvSpPr>
        <p:spPr>
          <a:xfrm>
            <a:off x="6631799" y="5358070"/>
            <a:ext cx="512842" cy="58572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2200"/>
          </a:p>
        </p:txBody>
      </p:sp>
      <p:sp>
        <p:nvSpPr>
          <p:cNvPr id="34" name="テキスト ボックス 33">
            <a:extLst>
              <a:ext uri="{FF2B5EF4-FFF2-40B4-BE49-F238E27FC236}">
                <a16:creationId xmlns:a16="http://schemas.microsoft.com/office/drawing/2014/main" id="{A57AB54E-5501-4333-8DA3-C1A44438EC20}"/>
              </a:ext>
            </a:extLst>
          </p:cNvPr>
          <p:cNvSpPr txBox="1"/>
          <p:nvPr/>
        </p:nvSpPr>
        <p:spPr>
          <a:xfrm>
            <a:off x="5845855" y="673219"/>
            <a:ext cx="3416320" cy="369332"/>
          </a:xfrm>
          <a:prstGeom prst="rect">
            <a:avLst/>
          </a:prstGeom>
          <a:noFill/>
        </p:spPr>
        <p:txBody>
          <a:bodyPr wrap="none" rtlCol="0">
            <a:spAutoFit/>
          </a:bodyPr>
          <a:lstStyle/>
          <a:p>
            <a:r>
              <a:rPr kumimoji="1" lang="ja-JP" altLang="en-US" dirty="0">
                <a:solidFill>
                  <a:schemeClr val="bg1"/>
                </a:solidFill>
              </a:rPr>
              <a:t>～時系列モデリングによる分析</a:t>
            </a:r>
            <a:endParaRPr kumimoji="1" lang="en-US" altLang="ja-JP" dirty="0">
              <a:solidFill>
                <a:schemeClr val="bg1"/>
              </a:solidFill>
            </a:endParaRPr>
          </a:p>
        </p:txBody>
      </p:sp>
    </p:spTree>
    <p:extLst>
      <p:ext uri="{BB962C8B-B14F-4D97-AF65-F5344CB8AC3E}">
        <p14:creationId xmlns:p14="http://schemas.microsoft.com/office/powerpoint/2010/main" val="3171575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コンテンツ プレースホルダー 7">
            <a:extLst>
              <a:ext uri="{FF2B5EF4-FFF2-40B4-BE49-F238E27FC236}">
                <a16:creationId xmlns:a16="http://schemas.microsoft.com/office/drawing/2014/main" id="{2D993786-CD6E-417F-9E2A-B76382A3F496}"/>
              </a:ext>
            </a:extLst>
          </p:cNvPr>
          <p:cNvPicPr>
            <a:picLocks noGrp="1" noChangeAspect="1"/>
          </p:cNvPicPr>
          <p:nvPr>
            <p:ph idx="1"/>
          </p:nvPr>
        </p:nvPicPr>
        <p:blipFill>
          <a:blip r:embed="rId3"/>
          <a:stretch>
            <a:fillRect/>
          </a:stretch>
        </p:blipFill>
        <p:spPr>
          <a:xfrm>
            <a:off x="236172" y="5714364"/>
            <a:ext cx="1656080" cy="753950"/>
          </a:xfrm>
          <a:prstGeom prst="rect">
            <a:avLst/>
          </a:prstGeom>
        </p:spPr>
      </p:pic>
      <p:sp>
        <p:nvSpPr>
          <p:cNvPr id="3" name="スライド番号プレースホルダー 2">
            <a:extLst>
              <a:ext uri="{FF2B5EF4-FFF2-40B4-BE49-F238E27FC236}">
                <a16:creationId xmlns:a16="http://schemas.microsoft.com/office/drawing/2014/main" id="{BCC854C6-82CB-4B49-B60B-DFBDE27329FD}"/>
              </a:ext>
            </a:extLst>
          </p:cNvPr>
          <p:cNvSpPr>
            <a:spLocks noGrp="1"/>
          </p:cNvSpPr>
          <p:nvPr>
            <p:ph type="sldNum" sz="quarter" idx="12"/>
          </p:nvPr>
        </p:nvSpPr>
        <p:spPr/>
        <p:txBody>
          <a:bodyPr/>
          <a:lstStyle/>
          <a:p>
            <a:fld id="{0FE09158-4641-447D-A5C8-E118829299E3}" type="slidenum">
              <a:rPr kumimoji="1" lang="ja-JP" altLang="en-US" smtClean="0"/>
              <a:pPr/>
              <a:t>13</a:t>
            </a:fld>
            <a:endParaRPr kumimoji="1" lang="ja-JP" altLang="en-US" dirty="0"/>
          </a:p>
        </p:txBody>
      </p:sp>
      <p:sp>
        <p:nvSpPr>
          <p:cNvPr id="4" name="タイトル 3">
            <a:extLst>
              <a:ext uri="{FF2B5EF4-FFF2-40B4-BE49-F238E27FC236}">
                <a16:creationId xmlns:a16="http://schemas.microsoft.com/office/drawing/2014/main" id="{405E234D-EDB4-467F-8289-DC43C86D4B7A}"/>
              </a:ext>
            </a:extLst>
          </p:cNvPr>
          <p:cNvSpPr>
            <a:spLocks noGrp="1"/>
          </p:cNvSpPr>
          <p:nvPr>
            <p:ph type="title"/>
          </p:nvPr>
        </p:nvSpPr>
        <p:spPr/>
        <p:txBody>
          <a:bodyPr>
            <a:normAutofit/>
          </a:bodyPr>
          <a:lstStyle/>
          <a:p>
            <a:r>
              <a:rPr lang="ja-JP" altLang="en-US" sz="3200" dirty="0"/>
              <a:t>クラスタリングパラメータの前処理</a:t>
            </a:r>
            <a:endParaRPr kumimoji="1" lang="ja-JP" altLang="en-US" sz="3200" dirty="0"/>
          </a:p>
        </p:txBody>
      </p:sp>
      <p:pic>
        <p:nvPicPr>
          <p:cNvPr id="6" name="図 5">
            <a:extLst>
              <a:ext uri="{FF2B5EF4-FFF2-40B4-BE49-F238E27FC236}">
                <a16:creationId xmlns:a16="http://schemas.microsoft.com/office/drawing/2014/main" id="{0D01A0A4-2B04-44D0-9CDF-B17FAF8116D8}"/>
              </a:ext>
            </a:extLst>
          </p:cNvPr>
          <p:cNvPicPr>
            <a:picLocks noChangeAspect="1"/>
          </p:cNvPicPr>
          <p:nvPr/>
        </p:nvPicPr>
        <p:blipFill>
          <a:blip r:embed="rId4"/>
          <a:stretch>
            <a:fillRect/>
          </a:stretch>
        </p:blipFill>
        <p:spPr>
          <a:xfrm>
            <a:off x="226245" y="1916319"/>
            <a:ext cx="1666007" cy="753950"/>
          </a:xfrm>
          <a:prstGeom prst="rect">
            <a:avLst/>
          </a:prstGeom>
        </p:spPr>
      </p:pic>
      <p:pic>
        <p:nvPicPr>
          <p:cNvPr id="7" name="図 6">
            <a:extLst>
              <a:ext uri="{FF2B5EF4-FFF2-40B4-BE49-F238E27FC236}">
                <a16:creationId xmlns:a16="http://schemas.microsoft.com/office/drawing/2014/main" id="{96DF1C7A-2075-4C5E-A367-CFC4BC3C7C38}"/>
              </a:ext>
            </a:extLst>
          </p:cNvPr>
          <p:cNvPicPr>
            <a:picLocks noChangeAspect="1"/>
          </p:cNvPicPr>
          <p:nvPr/>
        </p:nvPicPr>
        <p:blipFill>
          <a:blip r:embed="rId5"/>
          <a:stretch>
            <a:fillRect/>
          </a:stretch>
        </p:blipFill>
        <p:spPr>
          <a:xfrm>
            <a:off x="236172" y="2854780"/>
            <a:ext cx="1656080" cy="753950"/>
          </a:xfrm>
          <a:prstGeom prst="rect">
            <a:avLst/>
          </a:prstGeom>
        </p:spPr>
      </p:pic>
      <p:pic>
        <p:nvPicPr>
          <p:cNvPr id="9" name="図 8">
            <a:extLst>
              <a:ext uri="{FF2B5EF4-FFF2-40B4-BE49-F238E27FC236}">
                <a16:creationId xmlns:a16="http://schemas.microsoft.com/office/drawing/2014/main" id="{33E23D7E-1EB5-4410-AFFA-75FEAD82409E}"/>
              </a:ext>
            </a:extLst>
          </p:cNvPr>
          <p:cNvPicPr>
            <a:picLocks noChangeAspect="1"/>
          </p:cNvPicPr>
          <p:nvPr/>
        </p:nvPicPr>
        <p:blipFill>
          <a:blip r:embed="rId6"/>
          <a:stretch>
            <a:fillRect/>
          </a:stretch>
        </p:blipFill>
        <p:spPr>
          <a:xfrm>
            <a:off x="3918588" y="1916319"/>
            <a:ext cx="1666007" cy="771559"/>
          </a:xfrm>
          <a:prstGeom prst="rect">
            <a:avLst/>
          </a:prstGeom>
        </p:spPr>
      </p:pic>
      <p:pic>
        <p:nvPicPr>
          <p:cNvPr id="10" name="図 9">
            <a:extLst>
              <a:ext uri="{FF2B5EF4-FFF2-40B4-BE49-F238E27FC236}">
                <a16:creationId xmlns:a16="http://schemas.microsoft.com/office/drawing/2014/main" id="{54766320-7F70-4AF3-BB3E-C1E65330E2AF}"/>
              </a:ext>
            </a:extLst>
          </p:cNvPr>
          <p:cNvPicPr>
            <a:picLocks noChangeAspect="1"/>
          </p:cNvPicPr>
          <p:nvPr/>
        </p:nvPicPr>
        <p:blipFill>
          <a:blip r:embed="rId7"/>
          <a:stretch>
            <a:fillRect/>
          </a:stretch>
        </p:blipFill>
        <p:spPr>
          <a:xfrm>
            <a:off x="3918589" y="2843684"/>
            <a:ext cx="1666006" cy="753950"/>
          </a:xfrm>
          <a:prstGeom prst="rect">
            <a:avLst/>
          </a:prstGeom>
        </p:spPr>
      </p:pic>
      <p:pic>
        <p:nvPicPr>
          <p:cNvPr id="11" name="図 10">
            <a:extLst>
              <a:ext uri="{FF2B5EF4-FFF2-40B4-BE49-F238E27FC236}">
                <a16:creationId xmlns:a16="http://schemas.microsoft.com/office/drawing/2014/main" id="{3BAABAC2-88E8-4CB2-A710-4DBA3CE50960}"/>
              </a:ext>
            </a:extLst>
          </p:cNvPr>
          <p:cNvPicPr>
            <a:picLocks noChangeAspect="1"/>
          </p:cNvPicPr>
          <p:nvPr/>
        </p:nvPicPr>
        <p:blipFill>
          <a:blip r:embed="rId8"/>
          <a:stretch>
            <a:fillRect/>
          </a:stretch>
        </p:blipFill>
        <p:spPr>
          <a:xfrm>
            <a:off x="3905186" y="5737797"/>
            <a:ext cx="1656080" cy="771559"/>
          </a:xfrm>
          <a:prstGeom prst="rect">
            <a:avLst/>
          </a:prstGeom>
        </p:spPr>
      </p:pic>
      <mc:AlternateContent xmlns:mc="http://schemas.openxmlformats.org/markup-compatibility/2006" xmlns:a14="http://schemas.microsoft.com/office/drawing/2010/main">
        <mc:Choice Requires="a14">
          <p:sp>
            <p:nvSpPr>
              <p:cNvPr id="12" name="正方形/長方形 11">
                <a:extLst>
                  <a:ext uri="{FF2B5EF4-FFF2-40B4-BE49-F238E27FC236}">
                    <a16:creationId xmlns:a16="http://schemas.microsoft.com/office/drawing/2014/main" id="{104A8408-E200-41D5-B331-15B8D39A50C5}"/>
                  </a:ext>
                </a:extLst>
              </p:cNvPr>
              <p:cNvSpPr/>
              <p:nvPr/>
            </p:nvSpPr>
            <p:spPr>
              <a:xfrm>
                <a:off x="286869" y="1981992"/>
                <a:ext cx="394051" cy="3820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200" b="0" i="1" smtClean="0">
                              <a:latin typeface="Cambria Math" panose="02040503050406030204" pitchFamily="18" charset="0"/>
                            </a:rPr>
                          </m:ctrlPr>
                        </m:sSubPr>
                        <m:e>
                          <m:r>
                            <a:rPr kumimoji="1" lang="en-US" altLang="ja-JP" sz="2200" b="0" i="1" smtClean="0">
                              <a:latin typeface="Cambria Math" panose="02040503050406030204" pitchFamily="18" charset="0"/>
                            </a:rPr>
                            <m:t>𝑎</m:t>
                          </m:r>
                        </m:e>
                        <m:sub>
                          <m:r>
                            <a:rPr kumimoji="1" lang="en-US" altLang="ja-JP" sz="2200" b="0" i="1" smtClean="0">
                              <a:latin typeface="Cambria Math" panose="02040503050406030204" pitchFamily="18" charset="0"/>
                            </a:rPr>
                            <m:t>1</m:t>
                          </m:r>
                        </m:sub>
                      </m:sSub>
                    </m:oMath>
                  </m:oMathPara>
                </a14:m>
                <a:endParaRPr kumimoji="1" lang="ja-JP" altLang="en-US" sz="2200" dirty="0"/>
              </a:p>
            </p:txBody>
          </p:sp>
        </mc:Choice>
        <mc:Fallback xmlns="">
          <p:sp>
            <p:nvSpPr>
              <p:cNvPr id="12" name="正方形/長方形 11">
                <a:extLst>
                  <a:ext uri="{FF2B5EF4-FFF2-40B4-BE49-F238E27FC236}">
                    <a16:creationId xmlns:a16="http://schemas.microsoft.com/office/drawing/2014/main" id="{104A8408-E200-41D5-B331-15B8D39A50C5}"/>
                  </a:ext>
                </a:extLst>
              </p:cNvPr>
              <p:cNvSpPr>
                <a:spLocks noRot="1" noChangeAspect="1" noMove="1" noResize="1" noEditPoints="1" noAdjustHandles="1" noChangeArrowheads="1" noChangeShapeType="1" noTextEdit="1"/>
              </p:cNvSpPr>
              <p:nvPr/>
            </p:nvSpPr>
            <p:spPr>
              <a:xfrm>
                <a:off x="286869" y="1981992"/>
                <a:ext cx="394051" cy="382029"/>
              </a:xfrm>
              <a:prstGeom prst="rect">
                <a:avLst/>
              </a:prstGeom>
              <a:blipFill>
                <a:blip r:embed="rId9"/>
                <a:stretch>
                  <a:fillRect l="-8955" b="-461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正方形/長方形 12">
                <a:extLst>
                  <a:ext uri="{FF2B5EF4-FFF2-40B4-BE49-F238E27FC236}">
                    <a16:creationId xmlns:a16="http://schemas.microsoft.com/office/drawing/2014/main" id="{23FFE2D8-8C95-47A4-9239-4ACCB90C3E54}"/>
                  </a:ext>
                </a:extLst>
              </p:cNvPr>
              <p:cNvSpPr/>
              <p:nvPr/>
            </p:nvSpPr>
            <p:spPr>
              <a:xfrm>
                <a:off x="312128" y="2945175"/>
                <a:ext cx="394051" cy="3820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200" b="0" i="1" smtClean="0">
                              <a:latin typeface="Cambria Math" panose="02040503050406030204" pitchFamily="18" charset="0"/>
                            </a:rPr>
                          </m:ctrlPr>
                        </m:sSubPr>
                        <m:e>
                          <m:r>
                            <a:rPr kumimoji="1" lang="en-US" altLang="ja-JP" sz="2200" b="0" i="1" smtClean="0">
                              <a:latin typeface="Cambria Math" panose="02040503050406030204" pitchFamily="18" charset="0"/>
                            </a:rPr>
                            <m:t>𝑎</m:t>
                          </m:r>
                        </m:e>
                        <m:sub>
                          <m:r>
                            <a:rPr kumimoji="1" lang="en-US" altLang="ja-JP" sz="2200" b="0" i="1" smtClean="0">
                              <a:latin typeface="Cambria Math" panose="02040503050406030204" pitchFamily="18" charset="0"/>
                            </a:rPr>
                            <m:t>2</m:t>
                          </m:r>
                        </m:sub>
                      </m:sSub>
                    </m:oMath>
                  </m:oMathPara>
                </a14:m>
                <a:endParaRPr kumimoji="1" lang="ja-JP" altLang="en-US" sz="2200" dirty="0"/>
              </a:p>
            </p:txBody>
          </p:sp>
        </mc:Choice>
        <mc:Fallback xmlns="">
          <p:sp>
            <p:nvSpPr>
              <p:cNvPr id="13" name="正方形/長方形 12">
                <a:extLst>
                  <a:ext uri="{FF2B5EF4-FFF2-40B4-BE49-F238E27FC236}">
                    <a16:creationId xmlns:a16="http://schemas.microsoft.com/office/drawing/2014/main" id="{23FFE2D8-8C95-47A4-9239-4ACCB90C3E54}"/>
                  </a:ext>
                </a:extLst>
              </p:cNvPr>
              <p:cNvSpPr>
                <a:spLocks noRot="1" noChangeAspect="1" noMove="1" noResize="1" noEditPoints="1" noAdjustHandles="1" noChangeArrowheads="1" noChangeShapeType="1" noTextEdit="1"/>
              </p:cNvSpPr>
              <p:nvPr/>
            </p:nvSpPr>
            <p:spPr>
              <a:xfrm>
                <a:off x="312128" y="2945175"/>
                <a:ext cx="394051" cy="382029"/>
              </a:xfrm>
              <a:prstGeom prst="rect">
                <a:avLst/>
              </a:prstGeom>
              <a:blipFill>
                <a:blip r:embed="rId10"/>
                <a:stretch>
                  <a:fillRect l="-10448" b="-461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正方形/長方形 13">
                <a:extLst>
                  <a:ext uri="{FF2B5EF4-FFF2-40B4-BE49-F238E27FC236}">
                    <a16:creationId xmlns:a16="http://schemas.microsoft.com/office/drawing/2014/main" id="{152445D9-6F94-4CF4-B052-23FDBD77038D}"/>
                  </a:ext>
                </a:extLst>
              </p:cNvPr>
              <p:cNvSpPr/>
              <p:nvPr/>
            </p:nvSpPr>
            <p:spPr>
              <a:xfrm>
                <a:off x="312125" y="4450589"/>
                <a:ext cx="394051" cy="3820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200" b="0" i="1" smtClean="0">
                          <a:latin typeface="Cambria Math" panose="02040503050406030204" pitchFamily="18" charset="0"/>
                        </a:rPr>
                        <m:t>𝑐</m:t>
                      </m:r>
                    </m:oMath>
                  </m:oMathPara>
                </a14:m>
                <a:endParaRPr kumimoji="1" lang="ja-JP" altLang="en-US" sz="2200" dirty="0"/>
              </a:p>
            </p:txBody>
          </p:sp>
        </mc:Choice>
        <mc:Fallback xmlns="">
          <p:sp>
            <p:nvSpPr>
              <p:cNvPr id="14" name="正方形/長方形 13">
                <a:extLst>
                  <a:ext uri="{FF2B5EF4-FFF2-40B4-BE49-F238E27FC236}">
                    <a16:creationId xmlns:a16="http://schemas.microsoft.com/office/drawing/2014/main" id="{152445D9-6F94-4CF4-B052-23FDBD77038D}"/>
                  </a:ext>
                </a:extLst>
              </p:cNvPr>
              <p:cNvSpPr>
                <a:spLocks noRot="1" noChangeAspect="1" noMove="1" noResize="1" noEditPoints="1" noAdjustHandles="1" noChangeArrowheads="1" noChangeShapeType="1" noTextEdit="1"/>
              </p:cNvSpPr>
              <p:nvPr/>
            </p:nvSpPr>
            <p:spPr>
              <a:xfrm>
                <a:off x="312125" y="4450589"/>
                <a:ext cx="394051" cy="382029"/>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正方形/長方形 14">
                <a:extLst>
                  <a:ext uri="{FF2B5EF4-FFF2-40B4-BE49-F238E27FC236}">
                    <a16:creationId xmlns:a16="http://schemas.microsoft.com/office/drawing/2014/main" id="{008FB6CD-F866-4C29-B8CF-C2033147F5E3}"/>
                  </a:ext>
                </a:extLst>
              </p:cNvPr>
              <p:cNvSpPr/>
              <p:nvPr/>
            </p:nvSpPr>
            <p:spPr>
              <a:xfrm>
                <a:off x="312125" y="4036807"/>
                <a:ext cx="394051" cy="3820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200" b="0" i="1" smtClean="0">
                              <a:latin typeface="Cambria Math" panose="02040503050406030204" pitchFamily="18" charset="0"/>
                            </a:rPr>
                          </m:ctrlPr>
                        </m:sSubPr>
                        <m:e>
                          <m:r>
                            <a:rPr kumimoji="1" lang="en-US" altLang="ja-JP" sz="2200" b="0" i="1" smtClean="0">
                              <a:latin typeface="Cambria Math" panose="02040503050406030204" pitchFamily="18" charset="0"/>
                            </a:rPr>
                            <m:t>𝑏</m:t>
                          </m:r>
                        </m:e>
                        <m:sub>
                          <m:r>
                            <a:rPr kumimoji="1" lang="en-US" altLang="ja-JP" sz="2200" b="0" i="1" smtClean="0">
                              <a:latin typeface="Cambria Math" panose="02040503050406030204" pitchFamily="18" charset="0"/>
                            </a:rPr>
                            <m:t>2</m:t>
                          </m:r>
                        </m:sub>
                      </m:sSub>
                    </m:oMath>
                  </m:oMathPara>
                </a14:m>
                <a:endParaRPr kumimoji="1" lang="ja-JP" altLang="en-US" sz="2200" dirty="0"/>
              </a:p>
            </p:txBody>
          </p:sp>
        </mc:Choice>
        <mc:Fallback xmlns="">
          <p:sp>
            <p:nvSpPr>
              <p:cNvPr id="15" name="正方形/長方形 14">
                <a:extLst>
                  <a:ext uri="{FF2B5EF4-FFF2-40B4-BE49-F238E27FC236}">
                    <a16:creationId xmlns:a16="http://schemas.microsoft.com/office/drawing/2014/main" id="{008FB6CD-F866-4C29-B8CF-C2033147F5E3}"/>
                  </a:ext>
                </a:extLst>
              </p:cNvPr>
              <p:cNvSpPr>
                <a:spLocks noRot="1" noChangeAspect="1" noMove="1" noResize="1" noEditPoints="1" noAdjustHandles="1" noChangeArrowheads="1" noChangeShapeType="1" noTextEdit="1"/>
              </p:cNvSpPr>
              <p:nvPr/>
            </p:nvSpPr>
            <p:spPr>
              <a:xfrm>
                <a:off x="312125" y="4036807"/>
                <a:ext cx="394051" cy="382029"/>
              </a:xfrm>
              <a:prstGeom prst="rect">
                <a:avLst/>
              </a:prstGeom>
              <a:blipFill>
                <a:blip r:embed="rId12"/>
                <a:stretch>
                  <a:fillRect l="-14925" b="-615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正方形/長方形 15">
                <a:extLst>
                  <a:ext uri="{FF2B5EF4-FFF2-40B4-BE49-F238E27FC236}">
                    <a16:creationId xmlns:a16="http://schemas.microsoft.com/office/drawing/2014/main" id="{42884577-1207-4834-9569-45D8509BDB2B}"/>
                  </a:ext>
                </a:extLst>
              </p:cNvPr>
              <p:cNvSpPr/>
              <p:nvPr/>
            </p:nvSpPr>
            <p:spPr>
              <a:xfrm>
                <a:off x="312125" y="3619315"/>
                <a:ext cx="394051" cy="3820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200" b="0" i="1" smtClean="0">
                              <a:latin typeface="Cambria Math" panose="02040503050406030204" pitchFamily="18" charset="0"/>
                            </a:rPr>
                          </m:ctrlPr>
                        </m:sSubPr>
                        <m:e>
                          <m:r>
                            <a:rPr kumimoji="1" lang="en-US" altLang="ja-JP" sz="2200" b="0" i="1" smtClean="0">
                              <a:latin typeface="Cambria Math" panose="02040503050406030204" pitchFamily="18" charset="0"/>
                            </a:rPr>
                            <m:t>𝑏</m:t>
                          </m:r>
                        </m:e>
                        <m:sub>
                          <m:r>
                            <a:rPr kumimoji="1" lang="en-US" altLang="ja-JP" sz="2200" b="0" i="1" smtClean="0">
                              <a:latin typeface="Cambria Math" panose="02040503050406030204" pitchFamily="18" charset="0"/>
                            </a:rPr>
                            <m:t>1</m:t>
                          </m:r>
                        </m:sub>
                      </m:sSub>
                    </m:oMath>
                  </m:oMathPara>
                </a14:m>
                <a:endParaRPr kumimoji="1" lang="ja-JP" altLang="en-US" sz="2200" dirty="0"/>
              </a:p>
            </p:txBody>
          </p:sp>
        </mc:Choice>
        <mc:Fallback xmlns="">
          <p:sp>
            <p:nvSpPr>
              <p:cNvPr id="16" name="正方形/長方形 15">
                <a:extLst>
                  <a:ext uri="{FF2B5EF4-FFF2-40B4-BE49-F238E27FC236}">
                    <a16:creationId xmlns:a16="http://schemas.microsoft.com/office/drawing/2014/main" id="{42884577-1207-4834-9569-45D8509BDB2B}"/>
                  </a:ext>
                </a:extLst>
              </p:cNvPr>
              <p:cNvSpPr>
                <a:spLocks noRot="1" noChangeAspect="1" noMove="1" noResize="1" noEditPoints="1" noAdjustHandles="1" noChangeArrowheads="1" noChangeShapeType="1" noTextEdit="1"/>
              </p:cNvSpPr>
              <p:nvPr/>
            </p:nvSpPr>
            <p:spPr>
              <a:xfrm>
                <a:off x="312125" y="3619315"/>
                <a:ext cx="394051" cy="382029"/>
              </a:xfrm>
              <a:prstGeom prst="rect">
                <a:avLst/>
              </a:prstGeom>
              <a:blipFill>
                <a:blip r:embed="rId13"/>
                <a:stretch>
                  <a:fillRect l="-14925" b="-625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正方形/長方形 16">
                <a:extLst>
                  <a:ext uri="{FF2B5EF4-FFF2-40B4-BE49-F238E27FC236}">
                    <a16:creationId xmlns:a16="http://schemas.microsoft.com/office/drawing/2014/main" id="{A3E379AF-C8AD-48B7-8FC0-93106E56947F}"/>
                  </a:ext>
                </a:extLst>
              </p:cNvPr>
              <p:cNvSpPr/>
              <p:nvPr/>
            </p:nvSpPr>
            <p:spPr>
              <a:xfrm>
                <a:off x="312125" y="4853851"/>
                <a:ext cx="394051" cy="3820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200" b="0" i="1" smtClean="0">
                          <a:latin typeface="Cambria Math" panose="02040503050406030204" pitchFamily="18" charset="0"/>
                        </a:rPr>
                        <m:t>𝜔</m:t>
                      </m:r>
                    </m:oMath>
                  </m:oMathPara>
                </a14:m>
                <a:endParaRPr kumimoji="1" lang="ja-JP" altLang="en-US" sz="2200" dirty="0"/>
              </a:p>
            </p:txBody>
          </p:sp>
        </mc:Choice>
        <mc:Fallback xmlns="">
          <p:sp>
            <p:nvSpPr>
              <p:cNvPr id="17" name="正方形/長方形 16">
                <a:extLst>
                  <a:ext uri="{FF2B5EF4-FFF2-40B4-BE49-F238E27FC236}">
                    <a16:creationId xmlns:a16="http://schemas.microsoft.com/office/drawing/2014/main" id="{A3E379AF-C8AD-48B7-8FC0-93106E56947F}"/>
                  </a:ext>
                </a:extLst>
              </p:cNvPr>
              <p:cNvSpPr>
                <a:spLocks noRot="1" noChangeAspect="1" noMove="1" noResize="1" noEditPoints="1" noAdjustHandles="1" noChangeArrowheads="1" noChangeShapeType="1" noTextEdit="1"/>
              </p:cNvSpPr>
              <p:nvPr/>
            </p:nvSpPr>
            <p:spPr>
              <a:xfrm>
                <a:off x="312125" y="4853851"/>
                <a:ext cx="394051" cy="382029"/>
              </a:xfrm>
              <a:prstGeom prst="rect">
                <a:avLst/>
              </a:prstGeom>
              <a:blipFill>
                <a:blip r:embed="rId14"/>
                <a:stretch>
                  <a:fillRect l="-14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正方形/長方形 17">
                <a:extLst>
                  <a:ext uri="{FF2B5EF4-FFF2-40B4-BE49-F238E27FC236}">
                    <a16:creationId xmlns:a16="http://schemas.microsoft.com/office/drawing/2014/main" id="{B89A26FF-E365-4F61-A516-5D1995D67637}"/>
                  </a:ext>
                </a:extLst>
              </p:cNvPr>
              <p:cNvSpPr/>
              <p:nvPr/>
            </p:nvSpPr>
            <p:spPr>
              <a:xfrm>
                <a:off x="312125" y="5252819"/>
                <a:ext cx="394051" cy="3820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200" b="0" i="1" smtClean="0">
                              <a:latin typeface="Cambria Math" panose="02040503050406030204" pitchFamily="18" charset="0"/>
                            </a:rPr>
                          </m:ctrlPr>
                        </m:sSubPr>
                        <m:e>
                          <m:r>
                            <a:rPr kumimoji="1" lang="en-US" altLang="ja-JP" sz="2200" b="0" i="1" smtClean="0">
                              <a:latin typeface="Cambria Math" panose="02040503050406030204" pitchFamily="18" charset="0"/>
                            </a:rPr>
                            <m:t>𝛼</m:t>
                          </m:r>
                        </m:e>
                        <m:sub>
                          <m:r>
                            <a:rPr kumimoji="1" lang="en-US" altLang="ja-JP" sz="2200" b="0" i="1" smtClean="0">
                              <a:latin typeface="Cambria Math" panose="02040503050406030204" pitchFamily="18" charset="0"/>
                            </a:rPr>
                            <m:t>1</m:t>
                          </m:r>
                        </m:sub>
                      </m:sSub>
                    </m:oMath>
                  </m:oMathPara>
                </a14:m>
                <a:endParaRPr kumimoji="1" lang="ja-JP" altLang="en-US" sz="2200" dirty="0"/>
              </a:p>
            </p:txBody>
          </p:sp>
        </mc:Choice>
        <mc:Fallback xmlns="">
          <p:sp>
            <p:nvSpPr>
              <p:cNvPr id="18" name="正方形/長方形 17">
                <a:extLst>
                  <a:ext uri="{FF2B5EF4-FFF2-40B4-BE49-F238E27FC236}">
                    <a16:creationId xmlns:a16="http://schemas.microsoft.com/office/drawing/2014/main" id="{B89A26FF-E365-4F61-A516-5D1995D67637}"/>
                  </a:ext>
                </a:extLst>
              </p:cNvPr>
              <p:cNvSpPr>
                <a:spLocks noRot="1" noChangeAspect="1" noMove="1" noResize="1" noEditPoints="1" noAdjustHandles="1" noChangeArrowheads="1" noChangeShapeType="1" noTextEdit="1"/>
              </p:cNvSpPr>
              <p:nvPr/>
            </p:nvSpPr>
            <p:spPr>
              <a:xfrm>
                <a:off x="312125" y="5252819"/>
                <a:ext cx="394051" cy="382029"/>
              </a:xfrm>
              <a:prstGeom prst="rect">
                <a:avLst/>
              </a:prstGeom>
              <a:blipFill>
                <a:blip r:embed="rId15"/>
                <a:stretch>
                  <a:fillRect l="-10448" b="-625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正方形/長方形 18">
                <a:extLst>
                  <a:ext uri="{FF2B5EF4-FFF2-40B4-BE49-F238E27FC236}">
                    <a16:creationId xmlns:a16="http://schemas.microsoft.com/office/drawing/2014/main" id="{205C17ED-9607-4FE9-82F8-4335446899EB}"/>
                  </a:ext>
                </a:extLst>
              </p:cNvPr>
              <p:cNvSpPr/>
              <p:nvPr/>
            </p:nvSpPr>
            <p:spPr>
              <a:xfrm>
                <a:off x="327107" y="5777870"/>
                <a:ext cx="394051" cy="3820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200" b="0" i="1" smtClean="0">
                              <a:latin typeface="Cambria Math" panose="02040503050406030204" pitchFamily="18" charset="0"/>
                            </a:rPr>
                          </m:ctrlPr>
                        </m:sSubPr>
                        <m:e>
                          <m:r>
                            <a:rPr kumimoji="1" lang="en-US" altLang="ja-JP" sz="2200" b="0" i="1" smtClean="0">
                              <a:latin typeface="Cambria Math" panose="02040503050406030204" pitchFamily="18" charset="0"/>
                            </a:rPr>
                            <m:t>𝛽</m:t>
                          </m:r>
                        </m:e>
                        <m:sub>
                          <m:r>
                            <a:rPr kumimoji="1" lang="en-US" altLang="ja-JP" sz="2200" b="0" i="1" smtClean="0">
                              <a:latin typeface="Cambria Math" panose="02040503050406030204" pitchFamily="18" charset="0"/>
                            </a:rPr>
                            <m:t>1</m:t>
                          </m:r>
                        </m:sub>
                      </m:sSub>
                    </m:oMath>
                  </m:oMathPara>
                </a14:m>
                <a:endParaRPr kumimoji="1" lang="ja-JP" altLang="en-US" sz="2200" dirty="0"/>
              </a:p>
            </p:txBody>
          </p:sp>
        </mc:Choice>
        <mc:Fallback xmlns="">
          <p:sp>
            <p:nvSpPr>
              <p:cNvPr id="19" name="正方形/長方形 18">
                <a:extLst>
                  <a:ext uri="{FF2B5EF4-FFF2-40B4-BE49-F238E27FC236}">
                    <a16:creationId xmlns:a16="http://schemas.microsoft.com/office/drawing/2014/main" id="{205C17ED-9607-4FE9-82F8-4335446899EB}"/>
                  </a:ext>
                </a:extLst>
              </p:cNvPr>
              <p:cNvSpPr>
                <a:spLocks noRot="1" noChangeAspect="1" noMove="1" noResize="1" noEditPoints="1" noAdjustHandles="1" noChangeArrowheads="1" noChangeShapeType="1" noTextEdit="1"/>
              </p:cNvSpPr>
              <p:nvPr/>
            </p:nvSpPr>
            <p:spPr>
              <a:xfrm>
                <a:off x="327107" y="5777870"/>
                <a:ext cx="394051" cy="382029"/>
              </a:xfrm>
              <a:prstGeom prst="rect">
                <a:avLst/>
              </a:prstGeom>
              <a:blipFill>
                <a:blip r:embed="rId16"/>
                <a:stretch>
                  <a:fillRect l="-24242" b="-23438"/>
                </a:stretch>
              </a:blipFill>
            </p:spPr>
            <p:txBody>
              <a:bodyPr/>
              <a:lstStyle/>
              <a:p>
                <a:r>
                  <a:rPr lang="ja-JP" altLang="en-US">
                    <a:noFill/>
                  </a:rPr>
                  <a:t> </a:t>
                </a:r>
              </a:p>
            </p:txBody>
          </p:sp>
        </mc:Fallback>
      </mc:AlternateContent>
      <p:sp>
        <p:nvSpPr>
          <p:cNvPr id="20" name="テキスト ボックス 19">
            <a:extLst>
              <a:ext uri="{FF2B5EF4-FFF2-40B4-BE49-F238E27FC236}">
                <a16:creationId xmlns:a16="http://schemas.microsoft.com/office/drawing/2014/main" id="{8CD1B4C9-7A97-45E2-B90D-C01212401357}"/>
              </a:ext>
            </a:extLst>
          </p:cNvPr>
          <p:cNvSpPr txBox="1"/>
          <p:nvPr/>
        </p:nvSpPr>
        <p:spPr>
          <a:xfrm>
            <a:off x="95384" y="6437856"/>
            <a:ext cx="1969766" cy="369332"/>
          </a:xfrm>
          <a:prstGeom prst="rect">
            <a:avLst/>
          </a:prstGeom>
          <a:noFill/>
        </p:spPr>
        <p:txBody>
          <a:bodyPr wrap="square" rtlCol="0">
            <a:spAutoFit/>
          </a:bodyPr>
          <a:lstStyle/>
          <a:p>
            <a:r>
              <a:rPr kumimoji="1" lang="en-US" altLang="ja-JP" dirty="0"/>
              <a:t>-4    -2     0    2     4</a:t>
            </a:r>
            <a:endParaRPr kumimoji="1" lang="ja-JP" altLang="en-US" dirty="0"/>
          </a:p>
        </p:txBody>
      </p:sp>
      <p:sp>
        <p:nvSpPr>
          <p:cNvPr id="21" name="テキスト ボックス 20">
            <a:extLst>
              <a:ext uri="{FF2B5EF4-FFF2-40B4-BE49-F238E27FC236}">
                <a16:creationId xmlns:a16="http://schemas.microsoft.com/office/drawing/2014/main" id="{1F87C5A1-574F-454E-956A-422204B70B56}"/>
              </a:ext>
            </a:extLst>
          </p:cNvPr>
          <p:cNvSpPr txBox="1"/>
          <p:nvPr/>
        </p:nvSpPr>
        <p:spPr>
          <a:xfrm>
            <a:off x="3766708" y="6488668"/>
            <a:ext cx="1969766" cy="369332"/>
          </a:xfrm>
          <a:prstGeom prst="rect">
            <a:avLst/>
          </a:prstGeom>
          <a:noFill/>
        </p:spPr>
        <p:txBody>
          <a:bodyPr wrap="square" rtlCol="0">
            <a:spAutoFit/>
          </a:bodyPr>
          <a:lstStyle/>
          <a:p>
            <a:r>
              <a:rPr kumimoji="1" lang="en-US" altLang="ja-JP" dirty="0"/>
              <a:t>-4    -2     0    2     4</a:t>
            </a:r>
            <a:endParaRPr kumimoji="1" lang="ja-JP" altLang="en-US" dirty="0"/>
          </a:p>
        </p:txBody>
      </p:sp>
      <mc:AlternateContent xmlns:mc="http://schemas.openxmlformats.org/markup-compatibility/2006" xmlns:a14="http://schemas.microsoft.com/office/drawing/2010/main">
        <mc:Choice Requires="a14">
          <p:sp>
            <p:nvSpPr>
              <p:cNvPr id="22" name="正方形/長方形 21">
                <a:extLst>
                  <a:ext uri="{FF2B5EF4-FFF2-40B4-BE49-F238E27FC236}">
                    <a16:creationId xmlns:a16="http://schemas.microsoft.com/office/drawing/2014/main" id="{DA0CF4A8-8A8D-436E-A227-785C894D7B89}"/>
                  </a:ext>
                </a:extLst>
              </p:cNvPr>
              <p:cNvSpPr/>
              <p:nvPr/>
            </p:nvSpPr>
            <p:spPr>
              <a:xfrm>
                <a:off x="3979487" y="1958559"/>
                <a:ext cx="394051" cy="3820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kumimoji="1" lang="en-US" altLang="ja-JP" sz="2200" b="0" i="1" smtClean="0">
                              <a:latin typeface="Cambria Math" panose="02040503050406030204" pitchFamily="18" charset="0"/>
                            </a:rPr>
                          </m:ctrlPr>
                        </m:sSubSupPr>
                        <m:e>
                          <m:r>
                            <a:rPr kumimoji="1" lang="en-US" altLang="ja-JP" sz="2200" b="0" i="1" smtClean="0">
                              <a:latin typeface="Cambria Math" panose="02040503050406030204" pitchFamily="18" charset="0"/>
                            </a:rPr>
                            <m:t>𝑎</m:t>
                          </m:r>
                        </m:e>
                        <m:sub>
                          <m:r>
                            <a:rPr kumimoji="1" lang="en-US" altLang="ja-JP" sz="2200" b="0" i="1" smtClean="0">
                              <a:latin typeface="Cambria Math" panose="02040503050406030204" pitchFamily="18" charset="0"/>
                            </a:rPr>
                            <m:t>1</m:t>
                          </m:r>
                        </m:sub>
                        <m:sup>
                          <m:r>
                            <a:rPr kumimoji="1" lang="en-US" altLang="ja-JP" sz="2200" b="0" i="1" smtClean="0">
                              <a:latin typeface="Cambria Math" panose="02040503050406030204" pitchFamily="18" charset="0"/>
                            </a:rPr>
                            <m:t>′</m:t>
                          </m:r>
                        </m:sup>
                      </m:sSubSup>
                    </m:oMath>
                  </m:oMathPara>
                </a14:m>
                <a:endParaRPr kumimoji="1" lang="ja-JP" altLang="en-US" sz="2200" dirty="0"/>
              </a:p>
            </p:txBody>
          </p:sp>
        </mc:Choice>
        <mc:Fallback xmlns="">
          <p:sp>
            <p:nvSpPr>
              <p:cNvPr id="22" name="正方形/長方形 21">
                <a:extLst>
                  <a:ext uri="{FF2B5EF4-FFF2-40B4-BE49-F238E27FC236}">
                    <a16:creationId xmlns:a16="http://schemas.microsoft.com/office/drawing/2014/main" id="{DA0CF4A8-8A8D-436E-A227-785C894D7B89}"/>
                  </a:ext>
                </a:extLst>
              </p:cNvPr>
              <p:cNvSpPr>
                <a:spLocks noRot="1" noChangeAspect="1" noMove="1" noResize="1" noEditPoints="1" noAdjustHandles="1" noChangeArrowheads="1" noChangeShapeType="1" noTextEdit="1"/>
              </p:cNvSpPr>
              <p:nvPr/>
            </p:nvSpPr>
            <p:spPr>
              <a:xfrm>
                <a:off x="3979487" y="1958559"/>
                <a:ext cx="394051" cy="382029"/>
              </a:xfrm>
              <a:prstGeom prst="rect">
                <a:avLst/>
              </a:prstGeom>
              <a:blipFill>
                <a:blip r:embed="rId17"/>
                <a:stretch>
                  <a:fillRect l="-9091" b="-615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正方形/長方形 22">
                <a:extLst>
                  <a:ext uri="{FF2B5EF4-FFF2-40B4-BE49-F238E27FC236}">
                    <a16:creationId xmlns:a16="http://schemas.microsoft.com/office/drawing/2014/main" id="{AA0B92A9-E8CF-4809-BAFC-C21926FD5DFD}"/>
                  </a:ext>
                </a:extLst>
              </p:cNvPr>
              <p:cNvSpPr/>
              <p:nvPr/>
            </p:nvSpPr>
            <p:spPr>
              <a:xfrm>
                <a:off x="4004746" y="2921742"/>
                <a:ext cx="394051" cy="3820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kumimoji="1" lang="en-US" altLang="ja-JP" sz="2200" b="0" i="1" smtClean="0">
                              <a:latin typeface="Cambria Math" panose="02040503050406030204" pitchFamily="18" charset="0"/>
                            </a:rPr>
                          </m:ctrlPr>
                        </m:sSubSupPr>
                        <m:e>
                          <m:r>
                            <a:rPr kumimoji="1" lang="en-US" altLang="ja-JP" sz="2200" b="0" i="1" smtClean="0">
                              <a:latin typeface="Cambria Math" panose="02040503050406030204" pitchFamily="18" charset="0"/>
                            </a:rPr>
                            <m:t>𝑎</m:t>
                          </m:r>
                        </m:e>
                        <m:sub>
                          <m:r>
                            <a:rPr kumimoji="1" lang="en-US" altLang="ja-JP" sz="2200" b="0" i="1" smtClean="0">
                              <a:latin typeface="Cambria Math" panose="02040503050406030204" pitchFamily="18" charset="0"/>
                            </a:rPr>
                            <m:t>2</m:t>
                          </m:r>
                        </m:sub>
                        <m:sup>
                          <m:r>
                            <a:rPr kumimoji="1" lang="en-US" altLang="ja-JP" sz="2200" b="0" i="1" smtClean="0">
                              <a:latin typeface="Cambria Math" panose="02040503050406030204" pitchFamily="18" charset="0"/>
                            </a:rPr>
                            <m:t>′</m:t>
                          </m:r>
                        </m:sup>
                      </m:sSubSup>
                    </m:oMath>
                  </m:oMathPara>
                </a14:m>
                <a:endParaRPr kumimoji="1" lang="ja-JP" altLang="en-US" sz="2200" dirty="0"/>
              </a:p>
            </p:txBody>
          </p:sp>
        </mc:Choice>
        <mc:Fallback xmlns="">
          <p:sp>
            <p:nvSpPr>
              <p:cNvPr id="23" name="正方形/長方形 22">
                <a:extLst>
                  <a:ext uri="{FF2B5EF4-FFF2-40B4-BE49-F238E27FC236}">
                    <a16:creationId xmlns:a16="http://schemas.microsoft.com/office/drawing/2014/main" id="{AA0B92A9-E8CF-4809-BAFC-C21926FD5DFD}"/>
                  </a:ext>
                </a:extLst>
              </p:cNvPr>
              <p:cNvSpPr>
                <a:spLocks noRot="1" noChangeAspect="1" noMove="1" noResize="1" noEditPoints="1" noAdjustHandles="1" noChangeArrowheads="1" noChangeShapeType="1" noTextEdit="1"/>
              </p:cNvSpPr>
              <p:nvPr/>
            </p:nvSpPr>
            <p:spPr>
              <a:xfrm>
                <a:off x="4004746" y="2921742"/>
                <a:ext cx="394051" cy="382029"/>
              </a:xfrm>
              <a:prstGeom prst="rect">
                <a:avLst/>
              </a:prstGeom>
              <a:blipFill>
                <a:blip r:embed="rId18"/>
                <a:stretch>
                  <a:fillRect l="-10448" b="-76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正方形/長方形 23">
                <a:extLst>
                  <a:ext uri="{FF2B5EF4-FFF2-40B4-BE49-F238E27FC236}">
                    <a16:creationId xmlns:a16="http://schemas.microsoft.com/office/drawing/2014/main" id="{AE1F7CEB-6B0F-4556-AD02-C306FF6CF594}"/>
                  </a:ext>
                </a:extLst>
              </p:cNvPr>
              <p:cNvSpPr/>
              <p:nvPr/>
            </p:nvSpPr>
            <p:spPr>
              <a:xfrm>
                <a:off x="3991340" y="4451785"/>
                <a:ext cx="394051" cy="3820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kumimoji="1" lang="en-US" altLang="ja-JP" sz="2200" b="0" i="1" smtClean="0">
                              <a:latin typeface="Cambria Math" panose="02040503050406030204" pitchFamily="18" charset="0"/>
                            </a:rPr>
                          </m:ctrlPr>
                        </m:sSupPr>
                        <m:e>
                          <m:r>
                            <a:rPr kumimoji="1" lang="en-US" altLang="ja-JP" sz="2200" b="0" i="1" smtClean="0">
                              <a:latin typeface="Cambria Math" panose="02040503050406030204" pitchFamily="18" charset="0"/>
                            </a:rPr>
                            <m:t>𝑐</m:t>
                          </m:r>
                        </m:e>
                        <m:sup>
                          <m:r>
                            <a:rPr kumimoji="1" lang="en-US" altLang="ja-JP" sz="2200" b="0" i="1" smtClean="0">
                              <a:latin typeface="Cambria Math" panose="02040503050406030204" pitchFamily="18" charset="0"/>
                            </a:rPr>
                            <m:t>′</m:t>
                          </m:r>
                        </m:sup>
                      </m:sSup>
                    </m:oMath>
                  </m:oMathPara>
                </a14:m>
                <a:endParaRPr kumimoji="1" lang="ja-JP" altLang="en-US" sz="2200" dirty="0"/>
              </a:p>
            </p:txBody>
          </p:sp>
        </mc:Choice>
        <mc:Fallback xmlns="">
          <p:sp>
            <p:nvSpPr>
              <p:cNvPr id="24" name="正方形/長方形 23">
                <a:extLst>
                  <a:ext uri="{FF2B5EF4-FFF2-40B4-BE49-F238E27FC236}">
                    <a16:creationId xmlns:a16="http://schemas.microsoft.com/office/drawing/2014/main" id="{AE1F7CEB-6B0F-4556-AD02-C306FF6CF594}"/>
                  </a:ext>
                </a:extLst>
              </p:cNvPr>
              <p:cNvSpPr>
                <a:spLocks noRot="1" noChangeAspect="1" noMove="1" noResize="1" noEditPoints="1" noAdjustHandles="1" noChangeArrowheads="1" noChangeShapeType="1" noTextEdit="1"/>
              </p:cNvSpPr>
              <p:nvPr/>
            </p:nvSpPr>
            <p:spPr>
              <a:xfrm>
                <a:off x="3991340" y="4451785"/>
                <a:ext cx="394051" cy="382029"/>
              </a:xfrm>
              <a:prstGeom prst="rect">
                <a:avLst/>
              </a:prstGeom>
              <a:blipFill>
                <a:blip r:embed="rId19"/>
                <a:stretch>
                  <a:fillRect l="-30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正方形/長方形 24">
                <a:extLst>
                  <a:ext uri="{FF2B5EF4-FFF2-40B4-BE49-F238E27FC236}">
                    <a16:creationId xmlns:a16="http://schemas.microsoft.com/office/drawing/2014/main" id="{A6E3C53E-EC54-4530-B4D0-AA473EB3C728}"/>
                  </a:ext>
                </a:extLst>
              </p:cNvPr>
              <p:cNvSpPr/>
              <p:nvPr/>
            </p:nvSpPr>
            <p:spPr>
              <a:xfrm>
                <a:off x="3991340" y="4042803"/>
                <a:ext cx="394051" cy="3820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kumimoji="1" lang="en-US" altLang="ja-JP" sz="2200" b="0" i="1" smtClean="0">
                              <a:latin typeface="Cambria Math" panose="02040503050406030204" pitchFamily="18" charset="0"/>
                            </a:rPr>
                          </m:ctrlPr>
                        </m:sSubSupPr>
                        <m:e>
                          <m:r>
                            <a:rPr kumimoji="1" lang="en-US" altLang="ja-JP" sz="2200" b="0" i="1" smtClean="0">
                              <a:latin typeface="Cambria Math" panose="02040503050406030204" pitchFamily="18" charset="0"/>
                            </a:rPr>
                            <m:t>𝑏</m:t>
                          </m:r>
                        </m:e>
                        <m:sub>
                          <m:r>
                            <a:rPr kumimoji="1" lang="en-US" altLang="ja-JP" sz="2200" b="0" i="1" smtClean="0">
                              <a:latin typeface="Cambria Math" panose="02040503050406030204" pitchFamily="18" charset="0"/>
                            </a:rPr>
                            <m:t>2</m:t>
                          </m:r>
                        </m:sub>
                        <m:sup>
                          <m:r>
                            <a:rPr kumimoji="1" lang="en-US" altLang="ja-JP" sz="2200" b="0" i="1" smtClean="0">
                              <a:latin typeface="Cambria Math" panose="02040503050406030204" pitchFamily="18" charset="0"/>
                            </a:rPr>
                            <m:t>′</m:t>
                          </m:r>
                        </m:sup>
                      </m:sSubSup>
                    </m:oMath>
                  </m:oMathPara>
                </a14:m>
                <a:endParaRPr kumimoji="1" lang="ja-JP" altLang="en-US" sz="2200" dirty="0"/>
              </a:p>
            </p:txBody>
          </p:sp>
        </mc:Choice>
        <mc:Fallback xmlns="">
          <p:sp>
            <p:nvSpPr>
              <p:cNvPr id="25" name="正方形/長方形 24">
                <a:extLst>
                  <a:ext uri="{FF2B5EF4-FFF2-40B4-BE49-F238E27FC236}">
                    <a16:creationId xmlns:a16="http://schemas.microsoft.com/office/drawing/2014/main" id="{A6E3C53E-EC54-4530-B4D0-AA473EB3C728}"/>
                  </a:ext>
                </a:extLst>
              </p:cNvPr>
              <p:cNvSpPr>
                <a:spLocks noRot="1" noChangeAspect="1" noMove="1" noResize="1" noEditPoints="1" noAdjustHandles="1" noChangeArrowheads="1" noChangeShapeType="1" noTextEdit="1"/>
              </p:cNvSpPr>
              <p:nvPr/>
            </p:nvSpPr>
            <p:spPr>
              <a:xfrm>
                <a:off x="3991340" y="4042803"/>
                <a:ext cx="394051" cy="382029"/>
              </a:xfrm>
              <a:prstGeom prst="rect">
                <a:avLst/>
              </a:prstGeom>
              <a:blipFill>
                <a:blip r:embed="rId20"/>
                <a:stretch>
                  <a:fillRect l="-16667" b="-76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正方形/長方形 25">
                <a:extLst>
                  <a:ext uri="{FF2B5EF4-FFF2-40B4-BE49-F238E27FC236}">
                    <a16:creationId xmlns:a16="http://schemas.microsoft.com/office/drawing/2014/main" id="{74C5E56F-C7C5-4C18-874F-4447EB3BC61E}"/>
                  </a:ext>
                </a:extLst>
              </p:cNvPr>
              <p:cNvSpPr/>
              <p:nvPr/>
            </p:nvSpPr>
            <p:spPr>
              <a:xfrm>
                <a:off x="3991340" y="3639794"/>
                <a:ext cx="394051" cy="3820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kumimoji="1" lang="en-US" altLang="ja-JP" sz="2200" b="0" i="1" smtClean="0">
                              <a:latin typeface="Cambria Math" panose="02040503050406030204" pitchFamily="18" charset="0"/>
                            </a:rPr>
                          </m:ctrlPr>
                        </m:sSubSupPr>
                        <m:e>
                          <m:r>
                            <a:rPr kumimoji="1" lang="en-US" altLang="ja-JP" sz="2200" b="0" i="1" smtClean="0">
                              <a:latin typeface="Cambria Math" panose="02040503050406030204" pitchFamily="18" charset="0"/>
                            </a:rPr>
                            <m:t>𝑏</m:t>
                          </m:r>
                        </m:e>
                        <m:sub>
                          <m:r>
                            <a:rPr kumimoji="1" lang="en-US" altLang="ja-JP" sz="2200" b="0" i="1" smtClean="0">
                              <a:latin typeface="Cambria Math" panose="02040503050406030204" pitchFamily="18" charset="0"/>
                            </a:rPr>
                            <m:t>1</m:t>
                          </m:r>
                        </m:sub>
                        <m:sup>
                          <m:r>
                            <a:rPr kumimoji="1" lang="en-US" altLang="ja-JP" sz="2200" b="0" i="1" smtClean="0">
                              <a:latin typeface="Cambria Math" panose="02040503050406030204" pitchFamily="18" charset="0"/>
                            </a:rPr>
                            <m:t>′</m:t>
                          </m:r>
                        </m:sup>
                      </m:sSubSup>
                    </m:oMath>
                  </m:oMathPara>
                </a14:m>
                <a:endParaRPr kumimoji="1" lang="ja-JP" altLang="en-US" sz="2200" dirty="0"/>
              </a:p>
            </p:txBody>
          </p:sp>
        </mc:Choice>
        <mc:Fallback xmlns="">
          <p:sp>
            <p:nvSpPr>
              <p:cNvPr id="26" name="正方形/長方形 25">
                <a:extLst>
                  <a:ext uri="{FF2B5EF4-FFF2-40B4-BE49-F238E27FC236}">
                    <a16:creationId xmlns:a16="http://schemas.microsoft.com/office/drawing/2014/main" id="{74C5E56F-C7C5-4C18-874F-4447EB3BC61E}"/>
                  </a:ext>
                </a:extLst>
              </p:cNvPr>
              <p:cNvSpPr>
                <a:spLocks noRot="1" noChangeAspect="1" noMove="1" noResize="1" noEditPoints="1" noAdjustHandles="1" noChangeArrowheads="1" noChangeShapeType="1" noTextEdit="1"/>
              </p:cNvSpPr>
              <p:nvPr/>
            </p:nvSpPr>
            <p:spPr>
              <a:xfrm>
                <a:off x="3991340" y="3639794"/>
                <a:ext cx="394051" cy="382029"/>
              </a:xfrm>
              <a:prstGeom prst="rect">
                <a:avLst/>
              </a:prstGeom>
              <a:blipFill>
                <a:blip r:embed="rId21"/>
                <a:stretch>
                  <a:fillRect l="-15152" b="-615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正方形/長方形 26">
                <a:extLst>
                  <a:ext uri="{FF2B5EF4-FFF2-40B4-BE49-F238E27FC236}">
                    <a16:creationId xmlns:a16="http://schemas.microsoft.com/office/drawing/2014/main" id="{FDCA0D5F-3D7F-43D2-8F73-AC4A6FF52E6A}"/>
                  </a:ext>
                </a:extLst>
              </p:cNvPr>
              <p:cNvSpPr/>
              <p:nvPr/>
            </p:nvSpPr>
            <p:spPr>
              <a:xfrm>
                <a:off x="3991341" y="4853851"/>
                <a:ext cx="394051" cy="3820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kumimoji="1" lang="en-US" altLang="ja-JP" sz="2200" b="0" i="1" smtClean="0">
                              <a:latin typeface="Cambria Math" panose="02040503050406030204" pitchFamily="18" charset="0"/>
                            </a:rPr>
                          </m:ctrlPr>
                        </m:sSupPr>
                        <m:e>
                          <m:r>
                            <a:rPr kumimoji="1" lang="en-US" altLang="ja-JP" sz="2200" b="0" i="1" smtClean="0">
                              <a:latin typeface="Cambria Math" panose="02040503050406030204" pitchFamily="18" charset="0"/>
                            </a:rPr>
                            <m:t>𝜔</m:t>
                          </m:r>
                        </m:e>
                        <m:sup>
                          <m:r>
                            <a:rPr kumimoji="1" lang="en-US" altLang="ja-JP" sz="2200" b="0" i="1" smtClean="0">
                              <a:latin typeface="Cambria Math" panose="02040503050406030204" pitchFamily="18" charset="0"/>
                            </a:rPr>
                            <m:t>′</m:t>
                          </m:r>
                        </m:sup>
                      </m:sSup>
                    </m:oMath>
                  </m:oMathPara>
                </a14:m>
                <a:endParaRPr kumimoji="1" lang="ja-JP" altLang="en-US" sz="2200" dirty="0"/>
              </a:p>
            </p:txBody>
          </p:sp>
        </mc:Choice>
        <mc:Fallback xmlns="">
          <p:sp>
            <p:nvSpPr>
              <p:cNvPr id="27" name="正方形/長方形 26">
                <a:extLst>
                  <a:ext uri="{FF2B5EF4-FFF2-40B4-BE49-F238E27FC236}">
                    <a16:creationId xmlns:a16="http://schemas.microsoft.com/office/drawing/2014/main" id="{FDCA0D5F-3D7F-43D2-8F73-AC4A6FF52E6A}"/>
                  </a:ext>
                </a:extLst>
              </p:cNvPr>
              <p:cNvSpPr>
                <a:spLocks noRot="1" noChangeAspect="1" noMove="1" noResize="1" noEditPoints="1" noAdjustHandles="1" noChangeArrowheads="1" noChangeShapeType="1" noTextEdit="1"/>
              </p:cNvSpPr>
              <p:nvPr/>
            </p:nvSpPr>
            <p:spPr>
              <a:xfrm>
                <a:off x="3991341" y="4853851"/>
                <a:ext cx="394051" cy="382029"/>
              </a:xfrm>
              <a:prstGeom prst="rect">
                <a:avLst/>
              </a:prstGeom>
              <a:blipFill>
                <a:blip r:embed="rId22"/>
                <a:stretch>
                  <a:fillRect l="-1212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正方形/長方形 27">
                <a:extLst>
                  <a:ext uri="{FF2B5EF4-FFF2-40B4-BE49-F238E27FC236}">
                    <a16:creationId xmlns:a16="http://schemas.microsoft.com/office/drawing/2014/main" id="{A7AA7E04-0CD0-41C9-817A-7753B9A47515}"/>
                  </a:ext>
                </a:extLst>
              </p:cNvPr>
              <p:cNvSpPr/>
              <p:nvPr/>
            </p:nvSpPr>
            <p:spPr>
              <a:xfrm>
                <a:off x="3991341" y="5252818"/>
                <a:ext cx="394051" cy="3820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kumimoji="1" lang="en-US" altLang="ja-JP" sz="2200" b="0" i="1" smtClean="0">
                              <a:latin typeface="Cambria Math" panose="02040503050406030204" pitchFamily="18" charset="0"/>
                            </a:rPr>
                          </m:ctrlPr>
                        </m:sSubSupPr>
                        <m:e>
                          <m:r>
                            <a:rPr kumimoji="1" lang="en-US" altLang="ja-JP" sz="2200" b="0" i="1" smtClean="0">
                              <a:latin typeface="Cambria Math" panose="02040503050406030204" pitchFamily="18" charset="0"/>
                            </a:rPr>
                            <m:t>𝛼</m:t>
                          </m:r>
                        </m:e>
                        <m:sub>
                          <m:r>
                            <a:rPr kumimoji="1" lang="en-US" altLang="ja-JP" sz="2200" b="0" i="1" smtClean="0">
                              <a:latin typeface="Cambria Math" panose="02040503050406030204" pitchFamily="18" charset="0"/>
                            </a:rPr>
                            <m:t>1</m:t>
                          </m:r>
                        </m:sub>
                        <m:sup>
                          <m:r>
                            <a:rPr kumimoji="1" lang="en-US" altLang="ja-JP" sz="2200" b="0" i="1" smtClean="0">
                              <a:latin typeface="Cambria Math" panose="02040503050406030204" pitchFamily="18" charset="0"/>
                            </a:rPr>
                            <m:t>′</m:t>
                          </m:r>
                        </m:sup>
                      </m:sSubSup>
                    </m:oMath>
                  </m:oMathPara>
                </a14:m>
                <a:endParaRPr kumimoji="1" lang="ja-JP" altLang="en-US" sz="2200" dirty="0"/>
              </a:p>
            </p:txBody>
          </p:sp>
        </mc:Choice>
        <mc:Fallback xmlns="">
          <p:sp>
            <p:nvSpPr>
              <p:cNvPr id="28" name="正方形/長方形 27">
                <a:extLst>
                  <a:ext uri="{FF2B5EF4-FFF2-40B4-BE49-F238E27FC236}">
                    <a16:creationId xmlns:a16="http://schemas.microsoft.com/office/drawing/2014/main" id="{A7AA7E04-0CD0-41C9-817A-7753B9A47515}"/>
                  </a:ext>
                </a:extLst>
              </p:cNvPr>
              <p:cNvSpPr>
                <a:spLocks noRot="1" noChangeAspect="1" noMove="1" noResize="1" noEditPoints="1" noAdjustHandles="1" noChangeArrowheads="1" noChangeShapeType="1" noTextEdit="1"/>
              </p:cNvSpPr>
              <p:nvPr/>
            </p:nvSpPr>
            <p:spPr>
              <a:xfrm>
                <a:off x="3991341" y="5252818"/>
                <a:ext cx="394051" cy="382029"/>
              </a:xfrm>
              <a:prstGeom prst="rect">
                <a:avLst/>
              </a:prstGeom>
              <a:blipFill>
                <a:blip r:embed="rId23"/>
                <a:stretch>
                  <a:fillRect l="-10606" b="-781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正方形/長方形 28">
                <a:extLst>
                  <a:ext uri="{FF2B5EF4-FFF2-40B4-BE49-F238E27FC236}">
                    <a16:creationId xmlns:a16="http://schemas.microsoft.com/office/drawing/2014/main" id="{B3072C5B-D9C4-40DF-A23C-30DF06F8531A}"/>
                  </a:ext>
                </a:extLst>
              </p:cNvPr>
              <p:cNvSpPr/>
              <p:nvPr/>
            </p:nvSpPr>
            <p:spPr>
              <a:xfrm>
                <a:off x="4006323" y="5777870"/>
                <a:ext cx="394051" cy="3820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kumimoji="1" lang="en-US" altLang="ja-JP" sz="2200" b="0" i="1" smtClean="0">
                              <a:latin typeface="Cambria Math" panose="02040503050406030204" pitchFamily="18" charset="0"/>
                            </a:rPr>
                          </m:ctrlPr>
                        </m:sSubSupPr>
                        <m:e>
                          <m:r>
                            <a:rPr kumimoji="1" lang="en-US" altLang="ja-JP" sz="2200" b="0" i="1" smtClean="0">
                              <a:latin typeface="Cambria Math" panose="02040503050406030204" pitchFamily="18" charset="0"/>
                            </a:rPr>
                            <m:t>𝛽</m:t>
                          </m:r>
                        </m:e>
                        <m:sub>
                          <m:r>
                            <a:rPr kumimoji="1" lang="en-US" altLang="ja-JP" sz="2200" b="0" i="1" smtClean="0">
                              <a:latin typeface="Cambria Math" panose="02040503050406030204" pitchFamily="18" charset="0"/>
                            </a:rPr>
                            <m:t>1</m:t>
                          </m:r>
                        </m:sub>
                        <m:sup>
                          <m:r>
                            <a:rPr kumimoji="1" lang="en-US" altLang="ja-JP" sz="2200" b="0" i="1" smtClean="0">
                              <a:latin typeface="Cambria Math" panose="02040503050406030204" pitchFamily="18" charset="0"/>
                            </a:rPr>
                            <m:t>′</m:t>
                          </m:r>
                        </m:sup>
                      </m:sSubSup>
                    </m:oMath>
                  </m:oMathPara>
                </a14:m>
                <a:endParaRPr kumimoji="1" lang="ja-JP" altLang="en-US" sz="2200" dirty="0"/>
              </a:p>
            </p:txBody>
          </p:sp>
        </mc:Choice>
        <mc:Fallback xmlns="">
          <p:sp>
            <p:nvSpPr>
              <p:cNvPr id="29" name="正方形/長方形 28">
                <a:extLst>
                  <a:ext uri="{FF2B5EF4-FFF2-40B4-BE49-F238E27FC236}">
                    <a16:creationId xmlns:a16="http://schemas.microsoft.com/office/drawing/2014/main" id="{B3072C5B-D9C4-40DF-A23C-30DF06F8531A}"/>
                  </a:ext>
                </a:extLst>
              </p:cNvPr>
              <p:cNvSpPr>
                <a:spLocks noRot="1" noChangeAspect="1" noMove="1" noResize="1" noEditPoints="1" noAdjustHandles="1" noChangeArrowheads="1" noChangeShapeType="1" noTextEdit="1"/>
              </p:cNvSpPr>
              <p:nvPr/>
            </p:nvSpPr>
            <p:spPr>
              <a:xfrm>
                <a:off x="4006323" y="5777870"/>
                <a:ext cx="394051" cy="382029"/>
              </a:xfrm>
              <a:prstGeom prst="rect">
                <a:avLst/>
              </a:prstGeom>
              <a:blipFill>
                <a:blip r:embed="rId24"/>
                <a:stretch>
                  <a:fillRect l="-23881" b="-23438"/>
                </a:stretch>
              </a:blipFill>
            </p:spPr>
            <p:txBody>
              <a:bodyPr/>
              <a:lstStyle/>
              <a:p>
                <a:r>
                  <a:rPr lang="ja-JP" altLang="en-US">
                    <a:noFill/>
                  </a:rPr>
                  <a:t> </a:t>
                </a:r>
              </a:p>
            </p:txBody>
          </p:sp>
        </mc:Fallback>
      </mc:AlternateContent>
      <p:sp>
        <p:nvSpPr>
          <p:cNvPr id="30" name="矢印: 右 29">
            <a:extLst>
              <a:ext uri="{FF2B5EF4-FFF2-40B4-BE49-F238E27FC236}">
                <a16:creationId xmlns:a16="http://schemas.microsoft.com/office/drawing/2014/main" id="{6B29B33E-78EE-4AF8-BA42-2204D100EA5B}"/>
              </a:ext>
            </a:extLst>
          </p:cNvPr>
          <p:cNvSpPr/>
          <p:nvPr/>
        </p:nvSpPr>
        <p:spPr>
          <a:xfrm>
            <a:off x="2101686" y="3426100"/>
            <a:ext cx="1748723" cy="552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200"/>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0087CA0E-6888-4BF0-B38C-1FD248E42830}"/>
                  </a:ext>
                </a:extLst>
              </p:cNvPr>
              <p:cNvSpPr txBox="1"/>
              <p:nvPr/>
            </p:nvSpPr>
            <p:spPr>
              <a:xfrm>
                <a:off x="1848838" y="1901066"/>
                <a:ext cx="1860894" cy="72699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2200" b="0" i="1" smtClean="0">
                              <a:latin typeface="Cambria Math" panose="02040503050406030204" pitchFamily="18" charset="0"/>
                            </a:rPr>
                          </m:ctrlPr>
                        </m:sSubSupPr>
                        <m:e>
                          <m:r>
                            <a:rPr kumimoji="1" lang="en-US" altLang="ja-JP" sz="2200" b="0" i="1" smtClean="0">
                              <a:latin typeface="Cambria Math" panose="02040503050406030204" pitchFamily="18" charset="0"/>
                            </a:rPr>
                            <m:t>𝑤</m:t>
                          </m:r>
                        </m:e>
                        <m:sub>
                          <m:r>
                            <a:rPr kumimoji="1" lang="en-US" altLang="ja-JP" sz="2200" b="0" i="1" smtClean="0">
                              <a:latin typeface="Cambria Math" panose="02040503050406030204" pitchFamily="18" charset="0"/>
                            </a:rPr>
                            <m:t>𝑖</m:t>
                          </m:r>
                        </m:sub>
                        <m:sup>
                          <m:r>
                            <a:rPr kumimoji="1" lang="en-US" altLang="ja-JP" sz="2200" b="0" i="1" smtClean="0">
                              <a:latin typeface="Cambria Math" panose="02040503050406030204" pitchFamily="18" charset="0"/>
                            </a:rPr>
                            <m:t>′</m:t>
                          </m:r>
                        </m:sup>
                      </m:sSubSup>
                      <m:r>
                        <a:rPr kumimoji="1" lang="en-US" altLang="ja-JP" sz="2200" b="0" i="1" smtClean="0">
                          <a:latin typeface="Cambria Math" panose="02040503050406030204" pitchFamily="18" charset="0"/>
                        </a:rPr>
                        <m:t>=</m:t>
                      </m:r>
                      <m:f>
                        <m:fPr>
                          <m:ctrlPr>
                            <a:rPr kumimoji="1" lang="en-US" altLang="ja-JP" sz="2200" b="0" i="1" smtClean="0">
                              <a:latin typeface="Cambria Math" panose="02040503050406030204" pitchFamily="18" charset="0"/>
                            </a:rPr>
                          </m:ctrlPr>
                        </m:fPr>
                        <m:num>
                          <m:sSub>
                            <m:sSubPr>
                              <m:ctrlPr>
                                <a:rPr kumimoji="1" lang="en-US" altLang="ja-JP" sz="2200" b="0" i="1" smtClean="0">
                                  <a:latin typeface="Cambria Math" panose="02040503050406030204" pitchFamily="18" charset="0"/>
                                </a:rPr>
                              </m:ctrlPr>
                            </m:sSubPr>
                            <m:e>
                              <m:r>
                                <a:rPr kumimoji="1" lang="en-US" altLang="ja-JP" sz="2200" b="0" i="1" smtClean="0">
                                  <a:latin typeface="Cambria Math" panose="02040503050406030204" pitchFamily="18" charset="0"/>
                                </a:rPr>
                                <m:t>𝑤</m:t>
                              </m:r>
                            </m:e>
                            <m:sub>
                              <m:r>
                                <a:rPr kumimoji="1" lang="en-US" altLang="ja-JP" sz="2200" b="0" i="1" smtClean="0">
                                  <a:latin typeface="Cambria Math" panose="02040503050406030204" pitchFamily="18" charset="0"/>
                                </a:rPr>
                                <m:t>𝑖</m:t>
                              </m:r>
                            </m:sub>
                          </m:sSub>
                          <m:r>
                            <a:rPr kumimoji="1" lang="en-US" altLang="ja-JP" sz="2200" b="0" i="1" smtClean="0">
                              <a:latin typeface="Cambria Math" panose="02040503050406030204" pitchFamily="18" charset="0"/>
                            </a:rPr>
                            <m:t> −</m:t>
                          </m:r>
                          <m:sSub>
                            <m:sSubPr>
                              <m:ctrlPr>
                                <a:rPr kumimoji="1" lang="en-US" altLang="ja-JP" sz="2200" b="0" i="1" smtClean="0">
                                  <a:latin typeface="Cambria Math" panose="02040503050406030204" pitchFamily="18" charset="0"/>
                                </a:rPr>
                              </m:ctrlPr>
                            </m:sSubPr>
                            <m:e>
                              <m:r>
                                <a:rPr kumimoji="1" lang="en-US" altLang="ja-JP" sz="2200" b="0" i="1" smtClean="0">
                                  <a:latin typeface="Cambria Math" panose="02040503050406030204" pitchFamily="18" charset="0"/>
                                </a:rPr>
                                <m:t>𝜇</m:t>
                              </m:r>
                            </m:e>
                            <m:sub>
                              <m:r>
                                <a:rPr kumimoji="1" lang="en-US" altLang="ja-JP" sz="2200" b="0" i="1" smtClean="0">
                                  <a:latin typeface="Cambria Math" panose="02040503050406030204" pitchFamily="18" charset="0"/>
                                </a:rPr>
                                <m:t>𝑖</m:t>
                              </m:r>
                            </m:sub>
                          </m:sSub>
                        </m:num>
                        <m:den>
                          <m:sSub>
                            <m:sSubPr>
                              <m:ctrlPr>
                                <a:rPr kumimoji="1" lang="en-US" altLang="ja-JP" sz="2200" b="0" i="1" smtClean="0">
                                  <a:latin typeface="Cambria Math" panose="02040503050406030204" pitchFamily="18" charset="0"/>
                                </a:rPr>
                              </m:ctrlPr>
                            </m:sSubPr>
                            <m:e>
                              <m:r>
                                <a:rPr kumimoji="1" lang="en-US" altLang="ja-JP" sz="2200" b="0" i="1" smtClean="0">
                                  <a:latin typeface="Cambria Math" panose="02040503050406030204" pitchFamily="18" charset="0"/>
                                </a:rPr>
                                <m:t>𝜎</m:t>
                              </m:r>
                            </m:e>
                            <m:sub>
                              <m:r>
                                <a:rPr kumimoji="1" lang="en-US" altLang="ja-JP" sz="2200" b="0" i="1" smtClean="0">
                                  <a:latin typeface="Cambria Math" panose="02040503050406030204" pitchFamily="18" charset="0"/>
                                </a:rPr>
                                <m:t>𝑖</m:t>
                              </m:r>
                            </m:sub>
                          </m:sSub>
                        </m:den>
                      </m:f>
                    </m:oMath>
                  </m:oMathPara>
                </a14:m>
                <a:endParaRPr kumimoji="1" lang="ja-JP" altLang="en-US" sz="2200" dirty="0"/>
              </a:p>
            </p:txBody>
          </p:sp>
        </mc:Choice>
        <mc:Fallback xmlns="">
          <p:sp>
            <p:nvSpPr>
              <p:cNvPr id="32" name="テキスト ボックス 31">
                <a:extLst>
                  <a:ext uri="{FF2B5EF4-FFF2-40B4-BE49-F238E27FC236}">
                    <a16:creationId xmlns:a16="http://schemas.microsoft.com/office/drawing/2014/main" id="{0087CA0E-6888-4BF0-B38C-1FD248E42830}"/>
                  </a:ext>
                </a:extLst>
              </p:cNvPr>
              <p:cNvSpPr txBox="1">
                <a:spLocks noRot="1" noChangeAspect="1" noMove="1" noResize="1" noEditPoints="1" noAdjustHandles="1" noChangeArrowheads="1" noChangeShapeType="1" noTextEdit="1"/>
              </p:cNvSpPr>
              <p:nvPr/>
            </p:nvSpPr>
            <p:spPr>
              <a:xfrm>
                <a:off x="1848838" y="1901066"/>
                <a:ext cx="1860894" cy="726994"/>
              </a:xfrm>
              <a:prstGeom prst="rect">
                <a:avLst/>
              </a:prstGeom>
              <a:blipFill>
                <a:blip r:embed="rId25"/>
                <a:stretch>
                  <a:fillRect/>
                </a:stretch>
              </a:blipFill>
            </p:spPr>
            <p:txBody>
              <a:bodyPr/>
              <a:lstStyle/>
              <a:p>
                <a:r>
                  <a:rPr lang="ja-JP" altLang="en-US">
                    <a:noFill/>
                  </a:rPr>
                  <a:t> </a:t>
                </a:r>
              </a:p>
            </p:txBody>
          </p:sp>
        </mc:Fallback>
      </mc:AlternateContent>
      <p:sp>
        <p:nvSpPr>
          <p:cNvPr id="34" name="テキスト ボックス 33">
            <a:extLst>
              <a:ext uri="{FF2B5EF4-FFF2-40B4-BE49-F238E27FC236}">
                <a16:creationId xmlns:a16="http://schemas.microsoft.com/office/drawing/2014/main" id="{BC5F9921-52B1-4424-89A1-EA060F402452}"/>
              </a:ext>
            </a:extLst>
          </p:cNvPr>
          <p:cNvSpPr txBox="1"/>
          <p:nvPr/>
        </p:nvSpPr>
        <p:spPr>
          <a:xfrm>
            <a:off x="2496449" y="4201960"/>
            <a:ext cx="955711" cy="769441"/>
          </a:xfrm>
          <a:prstGeom prst="rect">
            <a:avLst/>
          </a:prstGeom>
          <a:noFill/>
        </p:spPr>
        <p:txBody>
          <a:bodyPr wrap="none" rtlCol="0">
            <a:spAutoFit/>
          </a:bodyPr>
          <a:lstStyle/>
          <a:p>
            <a:r>
              <a:rPr kumimoji="1" lang="ja-JP" altLang="en-US" sz="2200" dirty="0"/>
              <a:t>平均 </a:t>
            </a:r>
            <a:r>
              <a:rPr kumimoji="1" lang="en-US" altLang="ja-JP" sz="2200" dirty="0"/>
              <a:t>0</a:t>
            </a:r>
            <a:br>
              <a:rPr kumimoji="1" lang="en-US" altLang="ja-JP" sz="2200" dirty="0"/>
            </a:br>
            <a:r>
              <a:rPr kumimoji="1" lang="ja-JP" altLang="en-US" sz="2200" dirty="0"/>
              <a:t>分散 </a:t>
            </a:r>
            <a:r>
              <a:rPr kumimoji="1" lang="en-US" altLang="ja-JP" sz="2200" dirty="0"/>
              <a:t>1</a:t>
            </a:r>
            <a:endParaRPr kumimoji="1" lang="ja-JP" altLang="en-US" sz="2200" dirty="0"/>
          </a:p>
        </p:txBody>
      </p:sp>
      <p:pic>
        <p:nvPicPr>
          <p:cNvPr id="38" name="図 37">
            <a:extLst>
              <a:ext uri="{FF2B5EF4-FFF2-40B4-BE49-F238E27FC236}">
                <a16:creationId xmlns:a16="http://schemas.microsoft.com/office/drawing/2014/main" id="{5AC01BE8-6B1A-460E-AB6C-4BBDC4D2B65F}"/>
              </a:ext>
            </a:extLst>
          </p:cNvPr>
          <p:cNvPicPr>
            <a:picLocks noChangeAspect="1"/>
          </p:cNvPicPr>
          <p:nvPr/>
        </p:nvPicPr>
        <p:blipFill>
          <a:blip r:embed="rId26"/>
          <a:stretch>
            <a:fillRect/>
          </a:stretch>
        </p:blipFill>
        <p:spPr>
          <a:xfrm>
            <a:off x="837320" y="1560774"/>
            <a:ext cx="348794" cy="358221"/>
          </a:xfrm>
          <a:prstGeom prst="rect">
            <a:avLst/>
          </a:prstGeom>
        </p:spPr>
      </p:pic>
      <p:sp>
        <p:nvSpPr>
          <p:cNvPr id="39" name="テキスト ボックス 38">
            <a:extLst>
              <a:ext uri="{FF2B5EF4-FFF2-40B4-BE49-F238E27FC236}">
                <a16:creationId xmlns:a16="http://schemas.microsoft.com/office/drawing/2014/main" id="{0F331332-D7C2-4E0E-ADD4-D566A2A2E502}"/>
              </a:ext>
            </a:extLst>
          </p:cNvPr>
          <p:cNvSpPr txBox="1"/>
          <p:nvPr/>
        </p:nvSpPr>
        <p:spPr>
          <a:xfrm>
            <a:off x="1011717" y="1376779"/>
            <a:ext cx="288862" cy="338554"/>
          </a:xfrm>
          <a:prstGeom prst="rect">
            <a:avLst/>
          </a:prstGeom>
          <a:noFill/>
        </p:spPr>
        <p:txBody>
          <a:bodyPr wrap="none" rtlCol="0">
            <a:spAutoFit/>
          </a:bodyPr>
          <a:lstStyle/>
          <a:p>
            <a:r>
              <a:rPr kumimoji="1" lang="en-US" altLang="ja-JP" sz="1600" dirty="0"/>
              <a:t>8</a:t>
            </a:r>
            <a:endParaRPr kumimoji="1" lang="ja-JP" altLang="en-US" sz="1600" dirty="0"/>
          </a:p>
        </p:txBody>
      </p:sp>
      <p:pic>
        <p:nvPicPr>
          <p:cNvPr id="40" name="図 39">
            <a:extLst>
              <a:ext uri="{FF2B5EF4-FFF2-40B4-BE49-F238E27FC236}">
                <a16:creationId xmlns:a16="http://schemas.microsoft.com/office/drawing/2014/main" id="{E9A66118-ED7B-414C-98BD-2B8953BE5F26}"/>
              </a:ext>
            </a:extLst>
          </p:cNvPr>
          <p:cNvPicPr>
            <a:picLocks noChangeAspect="1"/>
          </p:cNvPicPr>
          <p:nvPr/>
        </p:nvPicPr>
        <p:blipFill>
          <a:blip r:embed="rId26"/>
          <a:stretch>
            <a:fillRect/>
          </a:stretch>
        </p:blipFill>
        <p:spPr>
          <a:xfrm>
            <a:off x="4558829" y="1544301"/>
            <a:ext cx="348794" cy="358221"/>
          </a:xfrm>
          <a:prstGeom prst="rect">
            <a:avLst/>
          </a:prstGeom>
        </p:spPr>
      </p:pic>
      <p:sp>
        <p:nvSpPr>
          <p:cNvPr id="41" name="テキスト ボックス 40">
            <a:extLst>
              <a:ext uri="{FF2B5EF4-FFF2-40B4-BE49-F238E27FC236}">
                <a16:creationId xmlns:a16="http://schemas.microsoft.com/office/drawing/2014/main" id="{A2E1860B-7F33-4334-B0DB-58A3D4C31D1C}"/>
              </a:ext>
            </a:extLst>
          </p:cNvPr>
          <p:cNvSpPr txBox="1"/>
          <p:nvPr/>
        </p:nvSpPr>
        <p:spPr>
          <a:xfrm>
            <a:off x="4690645" y="1351701"/>
            <a:ext cx="288862" cy="338554"/>
          </a:xfrm>
          <a:prstGeom prst="rect">
            <a:avLst/>
          </a:prstGeom>
          <a:noFill/>
        </p:spPr>
        <p:txBody>
          <a:bodyPr wrap="none" rtlCol="0">
            <a:spAutoFit/>
          </a:bodyPr>
          <a:lstStyle/>
          <a:p>
            <a:r>
              <a:rPr kumimoji="1" lang="en-US" altLang="ja-JP" sz="1600" dirty="0"/>
              <a:t>8</a:t>
            </a:r>
            <a:endParaRPr kumimoji="1" lang="ja-JP" altLang="en-US" sz="1600" dirty="0"/>
          </a:p>
        </p:txBody>
      </p:sp>
      <p:pic>
        <p:nvPicPr>
          <p:cNvPr id="42" name="図 41">
            <a:extLst>
              <a:ext uri="{FF2B5EF4-FFF2-40B4-BE49-F238E27FC236}">
                <a16:creationId xmlns:a16="http://schemas.microsoft.com/office/drawing/2014/main" id="{B8C8408C-1A4D-457E-9518-CD17DE8CE7EE}"/>
              </a:ext>
            </a:extLst>
          </p:cNvPr>
          <p:cNvPicPr>
            <a:picLocks noChangeAspect="1"/>
          </p:cNvPicPr>
          <p:nvPr/>
        </p:nvPicPr>
        <p:blipFill>
          <a:blip r:embed="rId26"/>
          <a:stretch>
            <a:fillRect/>
          </a:stretch>
        </p:blipFill>
        <p:spPr>
          <a:xfrm>
            <a:off x="7633833" y="1516809"/>
            <a:ext cx="348794" cy="358221"/>
          </a:xfrm>
          <a:prstGeom prst="rect">
            <a:avLst/>
          </a:prstGeom>
        </p:spPr>
      </p:pic>
      <p:sp>
        <p:nvSpPr>
          <p:cNvPr id="43" name="テキスト ボックス 42">
            <a:extLst>
              <a:ext uri="{FF2B5EF4-FFF2-40B4-BE49-F238E27FC236}">
                <a16:creationId xmlns:a16="http://schemas.microsoft.com/office/drawing/2014/main" id="{22DB4315-3059-4D1F-AD22-7CCB8A152AED}"/>
              </a:ext>
            </a:extLst>
          </p:cNvPr>
          <p:cNvSpPr txBox="1"/>
          <p:nvPr/>
        </p:nvSpPr>
        <p:spPr>
          <a:xfrm>
            <a:off x="7808230" y="1418737"/>
            <a:ext cx="288862" cy="338554"/>
          </a:xfrm>
          <a:prstGeom prst="rect">
            <a:avLst/>
          </a:prstGeom>
          <a:noFill/>
        </p:spPr>
        <p:txBody>
          <a:bodyPr wrap="none" rtlCol="0">
            <a:spAutoFit/>
          </a:bodyPr>
          <a:lstStyle/>
          <a:p>
            <a:r>
              <a:rPr kumimoji="1" lang="en-US" altLang="ja-JP" sz="1600" dirty="0"/>
              <a:t>3</a:t>
            </a:r>
            <a:endParaRPr kumimoji="1" lang="ja-JP" altLang="en-US" sz="1600" dirty="0"/>
          </a:p>
        </p:txBody>
      </p:sp>
      <p:cxnSp>
        <p:nvCxnSpPr>
          <p:cNvPr id="45" name="直線矢印コネクタ 44">
            <a:extLst>
              <a:ext uri="{FF2B5EF4-FFF2-40B4-BE49-F238E27FC236}">
                <a16:creationId xmlns:a16="http://schemas.microsoft.com/office/drawing/2014/main" id="{1436D61E-06CF-4299-A4E8-114E9D82E187}"/>
              </a:ext>
            </a:extLst>
          </p:cNvPr>
          <p:cNvCxnSpPr>
            <a:cxnSpLocks/>
          </p:cNvCxnSpPr>
          <p:nvPr/>
        </p:nvCxnSpPr>
        <p:spPr>
          <a:xfrm>
            <a:off x="7308307" y="3094759"/>
            <a:ext cx="133184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7" name="直線矢印コネクタ 46">
            <a:extLst>
              <a:ext uri="{FF2B5EF4-FFF2-40B4-BE49-F238E27FC236}">
                <a16:creationId xmlns:a16="http://schemas.microsoft.com/office/drawing/2014/main" id="{58AE2C87-7897-43BE-B6C3-90AD96BEA48C}"/>
              </a:ext>
            </a:extLst>
          </p:cNvPr>
          <p:cNvCxnSpPr>
            <a:cxnSpLocks/>
          </p:cNvCxnSpPr>
          <p:nvPr/>
        </p:nvCxnSpPr>
        <p:spPr>
          <a:xfrm flipH="1">
            <a:off x="7306412" y="2901950"/>
            <a:ext cx="501818" cy="8539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0" name="直線矢印コネクタ 49">
            <a:extLst>
              <a:ext uri="{FF2B5EF4-FFF2-40B4-BE49-F238E27FC236}">
                <a16:creationId xmlns:a16="http://schemas.microsoft.com/office/drawing/2014/main" id="{00BE83C5-2DED-4E11-A519-6D69E82F73F6}"/>
              </a:ext>
            </a:extLst>
          </p:cNvPr>
          <p:cNvCxnSpPr>
            <a:cxnSpLocks/>
          </p:cNvCxnSpPr>
          <p:nvPr/>
        </p:nvCxnSpPr>
        <p:spPr>
          <a:xfrm flipH="1" flipV="1">
            <a:off x="7699327" y="2318838"/>
            <a:ext cx="1" cy="125395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5" name="フローチャート: 結合子 54">
            <a:extLst>
              <a:ext uri="{FF2B5EF4-FFF2-40B4-BE49-F238E27FC236}">
                <a16:creationId xmlns:a16="http://schemas.microsoft.com/office/drawing/2014/main" id="{0D2E2FAC-420D-4A17-A1B8-2FC7C965E545}"/>
              </a:ext>
            </a:extLst>
          </p:cNvPr>
          <p:cNvSpPr/>
          <p:nvPr/>
        </p:nvSpPr>
        <p:spPr>
          <a:xfrm>
            <a:off x="7933738" y="2518147"/>
            <a:ext cx="156610" cy="184749"/>
          </a:xfrm>
          <a:prstGeom prst="flowChartConnector">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sz="2200"/>
          </a:p>
        </p:txBody>
      </p:sp>
      <p:sp>
        <p:nvSpPr>
          <p:cNvPr id="56" name="テキスト ボックス 55">
            <a:extLst>
              <a:ext uri="{FF2B5EF4-FFF2-40B4-BE49-F238E27FC236}">
                <a16:creationId xmlns:a16="http://schemas.microsoft.com/office/drawing/2014/main" id="{F6DC3E2D-5D77-4955-8573-2926988F95FC}"/>
              </a:ext>
            </a:extLst>
          </p:cNvPr>
          <p:cNvSpPr txBox="1"/>
          <p:nvPr/>
        </p:nvSpPr>
        <p:spPr>
          <a:xfrm>
            <a:off x="8158573" y="3213816"/>
            <a:ext cx="1031052" cy="769441"/>
          </a:xfrm>
          <a:prstGeom prst="rect">
            <a:avLst/>
          </a:prstGeom>
          <a:noFill/>
        </p:spPr>
        <p:txBody>
          <a:bodyPr wrap="none" rtlCol="0">
            <a:spAutoFit/>
          </a:bodyPr>
          <a:lstStyle/>
          <a:p>
            <a:pPr algn="ctr"/>
            <a:r>
              <a:rPr kumimoji="1" lang="ja-JP" altLang="en-US" sz="2200" dirty="0"/>
              <a:t>第一</a:t>
            </a:r>
            <a:br>
              <a:rPr kumimoji="1" lang="en-US" altLang="ja-JP" sz="2200" dirty="0"/>
            </a:br>
            <a:r>
              <a:rPr kumimoji="1" lang="ja-JP" altLang="en-US" sz="2200" dirty="0"/>
              <a:t>主成分</a:t>
            </a:r>
          </a:p>
        </p:txBody>
      </p:sp>
      <p:sp>
        <p:nvSpPr>
          <p:cNvPr id="58" name="テキスト ボックス 57">
            <a:extLst>
              <a:ext uri="{FF2B5EF4-FFF2-40B4-BE49-F238E27FC236}">
                <a16:creationId xmlns:a16="http://schemas.microsoft.com/office/drawing/2014/main" id="{78CFD7C5-FE31-4ABB-BEB6-768EAD6896C6}"/>
              </a:ext>
            </a:extLst>
          </p:cNvPr>
          <p:cNvSpPr txBox="1"/>
          <p:nvPr/>
        </p:nvSpPr>
        <p:spPr>
          <a:xfrm>
            <a:off x="7028520" y="3857820"/>
            <a:ext cx="1031052" cy="769441"/>
          </a:xfrm>
          <a:prstGeom prst="rect">
            <a:avLst/>
          </a:prstGeom>
          <a:noFill/>
        </p:spPr>
        <p:txBody>
          <a:bodyPr wrap="none" rtlCol="0">
            <a:spAutoFit/>
          </a:bodyPr>
          <a:lstStyle/>
          <a:p>
            <a:pPr algn="ctr"/>
            <a:r>
              <a:rPr kumimoji="1" lang="ja-JP" altLang="en-US" sz="2200" dirty="0"/>
              <a:t>第二</a:t>
            </a:r>
            <a:br>
              <a:rPr kumimoji="1" lang="en-US" altLang="ja-JP" sz="2200" dirty="0"/>
            </a:br>
            <a:r>
              <a:rPr kumimoji="1" lang="ja-JP" altLang="en-US" sz="2200" dirty="0"/>
              <a:t>主成分</a:t>
            </a:r>
          </a:p>
        </p:txBody>
      </p:sp>
      <p:sp>
        <p:nvSpPr>
          <p:cNvPr id="59" name="テキスト ボックス 58">
            <a:extLst>
              <a:ext uri="{FF2B5EF4-FFF2-40B4-BE49-F238E27FC236}">
                <a16:creationId xmlns:a16="http://schemas.microsoft.com/office/drawing/2014/main" id="{5A1D8B77-DAEC-4849-8188-55BC77CB4280}"/>
              </a:ext>
            </a:extLst>
          </p:cNvPr>
          <p:cNvSpPr txBox="1"/>
          <p:nvPr/>
        </p:nvSpPr>
        <p:spPr>
          <a:xfrm>
            <a:off x="6681969" y="1890705"/>
            <a:ext cx="1595309" cy="430887"/>
          </a:xfrm>
          <a:prstGeom prst="rect">
            <a:avLst/>
          </a:prstGeom>
          <a:noFill/>
        </p:spPr>
        <p:txBody>
          <a:bodyPr wrap="none" rtlCol="0">
            <a:spAutoFit/>
          </a:bodyPr>
          <a:lstStyle/>
          <a:p>
            <a:pPr algn="ctr"/>
            <a:r>
              <a:rPr kumimoji="1" lang="ja-JP" altLang="en-US" sz="2200" dirty="0"/>
              <a:t>第三主成分</a:t>
            </a:r>
          </a:p>
        </p:txBody>
      </p:sp>
      <p:sp>
        <p:nvSpPr>
          <p:cNvPr id="62" name="矢印: 右 61">
            <a:extLst>
              <a:ext uri="{FF2B5EF4-FFF2-40B4-BE49-F238E27FC236}">
                <a16:creationId xmlns:a16="http://schemas.microsoft.com/office/drawing/2014/main" id="{5490E88E-40E4-4682-A95D-EAC482D39598}"/>
              </a:ext>
            </a:extLst>
          </p:cNvPr>
          <p:cNvSpPr/>
          <p:nvPr/>
        </p:nvSpPr>
        <p:spPr>
          <a:xfrm>
            <a:off x="5875118" y="3429000"/>
            <a:ext cx="1167196" cy="552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200"/>
          </a:p>
        </p:txBody>
      </p:sp>
      <p:sp>
        <p:nvSpPr>
          <p:cNvPr id="63" name="テキスト ボックス 62">
            <a:extLst>
              <a:ext uri="{FF2B5EF4-FFF2-40B4-BE49-F238E27FC236}">
                <a16:creationId xmlns:a16="http://schemas.microsoft.com/office/drawing/2014/main" id="{E2704E24-C343-4A0B-A736-EF9494DA690D}"/>
              </a:ext>
            </a:extLst>
          </p:cNvPr>
          <p:cNvSpPr txBox="1"/>
          <p:nvPr/>
        </p:nvSpPr>
        <p:spPr>
          <a:xfrm>
            <a:off x="5711103" y="1189207"/>
            <a:ext cx="1595309" cy="430887"/>
          </a:xfrm>
          <a:prstGeom prst="rect">
            <a:avLst/>
          </a:prstGeom>
          <a:noFill/>
        </p:spPr>
        <p:txBody>
          <a:bodyPr wrap="none" rtlCol="0">
            <a:spAutoFit/>
          </a:bodyPr>
          <a:lstStyle/>
          <a:p>
            <a:r>
              <a:rPr kumimoji="1" lang="ja-JP" altLang="en-US" sz="2200" dirty="0"/>
              <a:t>主成分分析</a:t>
            </a:r>
          </a:p>
        </p:txBody>
      </p:sp>
      <p:sp>
        <p:nvSpPr>
          <p:cNvPr id="67" name="テキスト ボックス 66">
            <a:extLst>
              <a:ext uri="{FF2B5EF4-FFF2-40B4-BE49-F238E27FC236}">
                <a16:creationId xmlns:a16="http://schemas.microsoft.com/office/drawing/2014/main" id="{58418E07-5163-4C76-9E2A-1475FCBB5C9C}"/>
              </a:ext>
            </a:extLst>
          </p:cNvPr>
          <p:cNvSpPr txBox="1"/>
          <p:nvPr/>
        </p:nvSpPr>
        <p:spPr>
          <a:xfrm>
            <a:off x="6014505" y="4160999"/>
            <a:ext cx="748923" cy="769441"/>
          </a:xfrm>
          <a:prstGeom prst="rect">
            <a:avLst/>
          </a:prstGeom>
          <a:noFill/>
        </p:spPr>
        <p:txBody>
          <a:bodyPr wrap="none" rtlCol="0">
            <a:spAutoFit/>
          </a:bodyPr>
          <a:lstStyle/>
          <a:p>
            <a:r>
              <a:rPr kumimoji="1" lang="ja-JP" altLang="en-US" sz="2200" dirty="0"/>
              <a:t>次元</a:t>
            </a:r>
            <a:br>
              <a:rPr kumimoji="1" lang="en-US" altLang="ja-JP" sz="2200" dirty="0"/>
            </a:br>
            <a:r>
              <a:rPr kumimoji="1" lang="ja-JP" altLang="en-US" sz="2200" dirty="0"/>
              <a:t>圧縮</a:t>
            </a:r>
          </a:p>
        </p:txBody>
      </p:sp>
      <p:sp>
        <p:nvSpPr>
          <p:cNvPr id="68" name="テキスト ボックス 67">
            <a:extLst>
              <a:ext uri="{FF2B5EF4-FFF2-40B4-BE49-F238E27FC236}">
                <a16:creationId xmlns:a16="http://schemas.microsoft.com/office/drawing/2014/main" id="{EF8B2BBB-C984-43D0-9B62-C784CAC24331}"/>
              </a:ext>
            </a:extLst>
          </p:cNvPr>
          <p:cNvSpPr txBox="1"/>
          <p:nvPr/>
        </p:nvSpPr>
        <p:spPr>
          <a:xfrm>
            <a:off x="2356946" y="1192222"/>
            <a:ext cx="1031051" cy="430887"/>
          </a:xfrm>
          <a:prstGeom prst="rect">
            <a:avLst/>
          </a:prstGeom>
          <a:noFill/>
        </p:spPr>
        <p:txBody>
          <a:bodyPr wrap="none" rtlCol="0">
            <a:spAutoFit/>
          </a:bodyPr>
          <a:lstStyle/>
          <a:p>
            <a:r>
              <a:rPr kumimoji="1" lang="ja-JP" altLang="en-US" sz="2200" dirty="0"/>
              <a:t>標準化</a:t>
            </a:r>
          </a:p>
        </p:txBody>
      </p:sp>
      <p:graphicFrame>
        <p:nvGraphicFramePr>
          <p:cNvPr id="69" name="表 68">
            <a:extLst>
              <a:ext uri="{FF2B5EF4-FFF2-40B4-BE49-F238E27FC236}">
                <a16:creationId xmlns:a16="http://schemas.microsoft.com/office/drawing/2014/main" id="{71EFE023-5FBC-490D-9894-FECA05CBC9E7}"/>
              </a:ext>
            </a:extLst>
          </p:cNvPr>
          <p:cNvGraphicFramePr>
            <a:graphicFrameLocks noGrp="1"/>
          </p:cNvGraphicFramePr>
          <p:nvPr>
            <p:extLst>
              <p:ext uri="{D42A27DB-BD31-4B8C-83A1-F6EECF244321}">
                <p14:modId xmlns:p14="http://schemas.microsoft.com/office/powerpoint/2010/main" val="260325677"/>
              </p:ext>
            </p:extLst>
          </p:nvPr>
        </p:nvGraphicFramePr>
        <p:xfrm>
          <a:off x="6532390" y="5355794"/>
          <a:ext cx="2276334" cy="1112520"/>
        </p:xfrm>
        <a:graphic>
          <a:graphicData uri="http://schemas.openxmlformats.org/drawingml/2006/table">
            <a:tbl>
              <a:tblPr firstRow="1" bandRow="1">
                <a:tableStyleId>{5C22544A-7EE6-4342-B048-85BDC9FD1C3A}</a:tableStyleId>
              </a:tblPr>
              <a:tblGrid>
                <a:gridCol w="873984">
                  <a:extLst>
                    <a:ext uri="{9D8B030D-6E8A-4147-A177-3AD203B41FA5}">
                      <a16:colId xmlns:a16="http://schemas.microsoft.com/office/drawing/2014/main" val="27422175"/>
                    </a:ext>
                  </a:extLst>
                </a:gridCol>
                <a:gridCol w="1402350">
                  <a:extLst>
                    <a:ext uri="{9D8B030D-6E8A-4147-A177-3AD203B41FA5}">
                      <a16:colId xmlns:a16="http://schemas.microsoft.com/office/drawing/2014/main" val="2217673250"/>
                    </a:ext>
                  </a:extLst>
                </a:gridCol>
              </a:tblGrid>
              <a:tr h="370840">
                <a:tc>
                  <a:txBody>
                    <a:bodyPr/>
                    <a:lstStyle/>
                    <a:p>
                      <a:endParaRPr kumimoji="1" lang="ja-JP" altLang="en-US" dirty="0"/>
                    </a:p>
                  </a:txBody>
                  <a:tcPr/>
                </a:tc>
                <a:tc>
                  <a:txBody>
                    <a:bodyPr/>
                    <a:lstStyle/>
                    <a:p>
                      <a:r>
                        <a:rPr kumimoji="1" lang="ja-JP" altLang="en-US" dirty="0">
                          <a:solidFill>
                            <a:schemeClr val="bg1"/>
                          </a:solidFill>
                        </a:rPr>
                        <a:t>第三主成分</a:t>
                      </a:r>
                    </a:p>
                  </a:txBody>
                  <a:tcPr/>
                </a:tc>
                <a:extLst>
                  <a:ext uri="{0D108BD9-81ED-4DB2-BD59-A6C34878D82A}">
                    <a16:rowId xmlns:a16="http://schemas.microsoft.com/office/drawing/2014/main" val="4020095192"/>
                  </a:ext>
                </a:extLst>
              </a:tr>
              <a:tr h="370840">
                <a:tc>
                  <a:txBody>
                    <a:bodyPr/>
                    <a:lstStyle/>
                    <a:p>
                      <a:r>
                        <a:rPr kumimoji="1" lang="ja-JP" altLang="en-US" b="1" dirty="0"/>
                        <a:t>実測値</a:t>
                      </a:r>
                    </a:p>
                  </a:txBody>
                  <a:tcPr>
                    <a:solidFill>
                      <a:schemeClr val="accent5">
                        <a:lumMod val="40000"/>
                        <a:lumOff val="60000"/>
                      </a:schemeClr>
                    </a:solidFill>
                  </a:tcPr>
                </a:tc>
                <a:tc>
                  <a:txBody>
                    <a:bodyPr/>
                    <a:lstStyle/>
                    <a:p>
                      <a:pPr algn="ctr"/>
                      <a:r>
                        <a:rPr kumimoji="1" lang="en-US" altLang="ja-JP" dirty="0">
                          <a:solidFill>
                            <a:schemeClr val="tx1"/>
                          </a:solidFill>
                        </a:rPr>
                        <a:t>0.86</a:t>
                      </a:r>
                      <a:endParaRPr kumimoji="1" lang="ja-JP" altLang="en-US" dirty="0">
                        <a:solidFill>
                          <a:schemeClr val="tx1"/>
                        </a:solidFill>
                      </a:endParaRPr>
                    </a:p>
                  </a:txBody>
                  <a:tcPr>
                    <a:solidFill>
                      <a:schemeClr val="accent5">
                        <a:lumMod val="40000"/>
                        <a:lumOff val="60000"/>
                      </a:schemeClr>
                    </a:solidFill>
                  </a:tcPr>
                </a:tc>
                <a:extLst>
                  <a:ext uri="{0D108BD9-81ED-4DB2-BD59-A6C34878D82A}">
                    <a16:rowId xmlns:a16="http://schemas.microsoft.com/office/drawing/2014/main" val="1042074077"/>
                  </a:ext>
                </a:extLst>
              </a:tr>
              <a:tr h="370840">
                <a:tc>
                  <a:txBody>
                    <a:bodyPr/>
                    <a:lstStyle/>
                    <a:p>
                      <a:r>
                        <a:rPr kumimoji="1" lang="ja-JP" altLang="en-US" b="1" dirty="0"/>
                        <a:t>変動値</a:t>
                      </a:r>
                    </a:p>
                  </a:txBody>
                  <a:tcPr>
                    <a:solidFill>
                      <a:schemeClr val="accent5">
                        <a:lumMod val="20000"/>
                        <a:lumOff val="80000"/>
                      </a:schemeClr>
                    </a:solidFill>
                  </a:tcPr>
                </a:tc>
                <a:tc>
                  <a:txBody>
                    <a:bodyPr/>
                    <a:lstStyle/>
                    <a:p>
                      <a:pPr algn="ctr"/>
                      <a:r>
                        <a:rPr kumimoji="1" lang="en-US" altLang="ja-JP" dirty="0">
                          <a:solidFill>
                            <a:schemeClr val="tx1"/>
                          </a:solidFill>
                        </a:rPr>
                        <a:t>0.79</a:t>
                      </a:r>
                      <a:endParaRPr kumimoji="1" lang="ja-JP" altLang="en-US" dirty="0">
                        <a:solidFill>
                          <a:schemeClr val="tx1"/>
                        </a:solidFill>
                      </a:endParaRPr>
                    </a:p>
                  </a:txBody>
                  <a:tcPr>
                    <a:solidFill>
                      <a:schemeClr val="accent5">
                        <a:lumMod val="20000"/>
                        <a:lumOff val="80000"/>
                      </a:schemeClr>
                    </a:solidFill>
                  </a:tcPr>
                </a:tc>
                <a:extLst>
                  <a:ext uri="{0D108BD9-81ED-4DB2-BD59-A6C34878D82A}">
                    <a16:rowId xmlns:a16="http://schemas.microsoft.com/office/drawing/2014/main" val="1064712741"/>
                  </a:ext>
                </a:extLst>
              </a:tr>
            </a:tbl>
          </a:graphicData>
        </a:graphic>
      </p:graphicFrame>
      <p:sp>
        <p:nvSpPr>
          <p:cNvPr id="70" name="テキスト ボックス 69">
            <a:extLst>
              <a:ext uri="{FF2B5EF4-FFF2-40B4-BE49-F238E27FC236}">
                <a16:creationId xmlns:a16="http://schemas.microsoft.com/office/drawing/2014/main" id="{2BE576AD-678A-4669-8BF9-8633199B5213}"/>
              </a:ext>
            </a:extLst>
          </p:cNvPr>
          <p:cNvSpPr txBox="1"/>
          <p:nvPr/>
        </p:nvSpPr>
        <p:spPr>
          <a:xfrm>
            <a:off x="6950618" y="4970323"/>
            <a:ext cx="1595309" cy="430887"/>
          </a:xfrm>
          <a:prstGeom prst="rect">
            <a:avLst/>
          </a:prstGeom>
          <a:noFill/>
        </p:spPr>
        <p:txBody>
          <a:bodyPr wrap="none" rtlCol="0">
            <a:spAutoFit/>
          </a:bodyPr>
          <a:lstStyle/>
          <a:p>
            <a:r>
              <a:rPr kumimoji="1" lang="ja-JP" altLang="en-US" sz="2200" dirty="0"/>
              <a:t>累積寄与率</a:t>
            </a:r>
          </a:p>
        </p:txBody>
      </p:sp>
      <mc:AlternateContent xmlns:mc="http://schemas.openxmlformats.org/markup-compatibility/2006" xmlns:a14="http://schemas.microsoft.com/office/drawing/2010/main">
        <mc:Choice Requires="a14">
          <p:sp>
            <p:nvSpPr>
              <p:cNvPr id="71" name="テキスト ボックス 70">
                <a:extLst>
                  <a:ext uri="{FF2B5EF4-FFF2-40B4-BE49-F238E27FC236}">
                    <a16:creationId xmlns:a16="http://schemas.microsoft.com/office/drawing/2014/main" id="{0033DF91-F9F8-4B83-AB03-9BE2BFC281C7}"/>
                  </a:ext>
                </a:extLst>
              </p:cNvPr>
              <p:cNvSpPr txBox="1"/>
              <p:nvPr/>
            </p:nvSpPr>
            <p:spPr>
              <a:xfrm>
                <a:off x="1073593" y="3868686"/>
                <a:ext cx="152286"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ja-JP" altLang="en-US" sz="2200" i="1" smtClean="0">
                          <a:latin typeface="Cambria Math" panose="02040503050406030204" pitchFamily="18" charset="0"/>
                        </a:rPr>
                        <m:t>⋮</m:t>
                      </m:r>
                    </m:oMath>
                  </m:oMathPara>
                </a14:m>
                <a:endParaRPr kumimoji="1" lang="ja-JP" altLang="en-US" sz="2200" dirty="0"/>
              </a:p>
            </p:txBody>
          </p:sp>
        </mc:Choice>
        <mc:Fallback xmlns="">
          <p:sp>
            <p:nvSpPr>
              <p:cNvPr id="71" name="テキスト ボックス 70">
                <a:extLst>
                  <a:ext uri="{FF2B5EF4-FFF2-40B4-BE49-F238E27FC236}">
                    <a16:creationId xmlns:a16="http://schemas.microsoft.com/office/drawing/2014/main" id="{0033DF91-F9F8-4B83-AB03-9BE2BFC281C7}"/>
                  </a:ext>
                </a:extLst>
              </p:cNvPr>
              <p:cNvSpPr txBox="1">
                <a:spLocks noRot="1" noChangeAspect="1" noMove="1" noResize="1" noEditPoints="1" noAdjustHandles="1" noChangeArrowheads="1" noChangeShapeType="1" noTextEdit="1"/>
              </p:cNvSpPr>
              <p:nvPr/>
            </p:nvSpPr>
            <p:spPr>
              <a:xfrm>
                <a:off x="1073593" y="3868686"/>
                <a:ext cx="152286" cy="338554"/>
              </a:xfrm>
              <a:prstGeom prst="rect">
                <a:avLst/>
              </a:prstGeom>
              <a:blipFill>
                <a:blip r:embed="rId28"/>
                <a:stretch>
                  <a:fillRect l="-40000" r="-40000" b="-54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2" name="テキスト ボックス 71">
                <a:extLst>
                  <a:ext uri="{FF2B5EF4-FFF2-40B4-BE49-F238E27FC236}">
                    <a16:creationId xmlns:a16="http://schemas.microsoft.com/office/drawing/2014/main" id="{A430B251-C7BE-4A62-987B-F09F9DCC3772}"/>
                  </a:ext>
                </a:extLst>
              </p:cNvPr>
              <p:cNvSpPr txBox="1"/>
              <p:nvPr/>
            </p:nvSpPr>
            <p:spPr>
              <a:xfrm>
                <a:off x="1068606" y="4761163"/>
                <a:ext cx="152286"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ja-JP" altLang="en-US" sz="2200" i="1" smtClean="0">
                          <a:latin typeface="Cambria Math" panose="02040503050406030204" pitchFamily="18" charset="0"/>
                        </a:rPr>
                        <m:t>⋮</m:t>
                      </m:r>
                    </m:oMath>
                  </m:oMathPara>
                </a14:m>
                <a:endParaRPr kumimoji="1" lang="ja-JP" altLang="en-US" sz="2200" dirty="0"/>
              </a:p>
            </p:txBody>
          </p:sp>
        </mc:Choice>
        <mc:Fallback xmlns="">
          <p:sp>
            <p:nvSpPr>
              <p:cNvPr id="72" name="テキスト ボックス 71">
                <a:extLst>
                  <a:ext uri="{FF2B5EF4-FFF2-40B4-BE49-F238E27FC236}">
                    <a16:creationId xmlns:a16="http://schemas.microsoft.com/office/drawing/2014/main" id="{A430B251-C7BE-4A62-987B-F09F9DCC3772}"/>
                  </a:ext>
                </a:extLst>
              </p:cNvPr>
              <p:cNvSpPr txBox="1">
                <a:spLocks noRot="1" noChangeAspect="1" noMove="1" noResize="1" noEditPoints="1" noAdjustHandles="1" noChangeArrowheads="1" noChangeShapeType="1" noTextEdit="1"/>
              </p:cNvSpPr>
              <p:nvPr/>
            </p:nvSpPr>
            <p:spPr>
              <a:xfrm>
                <a:off x="1068606" y="4761163"/>
                <a:ext cx="152286" cy="338554"/>
              </a:xfrm>
              <a:prstGeom prst="rect">
                <a:avLst/>
              </a:prstGeom>
              <a:blipFill>
                <a:blip r:embed="rId29"/>
                <a:stretch>
                  <a:fillRect l="-40000" r="-40000" b="-535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3" name="テキスト ボックス 72">
                <a:extLst>
                  <a:ext uri="{FF2B5EF4-FFF2-40B4-BE49-F238E27FC236}">
                    <a16:creationId xmlns:a16="http://schemas.microsoft.com/office/drawing/2014/main" id="{45E1479B-76CE-4D02-9BFB-A08B67E77726}"/>
                  </a:ext>
                </a:extLst>
              </p:cNvPr>
              <p:cNvSpPr txBox="1"/>
              <p:nvPr/>
            </p:nvSpPr>
            <p:spPr>
              <a:xfrm>
                <a:off x="1064429" y="4316992"/>
                <a:ext cx="152286"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ja-JP" altLang="en-US" sz="2200" i="1" smtClean="0">
                          <a:latin typeface="Cambria Math" panose="02040503050406030204" pitchFamily="18" charset="0"/>
                        </a:rPr>
                        <m:t>⋮</m:t>
                      </m:r>
                    </m:oMath>
                  </m:oMathPara>
                </a14:m>
                <a:endParaRPr kumimoji="1" lang="ja-JP" altLang="en-US" sz="2200" dirty="0"/>
              </a:p>
            </p:txBody>
          </p:sp>
        </mc:Choice>
        <mc:Fallback xmlns="">
          <p:sp>
            <p:nvSpPr>
              <p:cNvPr id="73" name="テキスト ボックス 72">
                <a:extLst>
                  <a:ext uri="{FF2B5EF4-FFF2-40B4-BE49-F238E27FC236}">
                    <a16:creationId xmlns:a16="http://schemas.microsoft.com/office/drawing/2014/main" id="{45E1479B-76CE-4D02-9BFB-A08B67E77726}"/>
                  </a:ext>
                </a:extLst>
              </p:cNvPr>
              <p:cNvSpPr txBox="1">
                <a:spLocks noRot="1" noChangeAspect="1" noMove="1" noResize="1" noEditPoints="1" noAdjustHandles="1" noChangeArrowheads="1" noChangeShapeType="1" noTextEdit="1"/>
              </p:cNvSpPr>
              <p:nvPr/>
            </p:nvSpPr>
            <p:spPr>
              <a:xfrm>
                <a:off x="1064429" y="4316992"/>
                <a:ext cx="152286" cy="338554"/>
              </a:xfrm>
              <a:prstGeom prst="rect">
                <a:avLst/>
              </a:prstGeom>
              <a:blipFill>
                <a:blip r:embed="rId30"/>
                <a:stretch>
                  <a:fillRect l="-44000" r="-36000" b="-535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4" name="テキスト ボックス 73">
                <a:extLst>
                  <a:ext uri="{FF2B5EF4-FFF2-40B4-BE49-F238E27FC236}">
                    <a16:creationId xmlns:a16="http://schemas.microsoft.com/office/drawing/2014/main" id="{2866F520-48B1-4899-8376-5144A9D06919}"/>
                  </a:ext>
                </a:extLst>
              </p:cNvPr>
              <p:cNvSpPr txBox="1"/>
              <p:nvPr/>
            </p:nvSpPr>
            <p:spPr>
              <a:xfrm>
                <a:off x="1068605" y="5156791"/>
                <a:ext cx="152286"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ja-JP" altLang="en-US" sz="2200" i="1" smtClean="0">
                          <a:latin typeface="Cambria Math" panose="02040503050406030204" pitchFamily="18" charset="0"/>
                        </a:rPr>
                        <m:t>⋮</m:t>
                      </m:r>
                    </m:oMath>
                  </m:oMathPara>
                </a14:m>
                <a:endParaRPr kumimoji="1" lang="ja-JP" altLang="en-US" sz="2200" dirty="0"/>
              </a:p>
            </p:txBody>
          </p:sp>
        </mc:Choice>
        <mc:Fallback xmlns="">
          <p:sp>
            <p:nvSpPr>
              <p:cNvPr id="74" name="テキスト ボックス 73">
                <a:extLst>
                  <a:ext uri="{FF2B5EF4-FFF2-40B4-BE49-F238E27FC236}">
                    <a16:creationId xmlns:a16="http://schemas.microsoft.com/office/drawing/2014/main" id="{2866F520-48B1-4899-8376-5144A9D06919}"/>
                  </a:ext>
                </a:extLst>
              </p:cNvPr>
              <p:cNvSpPr txBox="1">
                <a:spLocks noRot="1" noChangeAspect="1" noMove="1" noResize="1" noEditPoints="1" noAdjustHandles="1" noChangeArrowheads="1" noChangeShapeType="1" noTextEdit="1"/>
              </p:cNvSpPr>
              <p:nvPr/>
            </p:nvSpPr>
            <p:spPr>
              <a:xfrm>
                <a:off x="1068605" y="5156791"/>
                <a:ext cx="152286" cy="338554"/>
              </a:xfrm>
              <a:prstGeom prst="rect">
                <a:avLst/>
              </a:prstGeom>
              <a:blipFill>
                <a:blip r:embed="rId31"/>
                <a:stretch>
                  <a:fillRect l="-40000" r="-40000" b="-54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F326C129-902F-4A0D-A2F5-946878E6E093}"/>
                  </a:ext>
                </a:extLst>
              </p:cNvPr>
              <p:cNvSpPr txBox="1"/>
              <p:nvPr/>
            </p:nvSpPr>
            <p:spPr>
              <a:xfrm>
                <a:off x="4830056" y="3868686"/>
                <a:ext cx="152286"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ja-JP" altLang="en-US" sz="2200" i="1" smtClean="0">
                          <a:latin typeface="Cambria Math" panose="02040503050406030204" pitchFamily="18" charset="0"/>
                        </a:rPr>
                        <m:t>⋮</m:t>
                      </m:r>
                    </m:oMath>
                  </m:oMathPara>
                </a14:m>
                <a:endParaRPr kumimoji="1" lang="ja-JP" altLang="en-US" sz="2200" dirty="0"/>
              </a:p>
            </p:txBody>
          </p:sp>
        </mc:Choice>
        <mc:Fallback xmlns="">
          <p:sp>
            <p:nvSpPr>
              <p:cNvPr id="81" name="テキスト ボックス 80">
                <a:extLst>
                  <a:ext uri="{FF2B5EF4-FFF2-40B4-BE49-F238E27FC236}">
                    <a16:creationId xmlns:a16="http://schemas.microsoft.com/office/drawing/2014/main" id="{F326C129-902F-4A0D-A2F5-946878E6E093}"/>
                  </a:ext>
                </a:extLst>
              </p:cNvPr>
              <p:cNvSpPr txBox="1">
                <a:spLocks noRot="1" noChangeAspect="1" noMove="1" noResize="1" noEditPoints="1" noAdjustHandles="1" noChangeArrowheads="1" noChangeShapeType="1" noTextEdit="1"/>
              </p:cNvSpPr>
              <p:nvPr/>
            </p:nvSpPr>
            <p:spPr>
              <a:xfrm>
                <a:off x="4830056" y="3868686"/>
                <a:ext cx="152286" cy="338554"/>
              </a:xfrm>
              <a:prstGeom prst="rect">
                <a:avLst/>
              </a:prstGeom>
              <a:blipFill>
                <a:blip r:embed="rId32"/>
                <a:stretch>
                  <a:fillRect l="-40000" r="-40000" b="-54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2" name="テキスト ボックス 81">
                <a:extLst>
                  <a:ext uri="{FF2B5EF4-FFF2-40B4-BE49-F238E27FC236}">
                    <a16:creationId xmlns:a16="http://schemas.microsoft.com/office/drawing/2014/main" id="{1F81B8ED-C37C-4836-9326-A2034BA42604}"/>
                  </a:ext>
                </a:extLst>
              </p:cNvPr>
              <p:cNvSpPr txBox="1"/>
              <p:nvPr/>
            </p:nvSpPr>
            <p:spPr>
              <a:xfrm>
                <a:off x="4825069" y="4761163"/>
                <a:ext cx="152286"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ja-JP" altLang="en-US" sz="2200" i="1" smtClean="0">
                          <a:latin typeface="Cambria Math" panose="02040503050406030204" pitchFamily="18" charset="0"/>
                        </a:rPr>
                        <m:t>⋮</m:t>
                      </m:r>
                    </m:oMath>
                  </m:oMathPara>
                </a14:m>
                <a:endParaRPr kumimoji="1" lang="ja-JP" altLang="en-US" sz="2200" dirty="0"/>
              </a:p>
            </p:txBody>
          </p:sp>
        </mc:Choice>
        <mc:Fallback xmlns="">
          <p:sp>
            <p:nvSpPr>
              <p:cNvPr id="82" name="テキスト ボックス 81">
                <a:extLst>
                  <a:ext uri="{FF2B5EF4-FFF2-40B4-BE49-F238E27FC236}">
                    <a16:creationId xmlns:a16="http://schemas.microsoft.com/office/drawing/2014/main" id="{1F81B8ED-C37C-4836-9326-A2034BA42604}"/>
                  </a:ext>
                </a:extLst>
              </p:cNvPr>
              <p:cNvSpPr txBox="1">
                <a:spLocks noRot="1" noChangeAspect="1" noMove="1" noResize="1" noEditPoints="1" noAdjustHandles="1" noChangeArrowheads="1" noChangeShapeType="1" noTextEdit="1"/>
              </p:cNvSpPr>
              <p:nvPr/>
            </p:nvSpPr>
            <p:spPr>
              <a:xfrm>
                <a:off x="4825069" y="4761163"/>
                <a:ext cx="152286" cy="338554"/>
              </a:xfrm>
              <a:prstGeom prst="rect">
                <a:avLst/>
              </a:prstGeom>
              <a:blipFill>
                <a:blip r:embed="rId33"/>
                <a:stretch>
                  <a:fillRect l="-45833" r="-41667" b="-535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7355998F-CD06-4178-89E1-1F5653F8C78A}"/>
                  </a:ext>
                </a:extLst>
              </p:cNvPr>
              <p:cNvSpPr txBox="1"/>
              <p:nvPr/>
            </p:nvSpPr>
            <p:spPr>
              <a:xfrm>
                <a:off x="4820892" y="4316992"/>
                <a:ext cx="152286"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ja-JP" altLang="en-US" sz="2200" i="1" smtClean="0">
                          <a:latin typeface="Cambria Math" panose="02040503050406030204" pitchFamily="18" charset="0"/>
                        </a:rPr>
                        <m:t>⋮</m:t>
                      </m:r>
                    </m:oMath>
                  </m:oMathPara>
                </a14:m>
                <a:endParaRPr kumimoji="1" lang="ja-JP" altLang="en-US" sz="2200" dirty="0"/>
              </a:p>
            </p:txBody>
          </p:sp>
        </mc:Choice>
        <mc:Fallback xmlns="">
          <p:sp>
            <p:nvSpPr>
              <p:cNvPr id="83" name="テキスト ボックス 82">
                <a:extLst>
                  <a:ext uri="{FF2B5EF4-FFF2-40B4-BE49-F238E27FC236}">
                    <a16:creationId xmlns:a16="http://schemas.microsoft.com/office/drawing/2014/main" id="{7355998F-CD06-4178-89E1-1F5653F8C78A}"/>
                  </a:ext>
                </a:extLst>
              </p:cNvPr>
              <p:cNvSpPr txBox="1">
                <a:spLocks noRot="1" noChangeAspect="1" noMove="1" noResize="1" noEditPoints="1" noAdjustHandles="1" noChangeArrowheads="1" noChangeShapeType="1" noTextEdit="1"/>
              </p:cNvSpPr>
              <p:nvPr/>
            </p:nvSpPr>
            <p:spPr>
              <a:xfrm>
                <a:off x="4820892" y="4316992"/>
                <a:ext cx="152286" cy="338554"/>
              </a:xfrm>
              <a:prstGeom prst="rect">
                <a:avLst/>
              </a:prstGeom>
              <a:blipFill>
                <a:blip r:embed="rId34"/>
                <a:stretch>
                  <a:fillRect l="-44000" r="-36000" b="-535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4" name="テキスト ボックス 83">
                <a:extLst>
                  <a:ext uri="{FF2B5EF4-FFF2-40B4-BE49-F238E27FC236}">
                    <a16:creationId xmlns:a16="http://schemas.microsoft.com/office/drawing/2014/main" id="{6E3EC7EC-6175-440A-8E7E-6F62876A25A8}"/>
                  </a:ext>
                </a:extLst>
              </p:cNvPr>
              <p:cNvSpPr txBox="1"/>
              <p:nvPr/>
            </p:nvSpPr>
            <p:spPr>
              <a:xfrm>
                <a:off x="4825068" y="5156791"/>
                <a:ext cx="152286"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ja-JP" altLang="en-US" sz="2200" i="1" smtClean="0">
                          <a:latin typeface="Cambria Math" panose="02040503050406030204" pitchFamily="18" charset="0"/>
                        </a:rPr>
                        <m:t>⋮</m:t>
                      </m:r>
                    </m:oMath>
                  </m:oMathPara>
                </a14:m>
                <a:endParaRPr kumimoji="1" lang="ja-JP" altLang="en-US" sz="2200" dirty="0"/>
              </a:p>
            </p:txBody>
          </p:sp>
        </mc:Choice>
        <mc:Fallback xmlns="">
          <p:sp>
            <p:nvSpPr>
              <p:cNvPr id="84" name="テキスト ボックス 83">
                <a:extLst>
                  <a:ext uri="{FF2B5EF4-FFF2-40B4-BE49-F238E27FC236}">
                    <a16:creationId xmlns:a16="http://schemas.microsoft.com/office/drawing/2014/main" id="{6E3EC7EC-6175-440A-8E7E-6F62876A25A8}"/>
                  </a:ext>
                </a:extLst>
              </p:cNvPr>
              <p:cNvSpPr txBox="1">
                <a:spLocks noRot="1" noChangeAspect="1" noMove="1" noResize="1" noEditPoints="1" noAdjustHandles="1" noChangeArrowheads="1" noChangeShapeType="1" noTextEdit="1"/>
              </p:cNvSpPr>
              <p:nvPr/>
            </p:nvSpPr>
            <p:spPr>
              <a:xfrm>
                <a:off x="4825068" y="5156791"/>
                <a:ext cx="152286" cy="338554"/>
              </a:xfrm>
              <a:prstGeom prst="rect">
                <a:avLst/>
              </a:prstGeom>
              <a:blipFill>
                <a:blip r:embed="rId35"/>
                <a:stretch>
                  <a:fillRect l="-45833" r="-41667" b="-5455"/>
                </a:stretch>
              </a:blipFill>
            </p:spPr>
            <p:txBody>
              <a:bodyPr/>
              <a:lstStyle/>
              <a:p>
                <a:r>
                  <a:rPr lang="ja-JP" altLang="en-US">
                    <a:noFill/>
                  </a:rPr>
                  <a:t> </a:t>
                </a:r>
              </a:p>
            </p:txBody>
          </p:sp>
        </mc:Fallback>
      </mc:AlternateContent>
      <p:sp>
        <p:nvSpPr>
          <p:cNvPr id="85" name="テキスト ボックス 84">
            <a:extLst>
              <a:ext uri="{FF2B5EF4-FFF2-40B4-BE49-F238E27FC236}">
                <a16:creationId xmlns:a16="http://schemas.microsoft.com/office/drawing/2014/main" id="{B06500DE-4966-4841-A087-A1D455F6F676}"/>
              </a:ext>
            </a:extLst>
          </p:cNvPr>
          <p:cNvSpPr txBox="1"/>
          <p:nvPr/>
        </p:nvSpPr>
        <p:spPr>
          <a:xfrm>
            <a:off x="8164635" y="2259587"/>
            <a:ext cx="1031051" cy="769441"/>
          </a:xfrm>
          <a:prstGeom prst="rect">
            <a:avLst/>
          </a:prstGeom>
          <a:noFill/>
        </p:spPr>
        <p:txBody>
          <a:bodyPr wrap="none" rtlCol="0">
            <a:spAutoFit/>
          </a:bodyPr>
          <a:lstStyle/>
          <a:p>
            <a:r>
              <a:rPr kumimoji="1" lang="ja-JP" altLang="en-US" sz="2200" dirty="0"/>
              <a:t>一区間</a:t>
            </a:r>
            <a:br>
              <a:rPr kumimoji="1" lang="en-US" altLang="ja-JP" sz="2200" dirty="0"/>
            </a:br>
            <a:r>
              <a:rPr kumimoji="1" lang="ja-JP" altLang="en-US" sz="2200" dirty="0"/>
              <a:t>データ</a:t>
            </a:r>
          </a:p>
        </p:txBody>
      </p:sp>
      <p:cxnSp>
        <p:nvCxnSpPr>
          <p:cNvPr id="87" name="直線コネクタ 86">
            <a:extLst>
              <a:ext uri="{FF2B5EF4-FFF2-40B4-BE49-F238E27FC236}">
                <a16:creationId xmlns:a16="http://schemas.microsoft.com/office/drawing/2014/main" id="{2552F422-08E1-48C0-9A9D-0D8FF5E7B4AC}"/>
              </a:ext>
            </a:extLst>
          </p:cNvPr>
          <p:cNvCxnSpPr>
            <a:cxnSpLocks/>
            <a:stCxn id="85" idx="1"/>
          </p:cNvCxnSpPr>
          <p:nvPr/>
        </p:nvCxnSpPr>
        <p:spPr>
          <a:xfrm flipV="1">
            <a:off x="8164635" y="2590670"/>
            <a:ext cx="121930" cy="53638"/>
          </a:xfrm>
          <a:prstGeom prst="line">
            <a:avLst/>
          </a:prstGeom>
        </p:spPr>
        <p:style>
          <a:lnRef idx="2">
            <a:schemeClr val="dk1"/>
          </a:lnRef>
          <a:fillRef idx="0">
            <a:schemeClr val="dk1"/>
          </a:fillRef>
          <a:effectRef idx="1">
            <a:schemeClr val="dk1"/>
          </a:effectRef>
          <a:fontRef idx="minor">
            <a:schemeClr val="tx1"/>
          </a:fontRef>
        </p:style>
      </p:cxnSp>
      <p:sp>
        <p:nvSpPr>
          <p:cNvPr id="61" name="テキスト ボックス 60">
            <a:extLst>
              <a:ext uri="{FF2B5EF4-FFF2-40B4-BE49-F238E27FC236}">
                <a16:creationId xmlns:a16="http://schemas.microsoft.com/office/drawing/2014/main" id="{8EA08E27-2940-43ED-97EF-3BC1027E98C2}"/>
              </a:ext>
            </a:extLst>
          </p:cNvPr>
          <p:cNvSpPr txBox="1"/>
          <p:nvPr/>
        </p:nvSpPr>
        <p:spPr>
          <a:xfrm>
            <a:off x="5845855" y="673219"/>
            <a:ext cx="3185487" cy="369332"/>
          </a:xfrm>
          <a:prstGeom prst="rect">
            <a:avLst/>
          </a:prstGeom>
          <a:noFill/>
        </p:spPr>
        <p:txBody>
          <a:bodyPr wrap="none" rtlCol="0">
            <a:spAutoFit/>
          </a:bodyPr>
          <a:lstStyle/>
          <a:p>
            <a:r>
              <a:rPr kumimoji="1" lang="ja-JP" altLang="en-US" dirty="0">
                <a:solidFill>
                  <a:schemeClr val="bg1"/>
                </a:solidFill>
              </a:rPr>
              <a:t>～クラスタリングによる分析</a:t>
            </a:r>
            <a:endParaRPr kumimoji="1" lang="en-US" altLang="ja-JP" dirty="0">
              <a:solidFill>
                <a:schemeClr val="bg1"/>
              </a:solidFill>
            </a:endParaRPr>
          </a:p>
        </p:txBody>
      </p:sp>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F98CCAE7-55C5-4A54-8011-DFBC7786E1D6}"/>
                  </a:ext>
                </a:extLst>
              </p:cNvPr>
              <p:cNvSpPr txBox="1"/>
              <p:nvPr/>
            </p:nvSpPr>
            <p:spPr>
              <a:xfrm>
                <a:off x="903779" y="3067260"/>
                <a:ext cx="2882761" cy="430887"/>
              </a:xfrm>
              <a:prstGeom prst="rect">
                <a:avLst/>
              </a:prstGeom>
              <a:noFill/>
            </p:spPr>
            <p:txBody>
              <a:bodyPr wrap="square" rtlCol="0">
                <a:spAutoFit/>
              </a:bodyPr>
              <a:lstStyle/>
              <a:p>
                <a:pPr marL="1077913" algn="r"/>
                <a14:m>
                  <m:oMath xmlns:m="http://schemas.openxmlformats.org/officeDocument/2006/math">
                    <m:sSub>
                      <m:sSubPr>
                        <m:ctrlPr>
                          <a:rPr kumimoji="1" lang="en-US" altLang="ja-JP" sz="2200" b="0" i="1" smtClean="0">
                            <a:latin typeface="Cambria Math" panose="02040503050406030204" pitchFamily="18" charset="0"/>
                          </a:rPr>
                        </m:ctrlPr>
                      </m:sSubPr>
                      <m:e>
                        <m:r>
                          <a:rPr kumimoji="1" lang="en-US" altLang="ja-JP" sz="2200" b="0" i="1" smtClean="0">
                            <a:latin typeface="Cambria Math" panose="02040503050406030204" pitchFamily="18" charset="0"/>
                          </a:rPr>
                          <m:t>𝜎</m:t>
                        </m:r>
                      </m:e>
                      <m:sub>
                        <m:r>
                          <a:rPr kumimoji="1" lang="en-US" altLang="ja-JP" sz="2200" b="0" i="1" smtClean="0">
                            <a:latin typeface="Cambria Math" panose="02040503050406030204" pitchFamily="18" charset="0"/>
                          </a:rPr>
                          <m:t>𝑖</m:t>
                        </m:r>
                      </m:sub>
                    </m:sSub>
                  </m:oMath>
                </a14:m>
                <a:r>
                  <a:rPr kumimoji="1" lang="ja-JP" altLang="en-US" sz="2200" dirty="0"/>
                  <a:t> </a:t>
                </a:r>
                <a:r>
                  <a:rPr kumimoji="1" lang="en-US" altLang="ja-JP" sz="2200" dirty="0"/>
                  <a:t>: </a:t>
                </a:r>
                <a:r>
                  <a:rPr kumimoji="1" lang="ja-JP" altLang="en-US" sz="2200" dirty="0"/>
                  <a:t>標準偏差</a:t>
                </a:r>
              </a:p>
            </p:txBody>
          </p:sp>
        </mc:Choice>
        <mc:Fallback xmlns="">
          <p:sp>
            <p:nvSpPr>
              <p:cNvPr id="64" name="テキスト ボックス 63">
                <a:extLst>
                  <a:ext uri="{FF2B5EF4-FFF2-40B4-BE49-F238E27FC236}">
                    <a16:creationId xmlns:a16="http://schemas.microsoft.com/office/drawing/2014/main" id="{F98CCAE7-55C5-4A54-8011-DFBC7786E1D6}"/>
                  </a:ext>
                </a:extLst>
              </p:cNvPr>
              <p:cNvSpPr txBox="1">
                <a:spLocks noRot="1" noChangeAspect="1" noMove="1" noResize="1" noEditPoints="1" noAdjustHandles="1" noChangeArrowheads="1" noChangeShapeType="1" noTextEdit="1"/>
              </p:cNvSpPr>
              <p:nvPr/>
            </p:nvSpPr>
            <p:spPr>
              <a:xfrm>
                <a:off x="903779" y="3067260"/>
                <a:ext cx="2882761" cy="430887"/>
              </a:xfrm>
              <a:prstGeom prst="rect">
                <a:avLst/>
              </a:prstGeom>
              <a:blipFill>
                <a:blip r:embed="rId36"/>
                <a:stretch>
                  <a:fillRect t="-11268" r="-2748" b="-281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A03D8445-4B2A-4497-A019-D36AD4D351B5}"/>
                  </a:ext>
                </a:extLst>
              </p:cNvPr>
              <p:cNvSpPr/>
              <p:nvPr/>
            </p:nvSpPr>
            <p:spPr>
              <a:xfrm>
                <a:off x="945609" y="2635679"/>
                <a:ext cx="2444196" cy="430887"/>
              </a:xfrm>
              <a:prstGeom prst="rect">
                <a:avLst/>
              </a:prstGeom>
            </p:spPr>
            <p:txBody>
              <a:bodyPr wrap="square">
                <a:spAutoFit/>
              </a:bodyPr>
              <a:lstStyle/>
              <a:p>
                <a:pPr marL="1077913" algn="r"/>
                <a14:m>
                  <m:oMathPara xmlns:m="http://schemas.openxmlformats.org/officeDocument/2006/math">
                    <m:oMathParaPr>
                      <m:jc m:val="left"/>
                    </m:oMathParaPr>
                    <m:oMath xmlns:m="http://schemas.openxmlformats.org/officeDocument/2006/math">
                      <m:sSub>
                        <m:sSubPr>
                          <m:ctrlPr>
                            <a:rPr kumimoji="1" lang="en-US" altLang="ja-JP" sz="2200" i="1">
                              <a:latin typeface="Cambria Math" panose="02040503050406030204" pitchFamily="18" charset="0"/>
                            </a:rPr>
                          </m:ctrlPr>
                        </m:sSubPr>
                        <m:e>
                          <m:r>
                            <a:rPr kumimoji="1" lang="en-US" altLang="ja-JP" sz="2200" i="1">
                              <a:latin typeface="Cambria Math" panose="02040503050406030204" pitchFamily="18" charset="0"/>
                            </a:rPr>
                            <m:t>𝜇</m:t>
                          </m:r>
                        </m:e>
                        <m:sub>
                          <m:r>
                            <a:rPr kumimoji="1" lang="en-US" altLang="ja-JP" sz="2200" i="1">
                              <a:latin typeface="Cambria Math" panose="02040503050406030204" pitchFamily="18" charset="0"/>
                            </a:rPr>
                            <m:t>𝑖</m:t>
                          </m:r>
                        </m:sub>
                      </m:sSub>
                      <m:r>
                        <a:rPr kumimoji="1" lang="en-US" altLang="ja-JP" sz="2200" i="1">
                          <a:latin typeface="Cambria Math" panose="02040503050406030204" pitchFamily="18" charset="0"/>
                        </a:rPr>
                        <m:t> : </m:t>
                      </m:r>
                      <m:r>
                        <a:rPr kumimoji="1" lang="ja-JP" altLang="en-US" sz="2200" i="1">
                          <a:latin typeface="Cambria Math" panose="02040503050406030204" pitchFamily="18" charset="0"/>
                        </a:rPr>
                        <m:t>平均</m:t>
                      </m:r>
                    </m:oMath>
                  </m:oMathPara>
                </a14:m>
                <a:endParaRPr kumimoji="1" lang="en-US" altLang="ja-JP" sz="2200" i="1" dirty="0">
                  <a:latin typeface="Cambria Math" panose="02040503050406030204" pitchFamily="18" charset="0"/>
                </a:endParaRPr>
              </a:p>
            </p:txBody>
          </p:sp>
        </mc:Choice>
        <mc:Fallback xmlns="">
          <p:sp>
            <p:nvSpPr>
              <p:cNvPr id="5" name="正方形/長方形 4">
                <a:extLst>
                  <a:ext uri="{FF2B5EF4-FFF2-40B4-BE49-F238E27FC236}">
                    <a16:creationId xmlns:a16="http://schemas.microsoft.com/office/drawing/2014/main" id="{A03D8445-4B2A-4497-A019-D36AD4D351B5}"/>
                  </a:ext>
                </a:extLst>
              </p:cNvPr>
              <p:cNvSpPr>
                <a:spLocks noRot="1" noChangeAspect="1" noMove="1" noResize="1" noEditPoints="1" noAdjustHandles="1" noChangeArrowheads="1" noChangeShapeType="1" noTextEdit="1"/>
              </p:cNvSpPr>
              <p:nvPr/>
            </p:nvSpPr>
            <p:spPr>
              <a:xfrm>
                <a:off x="945609" y="2635679"/>
                <a:ext cx="2444196" cy="430887"/>
              </a:xfrm>
              <a:prstGeom prst="rect">
                <a:avLst/>
              </a:prstGeom>
              <a:blipFill>
                <a:blip r:embed="rId37"/>
                <a:stretch>
                  <a:fillRect b="-9859"/>
                </a:stretch>
              </a:blipFill>
            </p:spPr>
            <p:txBody>
              <a:bodyPr/>
              <a:lstStyle/>
              <a:p>
                <a:r>
                  <a:rPr lang="ja-JP" altLang="en-US">
                    <a:noFill/>
                  </a:rPr>
                  <a:t> </a:t>
                </a:r>
              </a:p>
            </p:txBody>
          </p:sp>
        </mc:Fallback>
      </mc:AlternateContent>
      <p:sp>
        <p:nvSpPr>
          <p:cNvPr id="31" name="正方形/長方形 30">
            <a:extLst>
              <a:ext uri="{FF2B5EF4-FFF2-40B4-BE49-F238E27FC236}">
                <a16:creationId xmlns:a16="http://schemas.microsoft.com/office/drawing/2014/main" id="{3A3A429C-781C-49A2-BD1E-42F2B8AE9114}"/>
              </a:ext>
            </a:extLst>
          </p:cNvPr>
          <p:cNvSpPr/>
          <p:nvPr/>
        </p:nvSpPr>
        <p:spPr>
          <a:xfrm>
            <a:off x="567251" y="6468314"/>
            <a:ext cx="227337" cy="2677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正方形/長方形 65">
            <a:extLst>
              <a:ext uri="{FF2B5EF4-FFF2-40B4-BE49-F238E27FC236}">
                <a16:creationId xmlns:a16="http://schemas.microsoft.com/office/drawing/2014/main" id="{31DDB2D6-DE15-45AA-8964-CE31CBE8EE68}"/>
              </a:ext>
            </a:extLst>
          </p:cNvPr>
          <p:cNvSpPr/>
          <p:nvPr/>
        </p:nvSpPr>
        <p:spPr>
          <a:xfrm>
            <a:off x="1373600" y="6478537"/>
            <a:ext cx="227337" cy="2677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正方形/長方形 74">
            <a:extLst>
              <a:ext uri="{FF2B5EF4-FFF2-40B4-BE49-F238E27FC236}">
                <a16:creationId xmlns:a16="http://schemas.microsoft.com/office/drawing/2014/main" id="{D923C795-FEDA-464C-97C6-26606578C0B6}"/>
              </a:ext>
            </a:extLst>
          </p:cNvPr>
          <p:cNvSpPr/>
          <p:nvPr/>
        </p:nvSpPr>
        <p:spPr>
          <a:xfrm>
            <a:off x="4238269" y="6519417"/>
            <a:ext cx="227337" cy="2677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a:extLst>
              <a:ext uri="{FF2B5EF4-FFF2-40B4-BE49-F238E27FC236}">
                <a16:creationId xmlns:a16="http://schemas.microsoft.com/office/drawing/2014/main" id="{ADE9DDC6-78E9-4D4F-BB6D-044941A44CBE}"/>
              </a:ext>
            </a:extLst>
          </p:cNvPr>
          <p:cNvSpPr/>
          <p:nvPr/>
        </p:nvSpPr>
        <p:spPr>
          <a:xfrm>
            <a:off x="4982342" y="6493052"/>
            <a:ext cx="227337" cy="2677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56383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8FE797A-F0D5-4722-B6F0-2B52FD3AB3EE}"/>
              </a:ext>
            </a:extLst>
          </p:cNvPr>
          <p:cNvSpPr>
            <a:spLocks noGrp="1"/>
          </p:cNvSpPr>
          <p:nvPr>
            <p:ph idx="1"/>
          </p:nvPr>
        </p:nvSpPr>
        <p:spPr/>
        <p:txBody>
          <a:bodyPr>
            <a:normAutofit/>
          </a:bodyPr>
          <a:lstStyle/>
          <a:p>
            <a:pPr marL="0" indent="0">
              <a:buNone/>
            </a:pPr>
            <a:r>
              <a:rPr lang="en-US" altLang="ja-JP" sz="2200" dirty="0"/>
              <a:t>Pseudo F with Min [5] </a:t>
            </a:r>
            <a:r>
              <a:rPr lang="ja-JP" altLang="en-US" sz="2200" dirty="0"/>
              <a:t>を用いて最適なクラスタ数を決定</a:t>
            </a:r>
            <a:endParaRPr lang="en-US" altLang="ja-JP" sz="2200" dirty="0"/>
          </a:p>
          <a:p>
            <a:pPr>
              <a:buFont typeface="Wingdings" panose="05000000000000000000" pitchFamily="2" charset="2"/>
              <a:buChar char="Ø"/>
            </a:pPr>
            <a:endParaRPr kumimoji="1" lang="en-US" altLang="ja-JP" sz="2200" dirty="0"/>
          </a:p>
          <a:p>
            <a:endParaRPr lang="en-US" altLang="ja-JP" sz="2200" dirty="0"/>
          </a:p>
          <a:p>
            <a:endParaRPr kumimoji="1" lang="en-US" altLang="ja-JP" sz="2200" dirty="0"/>
          </a:p>
          <a:p>
            <a:pPr marL="457200" lvl="1" indent="0">
              <a:buNone/>
            </a:pPr>
            <a:r>
              <a:rPr lang="ja-JP" altLang="en-US" sz="2200" dirty="0"/>
              <a:t>クラスタ内の凝集性とクラスタ間の離散性の高さを評価</a:t>
            </a:r>
            <a:endParaRPr kumimoji="1" lang="ja-JP" altLang="en-US" sz="2200" dirty="0"/>
          </a:p>
        </p:txBody>
      </p:sp>
      <p:sp>
        <p:nvSpPr>
          <p:cNvPr id="3" name="スライド番号プレースホルダー 2">
            <a:extLst>
              <a:ext uri="{FF2B5EF4-FFF2-40B4-BE49-F238E27FC236}">
                <a16:creationId xmlns:a16="http://schemas.microsoft.com/office/drawing/2014/main" id="{AD8AA7FC-40F3-4253-BE76-BA4C2DF98D5A}"/>
              </a:ext>
            </a:extLst>
          </p:cNvPr>
          <p:cNvSpPr>
            <a:spLocks noGrp="1"/>
          </p:cNvSpPr>
          <p:nvPr>
            <p:ph type="sldNum" sz="quarter" idx="12"/>
          </p:nvPr>
        </p:nvSpPr>
        <p:spPr/>
        <p:txBody>
          <a:bodyPr/>
          <a:lstStyle/>
          <a:p>
            <a:fld id="{0FE09158-4641-447D-A5C8-E118829299E3}" type="slidenum">
              <a:rPr kumimoji="1" lang="ja-JP" altLang="en-US" smtClean="0"/>
              <a:pPr/>
              <a:t>14</a:t>
            </a:fld>
            <a:endParaRPr kumimoji="1" lang="ja-JP" altLang="en-US" dirty="0"/>
          </a:p>
        </p:txBody>
      </p:sp>
      <p:sp>
        <p:nvSpPr>
          <p:cNvPr id="4" name="タイトル 3">
            <a:extLst>
              <a:ext uri="{FF2B5EF4-FFF2-40B4-BE49-F238E27FC236}">
                <a16:creationId xmlns:a16="http://schemas.microsoft.com/office/drawing/2014/main" id="{0378727A-9A30-4535-A773-655A6CB788CD}"/>
              </a:ext>
            </a:extLst>
          </p:cNvPr>
          <p:cNvSpPr>
            <a:spLocks noGrp="1"/>
          </p:cNvSpPr>
          <p:nvPr>
            <p:ph type="title"/>
          </p:nvPr>
        </p:nvSpPr>
        <p:spPr/>
        <p:txBody>
          <a:bodyPr>
            <a:normAutofit/>
          </a:bodyPr>
          <a:lstStyle/>
          <a:p>
            <a:r>
              <a:rPr kumimoji="1" lang="ja-JP" altLang="en-US" sz="3200" dirty="0"/>
              <a:t>クラスタ数の設定</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4F4932A4-DD1D-419A-B7DC-789C158BC312}"/>
                  </a:ext>
                </a:extLst>
              </p:cNvPr>
              <p:cNvSpPr txBox="1"/>
              <p:nvPr/>
            </p:nvSpPr>
            <p:spPr>
              <a:xfrm>
                <a:off x="383947" y="1821845"/>
                <a:ext cx="4349524" cy="10670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200" i="1" smtClean="0">
                              <a:latin typeface="Cambria Math" panose="02040503050406030204" pitchFamily="18" charset="0"/>
                            </a:rPr>
                          </m:ctrlPr>
                        </m:fPr>
                        <m:num>
                          <m:nary>
                            <m:naryPr>
                              <m:chr m:val="∑"/>
                              <m:limLoc m:val="subSup"/>
                              <m:ctrlPr>
                                <a:rPr kumimoji="1" lang="en-US" altLang="ja-JP" sz="2200" i="1" smtClean="0">
                                  <a:latin typeface="Cambria Math" panose="02040503050406030204" pitchFamily="18" charset="0"/>
                                </a:rPr>
                              </m:ctrlPr>
                            </m:naryPr>
                            <m:sub>
                              <m:r>
                                <m:rPr>
                                  <m:brk m:alnAt="25"/>
                                </m:rPr>
                                <a:rPr kumimoji="1" lang="en-US" altLang="ja-JP" sz="2200" b="0" i="1" smtClean="0">
                                  <a:latin typeface="Cambria Math" panose="02040503050406030204" pitchFamily="18" charset="0"/>
                                </a:rPr>
                                <m:t>𝑖</m:t>
                              </m:r>
                              <m:r>
                                <a:rPr kumimoji="1" lang="en-US" altLang="ja-JP" sz="2200" b="0" i="1" smtClean="0">
                                  <a:latin typeface="Cambria Math" panose="02040503050406030204" pitchFamily="18" charset="0"/>
                                </a:rPr>
                                <m:t>=1</m:t>
                              </m:r>
                            </m:sub>
                            <m:sup>
                              <m:r>
                                <a:rPr kumimoji="1" lang="en-US" altLang="ja-JP" sz="2200" b="0" i="1" smtClean="0">
                                  <a:latin typeface="Cambria Math" panose="02040503050406030204" pitchFamily="18" charset="0"/>
                                </a:rPr>
                                <m:t>𝑘</m:t>
                              </m:r>
                            </m:sup>
                            <m:e>
                              <m:sSub>
                                <m:sSubPr>
                                  <m:ctrlPr>
                                    <a:rPr kumimoji="1" lang="en-US" altLang="ja-JP" sz="2200" b="0" i="1" smtClean="0">
                                      <a:latin typeface="Cambria Math" panose="02040503050406030204" pitchFamily="18" charset="0"/>
                                    </a:rPr>
                                  </m:ctrlPr>
                                </m:sSubPr>
                                <m:e>
                                  <m:r>
                                    <a:rPr kumimoji="1" lang="en-US" altLang="ja-JP" sz="2200" b="0" i="1" smtClean="0">
                                      <a:latin typeface="Cambria Math" panose="02040503050406030204" pitchFamily="18" charset="0"/>
                                    </a:rPr>
                                    <m:t>𝑛</m:t>
                                  </m:r>
                                </m:e>
                                <m:sub>
                                  <m:r>
                                    <a:rPr kumimoji="1" lang="en-US" altLang="ja-JP" sz="2200" b="0" i="1" smtClean="0">
                                      <a:latin typeface="Cambria Math" panose="02040503050406030204" pitchFamily="18" charset="0"/>
                                    </a:rPr>
                                    <m:t>𝑖</m:t>
                                  </m:r>
                                </m:sub>
                              </m:sSub>
                            </m:e>
                          </m:nary>
                          <m:func>
                            <m:funcPr>
                              <m:ctrlPr>
                                <a:rPr kumimoji="1" lang="en-US" altLang="ja-JP" sz="2200" b="0" i="1" smtClean="0">
                                  <a:latin typeface="Cambria Math" panose="02040503050406030204" pitchFamily="18" charset="0"/>
                                </a:rPr>
                              </m:ctrlPr>
                            </m:funcPr>
                            <m:fName>
                              <m:r>
                                <m:rPr>
                                  <m:sty m:val="p"/>
                                </m:rPr>
                                <a:rPr kumimoji="1" lang="en-US" altLang="ja-JP" sz="2200" b="0" i="0" smtClean="0">
                                  <a:latin typeface="Cambria Math" panose="02040503050406030204" pitchFamily="18" charset="0"/>
                                </a:rPr>
                                <m:t>min</m:t>
                              </m:r>
                            </m:fName>
                            <m:e>
                              <m:d>
                                <m:dPr>
                                  <m:begChr m:val="{"/>
                                  <m:endChr m:val="}"/>
                                  <m:ctrlPr>
                                    <a:rPr kumimoji="1" lang="en-US" altLang="ja-JP" sz="2200" b="0" i="1" smtClean="0">
                                      <a:latin typeface="Cambria Math" panose="02040503050406030204" pitchFamily="18" charset="0"/>
                                    </a:rPr>
                                  </m:ctrlPr>
                                </m:dPr>
                                <m:e>
                                  <m:r>
                                    <a:rPr kumimoji="1" lang="en-US" altLang="ja-JP" sz="2200" b="0" i="1" smtClean="0">
                                      <a:latin typeface="Cambria Math" panose="02040503050406030204" pitchFamily="18" charset="0"/>
                                    </a:rPr>
                                    <m:t>𝑑𝑖𝑠𝑡</m:t>
                                  </m:r>
                                  <m:sSup>
                                    <m:sSupPr>
                                      <m:ctrlPr>
                                        <a:rPr kumimoji="1" lang="en-US" altLang="ja-JP" sz="2200" b="0" i="1" smtClean="0">
                                          <a:latin typeface="Cambria Math" panose="02040503050406030204" pitchFamily="18" charset="0"/>
                                        </a:rPr>
                                      </m:ctrlPr>
                                    </m:sSupPr>
                                    <m:e>
                                      <m:d>
                                        <m:dPr>
                                          <m:ctrlPr>
                                            <a:rPr kumimoji="1" lang="en-US" altLang="ja-JP" sz="2200" b="0" i="1" smtClean="0">
                                              <a:latin typeface="Cambria Math" panose="02040503050406030204" pitchFamily="18" charset="0"/>
                                            </a:rPr>
                                          </m:ctrlPr>
                                        </m:dPr>
                                        <m:e>
                                          <m:sSub>
                                            <m:sSubPr>
                                              <m:ctrlPr>
                                                <a:rPr kumimoji="1" lang="en-US" altLang="ja-JP" sz="2200" b="1" i="1" smtClean="0">
                                                  <a:latin typeface="Cambria Math" panose="02040503050406030204" pitchFamily="18" charset="0"/>
                                                </a:rPr>
                                              </m:ctrlPr>
                                            </m:sSubPr>
                                            <m:e>
                                              <m:r>
                                                <a:rPr kumimoji="1" lang="en-US" altLang="ja-JP" sz="2200" b="1" i="1" smtClean="0">
                                                  <a:latin typeface="Cambria Math" panose="02040503050406030204" pitchFamily="18" charset="0"/>
                                                </a:rPr>
                                                <m:t>𝒎</m:t>
                                              </m:r>
                                            </m:e>
                                            <m:sub>
                                              <m:r>
                                                <a:rPr kumimoji="1" lang="en-US" altLang="ja-JP" sz="2200" b="0" i="1" smtClean="0">
                                                  <a:latin typeface="Cambria Math" panose="02040503050406030204" pitchFamily="18" charset="0"/>
                                                </a:rPr>
                                                <m:t>𝑖</m:t>
                                              </m:r>
                                            </m:sub>
                                          </m:sSub>
                                          <m:r>
                                            <a:rPr kumimoji="1" lang="en-US" altLang="ja-JP" sz="2200" b="1" i="1" smtClean="0">
                                              <a:latin typeface="Cambria Math" panose="02040503050406030204" pitchFamily="18" charset="0"/>
                                            </a:rPr>
                                            <m:t> , </m:t>
                                          </m:r>
                                          <m:sSub>
                                            <m:sSubPr>
                                              <m:ctrlPr>
                                                <a:rPr kumimoji="1" lang="en-US" altLang="ja-JP" sz="2200" b="1" i="1" smtClean="0">
                                                  <a:latin typeface="Cambria Math" panose="02040503050406030204" pitchFamily="18" charset="0"/>
                                                </a:rPr>
                                              </m:ctrlPr>
                                            </m:sSubPr>
                                            <m:e>
                                              <m:r>
                                                <a:rPr kumimoji="1" lang="en-US" altLang="ja-JP" sz="2200" b="1" i="1" smtClean="0">
                                                  <a:latin typeface="Cambria Math" panose="02040503050406030204" pitchFamily="18" charset="0"/>
                                                </a:rPr>
                                                <m:t>𝒎</m:t>
                                              </m:r>
                                            </m:e>
                                            <m:sub>
                                              <m:r>
                                                <a:rPr kumimoji="1" lang="en-US" altLang="ja-JP" sz="2200" b="0" i="1" smtClean="0">
                                                  <a:latin typeface="Cambria Math" panose="02040503050406030204" pitchFamily="18" charset="0"/>
                                                </a:rPr>
                                                <m:t>𝑗</m:t>
                                              </m:r>
                                            </m:sub>
                                          </m:sSub>
                                        </m:e>
                                      </m:d>
                                    </m:e>
                                    <m:sup>
                                      <m:r>
                                        <a:rPr kumimoji="1" lang="en-US" altLang="ja-JP" sz="2200" b="0" i="1" smtClean="0">
                                          <a:latin typeface="Cambria Math" panose="02040503050406030204" pitchFamily="18" charset="0"/>
                                        </a:rPr>
                                        <m:t>2</m:t>
                                      </m:r>
                                    </m:sup>
                                  </m:sSup>
                                  <m:r>
                                    <a:rPr kumimoji="1" lang="en-US" altLang="ja-JP" sz="2200" b="0" i="1" smtClean="0">
                                      <a:latin typeface="Cambria Math" panose="02040503050406030204" pitchFamily="18" charset="0"/>
                                    </a:rPr>
                                    <m:t> </m:t>
                                  </m:r>
                                  <m:r>
                                    <a:rPr kumimoji="1" lang="en-US" altLang="ja-JP" sz="2200" b="0" i="1" smtClean="0">
                                      <a:latin typeface="Cambria Math" panose="02040503050406030204" pitchFamily="18" charset="0"/>
                                    </a:rPr>
                                    <m:t>𝑖</m:t>
                                  </m:r>
                                  <m:r>
                                    <a:rPr kumimoji="1" lang="en-US" altLang="ja-JP" sz="2200" b="0" i="1" smtClean="0">
                                      <a:latin typeface="Cambria Math" panose="02040503050406030204" pitchFamily="18" charset="0"/>
                                    </a:rPr>
                                    <m:t>≠</m:t>
                                  </m:r>
                                  <m:r>
                                    <a:rPr kumimoji="1" lang="en-US" altLang="ja-JP" sz="2200" b="0" i="1" smtClean="0">
                                      <a:latin typeface="Cambria Math" panose="02040503050406030204" pitchFamily="18" charset="0"/>
                                    </a:rPr>
                                    <m:t>𝑗</m:t>
                                  </m:r>
                                  <m:r>
                                    <a:rPr kumimoji="1" lang="en-US" altLang="ja-JP" sz="2200" b="0" i="1" smtClean="0">
                                      <a:latin typeface="Cambria Math" panose="02040503050406030204" pitchFamily="18" charset="0"/>
                                    </a:rPr>
                                    <m:t> </m:t>
                                  </m:r>
                                </m:e>
                              </m:d>
                            </m:e>
                          </m:func>
                        </m:num>
                        <m:den>
                          <m:r>
                            <a:rPr kumimoji="1" lang="en-US" altLang="ja-JP" sz="2200" b="0" i="1" smtClean="0">
                              <a:latin typeface="Cambria Math" panose="02040503050406030204" pitchFamily="18" charset="0"/>
                            </a:rPr>
                            <m:t>1+</m:t>
                          </m:r>
                          <m:nary>
                            <m:naryPr>
                              <m:chr m:val="∑"/>
                              <m:limLoc m:val="subSup"/>
                              <m:ctrlPr>
                                <a:rPr kumimoji="1" lang="en-US" altLang="ja-JP" sz="2200" b="0" i="1" smtClean="0">
                                  <a:latin typeface="Cambria Math" panose="02040503050406030204" pitchFamily="18" charset="0"/>
                                </a:rPr>
                              </m:ctrlPr>
                            </m:naryPr>
                            <m:sub>
                              <m:r>
                                <m:rPr>
                                  <m:brk m:alnAt="25"/>
                                </m:rPr>
                                <a:rPr kumimoji="1" lang="en-US" altLang="ja-JP" sz="2200" b="0" i="1" smtClean="0">
                                  <a:latin typeface="Cambria Math" panose="02040503050406030204" pitchFamily="18" charset="0"/>
                                </a:rPr>
                                <m:t>𝑖</m:t>
                              </m:r>
                              <m:r>
                                <a:rPr kumimoji="1" lang="en-US" altLang="ja-JP" sz="2200" b="0" i="1" smtClean="0">
                                  <a:latin typeface="Cambria Math" panose="02040503050406030204" pitchFamily="18" charset="0"/>
                                </a:rPr>
                                <m:t>=1</m:t>
                              </m:r>
                            </m:sub>
                            <m:sup>
                              <m:r>
                                <a:rPr kumimoji="1" lang="en-US" altLang="ja-JP" sz="2200" b="0" i="1" smtClean="0">
                                  <a:latin typeface="Cambria Math" panose="02040503050406030204" pitchFamily="18" charset="0"/>
                                </a:rPr>
                                <m:t>𝑘</m:t>
                              </m:r>
                            </m:sup>
                            <m:e>
                              <m:nary>
                                <m:naryPr>
                                  <m:chr m:val="∑"/>
                                  <m:limLoc m:val="subSup"/>
                                  <m:supHide m:val="on"/>
                                  <m:ctrlPr>
                                    <a:rPr kumimoji="1" lang="en-US" altLang="ja-JP" sz="2200" b="0" i="1" smtClean="0">
                                      <a:latin typeface="Cambria Math" panose="02040503050406030204" pitchFamily="18" charset="0"/>
                                    </a:rPr>
                                  </m:ctrlPr>
                                </m:naryPr>
                                <m:sub>
                                  <m:r>
                                    <m:rPr>
                                      <m:brk m:alnAt="9"/>
                                    </m:rPr>
                                    <a:rPr kumimoji="1" lang="en-US" altLang="ja-JP" sz="2200" b="1" i="1" smtClean="0">
                                      <a:latin typeface="Cambria Math" panose="02040503050406030204" pitchFamily="18" charset="0"/>
                                    </a:rPr>
                                    <m:t>𝒙</m:t>
                                  </m:r>
                                  <m:r>
                                    <a:rPr kumimoji="1" lang="en-US" altLang="ja-JP" sz="2200" b="0" i="1" smtClean="0">
                                      <a:latin typeface="Cambria Math" panose="02040503050406030204" pitchFamily="18" charset="0"/>
                                    </a:rPr>
                                    <m:t>∈</m:t>
                                  </m:r>
                                  <m:sSub>
                                    <m:sSubPr>
                                      <m:ctrlPr>
                                        <a:rPr kumimoji="1" lang="en-US" altLang="ja-JP" sz="2200" b="0" i="1" smtClean="0">
                                          <a:latin typeface="Cambria Math" panose="02040503050406030204" pitchFamily="18" charset="0"/>
                                        </a:rPr>
                                      </m:ctrlPr>
                                    </m:sSubPr>
                                    <m:e>
                                      <m:r>
                                        <a:rPr kumimoji="1" lang="en-US" altLang="ja-JP" sz="2200" b="0" i="1" smtClean="0">
                                          <a:latin typeface="Cambria Math" panose="02040503050406030204" pitchFamily="18" charset="0"/>
                                        </a:rPr>
                                        <m:t>𝐶</m:t>
                                      </m:r>
                                    </m:e>
                                    <m:sub>
                                      <m:r>
                                        <a:rPr kumimoji="1" lang="en-US" altLang="ja-JP" sz="2200" b="0" i="1" smtClean="0">
                                          <a:latin typeface="Cambria Math" panose="02040503050406030204" pitchFamily="18" charset="0"/>
                                        </a:rPr>
                                        <m:t>𝑖</m:t>
                                      </m:r>
                                    </m:sub>
                                  </m:sSub>
                                  <m:r>
                                    <a:rPr kumimoji="1" lang="en-US" altLang="ja-JP" sz="2200" b="0" i="1" smtClean="0">
                                      <a:latin typeface="Cambria Math" panose="02040503050406030204" pitchFamily="18" charset="0"/>
                                    </a:rPr>
                                    <m:t>−</m:t>
                                  </m:r>
                                  <m:d>
                                    <m:dPr>
                                      <m:begChr m:val="{"/>
                                      <m:endChr m:val="}"/>
                                      <m:ctrlPr>
                                        <a:rPr kumimoji="1" lang="en-US" altLang="ja-JP" sz="2200" b="0" i="1" smtClean="0">
                                          <a:latin typeface="Cambria Math" panose="02040503050406030204" pitchFamily="18" charset="0"/>
                                        </a:rPr>
                                      </m:ctrlPr>
                                    </m:dPr>
                                    <m:e>
                                      <m:sSub>
                                        <m:sSubPr>
                                          <m:ctrlPr>
                                            <a:rPr kumimoji="1" lang="en-US" altLang="ja-JP" sz="2200" b="1" i="1" smtClean="0">
                                              <a:latin typeface="Cambria Math" panose="02040503050406030204" pitchFamily="18" charset="0"/>
                                            </a:rPr>
                                          </m:ctrlPr>
                                        </m:sSubPr>
                                        <m:e>
                                          <m:r>
                                            <a:rPr kumimoji="1" lang="en-US" altLang="ja-JP" sz="2200" b="1" i="1" smtClean="0">
                                              <a:latin typeface="Cambria Math" panose="02040503050406030204" pitchFamily="18" charset="0"/>
                                            </a:rPr>
                                            <m:t>𝒎</m:t>
                                          </m:r>
                                        </m:e>
                                        <m:sub>
                                          <m:r>
                                            <a:rPr kumimoji="1" lang="en-US" altLang="ja-JP" sz="2200" b="0" i="1" smtClean="0">
                                              <a:latin typeface="Cambria Math" panose="02040503050406030204" pitchFamily="18" charset="0"/>
                                            </a:rPr>
                                            <m:t>𝑖</m:t>
                                          </m:r>
                                        </m:sub>
                                      </m:sSub>
                                    </m:e>
                                  </m:d>
                                </m:sub>
                                <m:sup/>
                                <m:e>
                                  <m:r>
                                    <a:rPr kumimoji="1" lang="en-US" altLang="ja-JP" sz="2200" b="0" i="1" smtClean="0">
                                      <a:latin typeface="Cambria Math" panose="02040503050406030204" pitchFamily="18" charset="0"/>
                                    </a:rPr>
                                    <m:t>𝑑𝑖𝑠𝑡</m:t>
                                  </m:r>
                                  <m:r>
                                    <a:rPr kumimoji="1" lang="en-US" altLang="ja-JP" sz="2200" b="0" i="1" smtClean="0">
                                      <a:latin typeface="Cambria Math" panose="02040503050406030204" pitchFamily="18" charset="0"/>
                                    </a:rPr>
                                    <m:t> </m:t>
                                  </m:r>
                                  <m:sSup>
                                    <m:sSupPr>
                                      <m:ctrlPr>
                                        <a:rPr kumimoji="1" lang="en-US" altLang="ja-JP" sz="2200" b="0" i="1" smtClean="0">
                                          <a:latin typeface="Cambria Math" panose="02040503050406030204" pitchFamily="18" charset="0"/>
                                        </a:rPr>
                                      </m:ctrlPr>
                                    </m:sSupPr>
                                    <m:e>
                                      <m:d>
                                        <m:dPr>
                                          <m:ctrlPr>
                                            <a:rPr kumimoji="1" lang="en-US" altLang="ja-JP" sz="2200" b="0" i="1" smtClean="0">
                                              <a:latin typeface="Cambria Math" panose="02040503050406030204" pitchFamily="18" charset="0"/>
                                            </a:rPr>
                                          </m:ctrlPr>
                                        </m:dPr>
                                        <m:e>
                                          <m:r>
                                            <a:rPr kumimoji="1" lang="en-US" altLang="ja-JP" sz="2200" b="1" i="1" smtClean="0">
                                              <a:latin typeface="Cambria Math" panose="02040503050406030204" pitchFamily="18" charset="0"/>
                                            </a:rPr>
                                            <m:t>𝒙</m:t>
                                          </m:r>
                                          <m:r>
                                            <a:rPr kumimoji="1" lang="en-US" altLang="ja-JP" sz="2200" b="0" i="1" smtClean="0">
                                              <a:latin typeface="Cambria Math" panose="02040503050406030204" pitchFamily="18" charset="0"/>
                                            </a:rPr>
                                            <m:t> ,</m:t>
                                          </m:r>
                                          <m:sSub>
                                            <m:sSubPr>
                                              <m:ctrlPr>
                                                <a:rPr kumimoji="1" lang="en-US" altLang="ja-JP" sz="2200" b="1" i="1" smtClean="0">
                                                  <a:latin typeface="Cambria Math" panose="02040503050406030204" pitchFamily="18" charset="0"/>
                                                </a:rPr>
                                              </m:ctrlPr>
                                            </m:sSubPr>
                                            <m:e>
                                              <m:r>
                                                <a:rPr kumimoji="1" lang="en-US" altLang="ja-JP" sz="2200" b="1" i="1" smtClean="0">
                                                  <a:latin typeface="Cambria Math" panose="02040503050406030204" pitchFamily="18" charset="0"/>
                                                </a:rPr>
                                                <m:t> </m:t>
                                              </m:r>
                                              <m:r>
                                                <a:rPr kumimoji="1" lang="en-US" altLang="ja-JP" sz="2200" b="1" i="1" smtClean="0">
                                                  <a:latin typeface="Cambria Math" panose="02040503050406030204" pitchFamily="18" charset="0"/>
                                                </a:rPr>
                                                <m:t>𝒎</m:t>
                                              </m:r>
                                            </m:e>
                                            <m:sub>
                                              <m:r>
                                                <a:rPr kumimoji="1" lang="en-US" altLang="ja-JP" sz="2200" b="0" i="1" smtClean="0">
                                                  <a:latin typeface="Cambria Math" panose="02040503050406030204" pitchFamily="18" charset="0"/>
                                                </a:rPr>
                                                <m:t>𝑖</m:t>
                                              </m:r>
                                            </m:sub>
                                          </m:sSub>
                                        </m:e>
                                      </m:d>
                                    </m:e>
                                    <m:sup>
                                      <m:r>
                                        <a:rPr kumimoji="1" lang="en-US" altLang="ja-JP" sz="2200" b="0" i="1" smtClean="0">
                                          <a:latin typeface="Cambria Math" panose="02040503050406030204" pitchFamily="18" charset="0"/>
                                        </a:rPr>
                                        <m:t>2</m:t>
                                      </m:r>
                                    </m:sup>
                                  </m:sSup>
                                </m:e>
                              </m:nary>
                            </m:e>
                          </m:nary>
                        </m:den>
                      </m:f>
                    </m:oMath>
                  </m:oMathPara>
                </a14:m>
                <a:endParaRPr kumimoji="1" lang="ja-JP" altLang="en-US" sz="2200" dirty="0"/>
              </a:p>
            </p:txBody>
          </p:sp>
        </mc:Choice>
        <mc:Fallback xmlns="">
          <p:sp>
            <p:nvSpPr>
              <p:cNvPr id="5" name="テキスト ボックス 4">
                <a:extLst>
                  <a:ext uri="{FF2B5EF4-FFF2-40B4-BE49-F238E27FC236}">
                    <a16:creationId xmlns:a16="http://schemas.microsoft.com/office/drawing/2014/main" id="{4F4932A4-DD1D-419A-B7DC-789C158BC312}"/>
                  </a:ext>
                </a:extLst>
              </p:cNvPr>
              <p:cNvSpPr txBox="1">
                <a:spLocks noRot="1" noChangeAspect="1" noMove="1" noResize="1" noEditPoints="1" noAdjustHandles="1" noChangeArrowheads="1" noChangeShapeType="1" noTextEdit="1"/>
              </p:cNvSpPr>
              <p:nvPr/>
            </p:nvSpPr>
            <p:spPr>
              <a:xfrm>
                <a:off x="383947" y="1821845"/>
                <a:ext cx="4349524" cy="106702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8748E22D-4A98-4EA9-8954-6FEA14E1946A}"/>
                  </a:ext>
                </a:extLst>
              </p:cNvPr>
              <p:cNvSpPr txBox="1"/>
              <p:nvPr/>
            </p:nvSpPr>
            <p:spPr>
              <a:xfrm>
                <a:off x="5024351" y="1712520"/>
                <a:ext cx="3831690" cy="1200329"/>
              </a:xfrm>
              <a:prstGeom prst="rect">
                <a:avLst/>
              </a:prstGeom>
              <a:noFill/>
            </p:spPr>
            <p:txBody>
              <a:bodyPr wrap="none" rtlCol="0">
                <a:spAutoFit/>
              </a:bodyPr>
              <a:lstStyle/>
              <a:p>
                <a14:m>
                  <m:oMath xmlns:m="http://schemas.openxmlformats.org/officeDocument/2006/math">
                    <m:r>
                      <a:rPr kumimoji="1" lang="en-US" altLang="ja-JP" b="0" i="1" smtClean="0">
                        <a:latin typeface="Cambria Math" panose="02040503050406030204" pitchFamily="18" charset="0"/>
                      </a:rPr>
                      <m:t>𝑘</m:t>
                    </m:r>
                  </m:oMath>
                </a14:m>
                <a:r>
                  <a:rPr kumimoji="1" lang="ja-JP" altLang="en-US" dirty="0"/>
                  <a:t>                </a:t>
                </a:r>
                <a:r>
                  <a:rPr kumimoji="1" lang="en-US" altLang="ja-JP" dirty="0"/>
                  <a:t>: </a:t>
                </a:r>
                <a:r>
                  <a:rPr kumimoji="1" lang="ja-JP" altLang="en-US" dirty="0"/>
                  <a:t>クラスタ数</a:t>
                </a:r>
                <a:br>
                  <a:rPr kumimoji="1" lang="en-US" altLang="ja-JP" dirty="0"/>
                </a:br>
                <a14:m>
                  <m:oMath xmlns:m="http://schemas.openxmlformats.org/officeDocument/2006/math">
                    <m:sSub>
                      <m:sSubPr>
                        <m:ctrlPr>
                          <a:rPr kumimoji="1" lang="en-US" altLang="ja-JP" b="0" i="1" smtClean="0">
                            <a:latin typeface="Cambria Math" panose="02040503050406030204" pitchFamily="18" charset="0"/>
                          </a:rPr>
                        </m:ctrlPr>
                      </m:sSub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𝑘</m:t>
                        </m:r>
                      </m:sub>
                    </m:sSub>
                  </m:oMath>
                </a14:m>
                <a:r>
                  <a:rPr kumimoji="1" lang="ja-JP" altLang="en-US" dirty="0"/>
                  <a:t>  </a:t>
                </a:r>
                <a:r>
                  <a:rPr kumimoji="1" lang="en-US" altLang="ja-JP" dirty="0"/>
                  <a:t>: </a:t>
                </a:r>
                <a:r>
                  <a:rPr kumimoji="1" lang="ja-JP" altLang="en-US" dirty="0"/>
                  <a:t>クラスタ集合</a:t>
                </a:r>
                <a:br>
                  <a:rPr kumimoji="1" lang="en-US" altLang="ja-JP" dirty="0"/>
                </a:br>
                <a14:m>
                  <m:oMath xmlns:m="http://schemas.openxmlformats.org/officeDocument/2006/math">
                    <m:r>
                      <a:rPr kumimoji="1" lang="en-US" altLang="ja-JP" b="0" i="1" smtClean="0">
                        <a:latin typeface="Cambria Math" panose="02040503050406030204" pitchFamily="18" charset="0"/>
                      </a:rPr>
                      <m:t>𝑑𝑖𝑠𝑡</m:t>
                    </m:r>
                    <m:d>
                      <m:dPr>
                        <m:ctrlPr>
                          <a:rPr kumimoji="1" lang="en-US" altLang="ja-JP" b="0" i="1" smtClean="0">
                            <a:latin typeface="Cambria Math" panose="02040503050406030204" pitchFamily="18" charset="0"/>
                          </a:rPr>
                        </m:ctrlPr>
                      </m:dPr>
                      <m:e>
                        <m:r>
                          <a:rPr kumimoji="1" lang="en-US" altLang="ja-JP" b="1" i="1" smtClean="0">
                            <a:latin typeface="Cambria Math" panose="02040503050406030204" pitchFamily="18" charset="0"/>
                          </a:rPr>
                          <m:t>𝒙</m:t>
                        </m:r>
                        <m:r>
                          <a:rPr kumimoji="1" lang="en-US" altLang="ja-JP" b="0" i="1" smtClean="0">
                            <a:latin typeface="Cambria Math" panose="02040503050406030204" pitchFamily="18" charset="0"/>
                          </a:rPr>
                          <m:t>,</m:t>
                        </m:r>
                        <m:r>
                          <a:rPr kumimoji="1" lang="en-US" altLang="ja-JP" b="1" i="1" smtClean="0">
                            <a:latin typeface="Cambria Math" panose="02040503050406030204" pitchFamily="18" charset="0"/>
                          </a:rPr>
                          <m:t>𝒚</m:t>
                        </m:r>
                      </m:e>
                    </m:d>
                  </m:oMath>
                </a14:m>
                <a:r>
                  <a:rPr kumimoji="1" lang="ja-JP" altLang="en-US" dirty="0"/>
                  <a:t> </a:t>
                </a:r>
                <a:r>
                  <a:rPr kumimoji="1" lang="en-US" altLang="ja-JP" dirty="0"/>
                  <a:t>: </a:t>
                </a:r>
                <a:r>
                  <a:rPr kumimoji="1" lang="ja-JP" altLang="en-US" dirty="0"/>
                  <a:t>ユークリッド距離関数</a:t>
                </a:r>
                <a:br>
                  <a:rPr kumimoji="1" lang="en-US" altLang="ja-JP" dirty="0"/>
                </a:b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1" i="1" smtClean="0">
                            <a:latin typeface="Cambria Math" panose="02040503050406030204" pitchFamily="18" charset="0"/>
                          </a:rPr>
                          <m:t>𝒎</m:t>
                        </m:r>
                      </m:e>
                      <m:sub>
                        <m:r>
                          <a:rPr kumimoji="1" lang="en-US" altLang="ja-JP" b="0" i="1" smtClean="0">
                            <a:latin typeface="Cambria Math" panose="02040503050406030204" pitchFamily="18" charset="0"/>
                          </a:rPr>
                          <m:t>𝑖</m:t>
                        </m:r>
                      </m:sub>
                    </m:sSub>
                  </m:oMath>
                </a14:m>
                <a:r>
                  <a:rPr kumimoji="1" lang="ja-JP" altLang="en-US" dirty="0"/>
                  <a:t>              </a:t>
                </a:r>
                <a:r>
                  <a:rPr kumimoji="1" lang="en-US" altLang="ja-JP" dirty="0"/>
                  <a:t>: </a:t>
                </a:r>
                <a:r>
                  <a:rPr kumimoji="1" lang="ja-JP" altLang="en-US" dirty="0"/>
                  <a:t>クラスタ </a:t>
                </a:r>
                <a14:m>
                  <m:oMath xmlns:m="http://schemas.openxmlformats.org/officeDocument/2006/math">
                    <m:r>
                      <a:rPr kumimoji="1" lang="en-US" altLang="ja-JP" b="0" i="1" smtClean="0">
                        <a:latin typeface="Cambria Math" panose="02040503050406030204" pitchFamily="18" charset="0"/>
                      </a:rPr>
                      <m:t>𝑖</m:t>
                    </m:r>
                  </m:oMath>
                </a14:m>
                <a:r>
                  <a:rPr kumimoji="1" lang="ja-JP" altLang="en-US" dirty="0"/>
                  <a:t> のメドイド</a:t>
                </a:r>
                <a:r>
                  <a:rPr kumimoji="1" lang="en-US" altLang="ja-JP" dirty="0"/>
                  <a:t>[6]</a:t>
                </a:r>
                <a:endParaRPr kumimoji="1" lang="ja-JP" altLang="en-US" dirty="0"/>
              </a:p>
            </p:txBody>
          </p:sp>
        </mc:Choice>
        <mc:Fallback xmlns="">
          <p:sp>
            <p:nvSpPr>
              <p:cNvPr id="6" name="テキスト ボックス 5">
                <a:extLst>
                  <a:ext uri="{FF2B5EF4-FFF2-40B4-BE49-F238E27FC236}">
                    <a16:creationId xmlns:a16="http://schemas.microsoft.com/office/drawing/2014/main" id="{8748E22D-4A98-4EA9-8954-6FEA14E1946A}"/>
                  </a:ext>
                </a:extLst>
              </p:cNvPr>
              <p:cNvSpPr txBox="1">
                <a:spLocks noRot="1" noChangeAspect="1" noMove="1" noResize="1" noEditPoints="1" noAdjustHandles="1" noChangeArrowheads="1" noChangeShapeType="1" noTextEdit="1"/>
              </p:cNvSpPr>
              <p:nvPr/>
            </p:nvSpPr>
            <p:spPr>
              <a:xfrm>
                <a:off x="5024351" y="1712520"/>
                <a:ext cx="3831690" cy="1200329"/>
              </a:xfrm>
              <a:prstGeom prst="rect">
                <a:avLst/>
              </a:prstGeom>
              <a:blipFill>
                <a:blip r:embed="rId4"/>
                <a:stretch>
                  <a:fillRect t="-3046" r="-1431" b="-7614"/>
                </a:stretch>
              </a:blipFill>
            </p:spPr>
            <p:txBody>
              <a:bodyPr/>
              <a:lstStyle/>
              <a:p>
                <a:r>
                  <a:rPr lang="ja-JP" altLang="en-US">
                    <a:noFill/>
                  </a:rPr>
                  <a:t> </a:t>
                </a:r>
              </a:p>
            </p:txBody>
          </p:sp>
        </mc:Fallback>
      </mc:AlternateContent>
      <p:pic>
        <p:nvPicPr>
          <p:cNvPr id="8" name="図 7">
            <a:extLst>
              <a:ext uri="{FF2B5EF4-FFF2-40B4-BE49-F238E27FC236}">
                <a16:creationId xmlns:a16="http://schemas.microsoft.com/office/drawing/2014/main" id="{8BBC1A47-4986-492E-8E2B-0C0E9D6CDD59}"/>
              </a:ext>
            </a:extLst>
          </p:cNvPr>
          <p:cNvPicPr>
            <a:picLocks noChangeAspect="1"/>
          </p:cNvPicPr>
          <p:nvPr/>
        </p:nvPicPr>
        <p:blipFill>
          <a:blip r:embed="rId5"/>
          <a:stretch>
            <a:fillRect/>
          </a:stretch>
        </p:blipFill>
        <p:spPr>
          <a:xfrm>
            <a:off x="287959" y="3578979"/>
            <a:ext cx="3955665" cy="1758706"/>
          </a:xfrm>
          <a:prstGeom prst="rect">
            <a:avLst/>
          </a:prstGeom>
        </p:spPr>
      </p:pic>
      <p:pic>
        <p:nvPicPr>
          <p:cNvPr id="9" name="図 8">
            <a:extLst>
              <a:ext uri="{FF2B5EF4-FFF2-40B4-BE49-F238E27FC236}">
                <a16:creationId xmlns:a16="http://schemas.microsoft.com/office/drawing/2014/main" id="{E07A2B1B-699A-4ABB-BA33-C38F85407143}"/>
              </a:ext>
            </a:extLst>
          </p:cNvPr>
          <p:cNvPicPr>
            <a:picLocks noChangeAspect="1"/>
          </p:cNvPicPr>
          <p:nvPr/>
        </p:nvPicPr>
        <p:blipFill>
          <a:blip r:embed="rId6"/>
          <a:stretch>
            <a:fillRect/>
          </a:stretch>
        </p:blipFill>
        <p:spPr>
          <a:xfrm>
            <a:off x="4755642" y="3554053"/>
            <a:ext cx="3740129" cy="1758706"/>
          </a:xfrm>
          <a:prstGeom prst="rect">
            <a:avLst/>
          </a:prstGeom>
        </p:spPr>
      </p:pic>
      <p:sp>
        <p:nvSpPr>
          <p:cNvPr id="10" name="テキスト ボックス 9">
            <a:extLst>
              <a:ext uri="{FF2B5EF4-FFF2-40B4-BE49-F238E27FC236}">
                <a16:creationId xmlns:a16="http://schemas.microsoft.com/office/drawing/2014/main" id="{9E088DA4-1E07-40F7-B7B8-362894B27855}"/>
              </a:ext>
            </a:extLst>
          </p:cNvPr>
          <p:cNvSpPr txBox="1"/>
          <p:nvPr/>
        </p:nvSpPr>
        <p:spPr>
          <a:xfrm>
            <a:off x="2115985" y="6094402"/>
            <a:ext cx="4568495" cy="369332"/>
          </a:xfrm>
          <a:prstGeom prst="rect">
            <a:avLst/>
          </a:prstGeom>
          <a:noFill/>
        </p:spPr>
        <p:txBody>
          <a:bodyPr wrap="none" rtlCol="0">
            <a:spAutoFit/>
          </a:bodyPr>
          <a:lstStyle/>
          <a:p>
            <a:r>
              <a:rPr kumimoji="1" lang="ja-JP" altLang="en-US" dirty="0"/>
              <a:t>縦軸 </a:t>
            </a:r>
            <a:r>
              <a:rPr kumimoji="1" lang="en-US" altLang="ja-JP" dirty="0"/>
              <a:t>: Pseudo F with Min</a:t>
            </a:r>
            <a:r>
              <a:rPr kumimoji="1" lang="ja-JP" altLang="en-US" dirty="0" err="1"/>
              <a:t>，</a:t>
            </a:r>
            <a:r>
              <a:rPr kumimoji="1" lang="ja-JP" altLang="en-US" dirty="0"/>
              <a:t>横軸 </a:t>
            </a:r>
            <a:r>
              <a:rPr kumimoji="1" lang="en-US" altLang="ja-JP" dirty="0"/>
              <a:t>: </a:t>
            </a:r>
            <a:r>
              <a:rPr kumimoji="1" lang="ja-JP" altLang="en-US" dirty="0"/>
              <a:t>クラスタ数</a:t>
            </a:r>
          </a:p>
        </p:txBody>
      </p:sp>
      <p:sp>
        <p:nvSpPr>
          <p:cNvPr id="11" name="テキスト ボックス 10">
            <a:extLst>
              <a:ext uri="{FF2B5EF4-FFF2-40B4-BE49-F238E27FC236}">
                <a16:creationId xmlns:a16="http://schemas.microsoft.com/office/drawing/2014/main" id="{322EC090-6796-48EB-A575-4A19A5D50979}"/>
              </a:ext>
            </a:extLst>
          </p:cNvPr>
          <p:cNvSpPr txBox="1"/>
          <p:nvPr/>
        </p:nvSpPr>
        <p:spPr>
          <a:xfrm>
            <a:off x="1871277" y="5486333"/>
            <a:ext cx="877163" cy="369332"/>
          </a:xfrm>
          <a:prstGeom prst="rect">
            <a:avLst/>
          </a:prstGeom>
          <a:noFill/>
        </p:spPr>
        <p:txBody>
          <a:bodyPr wrap="none" rtlCol="0">
            <a:spAutoFit/>
          </a:bodyPr>
          <a:lstStyle/>
          <a:p>
            <a:r>
              <a:rPr kumimoji="1" lang="ja-JP" altLang="en-US" dirty="0"/>
              <a:t>実測値</a:t>
            </a:r>
          </a:p>
        </p:txBody>
      </p:sp>
      <p:sp>
        <p:nvSpPr>
          <p:cNvPr id="14" name="楕円 13">
            <a:extLst>
              <a:ext uri="{FF2B5EF4-FFF2-40B4-BE49-F238E27FC236}">
                <a16:creationId xmlns:a16="http://schemas.microsoft.com/office/drawing/2014/main" id="{C8CC5BA6-AA0D-4109-9064-CCF76888ECC1}"/>
              </a:ext>
            </a:extLst>
          </p:cNvPr>
          <p:cNvSpPr/>
          <p:nvPr/>
        </p:nvSpPr>
        <p:spPr>
          <a:xfrm>
            <a:off x="2068405" y="3562640"/>
            <a:ext cx="313220" cy="33162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DE802A00-30F6-42DD-BFAF-81565A35D227}"/>
              </a:ext>
            </a:extLst>
          </p:cNvPr>
          <p:cNvSpPr/>
          <p:nvPr/>
        </p:nvSpPr>
        <p:spPr>
          <a:xfrm>
            <a:off x="5501556" y="3579203"/>
            <a:ext cx="276843" cy="26672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582836E4-887F-4D0B-AB7A-01B98D4BC79F}"/>
              </a:ext>
            </a:extLst>
          </p:cNvPr>
          <p:cNvCxnSpPr>
            <a:cxnSpLocks/>
          </p:cNvCxnSpPr>
          <p:nvPr/>
        </p:nvCxnSpPr>
        <p:spPr>
          <a:xfrm>
            <a:off x="2225015" y="3728453"/>
            <a:ext cx="0" cy="1358844"/>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81FAE5CA-731D-491A-9773-3D39D7ED076E}"/>
              </a:ext>
            </a:extLst>
          </p:cNvPr>
          <p:cNvCxnSpPr>
            <a:cxnSpLocks/>
          </p:cNvCxnSpPr>
          <p:nvPr/>
        </p:nvCxnSpPr>
        <p:spPr>
          <a:xfrm>
            <a:off x="5625952" y="3728453"/>
            <a:ext cx="0" cy="1358844"/>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51D7A71E-A53A-4137-A71C-3E44E3737F9E}"/>
              </a:ext>
            </a:extLst>
          </p:cNvPr>
          <p:cNvSpPr/>
          <p:nvPr/>
        </p:nvSpPr>
        <p:spPr>
          <a:xfrm>
            <a:off x="453545" y="5815159"/>
            <a:ext cx="7893373" cy="954107"/>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kumimoji="1" lang="en-US" altLang="ja-JP" sz="1400" dirty="0"/>
              <a:t>[5] </a:t>
            </a:r>
            <a:r>
              <a:rPr lang="en-US" altLang="ja-JP" sz="1400" dirty="0"/>
              <a:t>Ryosuke </a:t>
            </a:r>
            <a:r>
              <a:rPr lang="en-US" altLang="ja-JP" sz="1400" dirty="0" err="1"/>
              <a:t>Kanajiri</a:t>
            </a:r>
            <a:r>
              <a:rPr lang="en-US" altLang="ja-JP" sz="1400" dirty="0"/>
              <a:t>, “Anomaly detection using incremental clustering and correlation coefficients in industrial wireless sensor networks,” Master’s thesis, Osaka University, Feb 2020.</a:t>
            </a:r>
            <a:r>
              <a:rPr kumimoji="1" lang="en-US" altLang="ja-JP" sz="1400" dirty="0"/>
              <a:t> </a:t>
            </a:r>
          </a:p>
          <a:p>
            <a:r>
              <a:rPr lang="en-US" altLang="ja-JP" sz="1400" dirty="0"/>
              <a:t>[6] </a:t>
            </a:r>
            <a:r>
              <a:rPr lang="pt-BR" altLang="ja-JP" sz="1400" dirty="0"/>
              <a:t>K. Mouratidis, D. Papadias, and S. Papadimitriou, “Medoid </a:t>
            </a:r>
            <a:r>
              <a:rPr lang="en-US" altLang="ja-JP" sz="1400" dirty="0"/>
              <a:t>queries in large spatial databases,” in Proceedings of International Symposium on Spatial and Temporal Databases, pp.55–72, Aug. 2005.</a:t>
            </a:r>
          </a:p>
        </p:txBody>
      </p:sp>
      <p:sp>
        <p:nvSpPr>
          <p:cNvPr id="19" name="テキスト ボックス 18">
            <a:extLst>
              <a:ext uri="{FF2B5EF4-FFF2-40B4-BE49-F238E27FC236}">
                <a16:creationId xmlns:a16="http://schemas.microsoft.com/office/drawing/2014/main" id="{E8A1D0DA-2625-487F-B0F1-3D1BFF7AD554}"/>
              </a:ext>
            </a:extLst>
          </p:cNvPr>
          <p:cNvSpPr txBox="1"/>
          <p:nvPr/>
        </p:nvSpPr>
        <p:spPr>
          <a:xfrm>
            <a:off x="6183698" y="5404567"/>
            <a:ext cx="877163" cy="369332"/>
          </a:xfrm>
          <a:prstGeom prst="rect">
            <a:avLst/>
          </a:prstGeom>
          <a:noFill/>
        </p:spPr>
        <p:txBody>
          <a:bodyPr wrap="none" rtlCol="0">
            <a:spAutoFit/>
          </a:bodyPr>
          <a:lstStyle/>
          <a:p>
            <a:r>
              <a:rPr kumimoji="1" lang="ja-JP" altLang="en-US" dirty="0"/>
              <a:t>変動値</a:t>
            </a:r>
          </a:p>
        </p:txBody>
      </p:sp>
      <p:sp>
        <p:nvSpPr>
          <p:cNvPr id="20" name="テキスト ボックス 19">
            <a:extLst>
              <a:ext uri="{FF2B5EF4-FFF2-40B4-BE49-F238E27FC236}">
                <a16:creationId xmlns:a16="http://schemas.microsoft.com/office/drawing/2014/main" id="{E586CD9C-40D4-4064-B9AD-ABB6FF5C1457}"/>
              </a:ext>
            </a:extLst>
          </p:cNvPr>
          <p:cNvSpPr txBox="1"/>
          <p:nvPr/>
        </p:nvSpPr>
        <p:spPr>
          <a:xfrm>
            <a:off x="3464503" y="5348268"/>
            <a:ext cx="1968809" cy="369332"/>
          </a:xfrm>
          <a:prstGeom prst="rect">
            <a:avLst/>
          </a:prstGeom>
          <a:noFill/>
        </p:spPr>
        <p:txBody>
          <a:bodyPr wrap="none" rtlCol="0">
            <a:spAutoFit/>
          </a:bodyPr>
          <a:lstStyle/>
          <a:p>
            <a:r>
              <a:rPr kumimoji="1" lang="ja-JP" altLang="en-US" dirty="0"/>
              <a:t>横軸 </a:t>
            </a:r>
            <a:r>
              <a:rPr kumimoji="1" lang="en-US" altLang="ja-JP" dirty="0"/>
              <a:t>: </a:t>
            </a:r>
            <a:r>
              <a:rPr kumimoji="1" lang="ja-JP" altLang="en-US" dirty="0"/>
              <a:t>クラスタ数</a:t>
            </a:r>
          </a:p>
        </p:txBody>
      </p:sp>
      <p:sp>
        <p:nvSpPr>
          <p:cNvPr id="21" name="テキスト ボックス 20">
            <a:extLst>
              <a:ext uri="{FF2B5EF4-FFF2-40B4-BE49-F238E27FC236}">
                <a16:creationId xmlns:a16="http://schemas.microsoft.com/office/drawing/2014/main" id="{5B9BEA47-5317-4381-9D38-E5FB97D93F1D}"/>
              </a:ext>
            </a:extLst>
          </p:cNvPr>
          <p:cNvSpPr txBox="1"/>
          <p:nvPr/>
        </p:nvSpPr>
        <p:spPr>
          <a:xfrm>
            <a:off x="5845855" y="673219"/>
            <a:ext cx="3185487" cy="369332"/>
          </a:xfrm>
          <a:prstGeom prst="rect">
            <a:avLst/>
          </a:prstGeom>
          <a:noFill/>
        </p:spPr>
        <p:txBody>
          <a:bodyPr wrap="none" rtlCol="0">
            <a:spAutoFit/>
          </a:bodyPr>
          <a:lstStyle/>
          <a:p>
            <a:r>
              <a:rPr kumimoji="1" lang="ja-JP" altLang="en-US" dirty="0">
                <a:solidFill>
                  <a:schemeClr val="bg1"/>
                </a:solidFill>
              </a:rPr>
              <a:t>～クラスタリングによる分析</a:t>
            </a:r>
            <a:endParaRPr kumimoji="1" lang="en-US" altLang="ja-JP" dirty="0">
              <a:solidFill>
                <a:schemeClr val="bg1"/>
              </a:solidFill>
            </a:endParaRPr>
          </a:p>
        </p:txBody>
      </p:sp>
      <p:sp>
        <p:nvSpPr>
          <p:cNvPr id="12" name="正方形/長方形 11">
            <a:extLst>
              <a:ext uri="{FF2B5EF4-FFF2-40B4-BE49-F238E27FC236}">
                <a16:creationId xmlns:a16="http://schemas.microsoft.com/office/drawing/2014/main" id="{6783F545-DEF5-413F-8FA6-6F12F7276EA4}"/>
              </a:ext>
            </a:extLst>
          </p:cNvPr>
          <p:cNvSpPr/>
          <p:nvPr/>
        </p:nvSpPr>
        <p:spPr>
          <a:xfrm>
            <a:off x="227337" y="4147638"/>
            <a:ext cx="226206" cy="6314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F2F030B3-E7A6-4389-B0DB-3FD762062C23}"/>
              </a:ext>
            </a:extLst>
          </p:cNvPr>
          <p:cNvSpPr/>
          <p:nvPr/>
        </p:nvSpPr>
        <p:spPr>
          <a:xfrm>
            <a:off x="4695018" y="3894266"/>
            <a:ext cx="253424" cy="10162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39820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9C73092D-DDB4-45FD-B081-F05DF4F20031}"/>
              </a:ext>
            </a:extLst>
          </p:cNvPr>
          <p:cNvSpPr>
            <a:spLocks noGrp="1"/>
          </p:cNvSpPr>
          <p:nvPr>
            <p:ph type="sldNum" sz="quarter" idx="12"/>
          </p:nvPr>
        </p:nvSpPr>
        <p:spPr/>
        <p:txBody>
          <a:bodyPr/>
          <a:lstStyle/>
          <a:p>
            <a:fld id="{0FE09158-4641-447D-A5C8-E118829299E3}" type="slidenum">
              <a:rPr kumimoji="1" lang="ja-JP" altLang="en-US" smtClean="0"/>
              <a:pPr/>
              <a:t>15</a:t>
            </a:fld>
            <a:endParaRPr kumimoji="1" lang="ja-JP" altLang="en-US" dirty="0"/>
          </a:p>
        </p:txBody>
      </p:sp>
      <p:sp>
        <p:nvSpPr>
          <p:cNvPr id="4" name="タイトル 3">
            <a:extLst>
              <a:ext uri="{FF2B5EF4-FFF2-40B4-BE49-F238E27FC236}">
                <a16:creationId xmlns:a16="http://schemas.microsoft.com/office/drawing/2014/main" id="{8533DFDE-FE6F-4954-9054-654A772841AB}"/>
              </a:ext>
            </a:extLst>
          </p:cNvPr>
          <p:cNvSpPr>
            <a:spLocks noGrp="1"/>
          </p:cNvSpPr>
          <p:nvPr>
            <p:ph type="title"/>
          </p:nvPr>
        </p:nvSpPr>
        <p:spPr>
          <a:xfrm>
            <a:off x="31891" y="131924"/>
            <a:ext cx="9024015" cy="771559"/>
          </a:xfrm>
        </p:spPr>
        <p:txBody>
          <a:bodyPr>
            <a:normAutofit/>
          </a:bodyPr>
          <a:lstStyle/>
          <a:p>
            <a:r>
              <a:rPr kumimoji="1" lang="ja-JP" altLang="en-US" sz="3200" dirty="0"/>
              <a:t>実測値を用いたクラスタリング </a:t>
            </a:r>
            <a:r>
              <a:rPr kumimoji="1" lang="en-US" altLang="ja-JP" sz="3200" dirty="0"/>
              <a:t>1/3</a:t>
            </a:r>
            <a:endParaRPr kumimoji="1" lang="ja-JP" altLang="en-US" sz="3200" dirty="0"/>
          </a:p>
        </p:txBody>
      </p:sp>
      <p:sp>
        <p:nvSpPr>
          <p:cNvPr id="19" name="テキスト ボックス 18">
            <a:extLst>
              <a:ext uri="{FF2B5EF4-FFF2-40B4-BE49-F238E27FC236}">
                <a16:creationId xmlns:a16="http://schemas.microsoft.com/office/drawing/2014/main" id="{5FA9BF7E-DE27-4BDA-BB4C-59AD281F9D62}"/>
              </a:ext>
            </a:extLst>
          </p:cNvPr>
          <p:cNvSpPr txBox="1"/>
          <p:nvPr/>
        </p:nvSpPr>
        <p:spPr>
          <a:xfrm>
            <a:off x="-1952625" y="2644214"/>
            <a:ext cx="184731" cy="369332"/>
          </a:xfrm>
          <a:prstGeom prst="rect">
            <a:avLst/>
          </a:prstGeom>
          <a:noFill/>
        </p:spPr>
        <p:txBody>
          <a:bodyPr wrap="none" rtlCol="0">
            <a:spAutoFit/>
          </a:bodyPr>
          <a:lstStyle/>
          <a:p>
            <a:endParaRPr kumimoji="1" lang="ja-JP" altLang="en-US" dirty="0"/>
          </a:p>
        </p:txBody>
      </p:sp>
      <p:pic>
        <p:nvPicPr>
          <p:cNvPr id="33" name="図 32">
            <a:extLst>
              <a:ext uri="{FF2B5EF4-FFF2-40B4-BE49-F238E27FC236}">
                <a16:creationId xmlns:a16="http://schemas.microsoft.com/office/drawing/2014/main" id="{CD04B92D-CDE8-473E-A0E4-3E391BA2809A}"/>
              </a:ext>
            </a:extLst>
          </p:cNvPr>
          <p:cNvPicPr>
            <a:picLocks noChangeAspect="1"/>
          </p:cNvPicPr>
          <p:nvPr/>
        </p:nvPicPr>
        <p:blipFill>
          <a:blip r:embed="rId3"/>
          <a:stretch>
            <a:fillRect/>
          </a:stretch>
        </p:blipFill>
        <p:spPr>
          <a:xfrm>
            <a:off x="285911" y="1112956"/>
            <a:ext cx="3231480" cy="2414016"/>
          </a:xfrm>
          <a:prstGeom prst="rect">
            <a:avLst/>
          </a:prstGeom>
        </p:spPr>
      </p:pic>
      <p:pic>
        <p:nvPicPr>
          <p:cNvPr id="35" name="図 34">
            <a:extLst>
              <a:ext uri="{FF2B5EF4-FFF2-40B4-BE49-F238E27FC236}">
                <a16:creationId xmlns:a16="http://schemas.microsoft.com/office/drawing/2014/main" id="{03B53274-0313-4E07-83E5-BAEE26F78426}"/>
              </a:ext>
            </a:extLst>
          </p:cNvPr>
          <p:cNvPicPr>
            <a:picLocks noChangeAspect="1"/>
          </p:cNvPicPr>
          <p:nvPr/>
        </p:nvPicPr>
        <p:blipFill>
          <a:blip r:embed="rId4"/>
          <a:stretch>
            <a:fillRect/>
          </a:stretch>
        </p:blipFill>
        <p:spPr>
          <a:xfrm>
            <a:off x="311041" y="4122199"/>
            <a:ext cx="3231480" cy="2414016"/>
          </a:xfrm>
          <a:prstGeom prst="rect">
            <a:avLst/>
          </a:prstGeom>
        </p:spPr>
      </p:pic>
      <p:pic>
        <p:nvPicPr>
          <p:cNvPr id="36" name="図 35">
            <a:extLst>
              <a:ext uri="{FF2B5EF4-FFF2-40B4-BE49-F238E27FC236}">
                <a16:creationId xmlns:a16="http://schemas.microsoft.com/office/drawing/2014/main" id="{9D1B7F9A-5AFB-4752-98BF-CC18BDACA8E1}"/>
              </a:ext>
            </a:extLst>
          </p:cNvPr>
          <p:cNvPicPr>
            <a:picLocks noChangeAspect="1"/>
          </p:cNvPicPr>
          <p:nvPr/>
        </p:nvPicPr>
        <p:blipFill>
          <a:blip r:embed="rId5"/>
          <a:stretch>
            <a:fillRect/>
          </a:stretch>
        </p:blipFill>
        <p:spPr>
          <a:xfrm>
            <a:off x="2665106" y="3926973"/>
            <a:ext cx="934919" cy="1530897"/>
          </a:xfrm>
          <a:prstGeom prst="rect">
            <a:avLst/>
          </a:prstGeom>
        </p:spPr>
      </p:pic>
      <p:sp>
        <p:nvSpPr>
          <p:cNvPr id="48" name="テキスト ボックス 47">
            <a:extLst>
              <a:ext uri="{FF2B5EF4-FFF2-40B4-BE49-F238E27FC236}">
                <a16:creationId xmlns:a16="http://schemas.microsoft.com/office/drawing/2014/main" id="{BE28B307-BA6C-42CF-B49B-07BE3C7072BA}"/>
              </a:ext>
            </a:extLst>
          </p:cNvPr>
          <p:cNvSpPr txBox="1"/>
          <p:nvPr/>
        </p:nvSpPr>
        <p:spPr>
          <a:xfrm>
            <a:off x="1229121" y="3535265"/>
            <a:ext cx="1800493" cy="369332"/>
          </a:xfrm>
          <a:prstGeom prst="rect">
            <a:avLst/>
          </a:prstGeom>
          <a:noFill/>
        </p:spPr>
        <p:txBody>
          <a:bodyPr wrap="square" rtlCol="0">
            <a:spAutoFit/>
          </a:bodyPr>
          <a:lstStyle/>
          <a:p>
            <a:r>
              <a:rPr kumimoji="1" lang="ja-JP" altLang="en-US" dirty="0"/>
              <a:t>時間帯での分類</a:t>
            </a:r>
          </a:p>
        </p:txBody>
      </p:sp>
      <p:sp>
        <p:nvSpPr>
          <p:cNvPr id="49" name="テキスト ボックス 48">
            <a:extLst>
              <a:ext uri="{FF2B5EF4-FFF2-40B4-BE49-F238E27FC236}">
                <a16:creationId xmlns:a16="http://schemas.microsoft.com/office/drawing/2014/main" id="{301A3EB2-BA7B-4C16-918C-28478133E496}"/>
              </a:ext>
            </a:extLst>
          </p:cNvPr>
          <p:cNvSpPr txBox="1"/>
          <p:nvPr/>
        </p:nvSpPr>
        <p:spPr>
          <a:xfrm>
            <a:off x="1283057" y="6518597"/>
            <a:ext cx="1569660" cy="369332"/>
          </a:xfrm>
          <a:prstGeom prst="rect">
            <a:avLst/>
          </a:prstGeom>
          <a:noFill/>
        </p:spPr>
        <p:txBody>
          <a:bodyPr wrap="square" rtlCol="0">
            <a:spAutoFit/>
          </a:bodyPr>
          <a:lstStyle/>
          <a:p>
            <a:r>
              <a:rPr kumimoji="1" lang="ja-JP" altLang="en-US" dirty="0"/>
              <a:t>曜日での分類</a:t>
            </a:r>
          </a:p>
        </p:txBody>
      </p:sp>
      <p:sp>
        <p:nvSpPr>
          <p:cNvPr id="50" name="テキスト ボックス 49">
            <a:extLst>
              <a:ext uri="{FF2B5EF4-FFF2-40B4-BE49-F238E27FC236}">
                <a16:creationId xmlns:a16="http://schemas.microsoft.com/office/drawing/2014/main" id="{F4E3C561-ADA2-46AF-9F4F-6CA852FE9F4C}"/>
              </a:ext>
            </a:extLst>
          </p:cNvPr>
          <p:cNvSpPr txBox="1"/>
          <p:nvPr/>
        </p:nvSpPr>
        <p:spPr>
          <a:xfrm>
            <a:off x="4597814" y="4326991"/>
            <a:ext cx="3195643" cy="1107996"/>
          </a:xfrm>
          <a:prstGeom prst="rect">
            <a:avLst/>
          </a:prstGeom>
          <a:noFill/>
          <a:ln>
            <a:solidFill>
              <a:srgbClr val="FF0000"/>
            </a:solidFill>
          </a:ln>
        </p:spPr>
        <p:txBody>
          <a:bodyPr wrap="square" rtlCol="0">
            <a:spAutoFit/>
          </a:bodyPr>
          <a:lstStyle/>
          <a:p>
            <a:pPr algn="ctr"/>
            <a:r>
              <a:rPr lang="ja-JP" altLang="en-US" sz="2200" dirty="0"/>
              <a:t>利用者の多い状況での</a:t>
            </a:r>
            <a:br>
              <a:rPr lang="en-US" altLang="ja-JP" sz="2200" dirty="0"/>
            </a:br>
            <a:r>
              <a:rPr lang="ja-JP" altLang="en-US" sz="2200" dirty="0"/>
              <a:t>応答遅延が似た傾向</a:t>
            </a:r>
            <a:r>
              <a:rPr kumimoji="1" lang="ja-JP" altLang="en-US" sz="2200" dirty="0"/>
              <a:t>を</a:t>
            </a:r>
            <a:endParaRPr kumimoji="1" lang="en-US" altLang="ja-JP" sz="2200" dirty="0"/>
          </a:p>
          <a:p>
            <a:pPr algn="ctr"/>
            <a:r>
              <a:rPr kumimoji="1" lang="ja-JP" altLang="en-US" sz="2200" dirty="0"/>
              <a:t>示した可能性</a:t>
            </a:r>
            <a:endParaRPr lang="en-US" altLang="ja-JP" sz="2200" dirty="0"/>
          </a:p>
        </p:txBody>
      </p:sp>
      <p:sp>
        <p:nvSpPr>
          <p:cNvPr id="2" name="正方形/長方形 1">
            <a:extLst>
              <a:ext uri="{FF2B5EF4-FFF2-40B4-BE49-F238E27FC236}">
                <a16:creationId xmlns:a16="http://schemas.microsoft.com/office/drawing/2014/main" id="{81FE41C3-B64E-4A11-81EF-818BE65742E3}"/>
              </a:ext>
            </a:extLst>
          </p:cNvPr>
          <p:cNvSpPr/>
          <p:nvPr/>
        </p:nvSpPr>
        <p:spPr>
          <a:xfrm>
            <a:off x="4444957" y="1258497"/>
            <a:ext cx="4572000" cy="769441"/>
          </a:xfrm>
          <a:prstGeom prst="rect">
            <a:avLst/>
          </a:prstGeom>
        </p:spPr>
        <p:txBody>
          <a:bodyPr>
            <a:spAutoFit/>
          </a:bodyPr>
          <a:lstStyle/>
          <a:p>
            <a:r>
              <a:rPr lang="ja-JP" altLang="en-US" sz="2200" dirty="0"/>
              <a:t>移動通信トラヒックが増加</a:t>
            </a:r>
            <a:r>
              <a:rPr lang="en-US" altLang="ja-JP" sz="2200" dirty="0"/>
              <a:t>[7]</a:t>
            </a:r>
            <a:r>
              <a:rPr lang="ja-JP" altLang="en-US" sz="2200" dirty="0"/>
              <a:t> </a:t>
            </a:r>
            <a:br>
              <a:rPr lang="en-US" altLang="ja-JP" sz="2200" dirty="0"/>
            </a:br>
            <a:r>
              <a:rPr lang="ja-JP" altLang="en-US" sz="2200" dirty="0"/>
              <a:t>ネット利用行為者率が最大</a:t>
            </a:r>
            <a:r>
              <a:rPr lang="en-US" altLang="ja-JP" sz="2200" dirty="0"/>
              <a:t>[8]</a:t>
            </a:r>
            <a:endParaRPr lang="ja-JP" altLang="en-US" sz="2200" dirty="0"/>
          </a:p>
        </p:txBody>
      </p:sp>
      <p:sp>
        <p:nvSpPr>
          <p:cNvPr id="5" name="正方形/長方形 4">
            <a:extLst>
              <a:ext uri="{FF2B5EF4-FFF2-40B4-BE49-F238E27FC236}">
                <a16:creationId xmlns:a16="http://schemas.microsoft.com/office/drawing/2014/main" id="{755CA28D-7203-41A7-B171-708F8CE93E3C}"/>
              </a:ext>
            </a:extLst>
          </p:cNvPr>
          <p:cNvSpPr/>
          <p:nvPr/>
        </p:nvSpPr>
        <p:spPr>
          <a:xfrm>
            <a:off x="4400876" y="2636216"/>
            <a:ext cx="3570208" cy="430887"/>
          </a:xfrm>
          <a:prstGeom prst="rect">
            <a:avLst/>
          </a:prstGeom>
        </p:spPr>
        <p:txBody>
          <a:bodyPr wrap="none">
            <a:spAutoFit/>
          </a:bodyPr>
          <a:lstStyle/>
          <a:p>
            <a:r>
              <a:rPr lang="ja-JP" altLang="en-US" sz="2200" dirty="0"/>
              <a:t>移動通信トラヒックが多い</a:t>
            </a:r>
          </a:p>
        </p:txBody>
      </p:sp>
      <p:sp>
        <p:nvSpPr>
          <p:cNvPr id="6" name="正方形/長方形 5">
            <a:extLst>
              <a:ext uri="{FF2B5EF4-FFF2-40B4-BE49-F238E27FC236}">
                <a16:creationId xmlns:a16="http://schemas.microsoft.com/office/drawing/2014/main" id="{8B841842-1493-4A75-A289-F288AD567ED4}"/>
              </a:ext>
            </a:extLst>
          </p:cNvPr>
          <p:cNvSpPr/>
          <p:nvPr/>
        </p:nvSpPr>
        <p:spPr>
          <a:xfrm>
            <a:off x="4417917" y="3567063"/>
            <a:ext cx="4928239" cy="430887"/>
          </a:xfrm>
          <a:prstGeom prst="rect">
            <a:avLst/>
          </a:prstGeom>
        </p:spPr>
        <p:txBody>
          <a:bodyPr wrap="square">
            <a:spAutoFit/>
          </a:bodyPr>
          <a:lstStyle/>
          <a:p>
            <a:r>
              <a:rPr lang="ja-JP" altLang="en-US" sz="2200" dirty="0"/>
              <a:t>一日を通じてトラヒック量が多い</a:t>
            </a:r>
          </a:p>
        </p:txBody>
      </p:sp>
      <p:sp>
        <p:nvSpPr>
          <p:cNvPr id="60" name="フリーフォーム: 図形 59">
            <a:hlinkClick r:id="" action="ppaction://noaction" highlightClick="1"/>
            <a:extLst>
              <a:ext uri="{FF2B5EF4-FFF2-40B4-BE49-F238E27FC236}">
                <a16:creationId xmlns:a16="http://schemas.microsoft.com/office/drawing/2014/main" id="{FA78ADC4-041F-4A4C-8B58-283B41CB784B}"/>
              </a:ext>
            </a:extLst>
          </p:cNvPr>
          <p:cNvSpPr/>
          <p:nvPr/>
        </p:nvSpPr>
        <p:spPr>
          <a:xfrm>
            <a:off x="566175" y="3985511"/>
            <a:ext cx="2991176" cy="2239480"/>
          </a:xfrm>
          <a:custGeom>
            <a:avLst/>
            <a:gdLst>
              <a:gd name="connsiteX0" fmla="*/ 2239939 w 2991176"/>
              <a:gd name="connsiteY0" fmla="*/ 252596 h 2239480"/>
              <a:gd name="connsiteX1" fmla="*/ 2239939 w 2991176"/>
              <a:gd name="connsiteY1" fmla="*/ 548262 h 2239480"/>
              <a:gd name="connsiteX2" fmla="*/ 2832260 w 2991176"/>
              <a:gd name="connsiteY2" fmla="*/ 548262 h 2239480"/>
              <a:gd name="connsiteX3" fmla="*/ 2832260 w 2991176"/>
              <a:gd name="connsiteY3" fmla="*/ 252596 h 2239480"/>
              <a:gd name="connsiteX4" fmla="*/ 0 w 2991176"/>
              <a:gd name="connsiteY4" fmla="*/ 0 h 2239480"/>
              <a:gd name="connsiteX5" fmla="*/ 2991176 w 2991176"/>
              <a:gd name="connsiteY5" fmla="*/ 0 h 2239480"/>
              <a:gd name="connsiteX6" fmla="*/ 2991176 w 2991176"/>
              <a:gd name="connsiteY6" fmla="*/ 2239480 h 2239480"/>
              <a:gd name="connsiteX7" fmla="*/ 0 w 2991176"/>
              <a:gd name="connsiteY7" fmla="*/ 2239480 h 2239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1176" h="2239480">
                <a:moveTo>
                  <a:pt x="2239939" y="252596"/>
                </a:moveTo>
                <a:lnTo>
                  <a:pt x="2239939" y="548262"/>
                </a:lnTo>
                <a:lnTo>
                  <a:pt x="2832260" y="548262"/>
                </a:lnTo>
                <a:lnTo>
                  <a:pt x="2832260" y="252596"/>
                </a:lnTo>
                <a:close/>
                <a:moveTo>
                  <a:pt x="0" y="0"/>
                </a:moveTo>
                <a:lnTo>
                  <a:pt x="2991176" y="0"/>
                </a:lnTo>
                <a:lnTo>
                  <a:pt x="2991176" y="2239480"/>
                </a:lnTo>
                <a:lnTo>
                  <a:pt x="0" y="2239480"/>
                </a:ln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25" name="図 24">
            <a:extLst>
              <a:ext uri="{FF2B5EF4-FFF2-40B4-BE49-F238E27FC236}">
                <a16:creationId xmlns:a16="http://schemas.microsoft.com/office/drawing/2014/main" id="{74895279-E43F-478C-AF55-5E2BE33CCE94}"/>
              </a:ext>
            </a:extLst>
          </p:cNvPr>
          <p:cNvPicPr>
            <a:picLocks noChangeAspect="1"/>
          </p:cNvPicPr>
          <p:nvPr/>
        </p:nvPicPr>
        <p:blipFill>
          <a:blip r:embed="rId6"/>
          <a:stretch>
            <a:fillRect/>
          </a:stretch>
        </p:blipFill>
        <p:spPr>
          <a:xfrm>
            <a:off x="2747693" y="1072865"/>
            <a:ext cx="923863" cy="1378505"/>
          </a:xfrm>
          <a:prstGeom prst="rect">
            <a:avLst/>
          </a:prstGeom>
        </p:spPr>
      </p:pic>
      <p:sp>
        <p:nvSpPr>
          <p:cNvPr id="40" name="フリーフォーム: 図形 39">
            <a:extLst>
              <a:ext uri="{FF2B5EF4-FFF2-40B4-BE49-F238E27FC236}">
                <a16:creationId xmlns:a16="http://schemas.microsoft.com/office/drawing/2014/main" id="{4623D184-8B2E-49F2-847C-BDC4EF854626}"/>
              </a:ext>
            </a:extLst>
          </p:cNvPr>
          <p:cNvSpPr/>
          <p:nvPr/>
        </p:nvSpPr>
        <p:spPr>
          <a:xfrm>
            <a:off x="633779" y="1188018"/>
            <a:ext cx="2991176" cy="2125323"/>
          </a:xfrm>
          <a:custGeom>
            <a:avLst/>
            <a:gdLst>
              <a:gd name="connsiteX0" fmla="*/ 2215254 w 2991176"/>
              <a:gd name="connsiteY0" fmla="*/ 623849 h 2125323"/>
              <a:gd name="connsiteX1" fmla="*/ 2215254 w 2991176"/>
              <a:gd name="connsiteY1" fmla="*/ 776249 h 2125323"/>
              <a:gd name="connsiteX2" fmla="*/ 2947621 w 2991176"/>
              <a:gd name="connsiteY2" fmla="*/ 776249 h 2125323"/>
              <a:gd name="connsiteX3" fmla="*/ 2947621 w 2991176"/>
              <a:gd name="connsiteY3" fmla="*/ 623849 h 2125323"/>
              <a:gd name="connsiteX4" fmla="*/ 2224594 w 2991176"/>
              <a:gd name="connsiteY4" fmla="*/ 194305 h 2125323"/>
              <a:gd name="connsiteX5" fmla="*/ 2224594 w 2991176"/>
              <a:gd name="connsiteY5" fmla="*/ 420917 h 2125323"/>
              <a:gd name="connsiteX6" fmla="*/ 2980612 w 2991176"/>
              <a:gd name="connsiteY6" fmla="*/ 420917 h 2125323"/>
              <a:gd name="connsiteX7" fmla="*/ 2980612 w 2991176"/>
              <a:gd name="connsiteY7" fmla="*/ 194305 h 2125323"/>
              <a:gd name="connsiteX8" fmla="*/ 0 w 2991176"/>
              <a:gd name="connsiteY8" fmla="*/ 0 h 2125323"/>
              <a:gd name="connsiteX9" fmla="*/ 2991176 w 2991176"/>
              <a:gd name="connsiteY9" fmla="*/ 0 h 2125323"/>
              <a:gd name="connsiteX10" fmla="*/ 2991176 w 2991176"/>
              <a:gd name="connsiteY10" fmla="*/ 2125323 h 2125323"/>
              <a:gd name="connsiteX11" fmla="*/ 0 w 2991176"/>
              <a:gd name="connsiteY11" fmla="*/ 2125323 h 2125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91176" h="2125323">
                <a:moveTo>
                  <a:pt x="2215254" y="623849"/>
                </a:moveTo>
                <a:lnTo>
                  <a:pt x="2215254" y="776249"/>
                </a:lnTo>
                <a:lnTo>
                  <a:pt x="2947621" y="776249"/>
                </a:lnTo>
                <a:lnTo>
                  <a:pt x="2947621" y="623849"/>
                </a:lnTo>
                <a:close/>
                <a:moveTo>
                  <a:pt x="2224594" y="194305"/>
                </a:moveTo>
                <a:lnTo>
                  <a:pt x="2224594" y="420917"/>
                </a:lnTo>
                <a:lnTo>
                  <a:pt x="2980612" y="420917"/>
                </a:lnTo>
                <a:lnTo>
                  <a:pt x="2980612" y="194305"/>
                </a:lnTo>
                <a:close/>
                <a:moveTo>
                  <a:pt x="0" y="0"/>
                </a:moveTo>
                <a:lnTo>
                  <a:pt x="2991176" y="0"/>
                </a:lnTo>
                <a:lnTo>
                  <a:pt x="2991176" y="2125323"/>
                </a:lnTo>
                <a:lnTo>
                  <a:pt x="0" y="2125323"/>
                </a:lnTo>
                <a:close/>
              </a:path>
            </a:pathLst>
          </a:custGeom>
          <a:solidFill>
            <a:schemeClr val="bg1">
              <a:alpha val="67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E3F4C28D-70F1-43AD-A0C1-E0903B6F6DBC}"/>
              </a:ext>
            </a:extLst>
          </p:cNvPr>
          <p:cNvSpPr/>
          <p:nvPr/>
        </p:nvSpPr>
        <p:spPr>
          <a:xfrm>
            <a:off x="667807" y="1851151"/>
            <a:ext cx="282349" cy="511049"/>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807CC25A-78D1-4296-B7D0-8948C375BD82}"/>
              </a:ext>
            </a:extLst>
          </p:cNvPr>
          <p:cNvSpPr/>
          <p:nvPr/>
        </p:nvSpPr>
        <p:spPr>
          <a:xfrm>
            <a:off x="1388472" y="2048517"/>
            <a:ext cx="282349" cy="572385"/>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コネクタ 20">
            <a:extLst>
              <a:ext uri="{FF2B5EF4-FFF2-40B4-BE49-F238E27FC236}">
                <a16:creationId xmlns:a16="http://schemas.microsoft.com/office/drawing/2014/main" id="{C268C86E-68FD-4594-8EC1-70B18F8FB122}"/>
              </a:ext>
            </a:extLst>
          </p:cNvPr>
          <p:cNvCxnSpPr/>
          <p:nvPr/>
        </p:nvCxnSpPr>
        <p:spPr>
          <a:xfrm>
            <a:off x="4400876" y="1274843"/>
            <a:ext cx="0" cy="773674"/>
          </a:xfrm>
          <a:prstGeom prst="line">
            <a:avLst/>
          </a:prstGeom>
        </p:spPr>
        <p:style>
          <a:lnRef idx="3">
            <a:schemeClr val="accent1"/>
          </a:lnRef>
          <a:fillRef idx="0">
            <a:schemeClr val="accent1"/>
          </a:fillRef>
          <a:effectRef idx="2">
            <a:schemeClr val="accent1"/>
          </a:effectRef>
          <a:fontRef idx="minor">
            <a:schemeClr val="tx1"/>
          </a:fontRef>
        </p:style>
      </p:cxnSp>
      <p:cxnSp>
        <p:nvCxnSpPr>
          <p:cNvPr id="23" name="直線コネクタ 22">
            <a:extLst>
              <a:ext uri="{FF2B5EF4-FFF2-40B4-BE49-F238E27FC236}">
                <a16:creationId xmlns:a16="http://schemas.microsoft.com/office/drawing/2014/main" id="{C26411F8-00F6-4494-A730-2B2A4656E654}"/>
              </a:ext>
            </a:extLst>
          </p:cNvPr>
          <p:cNvCxnSpPr>
            <a:cxnSpLocks/>
          </p:cNvCxnSpPr>
          <p:nvPr/>
        </p:nvCxnSpPr>
        <p:spPr>
          <a:xfrm>
            <a:off x="3569834" y="1517649"/>
            <a:ext cx="839563" cy="135323"/>
          </a:xfrm>
          <a:prstGeom prst="line">
            <a:avLst/>
          </a:prstGeom>
        </p:spPr>
        <p:style>
          <a:lnRef idx="3">
            <a:schemeClr val="accent1"/>
          </a:lnRef>
          <a:fillRef idx="0">
            <a:schemeClr val="accent1"/>
          </a:fillRef>
          <a:effectRef idx="2">
            <a:schemeClr val="accent1"/>
          </a:effectRef>
          <a:fontRef idx="minor">
            <a:schemeClr val="tx1"/>
          </a:fontRef>
        </p:style>
      </p:cxnSp>
      <p:cxnSp>
        <p:nvCxnSpPr>
          <p:cNvPr id="27" name="直線コネクタ 26">
            <a:extLst>
              <a:ext uri="{FF2B5EF4-FFF2-40B4-BE49-F238E27FC236}">
                <a16:creationId xmlns:a16="http://schemas.microsoft.com/office/drawing/2014/main" id="{4E697D12-06B6-4A74-A4B2-7AA54FE12D94}"/>
              </a:ext>
            </a:extLst>
          </p:cNvPr>
          <p:cNvCxnSpPr/>
          <p:nvPr/>
        </p:nvCxnSpPr>
        <p:spPr>
          <a:xfrm>
            <a:off x="4422423" y="2644214"/>
            <a:ext cx="0" cy="369332"/>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52" name="直線コネクタ 51">
            <a:extLst>
              <a:ext uri="{FF2B5EF4-FFF2-40B4-BE49-F238E27FC236}">
                <a16:creationId xmlns:a16="http://schemas.microsoft.com/office/drawing/2014/main" id="{C56B4ED6-FE41-4F4F-836F-D8EE4C40DCE1}"/>
              </a:ext>
            </a:extLst>
          </p:cNvPr>
          <p:cNvCxnSpPr>
            <a:cxnSpLocks/>
          </p:cNvCxnSpPr>
          <p:nvPr/>
        </p:nvCxnSpPr>
        <p:spPr>
          <a:xfrm>
            <a:off x="3598441" y="1962901"/>
            <a:ext cx="819476" cy="902782"/>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54" name="正方形/長方形 53">
            <a:extLst>
              <a:ext uri="{FF2B5EF4-FFF2-40B4-BE49-F238E27FC236}">
                <a16:creationId xmlns:a16="http://schemas.microsoft.com/office/drawing/2014/main" id="{FA4DF718-ED67-470B-9599-FBFC9A119E52}"/>
              </a:ext>
            </a:extLst>
          </p:cNvPr>
          <p:cNvSpPr/>
          <p:nvPr/>
        </p:nvSpPr>
        <p:spPr>
          <a:xfrm>
            <a:off x="680314" y="5034246"/>
            <a:ext cx="282349" cy="33883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a:extLst>
              <a:ext uri="{FF2B5EF4-FFF2-40B4-BE49-F238E27FC236}">
                <a16:creationId xmlns:a16="http://schemas.microsoft.com/office/drawing/2014/main" id="{8AAF33F3-2E5D-4357-85D2-6F3F7473D6F4}"/>
              </a:ext>
            </a:extLst>
          </p:cNvPr>
          <p:cNvSpPr/>
          <p:nvPr/>
        </p:nvSpPr>
        <p:spPr>
          <a:xfrm>
            <a:off x="1384968" y="4990377"/>
            <a:ext cx="282349" cy="235546"/>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正方形/長方形 55">
            <a:extLst>
              <a:ext uri="{FF2B5EF4-FFF2-40B4-BE49-F238E27FC236}">
                <a16:creationId xmlns:a16="http://schemas.microsoft.com/office/drawing/2014/main" id="{B00D0D3E-8FE0-47DE-A50D-9CC7EBFD8F6D}"/>
              </a:ext>
            </a:extLst>
          </p:cNvPr>
          <p:cNvSpPr/>
          <p:nvPr/>
        </p:nvSpPr>
        <p:spPr>
          <a:xfrm>
            <a:off x="1384967" y="4533773"/>
            <a:ext cx="282349" cy="44077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正方形/長方形 56">
            <a:extLst>
              <a:ext uri="{FF2B5EF4-FFF2-40B4-BE49-F238E27FC236}">
                <a16:creationId xmlns:a16="http://schemas.microsoft.com/office/drawing/2014/main" id="{9CAB87C6-64C9-4D90-8F57-5D98FD0FF266}"/>
              </a:ext>
            </a:extLst>
          </p:cNvPr>
          <p:cNvSpPr/>
          <p:nvPr/>
        </p:nvSpPr>
        <p:spPr>
          <a:xfrm>
            <a:off x="685166" y="4859740"/>
            <a:ext cx="282349" cy="166354"/>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2" name="直線コネクタ 61">
            <a:extLst>
              <a:ext uri="{FF2B5EF4-FFF2-40B4-BE49-F238E27FC236}">
                <a16:creationId xmlns:a16="http://schemas.microsoft.com/office/drawing/2014/main" id="{A4E8716A-92E4-4501-B675-4E9B93779666}"/>
              </a:ext>
            </a:extLst>
          </p:cNvPr>
          <p:cNvCxnSpPr/>
          <p:nvPr/>
        </p:nvCxnSpPr>
        <p:spPr>
          <a:xfrm>
            <a:off x="4400876" y="3532971"/>
            <a:ext cx="0" cy="495757"/>
          </a:xfrm>
          <a:prstGeom prst="line">
            <a:avLst/>
          </a:prstGeom>
        </p:spPr>
        <p:style>
          <a:lnRef idx="3">
            <a:schemeClr val="dk1"/>
          </a:lnRef>
          <a:fillRef idx="0">
            <a:schemeClr val="dk1"/>
          </a:fillRef>
          <a:effectRef idx="2">
            <a:schemeClr val="dk1"/>
          </a:effectRef>
          <a:fontRef idx="minor">
            <a:schemeClr val="tx1"/>
          </a:fontRef>
        </p:style>
      </p:cxnSp>
      <p:cxnSp>
        <p:nvCxnSpPr>
          <p:cNvPr id="64" name="直線コネクタ 63">
            <a:extLst>
              <a:ext uri="{FF2B5EF4-FFF2-40B4-BE49-F238E27FC236}">
                <a16:creationId xmlns:a16="http://schemas.microsoft.com/office/drawing/2014/main" id="{04BD6460-5DFA-4314-9F3C-E3695A8103DC}"/>
              </a:ext>
            </a:extLst>
          </p:cNvPr>
          <p:cNvCxnSpPr>
            <a:cxnSpLocks/>
            <a:endCxn id="6" idx="1"/>
          </p:cNvCxnSpPr>
          <p:nvPr/>
        </p:nvCxnSpPr>
        <p:spPr>
          <a:xfrm flipV="1">
            <a:off x="3450878" y="3782507"/>
            <a:ext cx="967039" cy="582365"/>
          </a:xfrm>
          <a:prstGeom prst="line">
            <a:avLst/>
          </a:prstGeom>
        </p:spPr>
        <p:style>
          <a:lnRef idx="3">
            <a:schemeClr val="dk1"/>
          </a:lnRef>
          <a:fillRef idx="0">
            <a:schemeClr val="dk1"/>
          </a:fillRef>
          <a:effectRef idx="2">
            <a:schemeClr val="dk1"/>
          </a:effectRef>
          <a:fontRef idx="minor">
            <a:schemeClr val="tx1"/>
          </a:fontRef>
        </p:style>
      </p:cxnSp>
      <p:sp>
        <p:nvSpPr>
          <p:cNvPr id="67" name="テキスト ボックス 66">
            <a:extLst>
              <a:ext uri="{FF2B5EF4-FFF2-40B4-BE49-F238E27FC236}">
                <a16:creationId xmlns:a16="http://schemas.microsoft.com/office/drawing/2014/main" id="{FD0CEF76-E01C-41CB-A85C-CB109F92F167}"/>
              </a:ext>
            </a:extLst>
          </p:cNvPr>
          <p:cNvSpPr txBox="1"/>
          <p:nvPr/>
        </p:nvSpPr>
        <p:spPr>
          <a:xfrm>
            <a:off x="3718981" y="5750394"/>
            <a:ext cx="4928239" cy="1015663"/>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ja-JP" sz="1200" dirty="0"/>
              <a:t>[7]</a:t>
            </a:r>
            <a:r>
              <a:rPr lang="ja-JP" altLang="en-US" sz="1200" dirty="0"/>
              <a:t>総務省，情報通信統計データベース我が国の移動通信トラヒックの現状，</a:t>
            </a:r>
            <a:r>
              <a:rPr lang="en-US" altLang="ja-JP" sz="1200" dirty="0"/>
              <a:t>https://www.soumu.go.jp/johotsusintokei/field/tsuushin06.html</a:t>
            </a:r>
            <a:br>
              <a:rPr lang="en-US" altLang="ja-JP" sz="1200" dirty="0"/>
            </a:br>
            <a:r>
              <a:rPr kumimoji="1" lang="en-US" altLang="ja-JP" sz="1200" dirty="0"/>
              <a:t>[8]</a:t>
            </a:r>
            <a:r>
              <a:rPr lang="ja-JP" altLang="en-US" sz="1200" dirty="0"/>
              <a:t>総務省，令和元年度情報通信白書，</a:t>
            </a:r>
            <a:r>
              <a:rPr lang="en-US" altLang="ja-JP" sz="1200" dirty="0"/>
              <a:t>https://www.soumu.go.jp/johotsusintokei/whitepaper/ja/r01/html/nd232500.html</a:t>
            </a:r>
            <a:endParaRPr lang="ja-JP" altLang="en-US" sz="1200" dirty="0"/>
          </a:p>
        </p:txBody>
      </p:sp>
      <p:sp>
        <p:nvSpPr>
          <p:cNvPr id="68" name="円弧 67">
            <a:extLst>
              <a:ext uri="{FF2B5EF4-FFF2-40B4-BE49-F238E27FC236}">
                <a16:creationId xmlns:a16="http://schemas.microsoft.com/office/drawing/2014/main" id="{992E3476-59BA-4365-ADE3-4CE9CE5EA0BE}"/>
              </a:ext>
            </a:extLst>
          </p:cNvPr>
          <p:cNvSpPr/>
          <p:nvPr/>
        </p:nvSpPr>
        <p:spPr>
          <a:xfrm>
            <a:off x="3111478" y="4221240"/>
            <a:ext cx="339400" cy="280597"/>
          </a:xfrm>
          <a:prstGeom prst="arc">
            <a:avLst>
              <a:gd name="adj1" fmla="val 18659607"/>
              <a:gd name="adj2" fmla="val 2877560"/>
            </a:avLst>
          </a:prstGeom>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2DA874B5-965A-42E4-A8E3-3250738AA7B7}"/>
              </a:ext>
            </a:extLst>
          </p:cNvPr>
          <p:cNvSpPr/>
          <p:nvPr/>
        </p:nvSpPr>
        <p:spPr>
          <a:xfrm>
            <a:off x="667807" y="1851151"/>
            <a:ext cx="282349" cy="52261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E56DF78F-7DF5-4EDA-92AE-021143DE8BC9}"/>
              </a:ext>
            </a:extLst>
          </p:cNvPr>
          <p:cNvSpPr/>
          <p:nvPr/>
        </p:nvSpPr>
        <p:spPr>
          <a:xfrm>
            <a:off x="1382241" y="2051064"/>
            <a:ext cx="282349" cy="56983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CAFD664C-B321-4B4D-9F84-AB668D4C5EDD}"/>
              </a:ext>
            </a:extLst>
          </p:cNvPr>
          <p:cNvSpPr/>
          <p:nvPr/>
        </p:nvSpPr>
        <p:spPr>
          <a:xfrm>
            <a:off x="680313" y="4851211"/>
            <a:ext cx="282349" cy="52261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C16DD3CB-59B9-4708-95BF-5AAD99047166}"/>
              </a:ext>
            </a:extLst>
          </p:cNvPr>
          <p:cNvSpPr/>
          <p:nvPr/>
        </p:nvSpPr>
        <p:spPr>
          <a:xfrm>
            <a:off x="1399408" y="4526157"/>
            <a:ext cx="282348" cy="69976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892CEAA7-833F-4D5A-BA88-B07D0B2A3F30}"/>
              </a:ext>
            </a:extLst>
          </p:cNvPr>
          <p:cNvSpPr/>
          <p:nvPr/>
        </p:nvSpPr>
        <p:spPr>
          <a:xfrm>
            <a:off x="1388473" y="1512371"/>
            <a:ext cx="271066" cy="370422"/>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A4E6D7FF-383C-4E43-8039-66CAA2575105}"/>
              </a:ext>
            </a:extLst>
          </p:cNvPr>
          <p:cNvSpPr/>
          <p:nvPr/>
        </p:nvSpPr>
        <p:spPr>
          <a:xfrm>
            <a:off x="667807" y="2498246"/>
            <a:ext cx="282349" cy="30780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B2B6CA1C-7860-4B11-A336-C0749F396763}"/>
              </a:ext>
            </a:extLst>
          </p:cNvPr>
          <p:cNvSpPr/>
          <p:nvPr/>
        </p:nvSpPr>
        <p:spPr>
          <a:xfrm>
            <a:off x="1386982" y="1500388"/>
            <a:ext cx="264127" cy="39250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a:extLst>
              <a:ext uri="{FF2B5EF4-FFF2-40B4-BE49-F238E27FC236}">
                <a16:creationId xmlns:a16="http://schemas.microsoft.com/office/drawing/2014/main" id="{F10AE50C-8226-42FB-8555-33D9EAEAF3E8}"/>
              </a:ext>
            </a:extLst>
          </p:cNvPr>
          <p:cNvSpPr/>
          <p:nvPr/>
        </p:nvSpPr>
        <p:spPr>
          <a:xfrm>
            <a:off x="667807" y="2482596"/>
            <a:ext cx="282349" cy="33502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DE05AF17-177B-41B0-BFB4-84608EE7067E}"/>
              </a:ext>
            </a:extLst>
          </p:cNvPr>
          <p:cNvSpPr txBox="1"/>
          <p:nvPr/>
        </p:nvSpPr>
        <p:spPr>
          <a:xfrm>
            <a:off x="5845855" y="673219"/>
            <a:ext cx="3185487" cy="369332"/>
          </a:xfrm>
          <a:prstGeom prst="rect">
            <a:avLst/>
          </a:prstGeom>
          <a:noFill/>
        </p:spPr>
        <p:txBody>
          <a:bodyPr wrap="none" rtlCol="0">
            <a:spAutoFit/>
          </a:bodyPr>
          <a:lstStyle/>
          <a:p>
            <a:r>
              <a:rPr kumimoji="1" lang="ja-JP" altLang="en-US" dirty="0">
                <a:solidFill>
                  <a:schemeClr val="bg1"/>
                </a:solidFill>
              </a:rPr>
              <a:t>～クラスタリングによる分析</a:t>
            </a:r>
            <a:endParaRPr kumimoji="1" lang="en-US" altLang="ja-JP" dirty="0">
              <a:solidFill>
                <a:schemeClr val="bg1"/>
              </a:solidFill>
            </a:endParaRPr>
          </a:p>
        </p:txBody>
      </p:sp>
      <p:sp>
        <p:nvSpPr>
          <p:cNvPr id="10" name="正方形/長方形 9">
            <a:extLst>
              <a:ext uri="{FF2B5EF4-FFF2-40B4-BE49-F238E27FC236}">
                <a16:creationId xmlns:a16="http://schemas.microsoft.com/office/drawing/2014/main" id="{CE2C7B52-40B2-4CAC-9C72-7D594CCC841C}"/>
              </a:ext>
            </a:extLst>
          </p:cNvPr>
          <p:cNvSpPr/>
          <p:nvPr/>
        </p:nvSpPr>
        <p:spPr>
          <a:xfrm>
            <a:off x="1399408" y="3313341"/>
            <a:ext cx="202055" cy="1151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a:extLst>
              <a:ext uri="{FF2B5EF4-FFF2-40B4-BE49-F238E27FC236}">
                <a16:creationId xmlns:a16="http://schemas.microsoft.com/office/drawing/2014/main" id="{9701667F-4111-4FD2-A961-273BB9B4551C}"/>
              </a:ext>
            </a:extLst>
          </p:cNvPr>
          <p:cNvSpPr txBox="1"/>
          <p:nvPr/>
        </p:nvSpPr>
        <p:spPr>
          <a:xfrm>
            <a:off x="1375202" y="3179351"/>
            <a:ext cx="388311" cy="369332"/>
          </a:xfrm>
          <a:prstGeom prst="rect">
            <a:avLst/>
          </a:prstGeom>
          <a:noFill/>
        </p:spPr>
        <p:txBody>
          <a:bodyPr wrap="square" rtlCol="0">
            <a:spAutoFit/>
          </a:bodyPr>
          <a:lstStyle/>
          <a:p>
            <a:r>
              <a:rPr kumimoji="1" lang="en-US" altLang="ja-JP" b="1" dirty="0"/>
              <a:t>3</a:t>
            </a:r>
            <a:endParaRPr kumimoji="1" lang="ja-JP" altLang="en-US" b="1" dirty="0"/>
          </a:p>
        </p:txBody>
      </p:sp>
      <p:sp>
        <p:nvSpPr>
          <p:cNvPr id="61" name="正方形/長方形 60">
            <a:extLst>
              <a:ext uri="{FF2B5EF4-FFF2-40B4-BE49-F238E27FC236}">
                <a16:creationId xmlns:a16="http://schemas.microsoft.com/office/drawing/2014/main" id="{73721A23-2565-4782-882D-F02AF3363178}"/>
              </a:ext>
            </a:extLst>
          </p:cNvPr>
          <p:cNvSpPr/>
          <p:nvPr/>
        </p:nvSpPr>
        <p:spPr>
          <a:xfrm>
            <a:off x="1423614" y="6321118"/>
            <a:ext cx="202055" cy="1151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テキスト ボックス 62">
            <a:extLst>
              <a:ext uri="{FF2B5EF4-FFF2-40B4-BE49-F238E27FC236}">
                <a16:creationId xmlns:a16="http://schemas.microsoft.com/office/drawing/2014/main" id="{D170D08E-374A-47EE-9E5A-E1AF3B6BD3F1}"/>
              </a:ext>
            </a:extLst>
          </p:cNvPr>
          <p:cNvSpPr txBox="1"/>
          <p:nvPr/>
        </p:nvSpPr>
        <p:spPr>
          <a:xfrm>
            <a:off x="1399408" y="6187128"/>
            <a:ext cx="388311" cy="369332"/>
          </a:xfrm>
          <a:prstGeom prst="rect">
            <a:avLst/>
          </a:prstGeom>
          <a:noFill/>
        </p:spPr>
        <p:txBody>
          <a:bodyPr wrap="square" rtlCol="0">
            <a:spAutoFit/>
          </a:bodyPr>
          <a:lstStyle/>
          <a:p>
            <a:r>
              <a:rPr kumimoji="1" lang="en-US" altLang="ja-JP" b="1" dirty="0"/>
              <a:t>3</a:t>
            </a:r>
            <a:endParaRPr kumimoji="1" lang="ja-JP" altLang="en-US" b="1" dirty="0"/>
          </a:p>
        </p:txBody>
      </p:sp>
      <p:sp>
        <p:nvSpPr>
          <p:cNvPr id="65" name="正方形/長方形 64">
            <a:extLst>
              <a:ext uri="{FF2B5EF4-FFF2-40B4-BE49-F238E27FC236}">
                <a16:creationId xmlns:a16="http://schemas.microsoft.com/office/drawing/2014/main" id="{C87B574D-CD61-4E4D-8BE7-7EA5E6CC1BDA}"/>
              </a:ext>
            </a:extLst>
          </p:cNvPr>
          <p:cNvSpPr/>
          <p:nvPr/>
        </p:nvSpPr>
        <p:spPr>
          <a:xfrm>
            <a:off x="657985" y="3306964"/>
            <a:ext cx="202055" cy="1151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テキスト ボックス 65">
            <a:extLst>
              <a:ext uri="{FF2B5EF4-FFF2-40B4-BE49-F238E27FC236}">
                <a16:creationId xmlns:a16="http://schemas.microsoft.com/office/drawing/2014/main" id="{C9330DAF-D377-4E24-8A65-0509C9B08758}"/>
              </a:ext>
            </a:extLst>
          </p:cNvPr>
          <p:cNvSpPr txBox="1"/>
          <p:nvPr/>
        </p:nvSpPr>
        <p:spPr>
          <a:xfrm>
            <a:off x="633779" y="3172974"/>
            <a:ext cx="388311" cy="369332"/>
          </a:xfrm>
          <a:prstGeom prst="rect">
            <a:avLst/>
          </a:prstGeom>
          <a:noFill/>
        </p:spPr>
        <p:txBody>
          <a:bodyPr wrap="square" rtlCol="0">
            <a:spAutoFit/>
          </a:bodyPr>
          <a:lstStyle/>
          <a:p>
            <a:r>
              <a:rPr kumimoji="1" lang="en-US" altLang="ja-JP" b="1" dirty="0"/>
              <a:t>1</a:t>
            </a:r>
            <a:endParaRPr kumimoji="1" lang="ja-JP" altLang="en-US" b="1" dirty="0"/>
          </a:p>
        </p:txBody>
      </p:sp>
      <p:sp>
        <p:nvSpPr>
          <p:cNvPr id="71" name="正方形/長方形 70">
            <a:extLst>
              <a:ext uri="{FF2B5EF4-FFF2-40B4-BE49-F238E27FC236}">
                <a16:creationId xmlns:a16="http://schemas.microsoft.com/office/drawing/2014/main" id="{4D7192DA-C16B-4202-96AF-F56B3E3D64D4}"/>
              </a:ext>
            </a:extLst>
          </p:cNvPr>
          <p:cNvSpPr/>
          <p:nvPr/>
        </p:nvSpPr>
        <p:spPr>
          <a:xfrm>
            <a:off x="694544" y="6312200"/>
            <a:ext cx="202055" cy="1151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テキスト ボックス 73">
            <a:extLst>
              <a:ext uri="{FF2B5EF4-FFF2-40B4-BE49-F238E27FC236}">
                <a16:creationId xmlns:a16="http://schemas.microsoft.com/office/drawing/2014/main" id="{BA57CE43-E0B1-4809-BB4C-42CA8CB4A67B}"/>
              </a:ext>
            </a:extLst>
          </p:cNvPr>
          <p:cNvSpPr txBox="1"/>
          <p:nvPr/>
        </p:nvSpPr>
        <p:spPr>
          <a:xfrm>
            <a:off x="670338" y="6178210"/>
            <a:ext cx="388311" cy="369332"/>
          </a:xfrm>
          <a:prstGeom prst="rect">
            <a:avLst/>
          </a:prstGeom>
          <a:noFill/>
        </p:spPr>
        <p:txBody>
          <a:bodyPr wrap="square" rtlCol="0">
            <a:spAutoFit/>
          </a:bodyPr>
          <a:lstStyle/>
          <a:p>
            <a:r>
              <a:rPr kumimoji="1" lang="en-US" altLang="ja-JP" b="1" dirty="0"/>
              <a:t>1</a:t>
            </a:r>
            <a:endParaRPr kumimoji="1" lang="ja-JP" altLang="en-US" b="1" dirty="0"/>
          </a:p>
        </p:txBody>
      </p:sp>
    </p:spTree>
    <p:extLst>
      <p:ext uri="{BB962C8B-B14F-4D97-AF65-F5344CB8AC3E}">
        <p14:creationId xmlns:p14="http://schemas.microsoft.com/office/powerpoint/2010/main" val="157241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198D6367-56A0-48EA-A679-F2C3BABB83C3}"/>
              </a:ext>
            </a:extLst>
          </p:cNvPr>
          <p:cNvSpPr>
            <a:spLocks noGrp="1"/>
          </p:cNvSpPr>
          <p:nvPr>
            <p:ph idx="1"/>
          </p:nvPr>
        </p:nvSpPr>
        <p:spPr/>
        <p:txBody>
          <a:bodyPr/>
          <a:lstStyle/>
          <a:p>
            <a:endParaRPr kumimoji="1" lang="ja-JP" altLang="en-US" dirty="0"/>
          </a:p>
        </p:txBody>
      </p:sp>
      <p:sp>
        <p:nvSpPr>
          <p:cNvPr id="3" name="スライド番号プレースホルダー 2">
            <a:extLst>
              <a:ext uri="{FF2B5EF4-FFF2-40B4-BE49-F238E27FC236}">
                <a16:creationId xmlns:a16="http://schemas.microsoft.com/office/drawing/2014/main" id="{DE26CDCD-0C39-4EE9-AABB-2806DF498746}"/>
              </a:ext>
            </a:extLst>
          </p:cNvPr>
          <p:cNvSpPr>
            <a:spLocks noGrp="1"/>
          </p:cNvSpPr>
          <p:nvPr>
            <p:ph type="sldNum" sz="quarter" idx="12"/>
          </p:nvPr>
        </p:nvSpPr>
        <p:spPr/>
        <p:txBody>
          <a:bodyPr/>
          <a:lstStyle/>
          <a:p>
            <a:fld id="{0FE09158-4641-447D-A5C8-E118829299E3}" type="slidenum">
              <a:rPr kumimoji="1" lang="ja-JP" altLang="en-US" smtClean="0"/>
              <a:pPr/>
              <a:t>16</a:t>
            </a:fld>
            <a:endParaRPr kumimoji="1" lang="ja-JP" altLang="en-US" dirty="0"/>
          </a:p>
        </p:txBody>
      </p:sp>
      <p:sp>
        <p:nvSpPr>
          <p:cNvPr id="4" name="タイトル 3">
            <a:extLst>
              <a:ext uri="{FF2B5EF4-FFF2-40B4-BE49-F238E27FC236}">
                <a16:creationId xmlns:a16="http://schemas.microsoft.com/office/drawing/2014/main" id="{D1C6AAAC-A89E-4097-A865-D58844368495}"/>
              </a:ext>
            </a:extLst>
          </p:cNvPr>
          <p:cNvSpPr>
            <a:spLocks noGrp="1"/>
          </p:cNvSpPr>
          <p:nvPr>
            <p:ph type="title"/>
          </p:nvPr>
        </p:nvSpPr>
        <p:spPr>
          <a:xfrm>
            <a:off x="12700" y="133939"/>
            <a:ext cx="8997494" cy="771559"/>
          </a:xfrm>
        </p:spPr>
        <p:txBody>
          <a:bodyPr>
            <a:normAutofit/>
          </a:bodyPr>
          <a:lstStyle/>
          <a:p>
            <a:r>
              <a:rPr lang="ja-JP" altLang="en-US" sz="3200" dirty="0"/>
              <a:t>実測値を用いたクラスタリング </a:t>
            </a:r>
            <a:r>
              <a:rPr lang="en-US" altLang="ja-JP" sz="3200" dirty="0"/>
              <a:t>2/3</a:t>
            </a:r>
            <a:endParaRPr kumimoji="1" lang="ja-JP" altLang="en-US" sz="3200" dirty="0"/>
          </a:p>
        </p:txBody>
      </p:sp>
      <p:pic>
        <p:nvPicPr>
          <p:cNvPr id="20" name="図 19">
            <a:extLst>
              <a:ext uri="{FF2B5EF4-FFF2-40B4-BE49-F238E27FC236}">
                <a16:creationId xmlns:a16="http://schemas.microsoft.com/office/drawing/2014/main" id="{1CFFA66A-94F1-45BA-BC73-508C1D859C3B}"/>
              </a:ext>
            </a:extLst>
          </p:cNvPr>
          <p:cNvPicPr>
            <a:picLocks noChangeAspect="1"/>
          </p:cNvPicPr>
          <p:nvPr/>
        </p:nvPicPr>
        <p:blipFill>
          <a:blip r:embed="rId3"/>
          <a:stretch>
            <a:fillRect/>
          </a:stretch>
        </p:blipFill>
        <p:spPr>
          <a:xfrm>
            <a:off x="285911" y="1112956"/>
            <a:ext cx="3231480" cy="2414016"/>
          </a:xfrm>
          <a:prstGeom prst="rect">
            <a:avLst/>
          </a:prstGeom>
        </p:spPr>
      </p:pic>
      <p:pic>
        <p:nvPicPr>
          <p:cNvPr id="21" name="図 20">
            <a:extLst>
              <a:ext uri="{FF2B5EF4-FFF2-40B4-BE49-F238E27FC236}">
                <a16:creationId xmlns:a16="http://schemas.microsoft.com/office/drawing/2014/main" id="{8EB08B9C-1340-41A6-B40B-4F9681F35D86}"/>
              </a:ext>
            </a:extLst>
          </p:cNvPr>
          <p:cNvPicPr>
            <a:picLocks noChangeAspect="1"/>
          </p:cNvPicPr>
          <p:nvPr/>
        </p:nvPicPr>
        <p:blipFill>
          <a:blip r:embed="rId4"/>
          <a:stretch>
            <a:fillRect/>
          </a:stretch>
        </p:blipFill>
        <p:spPr>
          <a:xfrm>
            <a:off x="296015" y="4136787"/>
            <a:ext cx="3231480" cy="2414016"/>
          </a:xfrm>
          <a:prstGeom prst="rect">
            <a:avLst/>
          </a:prstGeom>
        </p:spPr>
      </p:pic>
      <p:pic>
        <p:nvPicPr>
          <p:cNvPr id="22" name="図 21">
            <a:extLst>
              <a:ext uri="{FF2B5EF4-FFF2-40B4-BE49-F238E27FC236}">
                <a16:creationId xmlns:a16="http://schemas.microsoft.com/office/drawing/2014/main" id="{DF0E06E4-FD23-4B36-B229-6D3E0BA2C949}"/>
              </a:ext>
            </a:extLst>
          </p:cNvPr>
          <p:cNvPicPr>
            <a:picLocks noChangeAspect="1"/>
          </p:cNvPicPr>
          <p:nvPr/>
        </p:nvPicPr>
        <p:blipFill>
          <a:blip r:embed="rId5"/>
          <a:stretch>
            <a:fillRect/>
          </a:stretch>
        </p:blipFill>
        <p:spPr>
          <a:xfrm>
            <a:off x="2630351" y="3834390"/>
            <a:ext cx="934919" cy="1530897"/>
          </a:xfrm>
          <a:prstGeom prst="rect">
            <a:avLst/>
          </a:prstGeom>
        </p:spPr>
      </p:pic>
      <p:sp>
        <p:nvSpPr>
          <p:cNvPr id="23" name="テキスト ボックス 22">
            <a:extLst>
              <a:ext uri="{FF2B5EF4-FFF2-40B4-BE49-F238E27FC236}">
                <a16:creationId xmlns:a16="http://schemas.microsoft.com/office/drawing/2014/main" id="{CBB06DCA-B641-4724-B0A0-BC044A18D753}"/>
              </a:ext>
            </a:extLst>
          </p:cNvPr>
          <p:cNvSpPr txBox="1"/>
          <p:nvPr/>
        </p:nvSpPr>
        <p:spPr>
          <a:xfrm>
            <a:off x="1229121" y="3535265"/>
            <a:ext cx="1800493" cy="369332"/>
          </a:xfrm>
          <a:prstGeom prst="rect">
            <a:avLst/>
          </a:prstGeom>
          <a:noFill/>
        </p:spPr>
        <p:txBody>
          <a:bodyPr wrap="square" rtlCol="0">
            <a:spAutoFit/>
          </a:bodyPr>
          <a:lstStyle/>
          <a:p>
            <a:r>
              <a:rPr kumimoji="1" lang="ja-JP" altLang="en-US" dirty="0"/>
              <a:t>時間帯での分類</a:t>
            </a:r>
          </a:p>
        </p:txBody>
      </p:sp>
      <p:sp>
        <p:nvSpPr>
          <p:cNvPr id="24" name="テキスト ボックス 23">
            <a:extLst>
              <a:ext uri="{FF2B5EF4-FFF2-40B4-BE49-F238E27FC236}">
                <a16:creationId xmlns:a16="http://schemas.microsoft.com/office/drawing/2014/main" id="{12006431-5EA3-4583-BDF0-906E0147426B}"/>
              </a:ext>
            </a:extLst>
          </p:cNvPr>
          <p:cNvSpPr txBox="1"/>
          <p:nvPr/>
        </p:nvSpPr>
        <p:spPr>
          <a:xfrm>
            <a:off x="1268031" y="6533185"/>
            <a:ext cx="1569660" cy="369332"/>
          </a:xfrm>
          <a:prstGeom prst="rect">
            <a:avLst/>
          </a:prstGeom>
          <a:noFill/>
        </p:spPr>
        <p:txBody>
          <a:bodyPr wrap="square" rtlCol="0">
            <a:spAutoFit/>
          </a:bodyPr>
          <a:lstStyle/>
          <a:p>
            <a:r>
              <a:rPr kumimoji="1" lang="ja-JP" altLang="en-US" dirty="0"/>
              <a:t>曜日での分類</a:t>
            </a:r>
          </a:p>
        </p:txBody>
      </p:sp>
      <p:pic>
        <p:nvPicPr>
          <p:cNvPr id="25" name="図 24">
            <a:extLst>
              <a:ext uri="{FF2B5EF4-FFF2-40B4-BE49-F238E27FC236}">
                <a16:creationId xmlns:a16="http://schemas.microsoft.com/office/drawing/2014/main" id="{6FF2B28E-8B28-4BD2-9479-417DC3134405}"/>
              </a:ext>
            </a:extLst>
          </p:cNvPr>
          <p:cNvPicPr>
            <a:picLocks noChangeAspect="1"/>
          </p:cNvPicPr>
          <p:nvPr/>
        </p:nvPicPr>
        <p:blipFill>
          <a:blip r:embed="rId6"/>
          <a:stretch>
            <a:fillRect/>
          </a:stretch>
        </p:blipFill>
        <p:spPr>
          <a:xfrm>
            <a:off x="2747693" y="1072865"/>
            <a:ext cx="923863" cy="1378505"/>
          </a:xfrm>
          <a:prstGeom prst="rect">
            <a:avLst/>
          </a:prstGeom>
        </p:spPr>
      </p:pic>
      <p:sp>
        <p:nvSpPr>
          <p:cNvPr id="36" name="フリーフォーム: 図形 35">
            <a:extLst>
              <a:ext uri="{FF2B5EF4-FFF2-40B4-BE49-F238E27FC236}">
                <a16:creationId xmlns:a16="http://schemas.microsoft.com/office/drawing/2014/main" id="{BE36984F-DF54-4CE8-B8F4-33971493F5AC}"/>
              </a:ext>
            </a:extLst>
          </p:cNvPr>
          <p:cNvSpPr/>
          <p:nvPr/>
        </p:nvSpPr>
        <p:spPr>
          <a:xfrm>
            <a:off x="619303" y="1155111"/>
            <a:ext cx="3020127" cy="2089150"/>
          </a:xfrm>
          <a:custGeom>
            <a:avLst/>
            <a:gdLst>
              <a:gd name="connsiteX0" fmla="*/ 2198103 w 3020127"/>
              <a:gd name="connsiteY0" fmla="*/ 1000212 h 2089150"/>
              <a:gd name="connsiteX1" fmla="*/ 2198103 w 3020127"/>
              <a:gd name="connsiteY1" fmla="*/ 1154216 h 2089150"/>
              <a:gd name="connsiteX2" fmla="*/ 2833370 w 3020127"/>
              <a:gd name="connsiteY2" fmla="*/ 1154216 h 2089150"/>
              <a:gd name="connsiteX3" fmla="*/ 2833370 w 3020127"/>
              <a:gd name="connsiteY3" fmla="*/ 1000212 h 2089150"/>
              <a:gd name="connsiteX4" fmla="*/ 0 w 3020127"/>
              <a:gd name="connsiteY4" fmla="*/ 0 h 2089150"/>
              <a:gd name="connsiteX5" fmla="*/ 3020127 w 3020127"/>
              <a:gd name="connsiteY5" fmla="*/ 0 h 2089150"/>
              <a:gd name="connsiteX6" fmla="*/ 3020127 w 3020127"/>
              <a:gd name="connsiteY6" fmla="*/ 2089150 h 2089150"/>
              <a:gd name="connsiteX7" fmla="*/ 0 w 3020127"/>
              <a:gd name="connsiteY7" fmla="*/ 2089150 h 208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0127" h="2089150">
                <a:moveTo>
                  <a:pt x="2198103" y="1000212"/>
                </a:moveTo>
                <a:lnTo>
                  <a:pt x="2198103" y="1154216"/>
                </a:lnTo>
                <a:lnTo>
                  <a:pt x="2833370" y="1154216"/>
                </a:lnTo>
                <a:lnTo>
                  <a:pt x="2833370" y="1000212"/>
                </a:lnTo>
                <a:close/>
                <a:moveTo>
                  <a:pt x="0" y="0"/>
                </a:moveTo>
                <a:lnTo>
                  <a:pt x="3020127" y="0"/>
                </a:lnTo>
                <a:lnTo>
                  <a:pt x="3020127" y="2089150"/>
                </a:lnTo>
                <a:lnTo>
                  <a:pt x="0" y="2089150"/>
                </a:lnTo>
                <a:close/>
              </a:path>
            </a:pathLst>
          </a:cu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動作設定ボタン: 空白 36">
            <a:hlinkClick r:id="" action="ppaction://noaction" highlightClick="1"/>
            <a:extLst>
              <a:ext uri="{FF2B5EF4-FFF2-40B4-BE49-F238E27FC236}">
                <a16:creationId xmlns:a16="http://schemas.microsoft.com/office/drawing/2014/main" id="{41BDF6B8-A63F-4E24-9A90-5ED72F81BBFA}"/>
              </a:ext>
            </a:extLst>
          </p:cNvPr>
          <p:cNvSpPr/>
          <p:nvPr/>
        </p:nvSpPr>
        <p:spPr>
          <a:xfrm>
            <a:off x="1739900" y="2870200"/>
            <a:ext cx="285750" cy="313351"/>
          </a:xfrm>
          <a:prstGeom prst="actionButtonBlank">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02225A33-56D6-49A5-AAD0-4CBCC21FA417}"/>
              </a:ext>
            </a:extLst>
          </p:cNvPr>
          <p:cNvSpPr txBox="1"/>
          <p:nvPr/>
        </p:nvSpPr>
        <p:spPr>
          <a:xfrm>
            <a:off x="4229622" y="1919573"/>
            <a:ext cx="3288080" cy="430887"/>
          </a:xfrm>
          <a:prstGeom prst="rect">
            <a:avLst/>
          </a:prstGeom>
          <a:noFill/>
        </p:spPr>
        <p:txBody>
          <a:bodyPr wrap="none" rtlCol="0">
            <a:spAutoFit/>
          </a:bodyPr>
          <a:lstStyle/>
          <a:p>
            <a:r>
              <a:rPr kumimoji="1" lang="ja-JP" altLang="en-US" sz="2200" dirty="0"/>
              <a:t>通信トラヒックが少ない</a:t>
            </a:r>
          </a:p>
        </p:txBody>
      </p:sp>
      <p:sp>
        <p:nvSpPr>
          <p:cNvPr id="45" name="正方形/長方形 44">
            <a:extLst>
              <a:ext uri="{FF2B5EF4-FFF2-40B4-BE49-F238E27FC236}">
                <a16:creationId xmlns:a16="http://schemas.microsoft.com/office/drawing/2014/main" id="{87888668-F04B-463F-9FE0-0F22AEAC7D8E}"/>
              </a:ext>
            </a:extLst>
          </p:cNvPr>
          <p:cNvSpPr/>
          <p:nvPr/>
        </p:nvSpPr>
        <p:spPr>
          <a:xfrm>
            <a:off x="4184028" y="3876676"/>
            <a:ext cx="4698722" cy="430887"/>
          </a:xfrm>
          <a:prstGeom prst="rect">
            <a:avLst/>
          </a:prstGeom>
        </p:spPr>
        <p:txBody>
          <a:bodyPr wrap="none">
            <a:spAutoFit/>
          </a:bodyPr>
          <a:lstStyle/>
          <a:p>
            <a:r>
              <a:rPr lang="ja-JP" altLang="en-US" sz="2200" dirty="0"/>
              <a:t>一日を通じたトラヒック量が少ない</a:t>
            </a:r>
          </a:p>
        </p:txBody>
      </p:sp>
      <p:cxnSp>
        <p:nvCxnSpPr>
          <p:cNvPr id="47" name="直線コネクタ 46">
            <a:extLst>
              <a:ext uri="{FF2B5EF4-FFF2-40B4-BE49-F238E27FC236}">
                <a16:creationId xmlns:a16="http://schemas.microsoft.com/office/drawing/2014/main" id="{A3D91E5D-98FD-49B2-BC63-A41585267084}"/>
              </a:ext>
            </a:extLst>
          </p:cNvPr>
          <p:cNvCxnSpPr/>
          <p:nvPr/>
        </p:nvCxnSpPr>
        <p:spPr>
          <a:xfrm>
            <a:off x="4229622" y="1919573"/>
            <a:ext cx="0" cy="400391"/>
          </a:xfrm>
          <a:prstGeom prst="line">
            <a:avLst/>
          </a:prstGeom>
          <a:ln>
            <a:solidFill>
              <a:srgbClr val="7030A0"/>
            </a:solidFill>
          </a:ln>
        </p:spPr>
        <p:style>
          <a:lnRef idx="3">
            <a:schemeClr val="dk1"/>
          </a:lnRef>
          <a:fillRef idx="0">
            <a:schemeClr val="dk1"/>
          </a:fillRef>
          <a:effectRef idx="2">
            <a:schemeClr val="dk1"/>
          </a:effectRef>
          <a:fontRef idx="minor">
            <a:schemeClr val="tx1"/>
          </a:fontRef>
        </p:style>
      </p:cxnSp>
      <p:cxnSp>
        <p:nvCxnSpPr>
          <p:cNvPr id="49" name="直線コネクタ 48">
            <a:extLst>
              <a:ext uri="{FF2B5EF4-FFF2-40B4-BE49-F238E27FC236}">
                <a16:creationId xmlns:a16="http://schemas.microsoft.com/office/drawing/2014/main" id="{9D8FC334-7151-465F-8A1A-850A71CD3B6A}"/>
              </a:ext>
            </a:extLst>
          </p:cNvPr>
          <p:cNvCxnSpPr>
            <a:cxnSpLocks/>
          </p:cNvCxnSpPr>
          <p:nvPr/>
        </p:nvCxnSpPr>
        <p:spPr>
          <a:xfrm flipV="1">
            <a:off x="3452673" y="2063772"/>
            <a:ext cx="776949" cy="158921"/>
          </a:xfrm>
          <a:prstGeom prst="line">
            <a:avLst/>
          </a:prstGeom>
          <a:ln>
            <a:solidFill>
              <a:srgbClr val="7030A0"/>
            </a:solidFill>
          </a:ln>
        </p:spPr>
        <p:style>
          <a:lnRef idx="3">
            <a:schemeClr val="dk1"/>
          </a:lnRef>
          <a:fillRef idx="0">
            <a:schemeClr val="dk1"/>
          </a:fillRef>
          <a:effectRef idx="2">
            <a:schemeClr val="dk1"/>
          </a:effectRef>
          <a:fontRef idx="minor">
            <a:schemeClr val="tx1"/>
          </a:fontRef>
        </p:style>
      </p:cxnSp>
      <p:cxnSp>
        <p:nvCxnSpPr>
          <p:cNvPr id="53" name="直線コネクタ 52">
            <a:extLst>
              <a:ext uri="{FF2B5EF4-FFF2-40B4-BE49-F238E27FC236}">
                <a16:creationId xmlns:a16="http://schemas.microsoft.com/office/drawing/2014/main" id="{17128EAC-92DA-4421-BCF4-28FDE86A9691}"/>
              </a:ext>
            </a:extLst>
          </p:cNvPr>
          <p:cNvCxnSpPr/>
          <p:nvPr/>
        </p:nvCxnSpPr>
        <p:spPr>
          <a:xfrm>
            <a:off x="4221156" y="3883918"/>
            <a:ext cx="0" cy="400391"/>
          </a:xfrm>
          <a:prstGeom prst="line">
            <a:avLst/>
          </a:prstGeom>
          <a:ln/>
        </p:spPr>
        <p:style>
          <a:lnRef idx="3">
            <a:schemeClr val="dk1"/>
          </a:lnRef>
          <a:fillRef idx="0">
            <a:schemeClr val="dk1"/>
          </a:fillRef>
          <a:effectRef idx="2">
            <a:schemeClr val="dk1"/>
          </a:effectRef>
          <a:fontRef idx="minor">
            <a:schemeClr val="tx1"/>
          </a:fontRef>
        </p:style>
      </p:cxnSp>
      <p:sp>
        <p:nvSpPr>
          <p:cNvPr id="61" name="テキスト ボックス 60">
            <a:extLst>
              <a:ext uri="{FF2B5EF4-FFF2-40B4-BE49-F238E27FC236}">
                <a16:creationId xmlns:a16="http://schemas.microsoft.com/office/drawing/2014/main" id="{ECEC5B05-E507-47EA-B1D8-1B3A00792621}"/>
              </a:ext>
            </a:extLst>
          </p:cNvPr>
          <p:cNvSpPr txBox="1"/>
          <p:nvPr/>
        </p:nvSpPr>
        <p:spPr>
          <a:xfrm>
            <a:off x="4652511" y="4883032"/>
            <a:ext cx="3288080" cy="1107996"/>
          </a:xfrm>
          <a:prstGeom prst="rect">
            <a:avLst/>
          </a:prstGeom>
          <a:noFill/>
          <a:ln>
            <a:solidFill>
              <a:srgbClr val="FF0000"/>
            </a:solidFill>
          </a:ln>
        </p:spPr>
        <p:txBody>
          <a:bodyPr wrap="none" rtlCol="0">
            <a:spAutoFit/>
          </a:bodyPr>
          <a:lstStyle/>
          <a:p>
            <a:pPr algn="ctr"/>
            <a:r>
              <a:rPr lang="ja-JP" altLang="en-US" sz="2200" dirty="0"/>
              <a:t>利用者が少ない状況での</a:t>
            </a:r>
            <a:br>
              <a:rPr lang="en-US" altLang="ja-JP" sz="2200" dirty="0"/>
            </a:br>
            <a:r>
              <a:rPr lang="ja-JP" altLang="en-US" sz="2200" dirty="0"/>
              <a:t>応答遅延に表れやすい</a:t>
            </a:r>
            <a:br>
              <a:rPr lang="en-US" altLang="ja-JP" sz="2200" dirty="0"/>
            </a:br>
            <a:r>
              <a:rPr lang="ja-JP" altLang="en-US" sz="2200" dirty="0"/>
              <a:t>傾向が存在する</a:t>
            </a:r>
            <a:r>
              <a:rPr kumimoji="1" lang="ja-JP" altLang="en-US" sz="2200" dirty="0"/>
              <a:t>可能性</a:t>
            </a:r>
            <a:endParaRPr lang="en-US" altLang="ja-JP" sz="2200" dirty="0"/>
          </a:p>
        </p:txBody>
      </p:sp>
      <p:sp>
        <p:nvSpPr>
          <p:cNvPr id="28" name="正方形/長方形 27">
            <a:extLst>
              <a:ext uri="{FF2B5EF4-FFF2-40B4-BE49-F238E27FC236}">
                <a16:creationId xmlns:a16="http://schemas.microsoft.com/office/drawing/2014/main" id="{E9CD13EA-2C65-493A-9E59-58FE10D099C0}"/>
              </a:ext>
            </a:extLst>
          </p:cNvPr>
          <p:cNvSpPr/>
          <p:nvPr/>
        </p:nvSpPr>
        <p:spPr>
          <a:xfrm>
            <a:off x="1759365" y="2851071"/>
            <a:ext cx="266286" cy="35612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フリーフォーム: 図形 34">
            <a:extLst>
              <a:ext uri="{FF2B5EF4-FFF2-40B4-BE49-F238E27FC236}">
                <a16:creationId xmlns:a16="http://schemas.microsoft.com/office/drawing/2014/main" id="{5665216A-2719-4F19-B02B-3C2CE2F7EEB3}"/>
              </a:ext>
            </a:extLst>
          </p:cNvPr>
          <p:cNvSpPr/>
          <p:nvPr/>
        </p:nvSpPr>
        <p:spPr>
          <a:xfrm>
            <a:off x="651679" y="3913196"/>
            <a:ext cx="2937933" cy="2310038"/>
          </a:xfrm>
          <a:custGeom>
            <a:avLst/>
            <a:gdLst>
              <a:gd name="connsiteX0" fmla="*/ 2193548 w 2937933"/>
              <a:gd name="connsiteY0" fmla="*/ 221797 h 2310038"/>
              <a:gd name="connsiteX1" fmla="*/ 2667012 w 2937933"/>
              <a:gd name="connsiteY1" fmla="*/ 221797 h 2310038"/>
              <a:gd name="connsiteX2" fmla="*/ 2667012 w 2937933"/>
              <a:gd name="connsiteY2" fmla="*/ 542066 h 2310038"/>
              <a:gd name="connsiteX3" fmla="*/ 2193548 w 2937933"/>
              <a:gd name="connsiteY3" fmla="*/ 542066 h 2310038"/>
              <a:gd name="connsiteX4" fmla="*/ 2193548 w 2937933"/>
              <a:gd name="connsiteY4" fmla="*/ 217002 h 2310038"/>
              <a:gd name="connsiteX5" fmla="*/ 2193548 w 2937933"/>
              <a:gd name="connsiteY5" fmla="*/ 221797 h 2310038"/>
              <a:gd name="connsiteX6" fmla="*/ 2186012 w 2937933"/>
              <a:gd name="connsiteY6" fmla="*/ 221797 h 2310038"/>
              <a:gd name="connsiteX7" fmla="*/ 2186012 w 2937933"/>
              <a:gd name="connsiteY7" fmla="*/ 542066 h 2310038"/>
              <a:gd name="connsiteX8" fmla="*/ 2193548 w 2937933"/>
              <a:gd name="connsiteY8" fmla="*/ 542066 h 2310038"/>
              <a:gd name="connsiteX9" fmla="*/ 2193548 w 2937933"/>
              <a:gd name="connsiteY9" fmla="*/ 1178586 h 2310038"/>
              <a:gd name="connsiteX10" fmla="*/ 2695958 w 2937933"/>
              <a:gd name="connsiteY10" fmla="*/ 1178586 h 2310038"/>
              <a:gd name="connsiteX11" fmla="*/ 2695958 w 2937933"/>
              <a:gd name="connsiteY11" fmla="*/ 217002 h 2310038"/>
              <a:gd name="connsiteX12" fmla="*/ 0 w 2937933"/>
              <a:gd name="connsiteY12" fmla="*/ 0 h 2310038"/>
              <a:gd name="connsiteX13" fmla="*/ 2937933 w 2937933"/>
              <a:gd name="connsiteY13" fmla="*/ 0 h 2310038"/>
              <a:gd name="connsiteX14" fmla="*/ 2937933 w 2937933"/>
              <a:gd name="connsiteY14" fmla="*/ 2310038 h 2310038"/>
              <a:gd name="connsiteX15" fmla="*/ 0 w 2937933"/>
              <a:gd name="connsiteY15" fmla="*/ 2310038 h 2310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37933" h="2310038">
                <a:moveTo>
                  <a:pt x="2193548" y="221797"/>
                </a:moveTo>
                <a:lnTo>
                  <a:pt x="2667012" y="221797"/>
                </a:lnTo>
                <a:lnTo>
                  <a:pt x="2667012" y="542066"/>
                </a:lnTo>
                <a:lnTo>
                  <a:pt x="2193548" y="542066"/>
                </a:lnTo>
                <a:close/>
                <a:moveTo>
                  <a:pt x="2193548" y="217002"/>
                </a:moveTo>
                <a:lnTo>
                  <a:pt x="2193548" y="221797"/>
                </a:lnTo>
                <a:lnTo>
                  <a:pt x="2186012" y="221797"/>
                </a:lnTo>
                <a:lnTo>
                  <a:pt x="2186012" y="542066"/>
                </a:lnTo>
                <a:lnTo>
                  <a:pt x="2193548" y="542066"/>
                </a:lnTo>
                <a:lnTo>
                  <a:pt x="2193548" y="1178586"/>
                </a:lnTo>
                <a:lnTo>
                  <a:pt x="2695958" y="1178586"/>
                </a:lnTo>
                <a:lnTo>
                  <a:pt x="2695958" y="217002"/>
                </a:lnTo>
                <a:close/>
                <a:moveTo>
                  <a:pt x="0" y="0"/>
                </a:moveTo>
                <a:lnTo>
                  <a:pt x="2937933" y="0"/>
                </a:lnTo>
                <a:lnTo>
                  <a:pt x="2937933" y="2310038"/>
                </a:lnTo>
                <a:lnTo>
                  <a:pt x="0" y="2310038"/>
                </a:lnTo>
                <a:close/>
              </a:path>
            </a:pathLst>
          </a:cu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弧 37">
            <a:extLst>
              <a:ext uri="{FF2B5EF4-FFF2-40B4-BE49-F238E27FC236}">
                <a16:creationId xmlns:a16="http://schemas.microsoft.com/office/drawing/2014/main" id="{F5E68F53-1520-4EC5-908C-4D9629B111F4}"/>
              </a:ext>
            </a:extLst>
          </p:cNvPr>
          <p:cNvSpPr/>
          <p:nvPr/>
        </p:nvSpPr>
        <p:spPr>
          <a:xfrm>
            <a:off x="3097810" y="4474278"/>
            <a:ext cx="339400" cy="592667"/>
          </a:xfrm>
          <a:prstGeom prst="arc">
            <a:avLst>
              <a:gd name="adj1" fmla="val 16806831"/>
              <a:gd name="adj2" fmla="val 4519559"/>
            </a:avLst>
          </a:prstGeom>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p:cxnSp>
        <p:nvCxnSpPr>
          <p:cNvPr id="39" name="直線コネクタ 38">
            <a:extLst>
              <a:ext uri="{FF2B5EF4-FFF2-40B4-BE49-F238E27FC236}">
                <a16:creationId xmlns:a16="http://schemas.microsoft.com/office/drawing/2014/main" id="{7247038A-ADEC-447A-920E-E7C554EC2B25}"/>
              </a:ext>
            </a:extLst>
          </p:cNvPr>
          <p:cNvCxnSpPr>
            <a:cxnSpLocks/>
          </p:cNvCxnSpPr>
          <p:nvPr/>
        </p:nvCxnSpPr>
        <p:spPr>
          <a:xfrm flipV="1">
            <a:off x="3449844" y="4079876"/>
            <a:ext cx="771452" cy="563857"/>
          </a:xfrm>
          <a:prstGeom prst="line">
            <a:avLst/>
          </a:prstGeom>
          <a:ln/>
        </p:spPr>
        <p:style>
          <a:lnRef idx="3">
            <a:schemeClr val="dk1"/>
          </a:lnRef>
          <a:fillRef idx="0">
            <a:schemeClr val="dk1"/>
          </a:fillRef>
          <a:effectRef idx="2">
            <a:schemeClr val="dk1"/>
          </a:effectRef>
          <a:fontRef idx="minor">
            <a:schemeClr val="tx1"/>
          </a:fontRef>
        </p:style>
      </p:cxnSp>
      <p:sp>
        <p:nvSpPr>
          <p:cNvPr id="10" name="正方形/長方形 9">
            <a:extLst>
              <a:ext uri="{FF2B5EF4-FFF2-40B4-BE49-F238E27FC236}">
                <a16:creationId xmlns:a16="http://schemas.microsoft.com/office/drawing/2014/main" id="{17AB918E-C8A4-4AB1-944A-1E11631D2F56}"/>
              </a:ext>
            </a:extLst>
          </p:cNvPr>
          <p:cNvSpPr/>
          <p:nvPr/>
        </p:nvSpPr>
        <p:spPr>
          <a:xfrm>
            <a:off x="1727044" y="5573203"/>
            <a:ext cx="303848" cy="116042"/>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AA0B3FC8-759F-4A9C-9F66-F24552A5157E}"/>
              </a:ext>
            </a:extLst>
          </p:cNvPr>
          <p:cNvSpPr/>
          <p:nvPr/>
        </p:nvSpPr>
        <p:spPr>
          <a:xfrm>
            <a:off x="1722174" y="5689956"/>
            <a:ext cx="303848" cy="20312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a:extLst>
              <a:ext uri="{FF2B5EF4-FFF2-40B4-BE49-F238E27FC236}">
                <a16:creationId xmlns:a16="http://schemas.microsoft.com/office/drawing/2014/main" id="{1AAF1636-F02C-42FF-B5E7-25D1A6D52821}"/>
              </a:ext>
            </a:extLst>
          </p:cNvPr>
          <p:cNvSpPr/>
          <p:nvPr/>
        </p:nvSpPr>
        <p:spPr>
          <a:xfrm>
            <a:off x="1727044" y="5896508"/>
            <a:ext cx="303848" cy="7141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a:extLst>
              <a:ext uri="{FF2B5EF4-FFF2-40B4-BE49-F238E27FC236}">
                <a16:creationId xmlns:a16="http://schemas.microsoft.com/office/drawing/2014/main" id="{71B4EE1A-2C22-4665-BE93-12958E626A19}"/>
              </a:ext>
            </a:extLst>
          </p:cNvPr>
          <p:cNvSpPr/>
          <p:nvPr/>
        </p:nvSpPr>
        <p:spPr>
          <a:xfrm>
            <a:off x="1722174" y="5965382"/>
            <a:ext cx="303848" cy="20312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a:extLst>
              <a:ext uri="{FF2B5EF4-FFF2-40B4-BE49-F238E27FC236}">
                <a16:creationId xmlns:a16="http://schemas.microsoft.com/office/drawing/2014/main" id="{C8268FBD-28B0-440F-B37F-F1D2F726A47E}"/>
              </a:ext>
            </a:extLst>
          </p:cNvPr>
          <p:cNvSpPr/>
          <p:nvPr/>
        </p:nvSpPr>
        <p:spPr>
          <a:xfrm>
            <a:off x="1745825" y="5553778"/>
            <a:ext cx="266286" cy="62769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F8118D1C-4DC8-47D1-89AD-1411751FC437}"/>
              </a:ext>
            </a:extLst>
          </p:cNvPr>
          <p:cNvSpPr txBox="1"/>
          <p:nvPr/>
        </p:nvSpPr>
        <p:spPr>
          <a:xfrm>
            <a:off x="5845855" y="673219"/>
            <a:ext cx="3185487" cy="369332"/>
          </a:xfrm>
          <a:prstGeom prst="rect">
            <a:avLst/>
          </a:prstGeom>
          <a:noFill/>
        </p:spPr>
        <p:txBody>
          <a:bodyPr wrap="none" rtlCol="0">
            <a:spAutoFit/>
          </a:bodyPr>
          <a:lstStyle/>
          <a:p>
            <a:r>
              <a:rPr kumimoji="1" lang="ja-JP" altLang="en-US" dirty="0">
                <a:solidFill>
                  <a:schemeClr val="bg1"/>
                </a:solidFill>
              </a:rPr>
              <a:t>～クラスタリングによる分析</a:t>
            </a:r>
            <a:endParaRPr kumimoji="1" lang="en-US" altLang="ja-JP" dirty="0">
              <a:solidFill>
                <a:schemeClr val="bg1"/>
              </a:solidFill>
            </a:endParaRPr>
          </a:p>
        </p:txBody>
      </p:sp>
      <p:sp>
        <p:nvSpPr>
          <p:cNvPr id="31" name="正方形/長方形 30">
            <a:extLst>
              <a:ext uri="{FF2B5EF4-FFF2-40B4-BE49-F238E27FC236}">
                <a16:creationId xmlns:a16="http://schemas.microsoft.com/office/drawing/2014/main" id="{73CF3A5D-819C-4FEA-9626-E4FCCD2324EF}"/>
              </a:ext>
            </a:extLst>
          </p:cNvPr>
          <p:cNvSpPr/>
          <p:nvPr/>
        </p:nvSpPr>
        <p:spPr>
          <a:xfrm>
            <a:off x="1783571" y="3291839"/>
            <a:ext cx="202055" cy="1151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4348161F-3279-4E0A-99AD-F3200ED3F633}"/>
              </a:ext>
            </a:extLst>
          </p:cNvPr>
          <p:cNvSpPr txBox="1"/>
          <p:nvPr/>
        </p:nvSpPr>
        <p:spPr>
          <a:xfrm>
            <a:off x="1759365" y="3157849"/>
            <a:ext cx="388311" cy="369332"/>
          </a:xfrm>
          <a:prstGeom prst="rect">
            <a:avLst/>
          </a:prstGeom>
          <a:noFill/>
        </p:spPr>
        <p:txBody>
          <a:bodyPr wrap="square" rtlCol="0">
            <a:spAutoFit/>
          </a:bodyPr>
          <a:lstStyle/>
          <a:p>
            <a:r>
              <a:rPr kumimoji="1" lang="en-US" altLang="ja-JP" b="1" dirty="0"/>
              <a:t>4</a:t>
            </a:r>
            <a:endParaRPr kumimoji="1" lang="ja-JP" altLang="en-US" b="1" dirty="0"/>
          </a:p>
        </p:txBody>
      </p:sp>
      <p:sp>
        <p:nvSpPr>
          <p:cNvPr id="33" name="正方形/長方形 32">
            <a:extLst>
              <a:ext uri="{FF2B5EF4-FFF2-40B4-BE49-F238E27FC236}">
                <a16:creationId xmlns:a16="http://schemas.microsoft.com/office/drawing/2014/main" id="{CD958159-0041-4C51-9FBE-D626F2D90097}"/>
              </a:ext>
            </a:extLst>
          </p:cNvPr>
          <p:cNvSpPr/>
          <p:nvPr/>
        </p:nvSpPr>
        <p:spPr>
          <a:xfrm>
            <a:off x="1764106" y="6297843"/>
            <a:ext cx="202055" cy="1151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C6EBAC2A-92BE-4DAB-A107-CE8EE74C07AC}"/>
              </a:ext>
            </a:extLst>
          </p:cNvPr>
          <p:cNvSpPr txBox="1"/>
          <p:nvPr/>
        </p:nvSpPr>
        <p:spPr>
          <a:xfrm>
            <a:off x="1739900" y="6163853"/>
            <a:ext cx="388311" cy="369332"/>
          </a:xfrm>
          <a:prstGeom prst="rect">
            <a:avLst/>
          </a:prstGeom>
          <a:noFill/>
        </p:spPr>
        <p:txBody>
          <a:bodyPr wrap="square" rtlCol="0">
            <a:spAutoFit/>
          </a:bodyPr>
          <a:lstStyle/>
          <a:p>
            <a:r>
              <a:rPr kumimoji="1" lang="en-US" altLang="ja-JP" b="1" dirty="0"/>
              <a:t>4</a:t>
            </a:r>
            <a:endParaRPr kumimoji="1" lang="ja-JP" altLang="en-US" b="1" dirty="0"/>
          </a:p>
        </p:txBody>
      </p:sp>
    </p:spTree>
    <p:extLst>
      <p:ext uri="{BB962C8B-B14F-4D97-AF65-F5344CB8AC3E}">
        <p14:creationId xmlns:p14="http://schemas.microsoft.com/office/powerpoint/2010/main" val="648724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9C73092D-DDB4-45FD-B081-F05DF4F20031}"/>
              </a:ext>
            </a:extLst>
          </p:cNvPr>
          <p:cNvSpPr>
            <a:spLocks noGrp="1"/>
          </p:cNvSpPr>
          <p:nvPr>
            <p:ph type="sldNum" sz="quarter" idx="12"/>
          </p:nvPr>
        </p:nvSpPr>
        <p:spPr/>
        <p:txBody>
          <a:bodyPr/>
          <a:lstStyle/>
          <a:p>
            <a:fld id="{0FE09158-4641-447D-A5C8-E118829299E3}" type="slidenum">
              <a:rPr kumimoji="1" lang="ja-JP" altLang="en-US" smtClean="0"/>
              <a:pPr/>
              <a:t>17</a:t>
            </a:fld>
            <a:endParaRPr kumimoji="1" lang="ja-JP" altLang="en-US" dirty="0"/>
          </a:p>
        </p:txBody>
      </p:sp>
      <p:sp>
        <p:nvSpPr>
          <p:cNvPr id="12" name="コンテンツ プレースホルダー 11">
            <a:extLst>
              <a:ext uri="{FF2B5EF4-FFF2-40B4-BE49-F238E27FC236}">
                <a16:creationId xmlns:a16="http://schemas.microsoft.com/office/drawing/2014/main" id="{4B9945AF-6DB9-426D-B953-4B45887FA02F}"/>
              </a:ext>
            </a:extLst>
          </p:cNvPr>
          <p:cNvSpPr>
            <a:spLocks noGrp="1"/>
          </p:cNvSpPr>
          <p:nvPr>
            <p:ph idx="1"/>
          </p:nvPr>
        </p:nvSpPr>
        <p:spPr/>
        <p:txBody>
          <a:bodyPr>
            <a:normAutofit/>
          </a:bodyPr>
          <a:lstStyle/>
          <a:p>
            <a:pPr>
              <a:buFont typeface="Wingdings" panose="05000000000000000000" pitchFamily="2" charset="2"/>
              <a:buChar char="Ø"/>
            </a:pPr>
            <a:endParaRPr kumimoji="1" lang="ja-JP" altLang="en-US" dirty="0"/>
          </a:p>
        </p:txBody>
      </p:sp>
      <p:sp>
        <p:nvSpPr>
          <p:cNvPr id="4" name="タイトル 3">
            <a:extLst>
              <a:ext uri="{FF2B5EF4-FFF2-40B4-BE49-F238E27FC236}">
                <a16:creationId xmlns:a16="http://schemas.microsoft.com/office/drawing/2014/main" id="{8533DFDE-FE6F-4954-9054-654A772841AB}"/>
              </a:ext>
            </a:extLst>
          </p:cNvPr>
          <p:cNvSpPr>
            <a:spLocks noGrp="1"/>
          </p:cNvSpPr>
          <p:nvPr>
            <p:ph type="title"/>
          </p:nvPr>
        </p:nvSpPr>
        <p:spPr>
          <a:xfrm>
            <a:off x="31891" y="131924"/>
            <a:ext cx="9024015" cy="771559"/>
          </a:xfrm>
        </p:spPr>
        <p:txBody>
          <a:bodyPr>
            <a:normAutofit/>
          </a:bodyPr>
          <a:lstStyle/>
          <a:p>
            <a:r>
              <a:rPr kumimoji="1" lang="ja-JP" altLang="en-US" sz="3200" dirty="0"/>
              <a:t>実測値を用いたクラスタリング </a:t>
            </a:r>
            <a:r>
              <a:rPr kumimoji="1" lang="en-US" altLang="ja-JP" sz="3200" dirty="0"/>
              <a:t>3/3</a:t>
            </a:r>
            <a:endParaRPr kumimoji="1" lang="ja-JP" altLang="en-US" sz="3200" dirty="0"/>
          </a:p>
        </p:txBody>
      </p:sp>
      <p:sp>
        <p:nvSpPr>
          <p:cNvPr id="19" name="テキスト ボックス 18">
            <a:extLst>
              <a:ext uri="{FF2B5EF4-FFF2-40B4-BE49-F238E27FC236}">
                <a16:creationId xmlns:a16="http://schemas.microsoft.com/office/drawing/2014/main" id="{5FA9BF7E-DE27-4BDA-BB4C-59AD281F9D62}"/>
              </a:ext>
            </a:extLst>
          </p:cNvPr>
          <p:cNvSpPr txBox="1"/>
          <p:nvPr/>
        </p:nvSpPr>
        <p:spPr>
          <a:xfrm>
            <a:off x="-1952625" y="2644214"/>
            <a:ext cx="184731" cy="369332"/>
          </a:xfrm>
          <a:prstGeom prst="rect">
            <a:avLst/>
          </a:prstGeom>
          <a:noFill/>
        </p:spPr>
        <p:txBody>
          <a:bodyPr wrap="none" rtlCol="0">
            <a:spAutoFit/>
          </a:bodyPr>
          <a:lstStyle/>
          <a:p>
            <a:endParaRPr kumimoji="1" lang="ja-JP" altLang="en-US" dirty="0"/>
          </a:p>
        </p:txBody>
      </p:sp>
      <p:sp>
        <p:nvSpPr>
          <p:cNvPr id="50" name="テキスト ボックス 49">
            <a:extLst>
              <a:ext uri="{FF2B5EF4-FFF2-40B4-BE49-F238E27FC236}">
                <a16:creationId xmlns:a16="http://schemas.microsoft.com/office/drawing/2014/main" id="{F4E3C561-ADA2-46AF-9F4F-6CA852FE9F4C}"/>
              </a:ext>
            </a:extLst>
          </p:cNvPr>
          <p:cNvSpPr txBox="1"/>
          <p:nvPr/>
        </p:nvSpPr>
        <p:spPr>
          <a:xfrm>
            <a:off x="4699808" y="5058944"/>
            <a:ext cx="3542739" cy="1107996"/>
          </a:xfrm>
          <a:prstGeom prst="rect">
            <a:avLst/>
          </a:prstGeom>
          <a:noFill/>
          <a:ln>
            <a:solidFill>
              <a:srgbClr val="FF0000"/>
            </a:solidFill>
          </a:ln>
        </p:spPr>
        <p:txBody>
          <a:bodyPr wrap="square" rtlCol="0">
            <a:spAutoFit/>
          </a:bodyPr>
          <a:lstStyle/>
          <a:p>
            <a:pPr algn="ctr"/>
            <a:r>
              <a:rPr lang="ja-JP" altLang="en-US" sz="2200" dirty="0"/>
              <a:t>通信トラヒックの</a:t>
            </a:r>
            <a:br>
              <a:rPr lang="en-US" altLang="ja-JP" sz="2200" dirty="0"/>
            </a:br>
            <a:r>
              <a:rPr lang="ja-JP" altLang="en-US" sz="2200" dirty="0"/>
              <a:t>変化が激しい応答遅延が</a:t>
            </a:r>
            <a:br>
              <a:rPr lang="en-US" altLang="ja-JP" sz="2200" dirty="0"/>
            </a:br>
            <a:r>
              <a:rPr lang="ja-JP" altLang="en-US" sz="2200" dirty="0"/>
              <a:t>似た傾向を示した可能性</a:t>
            </a:r>
            <a:endParaRPr kumimoji="1" lang="ja-JP" altLang="en-US" sz="2200" dirty="0"/>
          </a:p>
        </p:txBody>
      </p:sp>
      <p:pic>
        <p:nvPicPr>
          <p:cNvPr id="21" name="図 20">
            <a:extLst>
              <a:ext uri="{FF2B5EF4-FFF2-40B4-BE49-F238E27FC236}">
                <a16:creationId xmlns:a16="http://schemas.microsoft.com/office/drawing/2014/main" id="{7BF380B1-B576-4ADE-809D-FBDFB86D18E7}"/>
              </a:ext>
            </a:extLst>
          </p:cNvPr>
          <p:cNvPicPr>
            <a:picLocks noChangeAspect="1"/>
          </p:cNvPicPr>
          <p:nvPr/>
        </p:nvPicPr>
        <p:blipFill>
          <a:blip r:embed="rId3"/>
          <a:stretch>
            <a:fillRect/>
          </a:stretch>
        </p:blipFill>
        <p:spPr>
          <a:xfrm>
            <a:off x="285911" y="1112956"/>
            <a:ext cx="3231480" cy="2414016"/>
          </a:xfrm>
          <a:prstGeom prst="rect">
            <a:avLst/>
          </a:prstGeom>
        </p:spPr>
      </p:pic>
      <p:pic>
        <p:nvPicPr>
          <p:cNvPr id="23" name="図 22">
            <a:extLst>
              <a:ext uri="{FF2B5EF4-FFF2-40B4-BE49-F238E27FC236}">
                <a16:creationId xmlns:a16="http://schemas.microsoft.com/office/drawing/2014/main" id="{8D8C8616-3B1A-4C48-B350-05F7505F1B24}"/>
              </a:ext>
            </a:extLst>
          </p:cNvPr>
          <p:cNvPicPr>
            <a:picLocks noChangeAspect="1"/>
          </p:cNvPicPr>
          <p:nvPr/>
        </p:nvPicPr>
        <p:blipFill>
          <a:blip r:embed="rId4"/>
          <a:stretch>
            <a:fillRect/>
          </a:stretch>
        </p:blipFill>
        <p:spPr>
          <a:xfrm>
            <a:off x="299777" y="4117420"/>
            <a:ext cx="3231480" cy="2414016"/>
          </a:xfrm>
          <a:prstGeom prst="rect">
            <a:avLst/>
          </a:prstGeom>
        </p:spPr>
      </p:pic>
      <p:pic>
        <p:nvPicPr>
          <p:cNvPr id="26" name="図 25">
            <a:extLst>
              <a:ext uri="{FF2B5EF4-FFF2-40B4-BE49-F238E27FC236}">
                <a16:creationId xmlns:a16="http://schemas.microsoft.com/office/drawing/2014/main" id="{7539C2D1-E97C-4A2A-A5F5-72B4ABD28DE0}"/>
              </a:ext>
            </a:extLst>
          </p:cNvPr>
          <p:cNvPicPr>
            <a:picLocks noChangeAspect="1"/>
          </p:cNvPicPr>
          <p:nvPr/>
        </p:nvPicPr>
        <p:blipFill>
          <a:blip r:embed="rId5"/>
          <a:stretch>
            <a:fillRect/>
          </a:stretch>
        </p:blipFill>
        <p:spPr>
          <a:xfrm>
            <a:off x="2634113" y="3815023"/>
            <a:ext cx="934919" cy="1530897"/>
          </a:xfrm>
          <a:prstGeom prst="rect">
            <a:avLst/>
          </a:prstGeom>
        </p:spPr>
      </p:pic>
      <p:sp>
        <p:nvSpPr>
          <p:cNvPr id="27" name="テキスト ボックス 26">
            <a:extLst>
              <a:ext uri="{FF2B5EF4-FFF2-40B4-BE49-F238E27FC236}">
                <a16:creationId xmlns:a16="http://schemas.microsoft.com/office/drawing/2014/main" id="{EC347AFD-78A6-4B88-B354-0488B60D716E}"/>
              </a:ext>
            </a:extLst>
          </p:cNvPr>
          <p:cNvSpPr txBox="1"/>
          <p:nvPr/>
        </p:nvSpPr>
        <p:spPr>
          <a:xfrm>
            <a:off x="1229121" y="3535265"/>
            <a:ext cx="1800493" cy="369332"/>
          </a:xfrm>
          <a:prstGeom prst="rect">
            <a:avLst/>
          </a:prstGeom>
          <a:noFill/>
        </p:spPr>
        <p:txBody>
          <a:bodyPr wrap="square" rtlCol="0">
            <a:spAutoFit/>
          </a:bodyPr>
          <a:lstStyle/>
          <a:p>
            <a:r>
              <a:rPr kumimoji="1" lang="ja-JP" altLang="en-US" dirty="0"/>
              <a:t>時間帯での分類</a:t>
            </a:r>
          </a:p>
        </p:txBody>
      </p:sp>
      <p:sp>
        <p:nvSpPr>
          <p:cNvPr id="29" name="テキスト ボックス 28">
            <a:extLst>
              <a:ext uri="{FF2B5EF4-FFF2-40B4-BE49-F238E27FC236}">
                <a16:creationId xmlns:a16="http://schemas.microsoft.com/office/drawing/2014/main" id="{1CBD1AB1-7D1F-4541-9307-E35D5728CDDD}"/>
              </a:ext>
            </a:extLst>
          </p:cNvPr>
          <p:cNvSpPr txBox="1"/>
          <p:nvPr/>
        </p:nvSpPr>
        <p:spPr>
          <a:xfrm>
            <a:off x="1271793" y="6513818"/>
            <a:ext cx="1569660" cy="369332"/>
          </a:xfrm>
          <a:prstGeom prst="rect">
            <a:avLst/>
          </a:prstGeom>
          <a:noFill/>
        </p:spPr>
        <p:txBody>
          <a:bodyPr wrap="square" rtlCol="0">
            <a:spAutoFit/>
          </a:bodyPr>
          <a:lstStyle/>
          <a:p>
            <a:r>
              <a:rPr kumimoji="1" lang="ja-JP" altLang="en-US" dirty="0"/>
              <a:t>曜日での分類</a:t>
            </a:r>
          </a:p>
        </p:txBody>
      </p:sp>
      <p:pic>
        <p:nvPicPr>
          <p:cNvPr id="31" name="図 30">
            <a:extLst>
              <a:ext uri="{FF2B5EF4-FFF2-40B4-BE49-F238E27FC236}">
                <a16:creationId xmlns:a16="http://schemas.microsoft.com/office/drawing/2014/main" id="{83CF8FA4-D670-4B3C-85A4-EB7EBDFBF3A7}"/>
              </a:ext>
            </a:extLst>
          </p:cNvPr>
          <p:cNvPicPr>
            <a:picLocks noChangeAspect="1"/>
          </p:cNvPicPr>
          <p:nvPr/>
        </p:nvPicPr>
        <p:blipFill>
          <a:blip r:embed="rId6"/>
          <a:stretch>
            <a:fillRect/>
          </a:stretch>
        </p:blipFill>
        <p:spPr>
          <a:xfrm>
            <a:off x="2747693" y="1072865"/>
            <a:ext cx="923863" cy="1378505"/>
          </a:xfrm>
          <a:prstGeom prst="rect">
            <a:avLst/>
          </a:prstGeom>
        </p:spPr>
      </p:pic>
      <p:sp>
        <p:nvSpPr>
          <p:cNvPr id="2" name="正方形/長方形 1">
            <a:extLst>
              <a:ext uri="{FF2B5EF4-FFF2-40B4-BE49-F238E27FC236}">
                <a16:creationId xmlns:a16="http://schemas.microsoft.com/office/drawing/2014/main" id="{8B9AB421-C1C3-4666-A38F-3E34B9B77421}"/>
              </a:ext>
            </a:extLst>
          </p:cNvPr>
          <p:cNvSpPr/>
          <p:nvPr/>
        </p:nvSpPr>
        <p:spPr>
          <a:xfrm>
            <a:off x="3825622" y="3788882"/>
            <a:ext cx="4572000" cy="769441"/>
          </a:xfrm>
          <a:prstGeom prst="rect">
            <a:avLst/>
          </a:prstGeom>
        </p:spPr>
        <p:txBody>
          <a:bodyPr>
            <a:spAutoFit/>
          </a:bodyPr>
          <a:lstStyle/>
          <a:p>
            <a:pPr algn="ctr"/>
            <a:r>
              <a:rPr lang="ja-JP" altLang="en-US" sz="2200" dirty="0"/>
              <a:t>一日を通じてトラヒック量の</a:t>
            </a:r>
            <a:br>
              <a:rPr lang="en-US" altLang="ja-JP" sz="2200" dirty="0"/>
            </a:br>
            <a:r>
              <a:rPr lang="ja-JP" altLang="en-US" sz="2200" dirty="0"/>
              <a:t>変化が激しい</a:t>
            </a:r>
            <a:endParaRPr kumimoji="1" lang="ja-JP" altLang="en-US" sz="2200" dirty="0"/>
          </a:p>
        </p:txBody>
      </p:sp>
      <p:sp>
        <p:nvSpPr>
          <p:cNvPr id="6" name="正方形/長方形 5">
            <a:extLst>
              <a:ext uri="{FF2B5EF4-FFF2-40B4-BE49-F238E27FC236}">
                <a16:creationId xmlns:a16="http://schemas.microsoft.com/office/drawing/2014/main" id="{2AB7D0EE-5BC2-4EA1-8D19-3A1E868FB172}"/>
              </a:ext>
            </a:extLst>
          </p:cNvPr>
          <p:cNvSpPr/>
          <p:nvPr/>
        </p:nvSpPr>
        <p:spPr>
          <a:xfrm>
            <a:off x="641350" y="1155847"/>
            <a:ext cx="3020127" cy="2089150"/>
          </a:xfrm>
          <a:prstGeom prst="rect">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7" name="直線コネクタ 56">
            <a:extLst>
              <a:ext uri="{FF2B5EF4-FFF2-40B4-BE49-F238E27FC236}">
                <a16:creationId xmlns:a16="http://schemas.microsoft.com/office/drawing/2014/main" id="{E85CFA9C-9B12-4DF3-B9A5-19CDA97DBB51}"/>
              </a:ext>
            </a:extLst>
          </p:cNvPr>
          <p:cNvCxnSpPr/>
          <p:nvPr/>
        </p:nvCxnSpPr>
        <p:spPr>
          <a:xfrm>
            <a:off x="4160792" y="3793814"/>
            <a:ext cx="0" cy="831638"/>
          </a:xfrm>
          <a:prstGeom prst="line">
            <a:avLst/>
          </a:prstGeom>
        </p:spPr>
        <p:style>
          <a:lnRef idx="3">
            <a:schemeClr val="dk1"/>
          </a:lnRef>
          <a:fillRef idx="0">
            <a:schemeClr val="dk1"/>
          </a:fillRef>
          <a:effectRef idx="2">
            <a:schemeClr val="dk1"/>
          </a:effectRef>
          <a:fontRef idx="minor">
            <a:schemeClr val="tx1"/>
          </a:fontRef>
        </p:style>
      </p:cxnSp>
      <p:sp>
        <p:nvSpPr>
          <p:cNvPr id="64" name="フリーフォーム: 図形 63">
            <a:extLst>
              <a:ext uri="{FF2B5EF4-FFF2-40B4-BE49-F238E27FC236}">
                <a16:creationId xmlns:a16="http://schemas.microsoft.com/office/drawing/2014/main" id="{88466DE7-7670-459E-BFEC-F607DB335D89}"/>
              </a:ext>
            </a:extLst>
          </p:cNvPr>
          <p:cNvSpPr/>
          <p:nvPr/>
        </p:nvSpPr>
        <p:spPr>
          <a:xfrm>
            <a:off x="641375" y="3922801"/>
            <a:ext cx="3020127" cy="2337386"/>
          </a:xfrm>
          <a:custGeom>
            <a:avLst/>
            <a:gdLst>
              <a:gd name="connsiteX0" fmla="*/ 2200079 w 3020127"/>
              <a:gd name="connsiteY0" fmla="*/ 528426 h 2337386"/>
              <a:gd name="connsiteX1" fmla="*/ 2200079 w 3020127"/>
              <a:gd name="connsiteY1" fmla="*/ 1413139 h 2337386"/>
              <a:gd name="connsiteX2" fmla="*/ 2776154 w 3020127"/>
              <a:gd name="connsiteY2" fmla="*/ 1413139 h 2337386"/>
              <a:gd name="connsiteX3" fmla="*/ 2776154 w 3020127"/>
              <a:gd name="connsiteY3" fmla="*/ 528426 h 2337386"/>
              <a:gd name="connsiteX4" fmla="*/ 2124773 w 3020127"/>
              <a:gd name="connsiteY4" fmla="*/ 201119 h 2337386"/>
              <a:gd name="connsiteX5" fmla="*/ 2124773 w 3020127"/>
              <a:gd name="connsiteY5" fmla="*/ 484887 h 2337386"/>
              <a:gd name="connsiteX6" fmla="*/ 2692342 w 3020127"/>
              <a:gd name="connsiteY6" fmla="*/ 484887 h 2337386"/>
              <a:gd name="connsiteX7" fmla="*/ 2692342 w 3020127"/>
              <a:gd name="connsiteY7" fmla="*/ 201119 h 2337386"/>
              <a:gd name="connsiteX8" fmla="*/ 0 w 3020127"/>
              <a:gd name="connsiteY8" fmla="*/ 0 h 2337386"/>
              <a:gd name="connsiteX9" fmla="*/ 3020127 w 3020127"/>
              <a:gd name="connsiteY9" fmla="*/ 0 h 2337386"/>
              <a:gd name="connsiteX10" fmla="*/ 3020127 w 3020127"/>
              <a:gd name="connsiteY10" fmla="*/ 2337386 h 2337386"/>
              <a:gd name="connsiteX11" fmla="*/ 0 w 3020127"/>
              <a:gd name="connsiteY11" fmla="*/ 2337386 h 2337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20127" h="2337386">
                <a:moveTo>
                  <a:pt x="2200079" y="528426"/>
                </a:moveTo>
                <a:lnTo>
                  <a:pt x="2200079" y="1413139"/>
                </a:lnTo>
                <a:lnTo>
                  <a:pt x="2776154" y="1413139"/>
                </a:lnTo>
                <a:lnTo>
                  <a:pt x="2776154" y="528426"/>
                </a:lnTo>
                <a:close/>
                <a:moveTo>
                  <a:pt x="2124773" y="201119"/>
                </a:moveTo>
                <a:lnTo>
                  <a:pt x="2124773" y="484887"/>
                </a:lnTo>
                <a:lnTo>
                  <a:pt x="2692342" y="484887"/>
                </a:lnTo>
                <a:lnTo>
                  <a:pt x="2692342" y="201119"/>
                </a:lnTo>
                <a:close/>
                <a:moveTo>
                  <a:pt x="0" y="0"/>
                </a:moveTo>
                <a:lnTo>
                  <a:pt x="3020127" y="0"/>
                </a:lnTo>
                <a:lnTo>
                  <a:pt x="3020127" y="2337386"/>
                </a:lnTo>
                <a:lnTo>
                  <a:pt x="0" y="2337386"/>
                </a:lnTo>
                <a:close/>
              </a:path>
            </a:pathLst>
          </a:cu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4" name="図 83">
            <a:extLst>
              <a:ext uri="{FF2B5EF4-FFF2-40B4-BE49-F238E27FC236}">
                <a16:creationId xmlns:a16="http://schemas.microsoft.com/office/drawing/2014/main" id="{A1D3F1EE-F20F-40E1-851E-5601F1E12C84}"/>
              </a:ext>
            </a:extLst>
          </p:cNvPr>
          <p:cNvPicPr>
            <a:picLocks noChangeAspect="1"/>
          </p:cNvPicPr>
          <p:nvPr/>
        </p:nvPicPr>
        <p:blipFill>
          <a:blip r:embed="rId7"/>
          <a:stretch>
            <a:fillRect/>
          </a:stretch>
        </p:blipFill>
        <p:spPr>
          <a:xfrm>
            <a:off x="2095656" y="4445876"/>
            <a:ext cx="1353429" cy="1225402"/>
          </a:xfrm>
          <a:prstGeom prst="rect">
            <a:avLst/>
          </a:prstGeom>
        </p:spPr>
      </p:pic>
      <p:cxnSp>
        <p:nvCxnSpPr>
          <p:cNvPr id="85" name="直線コネクタ 84">
            <a:extLst>
              <a:ext uri="{FF2B5EF4-FFF2-40B4-BE49-F238E27FC236}">
                <a16:creationId xmlns:a16="http://schemas.microsoft.com/office/drawing/2014/main" id="{19D0C8B0-4594-4B29-AE06-285040F8E227}"/>
              </a:ext>
            </a:extLst>
          </p:cNvPr>
          <p:cNvCxnSpPr>
            <a:cxnSpLocks/>
          </p:cNvCxnSpPr>
          <p:nvPr/>
        </p:nvCxnSpPr>
        <p:spPr>
          <a:xfrm flipH="1">
            <a:off x="3379859" y="4187358"/>
            <a:ext cx="773940" cy="330785"/>
          </a:xfrm>
          <a:prstGeom prst="line">
            <a:avLst/>
          </a:prstGeom>
        </p:spPr>
        <p:style>
          <a:lnRef idx="3">
            <a:schemeClr val="dk1"/>
          </a:lnRef>
          <a:fillRef idx="0">
            <a:schemeClr val="dk1"/>
          </a:fillRef>
          <a:effectRef idx="2">
            <a:schemeClr val="dk1"/>
          </a:effectRef>
          <a:fontRef idx="minor">
            <a:schemeClr val="tx1"/>
          </a:fontRef>
        </p:style>
      </p:cxnSp>
      <p:sp>
        <p:nvSpPr>
          <p:cNvPr id="87" name="円弧 86">
            <a:extLst>
              <a:ext uri="{FF2B5EF4-FFF2-40B4-BE49-F238E27FC236}">
                <a16:creationId xmlns:a16="http://schemas.microsoft.com/office/drawing/2014/main" id="{F39ADF05-86F0-4658-A360-BFE4101933CD}"/>
              </a:ext>
            </a:extLst>
          </p:cNvPr>
          <p:cNvSpPr/>
          <p:nvPr/>
        </p:nvSpPr>
        <p:spPr>
          <a:xfrm>
            <a:off x="3088659" y="4140220"/>
            <a:ext cx="314320" cy="303397"/>
          </a:xfrm>
          <a:prstGeom prst="arc">
            <a:avLst>
              <a:gd name="adj1" fmla="val 18320390"/>
              <a:gd name="adj2" fmla="val 3135081"/>
            </a:avLst>
          </a:prstGeom>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p:sp>
        <p:nvSpPr>
          <p:cNvPr id="88" name="正方形/長方形 87">
            <a:extLst>
              <a:ext uri="{FF2B5EF4-FFF2-40B4-BE49-F238E27FC236}">
                <a16:creationId xmlns:a16="http://schemas.microsoft.com/office/drawing/2014/main" id="{E6A2A0A5-E895-4C29-A5E6-77E7D1F934E1}"/>
              </a:ext>
            </a:extLst>
          </p:cNvPr>
          <p:cNvSpPr/>
          <p:nvPr/>
        </p:nvSpPr>
        <p:spPr>
          <a:xfrm>
            <a:off x="4199241" y="2561839"/>
            <a:ext cx="3902411" cy="769441"/>
          </a:xfrm>
          <a:prstGeom prst="rect">
            <a:avLst/>
          </a:prstGeom>
        </p:spPr>
        <p:txBody>
          <a:bodyPr wrap="square">
            <a:spAutoFit/>
          </a:bodyPr>
          <a:lstStyle/>
          <a:p>
            <a:pPr algn="ctr"/>
            <a:r>
              <a:rPr lang="ja-JP" altLang="en-US" sz="2200" dirty="0"/>
              <a:t>一日を通じてトラヒック量の</a:t>
            </a:r>
            <a:br>
              <a:rPr lang="en-US" altLang="ja-JP" sz="2200" dirty="0"/>
            </a:br>
            <a:r>
              <a:rPr lang="ja-JP" altLang="en-US" sz="2200" dirty="0"/>
              <a:t>変化が緩やか</a:t>
            </a:r>
            <a:endParaRPr kumimoji="1" lang="ja-JP" altLang="en-US" sz="2200" dirty="0"/>
          </a:p>
        </p:txBody>
      </p:sp>
      <p:cxnSp>
        <p:nvCxnSpPr>
          <p:cNvPr id="89" name="直線コネクタ 88">
            <a:extLst>
              <a:ext uri="{FF2B5EF4-FFF2-40B4-BE49-F238E27FC236}">
                <a16:creationId xmlns:a16="http://schemas.microsoft.com/office/drawing/2014/main" id="{36D23F83-43EA-4595-A5DB-761829DD6E03}"/>
              </a:ext>
            </a:extLst>
          </p:cNvPr>
          <p:cNvCxnSpPr>
            <a:cxnSpLocks/>
          </p:cNvCxnSpPr>
          <p:nvPr/>
        </p:nvCxnSpPr>
        <p:spPr>
          <a:xfrm>
            <a:off x="4160792" y="2561839"/>
            <a:ext cx="0" cy="831638"/>
          </a:xfrm>
          <a:prstGeom prst="line">
            <a:avLst/>
          </a:prstGeom>
        </p:spPr>
        <p:style>
          <a:lnRef idx="3">
            <a:schemeClr val="dk1"/>
          </a:lnRef>
          <a:fillRef idx="0">
            <a:schemeClr val="dk1"/>
          </a:fillRef>
          <a:effectRef idx="2">
            <a:schemeClr val="dk1"/>
          </a:effectRef>
          <a:fontRef idx="minor">
            <a:schemeClr val="tx1"/>
          </a:fontRef>
        </p:style>
      </p:cxnSp>
      <p:cxnSp>
        <p:nvCxnSpPr>
          <p:cNvPr id="90" name="直線コネクタ 89">
            <a:extLst>
              <a:ext uri="{FF2B5EF4-FFF2-40B4-BE49-F238E27FC236}">
                <a16:creationId xmlns:a16="http://schemas.microsoft.com/office/drawing/2014/main" id="{6DD3D827-9300-484E-8F8B-F5336363E1D6}"/>
              </a:ext>
            </a:extLst>
          </p:cNvPr>
          <p:cNvCxnSpPr>
            <a:cxnSpLocks/>
          </p:cNvCxnSpPr>
          <p:nvPr/>
        </p:nvCxnSpPr>
        <p:spPr>
          <a:xfrm flipH="1">
            <a:off x="3429988" y="3025227"/>
            <a:ext cx="726918" cy="1222092"/>
          </a:xfrm>
          <a:prstGeom prst="line">
            <a:avLst/>
          </a:prstGeom>
        </p:spPr>
        <p:style>
          <a:lnRef idx="3">
            <a:schemeClr val="dk1"/>
          </a:lnRef>
          <a:fillRef idx="0">
            <a:schemeClr val="dk1"/>
          </a:fillRef>
          <a:effectRef idx="2">
            <a:schemeClr val="dk1"/>
          </a:effectRef>
          <a:fontRef idx="minor">
            <a:schemeClr val="tx1"/>
          </a:fontRef>
        </p:style>
      </p:cxnSp>
      <p:sp>
        <p:nvSpPr>
          <p:cNvPr id="28" name="正方形/長方形 27">
            <a:extLst>
              <a:ext uri="{FF2B5EF4-FFF2-40B4-BE49-F238E27FC236}">
                <a16:creationId xmlns:a16="http://schemas.microsoft.com/office/drawing/2014/main" id="{A1A1F1AA-7D30-4116-B2D7-63CDD46F9C33}"/>
              </a:ext>
            </a:extLst>
          </p:cNvPr>
          <p:cNvSpPr/>
          <p:nvPr/>
        </p:nvSpPr>
        <p:spPr>
          <a:xfrm>
            <a:off x="2095656" y="4537731"/>
            <a:ext cx="277967" cy="51249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B18CA6EF-B5EC-414D-97C9-B9E7EDDE8C5B}"/>
              </a:ext>
            </a:extLst>
          </p:cNvPr>
          <p:cNvSpPr/>
          <p:nvPr/>
        </p:nvSpPr>
        <p:spPr>
          <a:xfrm>
            <a:off x="3343361" y="4446342"/>
            <a:ext cx="93507" cy="8318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B1E8C088-7E8B-4BEE-A95F-C8693C11644B}"/>
              </a:ext>
            </a:extLst>
          </p:cNvPr>
          <p:cNvSpPr/>
          <p:nvPr/>
        </p:nvSpPr>
        <p:spPr>
          <a:xfrm>
            <a:off x="2841453" y="5068855"/>
            <a:ext cx="489691" cy="154647"/>
          </a:xfrm>
          <a:prstGeom prst="rect">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CB9547EA-34FB-46E4-AE06-F1F3CDBDB76E}"/>
              </a:ext>
            </a:extLst>
          </p:cNvPr>
          <p:cNvSpPr/>
          <p:nvPr/>
        </p:nvSpPr>
        <p:spPr>
          <a:xfrm>
            <a:off x="2851727" y="4617069"/>
            <a:ext cx="489691" cy="154647"/>
          </a:xfrm>
          <a:prstGeom prst="rect">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E0A3ACDE-9602-489C-A080-5FEABC42396B}"/>
              </a:ext>
            </a:extLst>
          </p:cNvPr>
          <p:cNvSpPr/>
          <p:nvPr/>
        </p:nvSpPr>
        <p:spPr>
          <a:xfrm>
            <a:off x="2784044" y="4935602"/>
            <a:ext cx="489691" cy="154647"/>
          </a:xfrm>
          <a:prstGeom prst="rect">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コネクタ 35">
            <a:extLst>
              <a:ext uri="{FF2B5EF4-FFF2-40B4-BE49-F238E27FC236}">
                <a16:creationId xmlns:a16="http://schemas.microsoft.com/office/drawing/2014/main" id="{0B1D0DD8-7620-4826-944D-AC307F8E1CA0}"/>
              </a:ext>
            </a:extLst>
          </p:cNvPr>
          <p:cNvCxnSpPr>
            <a:cxnSpLocks/>
            <a:endCxn id="5" idx="3"/>
          </p:cNvCxnSpPr>
          <p:nvPr/>
        </p:nvCxnSpPr>
        <p:spPr>
          <a:xfrm flipH="1">
            <a:off x="3436868" y="4220831"/>
            <a:ext cx="716932" cy="641456"/>
          </a:xfrm>
          <a:prstGeom prst="line">
            <a:avLst/>
          </a:prstGeom>
        </p:spPr>
        <p:style>
          <a:lnRef idx="3">
            <a:schemeClr val="dk1"/>
          </a:lnRef>
          <a:fillRef idx="0">
            <a:schemeClr val="dk1"/>
          </a:fillRef>
          <a:effectRef idx="2">
            <a:schemeClr val="dk1"/>
          </a:effectRef>
          <a:fontRef idx="minor">
            <a:schemeClr val="tx1"/>
          </a:fontRef>
        </p:style>
      </p:cxnSp>
      <p:sp>
        <p:nvSpPr>
          <p:cNvPr id="42" name="正方形/長方形 41">
            <a:extLst>
              <a:ext uri="{FF2B5EF4-FFF2-40B4-BE49-F238E27FC236}">
                <a16:creationId xmlns:a16="http://schemas.microsoft.com/office/drawing/2014/main" id="{0EE6BE60-11DC-4352-B16D-9A7116BF9274}"/>
              </a:ext>
            </a:extLst>
          </p:cNvPr>
          <p:cNvSpPr/>
          <p:nvPr/>
        </p:nvSpPr>
        <p:spPr>
          <a:xfrm>
            <a:off x="2095656" y="5269102"/>
            <a:ext cx="277967" cy="41300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20BB38D4-E0C0-461C-9977-A6CDBCA91F6A}"/>
              </a:ext>
            </a:extLst>
          </p:cNvPr>
          <p:cNvSpPr txBox="1"/>
          <p:nvPr/>
        </p:nvSpPr>
        <p:spPr>
          <a:xfrm>
            <a:off x="5845855" y="673219"/>
            <a:ext cx="3185487" cy="369332"/>
          </a:xfrm>
          <a:prstGeom prst="rect">
            <a:avLst/>
          </a:prstGeom>
          <a:noFill/>
        </p:spPr>
        <p:txBody>
          <a:bodyPr wrap="none" rtlCol="0">
            <a:spAutoFit/>
          </a:bodyPr>
          <a:lstStyle/>
          <a:p>
            <a:r>
              <a:rPr kumimoji="1" lang="ja-JP" altLang="en-US" dirty="0">
                <a:solidFill>
                  <a:schemeClr val="bg1"/>
                </a:solidFill>
              </a:rPr>
              <a:t>～クラスタリングによる分析</a:t>
            </a:r>
            <a:endParaRPr kumimoji="1" lang="en-US" altLang="ja-JP" dirty="0">
              <a:solidFill>
                <a:schemeClr val="bg1"/>
              </a:solidFill>
            </a:endParaRPr>
          </a:p>
        </p:txBody>
      </p:sp>
      <p:sp>
        <p:nvSpPr>
          <p:cNvPr id="37" name="正方形/長方形 36">
            <a:extLst>
              <a:ext uri="{FF2B5EF4-FFF2-40B4-BE49-F238E27FC236}">
                <a16:creationId xmlns:a16="http://schemas.microsoft.com/office/drawing/2014/main" id="{8DD4A2EB-5DD4-4EE4-94B3-B80DA0B9746D}"/>
              </a:ext>
            </a:extLst>
          </p:cNvPr>
          <p:cNvSpPr/>
          <p:nvPr/>
        </p:nvSpPr>
        <p:spPr>
          <a:xfrm>
            <a:off x="2119862" y="3292539"/>
            <a:ext cx="202055" cy="1151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C51C1F37-1E35-46EB-A962-B83C2CA326D0}"/>
              </a:ext>
            </a:extLst>
          </p:cNvPr>
          <p:cNvSpPr txBox="1"/>
          <p:nvPr/>
        </p:nvSpPr>
        <p:spPr>
          <a:xfrm>
            <a:off x="2095656" y="3162817"/>
            <a:ext cx="388311" cy="369332"/>
          </a:xfrm>
          <a:prstGeom prst="rect">
            <a:avLst/>
          </a:prstGeom>
          <a:noFill/>
        </p:spPr>
        <p:txBody>
          <a:bodyPr wrap="square" rtlCol="0">
            <a:spAutoFit/>
          </a:bodyPr>
          <a:lstStyle/>
          <a:p>
            <a:r>
              <a:rPr kumimoji="1" lang="en-US" altLang="ja-JP" b="1" dirty="0"/>
              <a:t>5</a:t>
            </a:r>
            <a:endParaRPr kumimoji="1" lang="ja-JP" altLang="en-US" b="1" dirty="0"/>
          </a:p>
        </p:txBody>
      </p:sp>
      <p:sp>
        <p:nvSpPr>
          <p:cNvPr id="39" name="正方形/長方形 38">
            <a:extLst>
              <a:ext uri="{FF2B5EF4-FFF2-40B4-BE49-F238E27FC236}">
                <a16:creationId xmlns:a16="http://schemas.microsoft.com/office/drawing/2014/main" id="{996E8193-C2B8-47A3-86CE-35DAC0137DC4}"/>
              </a:ext>
            </a:extLst>
          </p:cNvPr>
          <p:cNvSpPr/>
          <p:nvPr/>
        </p:nvSpPr>
        <p:spPr>
          <a:xfrm>
            <a:off x="2830716" y="3295777"/>
            <a:ext cx="202055" cy="1151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a:extLst>
              <a:ext uri="{FF2B5EF4-FFF2-40B4-BE49-F238E27FC236}">
                <a16:creationId xmlns:a16="http://schemas.microsoft.com/office/drawing/2014/main" id="{84BE9E9B-291D-4E5D-B7B9-1940FD505A35}"/>
              </a:ext>
            </a:extLst>
          </p:cNvPr>
          <p:cNvSpPr txBox="1"/>
          <p:nvPr/>
        </p:nvSpPr>
        <p:spPr>
          <a:xfrm>
            <a:off x="2845579" y="3161747"/>
            <a:ext cx="388311" cy="369332"/>
          </a:xfrm>
          <a:prstGeom prst="rect">
            <a:avLst/>
          </a:prstGeom>
          <a:noFill/>
        </p:spPr>
        <p:txBody>
          <a:bodyPr wrap="square" rtlCol="0">
            <a:spAutoFit/>
          </a:bodyPr>
          <a:lstStyle/>
          <a:p>
            <a:r>
              <a:rPr kumimoji="1" lang="en-US" altLang="ja-JP" b="1" dirty="0"/>
              <a:t>7</a:t>
            </a:r>
            <a:endParaRPr kumimoji="1" lang="ja-JP" altLang="en-US" b="1" dirty="0"/>
          </a:p>
        </p:txBody>
      </p:sp>
      <p:sp>
        <p:nvSpPr>
          <p:cNvPr id="41" name="正方形/長方形 40">
            <a:extLst>
              <a:ext uri="{FF2B5EF4-FFF2-40B4-BE49-F238E27FC236}">
                <a16:creationId xmlns:a16="http://schemas.microsoft.com/office/drawing/2014/main" id="{DDC1EBFD-8AF2-4AE7-A7D7-3F9559DCB392}"/>
              </a:ext>
            </a:extLst>
          </p:cNvPr>
          <p:cNvSpPr/>
          <p:nvPr/>
        </p:nvSpPr>
        <p:spPr>
          <a:xfrm>
            <a:off x="2119862" y="6298928"/>
            <a:ext cx="202055" cy="1151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a:extLst>
              <a:ext uri="{FF2B5EF4-FFF2-40B4-BE49-F238E27FC236}">
                <a16:creationId xmlns:a16="http://schemas.microsoft.com/office/drawing/2014/main" id="{5D30CF20-19FD-41DF-A9B3-EFEE7040AAB3}"/>
              </a:ext>
            </a:extLst>
          </p:cNvPr>
          <p:cNvSpPr txBox="1"/>
          <p:nvPr/>
        </p:nvSpPr>
        <p:spPr>
          <a:xfrm>
            <a:off x="2095656" y="6164938"/>
            <a:ext cx="388311" cy="369332"/>
          </a:xfrm>
          <a:prstGeom prst="rect">
            <a:avLst/>
          </a:prstGeom>
          <a:noFill/>
        </p:spPr>
        <p:txBody>
          <a:bodyPr wrap="square" rtlCol="0">
            <a:spAutoFit/>
          </a:bodyPr>
          <a:lstStyle/>
          <a:p>
            <a:r>
              <a:rPr kumimoji="1" lang="en-US" altLang="ja-JP" b="1" dirty="0"/>
              <a:t>5</a:t>
            </a:r>
            <a:endParaRPr kumimoji="1" lang="ja-JP" altLang="en-US" b="1" dirty="0"/>
          </a:p>
        </p:txBody>
      </p:sp>
      <p:sp>
        <p:nvSpPr>
          <p:cNvPr id="44" name="正方形/長方形 43">
            <a:extLst>
              <a:ext uri="{FF2B5EF4-FFF2-40B4-BE49-F238E27FC236}">
                <a16:creationId xmlns:a16="http://schemas.microsoft.com/office/drawing/2014/main" id="{276CE1F4-70D1-4DE0-A8BA-5825F5F4E5DC}"/>
              </a:ext>
            </a:extLst>
          </p:cNvPr>
          <p:cNvSpPr/>
          <p:nvPr/>
        </p:nvSpPr>
        <p:spPr>
          <a:xfrm>
            <a:off x="2833170" y="6283009"/>
            <a:ext cx="202055" cy="1151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77369791-47E9-4B18-8154-059C18012CAC}"/>
              </a:ext>
            </a:extLst>
          </p:cNvPr>
          <p:cNvSpPr txBox="1"/>
          <p:nvPr/>
        </p:nvSpPr>
        <p:spPr>
          <a:xfrm>
            <a:off x="2808964" y="6149019"/>
            <a:ext cx="388311" cy="369332"/>
          </a:xfrm>
          <a:prstGeom prst="rect">
            <a:avLst/>
          </a:prstGeom>
          <a:noFill/>
        </p:spPr>
        <p:txBody>
          <a:bodyPr wrap="square" rtlCol="0">
            <a:spAutoFit/>
          </a:bodyPr>
          <a:lstStyle/>
          <a:p>
            <a:r>
              <a:rPr kumimoji="1" lang="en-US" altLang="ja-JP" b="1" dirty="0"/>
              <a:t>7</a:t>
            </a:r>
            <a:endParaRPr kumimoji="1" lang="ja-JP" altLang="en-US" b="1" dirty="0"/>
          </a:p>
        </p:txBody>
      </p:sp>
    </p:spTree>
    <p:extLst>
      <p:ext uri="{BB962C8B-B14F-4D97-AF65-F5344CB8AC3E}">
        <p14:creationId xmlns:p14="http://schemas.microsoft.com/office/powerpoint/2010/main" val="3050339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C0680505-2C0C-4F48-BDC0-E6419F55C3E7}"/>
              </a:ext>
            </a:extLst>
          </p:cNvPr>
          <p:cNvSpPr>
            <a:spLocks noGrp="1"/>
          </p:cNvSpPr>
          <p:nvPr>
            <p:ph idx="1"/>
          </p:nvPr>
        </p:nvSpPr>
        <p:spPr/>
        <p:txBody>
          <a:bodyPr>
            <a:normAutofit/>
          </a:bodyPr>
          <a:lstStyle/>
          <a:p>
            <a:pPr marL="0" indent="0">
              <a:buNone/>
            </a:pPr>
            <a:r>
              <a:rPr lang="ja-JP" altLang="en-US" sz="2200" dirty="0"/>
              <a:t>曜日，時間帯によらず多くのデータがクラスタ </a:t>
            </a:r>
            <a:r>
              <a:rPr lang="en-US" altLang="ja-JP" sz="2200" dirty="0"/>
              <a:t>1 </a:t>
            </a:r>
            <a:r>
              <a:rPr lang="ja-JP" altLang="en-US" sz="2200" dirty="0"/>
              <a:t>と </a:t>
            </a:r>
            <a:r>
              <a:rPr lang="en-US" altLang="ja-JP" sz="2200" dirty="0"/>
              <a:t>2 </a:t>
            </a:r>
            <a:r>
              <a:rPr lang="ja-JP" altLang="en-US" sz="2200" dirty="0"/>
              <a:t>に分類</a:t>
            </a:r>
            <a:endParaRPr lang="en-US" altLang="ja-JP" sz="2200" dirty="0"/>
          </a:p>
          <a:p>
            <a:pPr marL="0" indent="0">
              <a:buNone/>
            </a:pPr>
            <a:r>
              <a:rPr lang="ja-JP" altLang="en-US" sz="2200" dirty="0"/>
              <a:t>曜日や時間帯によらず，多くが似た傾向を示しやすい</a:t>
            </a:r>
            <a:endParaRPr lang="en-US" altLang="ja-JP" sz="2200" dirty="0"/>
          </a:p>
          <a:p>
            <a:pPr marL="0" indent="0">
              <a:buNone/>
            </a:pPr>
            <a:r>
              <a:rPr lang="en-US" altLang="ja-JP" sz="2200" dirty="0"/>
              <a:t>	</a:t>
            </a:r>
            <a:r>
              <a:rPr lang="ja-JP" altLang="en-US" sz="2200" dirty="0"/>
              <a:t>実測値の大きさによらず，</a:t>
            </a:r>
            <a:r>
              <a:rPr lang="en-US" altLang="ja-JP" sz="2200" dirty="0"/>
              <a:t>0ms </a:t>
            </a:r>
            <a:r>
              <a:rPr lang="ja-JP" altLang="en-US" sz="2200" dirty="0"/>
              <a:t>を中心に変化するため</a:t>
            </a:r>
            <a:endParaRPr lang="en-US" altLang="ja-JP" sz="2200" dirty="0"/>
          </a:p>
        </p:txBody>
      </p:sp>
      <p:sp>
        <p:nvSpPr>
          <p:cNvPr id="3" name="スライド番号プレースホルダー 2">
            <a:extLst>
              <a:ext uri="{FF2B5EF4-FFF2-40B4-BE49-F238E27FC236}">
                <a16:creationId xmlns:a16="http://schemas.microsoft.com/office/drawing/2014/main" id="{5D393381-BE68-4F2B-B740-95562E12C5FB}"/>
              </a:ext>
            </a:extLst>
          </p:cNvPr>
          <p:cNvSpPr>
            <a:spLocks noGrp="1"/>
          </p:cNvSpPr>
          <p:nvPr>
            <p:ph type="sldNum" sz="quarter" idx="12"/>
          </p:nvPr>
        </p:nvSpPr>
        <p:spPr/>
        <p:txBody>
          <a:bodyPr/>
          <a:lstStyle/>
          <a:p>
            <a:fld id="{0FE09158-4641-447D-A5C8-E118829299E3}" type="slidenum">
              <a:rPr kumimoji="1" lang="ja-JP" altLang="en-US" smtClean="0"/>
              <a:pPr/>
              <a:t>18</a:t>
            </a:fld>
            <a:endParaRPr kumimoji="1" lang="ja-JP" altLang="en-US" dirty="0"/>
          </a:p>
        </p:txBody>
      </p:sp>
      <p:sp>
        <p:nvSpPr>
          <p:cNvPr id="4" name="タイトル 3">
            <a:extLst>
              <a:ext uri="{FF2B5EF4-FFF2-40B4-BE49-F238E27FC236}">
                <a16:creationId xmlns:a16="http://schemas.microsoft.com/office/drawing/2014/main" id="{4B2EEE79-67B8-4A9D-A8BC-9A9B7BBF485F}"/>
              </a:ext>
            </a:extLst>
          </p:cNvPr>
          <p:cNvSpPr>
            <a:spLocks noGrp="1"/>
          </p:cNvSpPr>
          <p:nvPr>
            <p:ph type="title"/>
          </p:nvPr>
        </p:nvSpPr>
        <p:spPr/>
        <p:txBody>
          <a:bodyPr>
            <a:normAutofit/>
          </a:bodyPr>
          <a:lstStyle/>
          <a:p>
            <a:r>
              <a:rPr lang="ja-JP" altLang="en-US" sz="3200" dirty="0"/>
              <a:t>変動値を用いたクラスタリング</a:t>
            </a:r>
            <a:endParaRPr kumimoji="1" lang="ja-JP" altLang="en-US" sz="3200" dirty="0"/>
          </a:p>
        </p:txBody>
      </p:sp>
      <p:pic>
        <p:nvPicPr>
          <p:cNvPr id="7" name="図 6">
            <a:extLst>
              <a:ext uri="{FF2B5EF4-FFF2-40B4-BE49-F238E27FC236}">
                <a16:creationId xmlns:a16="http://schemas.microsoft.com/office/drawing/2014/main" id="{FFF74EDB-024C-46A8-A72A-CEB114D27643}"/>
              </a:ext>
            </a:extLst>
          </p:cNvPr>
          <p:cNvPicPr>
            <a:picLocks noChangeAspect="1"/>
          </p:cNvPicPr>
          <p:nvPr/>
        </p:nvPicPr>
        <p:blipFill>
          <a:blip r:embed="rId3"/>
          <a:stretch>
            <a:fillRect/>
          </a:stretch>
        </p:blipFill>
        <p:spPr>
          <a:xfrm>
            <a:off x="3031942" y="2842857"/>
            <a:ext cx="2685294" cy="2487621"/>
          </a:xfrm>
          <a:prstGeom prst="rect">
            <a:avLst/>
          </a:prstGeom>
        </p:spPr>
      </p:pic>
      <p:pic>
        <p:nvPicPr>
          <p:cNvPr id="8" name="図 7">
            <a:extLst>
              <a:ext uri="{FF2B5EF4-FFF2-40B4-BE49-F238E27FC236}">
                <a16:creationId xmlns:a16="http://schemas.microsoft.com/office/drawing/2014/main" id="{3FEF8CA4-8692-4FCC-8854-D479CBB2F850}"/>
              </a:ext>
            </a:extLst>
          </p:cNvPr>
          <p:cNvPicPr>
            <a:picLocks noChangeAspect="1"/>
          </p:cNvPicPr>
          <p:nvPr/>
        </p:nvPicPr>
        <p:blipFill>
          <a:blip r:embed="rId4"/>
          <a:stretch>
            <a:fillRect/>
          </a:stretch>
        </p:blipFill>
        <p:spPr>
          <a:xfrm>
            <a:off x="4690252" y="2691043"/>
            <a:ext cx="968792" cy="1773880"/>
          </a:xfrm>
          <a:prstGeom prst="rect">
            <a:avLst/>
          </a:prstGeom>
        </p:spPr>
      </p:pic>
      <p:pic>
        <p:nvPicPr>
          <p:cNvPr id="10" name="図 9">
            <a:extLst>
              <a:ext uri="{FF2B5EF4-FFF2-40B4-BE49-F238E27FC236}">
                <a16:creationId xmlns:a16="http://schemas.microsoft.com/office/drawing/2014/main" id="{7A63F0C6-0327-4C95-86D7-1E8BE26186A5}"/>
              </a:ext>
            </a:extLst>
          </p:cNvPr>
          <p:cNvPicPr>
            <a:picLocks noChangeAspect="1"/>
          </p:cNvPicPr>
          <p:nvPr/>
        </p:nvPicPr>
        <p:blipFill>
          <a:blip r:embed="rId5"/>
          <a:stretch>
            <a:fillRect/>
          </a:stretch>
        </p:blipFill>
        <p:spPr>
          <a:xfrm>
            <a:off x="287959" y="2691043"/>
            <a:ext cx="2688919" cy="2639435"/>
          </a:xfrm>
          <a:prstGeom prst="rect">
            <a:avLst/>
          </a:prstGeom>
        </p:spPr>
      </p:pic>
      <p:pic>
        <p:nvPicPr>
          <p:cNvPr id="11" name="図 10">
            <a:extLst>
              <a:ext uri="{FF2B5EF4-FFF2-40B4-BE49-F238E27FC236}">
                <a16:creationId xmlns:a16="http://schemas.microsoft.com/office/drawing/2014/main" id="{BDE68148-8BC7-45CE-AD0C-4CF6579189D8}"/>
              </a:ext>
            </a:extLst>
          </p:cNvPr>
          <p:cNvPicPr>
            <a:picLocks noChangeAspect="1"/>
          </p:cNvPicPr>
          <p:nvPr/>
        </p:nvPicPr>
        <p:blipFill>
          <a:blip r:embed="rId6"/>
          <a:stretch>
            <a:fillRect/>
          </a:stretch>
        </p:blipFill>
        <p:spPr>
          <a:xfrm>
            <a:off x="1793141" y="2569979"/>
            <a:ext cx="1183737" cy="1786965"/>
          </a:xfrm>
          <a:prstGeom prst="rect">
            <a:avLst/>
          </a:prstGeom>
        </p:spPr>
      </p:pic>
      <p:sp>
        <p:nvSpPr>
          <p:cNvPr id="12" name="正方形/長方形 11">
            <a:extLst>
              <a:ext uri="{FF2B5EF4-FFF2-40B4-BE49-F238E27FC236}">
                <a16:creationId xmlns:a16="http://schemas.microsoft.com/office/drawing/2014/main" id="{E06C9DD0-9291-4A37-AB99-0B3B6C04EE22}"/>
              </a:ext>
            </a:extLst>
          </p:cNvPr>
          <p:cNvSpPr/>
          <p:nvPr/>
        </p:nvSpPr>
        <p:spPr>
          <a:xfrm>
            <a:off x="5537327" y="2801784"/>
            <a:ext cx="234973" cy="11390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200"/>
          </a:p>
        </p:txBody>
      </p:sp>
      <p:sp>
        <p:nvSpPr>
          <p:cNvPr id="13" name="テキスト ボックス 12">
            <a:extLst>
              <a:ext uri="{FF2B5EF4-FFF2-40B4-BE49-F238E27FC236}">
                <a16:creationId xmlns:a16="http://schemas.microsoft.com/office/drawing/2014/main" id="{0DB6C4F2-D305-47D6-BF92-1EF1EBF061C9}"/>
              </a:ext>
            </a:extLst>
          </p:cNvPr>
          <p:cNvSpPr txBox="1"/>
          <p:nvPr/>
        </p:nvSpPr>
        <p:spPr>
          <a:xfrm>
            <a:off x="813106" y="5334869"/>
            <a:ext cx="1800493" cy="369332"/>
          </a:xfrm>
          <a:prstGeom prst="rect">
            <a:avLst/>
          </a:prstGeom>
          <a:noFill/>
        </p:spPr>
        <p:txBody>
          <a:bodyPr wrap="square" rtlCol="0">
            <a:spAutoFit/>
          </a:bodyPr>
          <a:lstStyle/>
          <a:p>
            <a:r>
              <a:rPr kumimoji="1" lang="ja-JP" altLang="en-US" dirty="0"/>
              <a:t>時間帯での分類</a:t>
            </a:r>
          </a:p>
        </p:txBody>
      </p:sp>
      <p:sp>
        <p:nvSpPr>
          <p:cNvPr id="14" name="テキスト ボックス 13">
            <a:extLst>
              <a:ext uri="{FF2B5EF4-FFF2-40B4-BE49-F238E27FC236}">
                <a16:creationId xmlns:a16="http://schemas.microsoft.com/office/drawing/2014/main" id="{1AB6E4DC-061D-4310-930D-B3C74AC189CE}"/>
              </a:ext>
            </a:extLst>
          </p:cNvPr>
          <p:cNvSpPr txBox="1"/>
          <p:nvPr/>
        </p:nvSpPr>
        <p:spPr>
          <a:xfrm>
            <a:off x="3707870" y="5330478"/>
            <a:ext cx="1569660" cy="369332"/>
          </a:xfrm>
          <a:prstGeom prst="rect">
            <a:avLst/>
          </a:prstGeom>
          <a:noFill/>
        </p:spPr>
        <p:txBody>
          <a:bodyPr wrap="square" rtlCol="0">
            <a:spAutoFit/>
          </a:bodyPr>
          <a:lstStyle/>
          <a:p>
            <a:r>
              <a:rPr kumimoji="1" lang="ja-JP" altLang="en-US" dirty="0"/>
              <a:t>曜日での分類</a:t>
            </a:r>
          </a:p>
        </p:txBody>
      </p:sp>
      <p:sp>
        <p:nvSpPr>
          <p:cNvPr id="15" name="テキスト ボックス 14">
            <a:extLst>
              <a:ext uri="{FF2B5EF4-FFF2-40B4-BE49-F238E27FC236}">
                <a16:creationId xmlns:a16="http://schemas.microsoft.com/office/drawing/2014/main" id="{91770472-8E19-460D-A7BA-DB7D3CE9607C}"/>
              </a:ext>
            </a:extLst>
          </p:cNvPr>
          <p:cNvSpPr txBox="1"/>
          <p:nvPr/>
        </p:nvSpPr>
        <p:spPr>
          <a:xfrm>
            <a:off x="5924154" y="3843501"/>
            <a:ext cx="2994731" cy="1107996"/>
          </a:xfrm>
          <a:prstGeom prst="rect">
            <a:avLst/>
          </a:prstGeom>
          <a:noFill/>
          <a:ln>
            <a:solidFill>
              <a:srgbClr val="FF0000"/>
            </a:solidFill>
          </a:ln>
        </p:spPr>
        <p:txBody>
          <a:bodyPr wrap="none" rtlCol="0">
            <a:spAutoFit/>
          </a:bodyPr>
          <a:lstStyle/>
          <a:p>
            <a:pPr algn="ctr"/>
            <a:r>
              <a:rPr lang="ja-JP" altLang="en-US" sz="2200" dirty="0"/>
              <a:t>一方で，クラスタ </a:t>
            </a:r>
            <a:r>
              <a:rPr lang="en-US" altLang="ja-JP" sz="2200" dirty="0"/>
              <a:t>3 </a:t>
            </a:r>
            <a:r>
              <a:rPr lang="ja-JP" altLang="en-US" sz="2200" dirty="0"/>
              <a:t>と</a:t>
            </a:r>
            <a:br>
              <a:rPr lang="en-US" altLang="ja-JP" sz="2200" dirty="0"/>
            </a:br>
            <a:r>
              <a:rPr lang="ja-JP" altLang="en-US" sz="2200" dirty="0"/>
              <a:t>クラスタ </a:t>
            </a:r>
            <a:r>
              <a:rPr lang="en-US" altLang="ja-JP" sz="2200" dirty="0"/>
              <a:t>4 </a:t>
            </a:r>
            <a:r>
              <a:rPr lang="ja-JP" altLang="en-US" sz="2200" dirty="0"/>
              <a:t>は通常時と</a:t>
            </a:r>
            <a:br>
              <a:rPr lang="en-US" altLang="ja-JP" sz="2200" dirty="0"/>
            </a:br>
            <a:r>
              <a:rPr lang="ja-JP" altLang="en-US" sz="2200" dirty="0"/>
              <a:t>異なる可能性</a:t>
            </a:r>
            <a:endParaRPr kumimoji="1" lang="ja-JP" altLang="en-US" sz="2200" dirty="0"/>
          </a:p>
        </p:txBody>
      </p:sp>
      <p:sp>
        <p:nvSpPr>
          <p:cNvPr id="6" name="四角形: 角を丸くする 5">
            <a:extLst>
              <a:ext uri="{FF2B5EF4-FFF2-40B4-BE49-F238E27FC236}">
                <a16:creationId xmlns:a16="http://schemas.microsoft.com/office/drawing/2014/main" id="{521848AC-38D5-4EE7-98DB-BB4141CC6ECE}"/>
              </a:ext>
            </a:extLst>
          </p:cNvPr>
          <p:cNvSpPr/>
          <p:nvPr/>
        </p:nvSpPr>
        <p:spPr>
          <a:xfrm>
            <a:off x="596129" y="5817052"/>
            <a:ext cx="7456654" cy="914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kumimoji="1" lang="ja-JP" altLang="en-US" sz="2200" dirty="0"/>
              <a:t>まとめ：</a:t>
            </a:r>
            <a:r>
              <a:rPr lang="ja-JP" altLang="en-US" sz="2200" b="1" dirty="0"/>
              <a:t>応答遅延の変動の仕方に曜日や時間帯による</a:t>
            </a:r>
            <a:br>
              <a:rPr lang="en-US" altLang="ja-JP" sz="2200" b="1" dirty="0"/>
            </a:br>
            <a:r>
              <a:rPr lang="ja-JP" altLang="en-US" sz="2200" b="1" dirty="0"/>
              <a:t>　　　　移動通信トラヒックの特徴に応じた傾向が存在</a:t>
            </a:r>
            <a:endParaRPr lang="en-US" altLang="ja-JP" sz="2200" b="1" dirty="0"/>
          </a:p>
        </p:txBody>
      </p:sp>
      <p:sp>
        <p:nvSpPr>
          <p:cNvPr id="16" name="テキスト ボックス 15">
            <a:extLst>
              <a:ext uri="{FF2B5EF4-FFF2-40B4-BE49-F238E27FC236}">
                <a16:creationId xmlns:a16="http://schemas.microsoft.com/office/drawing/2014/main" id="{E8862F5D-01FC-4BC2-8939-86AD5309E86A}"/>
              </a:ext>
            </a:extLst>
          </p:cNvPr>
          <p:cNvSpPr txBox="1"/>
          <p:nvPr/>
        </p:nvSpPr>
        <p:spPr>
          <a:xfrm>
            <a:off x="5845855" y="673219"/>
            <a:ext cx="3185487" cy="369332"/>
          </a:xfrm>
          <a:prstGeom prst="rect">
            <a:avLst/>
          </a:prstGeom>
          <a:noFill/>
        </p:spPr>
        <p:txBody>
          <a:bodyPr wrap="none" rtlCol="0">
            <a:spAutoFit/>
          </a:bodyPr>
          <a:lstStyle/>
          <a:p>
            <a:r>
              <a:rPr kumimoji="1" lang="ja-JP" altLang="en-US" dirty="0">
                <a:solidFill>
                  <a:schemeClr val="bg1"/>
                </a:solidFill>
              </a:rPr>
              <a:t>～クラスタリングによる分析</a:t>
            </a:r>
            <a:endParaRPr kumimoji="1" lang="en-US" altLang="ja-JP" dirty="0">
              <a:solidFill>
                <a:schemeClr val="bg1"/>
              </a:solidFill>
            </a:endParaRPr>
          </a:p>
        </p:txBody>
      </p:sp>
    </p:spTree>
    <p:extLst>
      <p:ext uri="{BB962C8B-B14F-4D97-AF65-F5344CB8AC3E}">
        <p14:creationId xmlns:p14="http://schemas.microsoft.com/office/powerpoint/2010/main" val="923879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正方形/長方形 78">
            <a:extLst>
              <a:ext uri="{FF2B5EF4-FFF2-40B4-BE49-F238E27FC236}">
                <a16:creationId xmlns:a16="http://schemas.microsoft.com/office/drawing/2014/main" id="{392FA54F-B411-4B0E-87C7-6A3A8A7F6ED9}"/>
              </a:ext>
            </a:extLst>
          </p:cNvPr>
          <p:cNvSpPr/>
          <p:nvPr/>
        </p:nvSpPr>
        <p:spPr>
          <a:xfrm>
            <a:off x="5014454" y="1827362"/>
            <a:ext cx="1413083" cy="4706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200" dirty="0"/>
          </a:p>
        </p:txBody>
      </p:sp>
      <p:sp>
        <p:nvSpPr>
          <p:cNvPr id="2" name="コンテンツ プレースホルダー 1">
            <a:extLst>
              <a:ext uri="{FF2B5EF4-FFF2-40B4-BE49-F238E27FC236}">
                <a16:creationId xmlns:a16="http://schemas.microsoft.com/office/drawing/2014/main" id="{7DEE4119-F98D-435B-86E4-ADEBF64937EE}"/>
              </a:ext>
            </a:extLst>
          </p:cNvPr>
          <p:cNvSpPr>
            <a:spLocks noGrp="1"/>
          </p:cNvSpPr>
          <p:nvPr>
            <p:ph idx="1"/>
          </p:nvPr>
        </p:nvSpPr>
        <p:spPr>
          <a:xfrm>
            <a:off x="207130" y="1314075"/>
            <a:ext cx="8797263" cy="5107951"/>
          </a:xfrm>
        </p:spPr>
        <p:txBody>
          <a:bodyPr>
            <a:normAutofit/>
          </a:bodyPr>
          <a:lstStyle/>
          <a:p>
            <a:pPr marL="0" indent="0">
              <a:buNone/>
            </a:pPr>
            <a:r>
              <a:rPr lang="ja-JP" altLang="en-US" sz="2200" dirty="0"/>
              <a:t>標準化後の実測値のモデルパラメータの主成分でクラスタリング</a:t>
            </a:r>
          </a:p>
        </p:txBody>
      </p:sp>
      <p:sp>
        <p:nvSpPr>
          <p:cNvPr id="3" name="スライド番号プレースホルダー 2">
            <a:extLst>
              <a:ext uri="{FF2B5EF4-FFF2-40B4-BE49-F238E27FC236}">
                <a16:creationId xmlns:a16="http://schemas.microsoft.com/office/drawing/2014/main" id="{CA6373C4-3F5F-4D25-A8E7-9AFB6FC1CC45}"/>
              </a:ext>
            </a:extLst>
          </p:cNvPr>
          <p:cNvSpPr>
            <a:spLocks noGrp="1"/>
          </p:cNvSpPr>
          <p:nvPr>
            <p:ph type="sldNum" sz="quarter" idx="12"/>
          </p:nvPr>
        </p:nvSpPr>
        <p:spPr/>
        <p:txBody>
          <a:bodyPr/>
          <a:lstStyle/>
          <a:p>
            <a:fld id="{0FE09158-4641-447D-A5C8-E118829299E3}" type="slidenum">
              <a:rPr kumimoji="1" lang="ja-JP" altLang="en-US" smtClean="0"/>
              <a:pPr/>
              <a:t>19</a:t>
            </a:fld>
            <a:endParaRPr kumimoji="1" lang="ja-JP" altLang="en-US" dirty="0"/>
          </a:p>
        </p:txBody>
      </p:sp>
      <p:sp>
        <p:nvSpPr>
          <p:cNvPr id="4" name="タイトル 3">
            <a:extLst>
              <a:ext uri="{FF2B5EF4-FFF2-40B4-BE49-F238E27FC236}">
                <a16:creationId xmlns:a16="http://schemas.microsoft.com/office/drawing/2014/main" id="{C2B01BB8-8194-44C0-8BA9-6B215A42E965}"/>
              </a:ext>
            </a:extLst>
          </p:cNvPr>
          <p:cNvSpPr>
            <a:spLocks noGrp="1"/>
          </p:cNvSpPr>
          <p:nvPr>
            <p:ph type="title"/>
          </p:nvPr>
        </p:nvSpPr>
        <p:spPr/>
        <p:txBody>
          <a:bodyPr>
            <a:normAutofit/>
          </a:bodyPr>
          <a:lstStyle/>
          <a:p>
            <a:r>
              <a:rPr kumimoji="1" lang="ja-JP" altLang="en-US" sz="3200" dirty="0"/>
              <a:t>クラスタリング</a:t>
            </a:r>
            <a:r>
              <a:rPr lang="ja-JP" altLang="en-US" sz="3200" dirty="0"/>
              <a:t>による</a:t>
            </a:r>
            <a:r>
              <a:rPr kumimoji="1" lang="ja-JP" altLang="en-US" sz="3200" dirty="0"/>
              <a:t>異常検知手法</a:t>
            </a:r>
          </a:p>
        </p:txBody>
      </p:sp>
      <p:sp>
        <p:nvSpPr>
          <p:cNvPr id="5" name="テキスト ボックス 4">
            <a:extLst>
              <a:ext uri="{FF2B5EF4-FFF2-40B4-BE49-F238E27FC236}">
                <a16:creationId xmlns:a16="http://schemas.microsoft.com/office/drawing/2014/main" id="{4550028E-91E3-4165-8978-0F16121B9C39}"/>
              </a:ext>
            </a:extLst>
          </p:cNvPr>
          <p:cNvSpPr txBox="1"/>
          <p:nvPr/>
        </p:nvSpPr>
        <p:spPr>
          <a:xfrm>
            <a:off x="6516946" y="4895678"/>
            <a:ext cx="2441695" cy="1107996"/>
          </a:xfrm>
          <a:prstGeom prst="rect">
            <a:avLst/>
          </a:prstGeom>
          <a:noFill/>
        </p:spPr>
        <p:txBody>
          <a:bodyPr wrap="none" rtlCol="0">
            <a:spAutoFit/>
          </a:bodyPr>
          <a:lstStyle/>
          <a:p>
            <a:pPr algn="ctr"/>
            <a:r>
              <a:rPr lang="ja-JP" altLang="en-US" sz="2200" dirty="0"/>
              <a:t>傾向を反映した</a:t>
            </a:r>
            <a:br>
              <a:rPr lang="en-US" altLang="ja-JP" sz="2200" dirty="0"/>
            </a:br>
            <a:r>
              <a:rPr lang="ja-JP" altLang="en-US" sz="2200" dirty="0"/>
              <a:t>クラスタ以外に</a:t>
            </a:r>
            <a:br>
              <a:rPr lang="en-US" altLang="ja-JP" sz="2200" dirty="0"/>
            </a:br>
            <a:r>
              <a:rPr lang="ja-JP" altLang="en-US" sz="2200" dirty="0"/>
              <a:t>属する状態が継続</a:t>
            </a:r>
          </a:p>
        </p:txBody>
      </p:sp>
      <p:cxnSp>
        <p:nvCxnSpPr>
          <p:cNvPr id="7" name="直線コネクタ 6">
            <a:extLst>
              <a:ext uri="{FF2B5EF4-FFF2-40B4-BE49-F238E27FC236}">
                <a16:creationId xmlns:a16="http://schemas.microsoft.com/office/drawing/2014/main" id="{71324B67-1684-45B3-9ECE-43762129D3FC}"/>
              </a:ext>
            </a:extLst>
          </p:cNvPr>
          <p:cNvCxnSpPr>
            <a:cxnSpLocks/>
          </p:cNvCxnSpPr>
          <p:nvPr/>
        </p:nvCxnSpPr>
        <p:spPr>
          <a:xfrm flipH="1">
            <a:off x="4541688" y="1997285"/>
            <a:ext cx="20294" cy="4646008"/>
          </a:xfrm>
          <a:prstGeom prst="line">
            <a:avLst/>
          </a:prstGeom>
          <a:ln>
            <a:prstDash val="dash"/>
          </a:ln>
        </p:spPr>
        <p:style>
          <a:lnRef idx="3">
            <a:schemeClr val="dk1"/>
          </a:lnRef>
          <a:fillRef idx="0">
            <a:schemeClr val="dk1"/>
          </a:fillRef>
          <a:effectRef idx="2">
            <a:schemeClr val="dk1"/>
          </a:effectRef>
          <a:fontRef idx="minor">
            <a:schemeClr val="tx1"/>
          </a:fontRef>
        </p:style>
      </p:cxnSp>
      <p:sp>
        <p:nvSpPr>
          <p:cNvPr id="31" name="テキスト ボックス 30">
            <a:extLst>
              <a:ext uri="{FF2B5EF4-FFF2-40B4-BE49-F238E27FC236}">
                <a16:creationId xmlns:a16="http://schemas.microsoft.com/office/drawing/2014/main" id="{77BD84C4-77F4-4067-882D-6DB168E7474A}"/>
              </a:ext>
            </a:extLst>
          </p:cNvPr>
          <p:cNvSpPr txBox="1"/>
          <p:nvPr/>
        </p:nvSpPr>
        <p:spPr>
          <a:xfrm>
            <a:off x="803261" y="5752346"/>
            <a:ext cx="3005952" cy="430887"/>
          </a:xfrm>
          <a:prstGeom prst="rect">
            <a:avLst/>
          </a:prstGeom>
          <a:noFill/>
        </p:spPr>
        <p:txBody>
          <a:bodyPr wrap="none" rtlCol="0">
            <a:spAutoFit/>
          </a:bodyPr>
          <a:lstStyle/>
          <a:p>
            <a:pPr algn="ctr"/>
            <a:r>
              <a:rPr lang="ja-JP" altLang="en-US" sz="2200" dirty="0"/>
              <a:t>差が大きい状態が継続</a:t>
            </a:r>
            <a:endParaRPr kumimoji="1" lang="ja-JP" altLang="en-US" sz="2200" dirty="0"/>
          </a:p>
        </p:txBody>
      </p:sp>
      <p:sp>
        <p:nvSpPr>
          <p:cNvPr id="32" name="矢印: 下 31">
            <a:extLst>
              <a:ext uri="{FF2B5EF4-FFF2-40B4-BE49-F238E27FC236}">
                <a16:creationId xmlns:a16="http://schemas.microsoft.com/office/drawing/2014/main" id="{116F8DB6-066B-4FD2-9BAE-C126ABC01897}"/>
              </a:ext>
            </a:extLst>
          </p:cNvPr>
          <p:cNvSpPr/>
          <p:nvPr/>
        </p:nvSpPr>
        <p:spPr>
          <a:xfrm>
            <a:off x="2106943" y="6150484"/>
            <a:ext cx="512842" cy="25678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2200"/>
          </a:p>
        </p:txBody>
      </p:sp>
      <p:sp>
        <p:nvSpPr>
          <p:cNvPr id="35" name="テキスト ボックス 34">
            <a:extLst>
              <a:ext uri="{FF2B5EF4-FFF2-40B4-BE49-F238E27FC236}">
                <a16:creationId xmlns:a16="http://schemas.microsoft.com/office/drawing/2014/main" id="{CB7C7E06-32A1-4E34-B18A-D50896867474}"/>
              </a:ext>
            </a:extLst>
          </p:cNvPr>
          <p:cNvSpPr txBox="1"/>
          <p:nvPr/>
        </p:nvSpPr>
        <p:spPr>
          <a:xfrm>
            <a:off x="1546940" y="6374515"/>
            <a:ext cx="1877437" cy="430887"/>
          </a:xfrm>
          <a:prstGeom prst="rect">
            <a:avLst/>
          </a:prstGeom>
          <a:noFill/>
        </p:spPr>
        <p:txBody>
          <a:bodyPr wrap="none" rtlCol="0">
            <a:spAutoFit/>
          </a:bodyPr>
          <a:lstStyle/>
          <a:p>
            <a:r>
              <a:rPr kumimoji="1" lang="ja-JP" altLang="en-US" sz="2200" dirty="0"/>
              <a:t>異常とみなす</a:t>
            </a:r>
          </a:p>
        </p:txBody>
      </p:sp>
      <p:sp>
        <p:nvSpPr>
          <p:cNvPr id="50" name="楕円 49">
            <a:extLst>
              <a:ext uri="{FF2B5EF4-FFF2-40B4-BE49-F238E27FC236}">
                <a16:creationId xmlns:a16="http://schemas.microsoft.com/office/drawing/2014/main" id="{79C8CF1D-5015-4697-A380-67048BD1C243}"/>
              </a:ext>
            </a:extLst>
          </p:cNvPr>
          <p:cNvSpPr/>
          <p:nvPr/>
        </p:nvSpPr>
        <p:spPr>
          <a:xfrm>
            <a:off x="4819582" y="4475667"/>
            <a:ext cx="934532" cy="840529"/>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sz="2200" dirty="0"/>
          </a:p>
        </p:txBody>
      </p:sp>
      <p:sp>
        <p:nvSpPr>
          <p:cNvPr id="53" name="楕円 52">
            <a:extLst>
              <a:ext uri="{FF2B5EF4-FFF2-40B4-BE49-F238E27FC236}">
                <a16:creationId xmlns:a16="http://schemas.microsoft.com/office/drawing/2014/main" id="{62F360BE-85D4-40E3-AA3D-BF546E60E49A}"/>
              </a:ext>
            </a:extLst>
          </p:cNvPr>
          <p:cNvSpPr/>
          <p:nvPr/>
        </p:nvSpPr>
        <p:spPr>
          <a:xfrm>
            <a:off x="5260633" y="4958105"/>
            <a:ext cx="181870" cy="181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200"/>
          </a:p>
        </p:txBody>
      </p:sp>
      <p:sp>
        <p:nvSpPr>
          <p:cNvPr id="61" name="楕円 60">
            <a:extLst>
              <a:ext uri="{FF2B5EF4-FFF2-40B4-BE49-F238E27FC236}">
                <a16:creationId xmlns:a16="http://schemas.microsoft.com/office/drawing/2014/main" id="{31236B0E-0C7D-456E-8F7C-9359FC6390EA}"/>
              </a:ext>
            </a:extLst>
          </p:cNvPr>
          <p:cNvSpPr/>
          <p:nvPr/>
        </p:nvSpPr>
        <p:spPr>
          <a:xfrm>
            <a:off x="5005376" y="5874702"/>
            <a:ext cx="1305288" cy="618309"/>
          </a:xfrm>
          <a:prstGeom prst="ellipse">
            <a:avLst/>
          </a:prstGeom>
          <a:ln>
            <a:solidFill>
              <a:schemeClr val="accent6"/>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sz="2200"/>
          </a:p>
        </p:txBody>
      </p:sp>
      <p:sp>
        <p:nvSpPr>
          <p:cNvPr id="63" name="楕円 62">
            <a:extLst>
              <a:ext uri="{FF2B5EF4-FFF2-40B4-BE49-F238E27FC236}">
                <a16:creationId xmlns:a16="http://schemas.microsoft.com/office/drawing/2014/main" id="{A664696B-015B-43D1-BFED-2AD72693E677}"/>
              </a:ext>
            </a:extLst>
          </p:cNvPr>
          <p:cNvSpPr/>
          <p:nvPr/>
        </p:nvSpPr>
        <p:spPr>
          <a:xfrm>
            <a:off x="5005785" y="4783730"/>
            <a:ext cx="181870" cy="181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200"/>
          </a:p>
        </p:txBody>
      </p:sp>
      <p:sp>
        <p:nvSpPr>
          <p:cNvPr id="68" name="矢印: 下 67">
            <a:extLst>
              <a:ext uri="{FF2B5EF4-FFF2-40B4-BE49-F238E27FC236}">
                <a16:creationId xmlns:a16="http://schemas.microsoft.com/office/drawing/2014/main" id="{0758128E-E0D6-4416-8929-BF8BC941A73B}"/>
              </a:ext>
            </a:extLst>
          </p:cNvPr>
          <p:cNvSpPr/>
          <p:nvPr/>
        </p:nvSpPr>
        <p:spPr>
          <a:xfrm>
            <a:off x="7422290" y="6089869"/>
            <a:ext cx="512842" cy="260538"/>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2200"/>
          </a:p>
        </p:txBody>
      </p:sp>
      <p:sp>
        <p:nvSpPr>
          <p:cNvPr id="72" name="矢印: 環状 71">
            <a:extLst>
              <a:ext uri="{FF2B5EF4-FFF2-40B4-BE49-F238E27FC236}">
                <a16:creationId xmlns:a16="http://schemas.microsoft.com/office/drawing/2014/main" id="{AE61F3C5-381D-4143-A330-E6E6229CEFEE}"/>
              </a:ext>
            </a:extLst>
          </p:cNvPr>
          <p:cNvSpPr/>
          <p:nvPr/>
        </p:nvSpPr>
        <p:spPr>
          <a:xfrm rot="5400000">
            <a:off x="5257002" y="1759231"/>
            <a:ext cx="2088661" cy="3267599"/>
          </a:xfrm>
          <a:prstGeom prst="circularArrow">
            <a:avLst>
              <a:gd name="adj1" fmla="val 6087"/>
              <a:gd name="adj2" fmla="val 628469"/>
              <a:gd name="adj3" fmla="val 19853135"/>
              <a:gd name="adj4" fmla="val 16191157"/>
              <a:gd name="adj5" fmla="val 93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200">
              <a:solidFill>
                <a:schemeClr val="tx1"/>
              </a:solidFill>
            </a:endParaRPr>
          </a:p>
        </p:txBody>
      </p:sp>
      <p:pic>
        <p:nvPicPr>
          <p:cNvPr id="71" name="Picture 2" descr="工場のイラスト">
            <a:hlinkClick r:id="rId3"/>
            <a:extLst>
              <a:ext uri="{FF2B5EF4-FFF2-40B4-BE49-F238E27FC236}">
                <a16:creationId xmlns:a16="http://schemas.microsoft.com/office/drawing/2014/main" id="{52145F06-4DC2-48FF-8A10-EEEA2A7984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7702" y="1691614"/>
            <a:ext cx="2234694" cy="1816020"/>
          </a:xfrm>
          <a:prstGeom prst="rect">
            <a:avLst/>
          </a:prstGeom>
          <a:noFill/>
          <a:extLst>
            <a:ext uri="{909E8E84-426E-40DD-AFC4-6F175D3DCCD1}">
              <a14:hiddenFill xmlns:a14="http://schemas.microsoft.com/office/drawing/2010/main">
                <a:solidFill>
                  <a:srgbClr val="FFFFFF"/>
                </a:solidFill>
              </a14:hiddenFill>
            </a:ext>
          </a:extLst>
        </p:spPr>
      </p:pic>
      <p:sp>
        <p:nvSpPr>
          <p:cNvPr id="73" name="正方形/長方形 72">
            <a:extLst>
              <a:ext uri="{FF2B5EF4-FFF2-40B4-BE49-F238E27FC236}">
                <a16:creationId xmlns:a16="http://schemas.microsoft.com/office/drawing/2014/main" id="{CC1C588E-1D33-40D6-BE1A-87B6A8DE6F39}"/>
              </a:ext>
            </a:extLst>
          </p:cNvPr>
          <p:cNvSpPr/>
          <p:nvPr/>
        </p:nvSpPr>
        <p:spPr>
          <a:xfrm>
            <a:off x="4858995" y="2738636"/>
            <a:ext cx="1620811" cy="599425"/>
          </a:xfrm>
          <a:prstGeom prst="rect">
            <a:avLst/>
          </a:prstGeom>
          <a:solidFill>
            <a:schemeClr val="bg1">
              <a:lumMod val="7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200" dirty="0"/>
          </a:p>
        </p:txBody>
      </p:sp>
      <p:pic>
        <p:nvPicPr>
          <p:cNvPr id="87" name="Picture 6" descr="射出成形機のイラスト">
            <a:hlinkClick r:id="rId5"/>
            <a:extLst>
              <a:ext uri="{FF2B5EF4-FFF2-40B4-BE49-F238E27FC236}">
                <a16:creationId xmlns:a16="http://schemas.microsoft.com/office/drawing/2014/main" id="{6ED92CF4-51A4-4547-9888-7A5C8947DD7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27193" y="2776942"/>
            <a:ext cx="567072" cy="546995"/>
          </a:xfrm>
          <a:prstGeom prst="rect">
            <a:avLst/>
          </a:prstGeom>
          <a:noFill/>
          <a:extLst>
            <a:ext uri="{909E8E84-426E-40DD-AFC4-6F175D3DCCD1}">
              <a14:hiddenFill xmlns:a14="http://schemas.microsoft.com/office/drawing/2010/main">
                <a:solidFill>
                  <a:srgbClr val="FFFFFF"/>
                </a:solidFill>
              </a14:hiddenFill>
            </a:ext>
          </a:extLst>
        </p:spPr>
      </p:pic>
      <p:sp>
        <p:nvSpPr>
          <p:cNvPr id="88" name="正方形/長方形 87">
            <a:extLst>
              <a:ext uri="{FF2B5EF4-FFF2-40B4-BE49-F238E27FC236}">
                <a16:creationId xmlns:a16="http://schemas.microsoft.com/office/drawing/2014/main" id="{6838F944-86D8-4771-A372-C884D5F7F5A3}"/>
              </a:ext>
            </a:extLst>
          </p:cNvPr>
          <p:cNvSpPr/>
          <p:nvPr/>
        </p:nvSpPr>
        <p:spPr>
          <a:xfrm>
            <a:off x="4997302" y="1751030"/>
            <a:ext cx="1474540" cy="4706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200" dirty="0"/>
          </a:p>
        </p:txBody>
      </p:sp>
      <p:sp>
        <p:nvSpPr>
          <p:cNvPr id="92" name="正方形/長方形 91">
            <a:extLst>
              <a:ext uri="{FF2B5EF4-FFF2-40B4-BE49-F238E27FC236}">
                <a16:creationId xmlns:a16="http://schemas.microsoft.com/office/drawing/2014/main" id="{98AC1671-1592-43A0-8BD4-CB8AC90A2835}"/>
              </a:ext>
            </a:extLst>
          </p:cNvPr>
          <p:cNvSpPr/>
          <p:nvPr/>
        </p:nvSpPr>
        <p:spPr>
          <a:xfrm>
            <a:off x="4788819" y="2142186"/>
            <a:ext cx="2023577" cy="1286783"/>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200" dirty="0"/>
          </a:p>
        </p:txBody>
      </p:sp>
      <p:pic>
        <p:nvPicPr>
          <p:cNvPr id="93" name="Picture 2" descr="ルータのマーク">
            <a:hlinkClick r:id="rId7"/>
            <a:extLst>
              <a:ext uri="{FF2B5EF4-FFF2-40B4-BE49-F238E27FC236}">
                <a16:creationId xmlns:a16="http://schemas.microsoft.com/office/drawing/2014/main" id="{691A44A1-BD37-4013-900A-04578D8AF7BB}"/>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084283" y="2645242"/>
            <a:ext cx="432663" cy="649432"/>
          </a:xfrm>
          <a:prstGeom prst="rect">
            <a:avLst/>
          </a:prstGeom>
          <a:noFill/>
          <a:extLst>
            <a:ext uri="{909E8E84-426E-40DD-AFC4-6F175D3DCCD1}">
              <a14:hiddenFill xmlns:a14="http://schemas.microsoft.com/office/drawing/2010/main">
                <a:solidFill>
                  <a:srgbClr val="FFFFFF"/>
                </a:solidFill>
              </a14:hiddenFill>
            </a:ext>
          </a:extLst>
        </p:spPr>
      </p:pic>
      <p:sp>
        <p:nvSpPr>
          <p:cNvPr id="94" name="テキスト ボックス 93">
            <a:extLst>
              <a:ext uri="{FF2B5EF4-FFF2-40B4-BE49-F238E27FC236}">
                <a16:creationId xmlns:a16="http://schemas.microsoft.com/office/drawing/2014/main" id="{DB56F8B9-2621-497E-B7ED-711515BA7FDF}"/>
              </a:ext>
            </a:extLst>
          </p:cNvPr>
          <p:cNvSpPr txBox="1"/>
          <p:nvPr/>
        </p:nvSpPr>
        <p:spPr>
          <a:xfrm>
            <a:off x="4594337" y="2202501"/>
            <a:ext cx="697627" cy="400110"/>
          </a:xfrm>
          <a:prstGeom prst="rect">
            <a:avLst/>
          </a:prstGeom>
          <a:noFill/>
        </p:spPr>
        <p:txBody>
          <a:bodyPr wrap="none" rtlCol="0">
            <a:spAutoFit/>
          </a:bodyPr>
          <a:lstStyle/>
          <a:p>
            <a:r>
              <a:rPr kumimoji="1" lang="ja-JP" altLang="en-US" sz="2000" dirty="0"/>
              <a:t>工場</a:t>
            </a:r>
          </a:p>
        </p:txBody>
      </p:sp>
      <p:sp>
        <p:nvSpPr>
          <p:cNvPr id="96" name="吹き出し: 四角形 95">
            <a:extLst>
              <a:ext uri="{FF2B5EF4-FFF2-40B4-BE49-F238E27FC236}">
                <a16:creationId xmlns:a16="http://schemas.microsoft.com/office/drawing/2014/main" id="{8AE0A431-6862-4398-B5D7-B06FEA9A09E4}"/>
              </a:ext>
            </a:extLst>
          </p:cNvPr>
          <p:cNvSpPr/>
          <p:nvPr/>
        </p:nvSpPr>
        <p:spPr>
          <a:xfrm>
            <a:off x="6695062" y="2351380"/>
            <a:ext cx="2234695" cy="1035291"/>
          </a:xfrm>
          <a:prstGeom prst="wedgeRectCallout">
            <a:avLst>
              <a:gd name="adj1" fmla="val -63902"/>
              <a:gd name="adj2" fmla="val 13553"/>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200" dirty="0"/>
              <a:t>逐次的に</a:t>
            </a:r>
            <a:br>
              <a:rPr kumimoji="1" lang="en-US" altLang="ja-JP" sz="2200" dirty="0"/>
            </a:br>
            <a:r>
              <a:rPr kumimoji="1" lang="ja-JP" altLang="en-US" sz="2200" dirty="0"/>
              <a:t>時系列解析，</a:t>
            </a:r>
            <a:br>
              <a:rPr kumimoji="1" lang="en-US" altLang="ja-JP" sz="2200" dirty="0"/>
            </a:br>
            <a:r>
              <a:rPr kumimoji="1" lang="ja-JP" altLang="en-US" sz="2200" dirty="0"/>
              <a:t>クラスタリング</a:t>
            </a:r>
          </a:p>
        </p:txBody>
      </p:sp>
      <p:sp>
        <p:nvSpPr>
          <p:cNvPr id="77" name="テキスト ボックス 76">
            <a:extLst>
              <a:ext uri="{FF2B5EF4-FFF2-40B4-BE49-F238E27FC236}">
                <a16:creationId xmlns:a16="http://schemas.microsoft.com/office/drawing/2014/main" id="{F2DA7762-E0B1-4732-AA04-5B215C4BC752}"/>
              </a:ext>
            </a:extLst>
          </p:cNvPr>
          <p:cNvSpPr txBox="1"/>
          <p:nvPr/>
        </p:nvSpPr>
        <p:spPr>
          <a:xfrm>
            <a:off x="4651744" y="3853539"/>
            <a:ext cx="1467068" cy="400110"/>
          </a:xfrm>
          <a:prstGeom prst="rect">
            <a:avLst/>
          </a:prstGeom>
          <a:noFill/>
        </p:spPr>
        <p:txBody>
          <a:bodyPr wrap="none" rtlCol="0">
            <a:spAutoFit/>
          </a:bodyPr>
          <a:lstStyle/>
          <a:p>
            <a:r>
              <a:rPr kumimoji="1" lang="ja-JP" altLang="en-US" sz="2000" dirty="0"/>
              <a:t>主成分空間</a:t>
            </a:r>
          </a:p>
        </p:txBody>
      </p:sp>
      <p:cxnSp>
        <p:nvCxnSpPr>
          <p:cNvPr id="34" name="直線コネクタ 33">
            <a:extLst>
              <a:ext uri="{FF2B5EF4-FFF2-40B4-BE49-F238E27FC236}">
                <a16:creationId xmlns:a16="http://schemas.microsoft.com/office/drawing/2014/main" id="{0A9865E0-AD8A-4E8B-BDDA-8802ABC6E715}"/>
              </a:ext>
            </a:extLst>
          </p:cNvPr>
          <p:cNvCxnSpPr/>
          <p:nvPr/>
        </p:nvCxnSpPr>
        <p:spPr>
          <a:xfrm>
            <a:off x="6102304" y="3835460"/>
            <a:ext cx="0" cy="418189"/>
          </a:xfrm>
          <a:prstGeom prst="line">
            <a:avLst/>
          </a:prstGeom>
        </p:spPr>
        <p:style>
          <a:lnRef idx="2">
            <a:schemeClr val="dk1"/>
          </a:lnRef>
          <a:fillRef idx="0">
            <a:schemeClr val="dk1"/>
          </a:fillRef>
          <a:effectRef idx="1">
            <a:schemeClr val="dk1"/>
          </a:effectRef>
          <a:fontRef idx="minor">
            <a:schemeClr val="tx1"/>
          </a:fontRef>
        </p:style>
      </p:cxnSp>
      <p:cxnSp>
        <p:nvCxnSpPr>
          <p:cNvPr id="37" name="直線コネクタ 36">
            <a:extLst>
              <a:ext uri="{FF2B5EF4-FFF2-40B4-BE49-F238E27FC236}">
                <a16:creationId xmlns:a16="http://schemas.microsoft.com/office/drawing/2014/main" id="{97E54ACB-F229-4D89-AF4C-FAA0CA331591}"/>
              </a:ext>
            </a:extLst>
          </p:cNvPr>
          <p:cNvCxnSpPr>
            <a:cxnSpLocks/>
          </p:cNvCxnSpPr>
          <p:nvPr/>
        </p:nvCxnSpPr>
        <p:spPr>
          <a:xfrm flipH="1">
            <a:off x="4667533" y="4235562"/>
            <a:ext cx="1441144" cy="0"/>
          </a:xfrm>
          <a:prstGeom prst="line">
            <a:avLst/>
          </a:prstGeom>
        </p:spPr>
        <p:style>
          <a:lnRef idx="2">
            <a:schemeClr val="dk1"/>
          </a:lnRef>
          <a:fillRef idx="0">
            <a:schemeClr val="dk1"/>
          </a:fillRef>
          <a:effectRef idx="1">
            <a:schemeClr val="dk1"/>
          </a:effectRef>
          <a:fontRef idx="minor">
            <a:schemeClr val="tx1"/>
          </a:fontRef>
        </p:style>
      </p:cxnSp>
      <p:sp>
        <p:nvSpPr>
          <p:cNvPr id="85" name="テキスト ボックス 84">
            <a:extLst>
              <a:ext uri="{FF2B5EF4-FFF2-40B4-BE49-F238E27FC236}">
                <a16:creationId xmlns:a16="http://schemas.microsoft.com/office/drawing/2014/main" id="{8563D309-DDEB-4C0A-A12F-8A904ACA4F29}"/>
              </a:ext>
            </a:extLst>
          </p:cNvPr>
          <p:cNvSpPr txBox="1"/>
          <p:nvPr/>
        </p:nvSpPr>
        <p:spPr>
          <a:xfrm>
            <a:off x="6695062" y="6407264"/>
            <a:ext cx="1877437" cy="430887"/>
          </a:xfrm>
          <a:prstGeom prst="rect">
            <a:avLst/>
          </a:prstGeom>
          <a:noFill/>
        </p:spPr>
        <p:txBody>
          <a:bodyPr wrap="none" rtlCol="0">
            <a:spAutoFit/>
          </a:bodyPr>
          <a:lstStyle/>
          <a:p>
            <a:r>
              <a:rPr kumimoji="1" lang="ja-JP" altLang="en-US" sz="2200" dirty="0"/>
              <a:t>異常とみなす</a:t>
            </a:r>
          </a:p>
        </p:txBody>
      </p:sp>
      <p:sp>
        <p:nvSpPr>
          <p:cNvPr id="55" name="楕円 54">
            <a:extLst>
              <a:ext uri="{FF2B5EF4-FFF2-40B4-BE49-F238E27FC236}">
                <a16:creationId xmlns:a16="http://schemas.microsoft.com/office/drawing/2014/main" id="{CD33137D-F3C2-4531-AE85-F0F690A715B4}"/>
              </a:ext>
            </a:extLst>
          </p:cNvPr>
          <p:cNvSpPr/>
          <p:nvPr/>
        </p:nvSpPr>
        <p:spPr>
          <a:xfrm>
            <a:off x="76416" y="2807229"/>
            <a:ext cx="1627444" cy="942077"/>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sz="2200"/>
          </a:p>
        </p:txBody>
      </p:sp>
      <p:sp>
        <p:nvSpPr>
          <p:cNvPr id="56" name="十字形 55">
            <a:extLst>
              <a:ext uri="{FF2B5EF4-FFF2-40B4-BE49-F238E27FC236}">
                <a16:creationId xmlns:a16="http://schemas.microsoft.com/office/drawing/2014/main" id="{03984AE0-3160-4409-BCF2-B3D811192C85}"/>
              </a:ext>
            </a:extLst>
          </p:cNvPr>
          <p:cNvSpPr/>
          <p:nvPr/>
        </p:nvSpPr>
        <p:spPr>
          <a:xfrm rot="2455952">
            <a:off x="929358" y="2984914"/>
            <a:ext cx="249965" cy="259615"/>
          </a:xfrm>
          <a:prstGeom prst="plus">
            <a:avLst>
              <a:gd name="adj" fmla="val 50000"/>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200"/>
          </a:p>
        </p:txBody>
      </p:sp>
      <p:sp>
        <p:nvSpPr>
          <p:cNvPr id="57" name="楕円 56">
            <a:extLst>
              <a:ext uri="{FF2B5EF4-FFF2-40B4-BE49-F238E27FC236}">
                <a16:creationId xmlns:a16="http://schemas.microsoft.com/office/drawing/2014/main" id="{963686BA-E6DB-4C06-A892-98F7A4F444BE}"/>
              </a:ext>
            </a:extLst>
          </p:cNvPr>
          <p:cNvSpPr/>
          <p:nvPr/>
        </p:nvSpPr>
        <p:spPr>
          <a:xfrm>
            <a:off x="379702" y="3016057"/>
            <a:ext cx="181870" cy="181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200"/>
          </a:p>
        </p:txBody>
      </p:sp>
      <p:sp>
        <p:nvSpPr>
          <p:cNvPr id="58" name="楕円 57">
            <a:extLst>
              <a:ext uri="{FF2B5EF4-FFF2-40B4-BE49-F238E27FC236}">
                <a16:creationId xmlns:a16="http://schemas.microsoft.com/office/drawing/2014/main" id="{6593212A-96E2-4C2D-BCFA-697C3244F4EC}"/>
              </a:ext>
            </a:extLst>
          </p:cNvPr>
          <p:cNvSpPr/>
          <p:nvPr/>
        </p:nvSpPr>
        <p:spPr>
          <a:xfrm>
            <a:off x="627392" y="3428969"/>
            <a:ext cx="181870" cy="181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200"/>
          </a:p>
        </p:txBody>
      </p:sp>
      <p:sp>
        <p:nvSpPr>
          <p:cNvPr id="59" name="楕円 58">
            <a:extLst>
              <a:ext uri="{FF2B5EF4-FFF2-40B4-BE49-F238E27FC236}">
                <a16:creationId xmlns:a16="http://schemas.microsoft.com/office/drawing/2014/main" id="{B3605A28-C102-4F85-BAB7-8584A9017373}"/>
              </a:ext>
            </a:extLst>
          </p:cNvPr>
          <p:cNvSpPr/>
          <p:nvPr/>
        </p:nvSpPr>
        <p:spPr>
          <a:xfrm>
            <a:off x="1320766" y="3286887"/>
            <a:ext cx="181870" cy="181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200"/>
          </a:p>
        </p:txBody>
      </p:sp>
      <p:sp>
        <p:nvSpPr>
          <p:cNvPr id="60" name="テキスト ボックス 59">
            <a:extLst>
              <a:ext uri="{FF2B5EF4-FFF2-40B4-BE49-F238E27FC236}">
                <a16:creationId xmlns:a16="http://schemas.microsoft.com/office/drawing/2014/main" id="{105F3DAE-F1C7-4430-AB7B-024C64035908}"/>
              </a:ext>
            </a:extLst>
          </p:cNvPr>
          <p:cNvSpPr txBox="1"/>
          <p:nvPr/>
        </p:nvSpPr>
        <p:spPr>
          <a:xfrm>
            <a:off x="0" y="2342945"/>
            <a:ext cx="1467068" cy="400110"/>
          </a:xfrm>
          <a:prstGeom prst="rect">
            <a:avLst/>
          </a:prstGeom>
          <a:noFill/>
        </p:spPr>
        <p:txBody>
          <a:bodyPr wrap="none" rtlCol="0">
            <a:spAutoFit/>
          </a:bodyPr>
          <a:lstStyle/>
          <a:p>
            <a:r>
              <a:rPr kumimoji="1" lang="ja-JP" altLang="en-US" sz="2000" dirty="0"/>
              <a:t>主成分空間</a:t>
            </a:r>
          </a:p>
        </p:txBody>
      </p:sp>
      <p:cxnSp>
        <p:nvCxnSpPr>
          <p:cNvPr id="65" name="直線コネクタ 64">
            <a:extLst>
              <a:ext uri="{FF2B5EF4-FFF2-40B4-BE49-F238E27FC236}">
                <a16:creationId xmlns:a16="http://schemas.microsoft.com/office/drawing/2014/main" id="{2ECC7CB3-1BC5-4877-989F-708BA5191827}"/>
              </a:ext>
            </a:extLst>
          </p:cNvPr>
          <p:cNvCxnSpPr/>
          <p:nvPr/>
        </p:nvCxnSpPr>
        <p:spPr>
          <a:xfrm>
            <a:off x="1450560" y="2324866"/>
            <a:ext cx="0" cy="418189"/>
          </a:xfrm>
          <a:prstGeom prst="line">
            <a:avLst/>
          </a:prstGeom>
        </p:spPr>
        <p:style>
          <a:lnRef idx="2">
            <a:schemeClr val="dk1"/>
          </a:lnRef>
          <a:fillRef idx="0">
            <a:schemeClr val="dk1"/>
          </a:fillRef>
          <a:effectRef idx="1">
            <a:schemeClr val="dk1"/>
          </a:effectRef>
          <a:fontRef idx="minor">
            <a:schemeClr val="tx1"/>
          </a:fontRef>
        </p:style>
      </p:cxnSp>
      <p:cxnSp>
        <p:nvCxnSpPr>
          <p:cNvPr id="67" name="直線コネクタ 66">
            <a:extLst>
              <a:ext uri="{FF2B5EF4-FFF2-40B4-BE49-F238E27FC236}">
                <a16:creationId xmlns:a16="http://schemas.microsoft.com/office/drawing/2014/main" id="{FBDD6E57-19A6-45FC-8AB1-6842CE719A89}"/>
              </a:ext>
            </a:extLst>
          </p:cNvPr>
          <p:cNvCxnSpPr>
            <a:cxnSpLocks/>
          </p:cNvCxnSpPr>
          <p:nvPr/>
        </p:nvCxnSpPr>
        <p:spPr>
          <a:xfrm flipH="1">
            <a:off x="15789" y="2724968"/>
            <a:ext cx="1441144" cy="0"/>
          </a:xfrm>
          <a:prstGeom prst="line">
            <a:avLst/>
          </a:prstGeom>
        </p:spPr>
        <p:style>
          <a:lnRef idx="2">
            <a:schemeClr val="dk1"/>
          </a:lnRef>
          <a:fillRef idx="0">
            <a:schemeClr val="dk1"/>
          </a:fillRef>
          <a:effectRef idx="1">
            <a:schemeClr val="dk1"/>
          </a:effectRef>
          <a:fontRef idx="minor">
            <a:schemeClr val="tx1"/>
          </a:fontRef>
        </p:style>
      </p:cxnSp>
      <p:sp>
        <p:nvSpPr>
          <p:cNvPr id="69" name="吹き出し: 四角形 68">
            <a:extLst>
              <a:ext uri="{FF2B5EF4-FFF2-40B4-BE49-F238E27FC236}">
                <a16:creationId xmlns:a16="http://schemas.microsoft.com/office/drawing/2014/main" id="{46C97426-BA74-4B9A-A117-6BEE7A521A00}"/>
              </a:ext>
            </a:extLst>
          </p:cNvPr>
          <p:cNvSpPr/>
          <p:nvPr/>
        </p:nvSpPr>
        <p:spPr>
          <a:xfrm>
            <a:off x="1755374" y="2285560"/>
            <a:ext cx="2699749" cy="1086610"/>
          </a:xfrm>
          <a:prstGeom prst="wedgeRectCallout">
            <a:avLst>
              <a:gd name="adj1" fmla="val -72814"/>
              <a:gd name="adj2" fmla="val 26135"/>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200" dirty="0"/>
              <a:t>予備計測に基づいた</a:t>
            </a:r>
            <a:br>
              <a:rPr kumimoji="1" lang="en-US" altLang="ja-JP" sz="2200" dirty="0"/>
            </a:br>
            <a:r>
              <a:rPr kumimoji="1" lang="ja-JP" altLang="en-US" sz="2200" dirty="0"/>
              <a:t>クラスタリング</a:t>
            </a:r>
            <a:br>
              <a:rPr kumimoji="1" lang="en-US" altLang="ja-JP" sz="2200" dirty="0"/>
            </a:br>
            <a:r>
              <a:rPr kumimoji="1" lang="ja-JP" altLang="en-US" sz="2200" dirty="0"/>
              <a:t>による代表点</a:t>
            </a:r>
          </a:p>
        </p:txBody>
      </p:sp>
      <p:sp>
        <p:nvSpPr>
          <p:cNvPr id="74" name="楕円 73">
            <a:extLst>
              <a:ext uri="{FF2B5EF4-FFF2-40B4-BE49-F238E27FC236}">
                <a16:creationId xmlns:a16="http://schemas.microsoft.com/office/drawing/2014/main" id="{D659034D-1005-410C-9073-30FC17EF70E6}"/>
              </a:ext>
            </a:extLst>
          </p:cNvPr>
          <p:cNvSpPr/>
          <p:nvPr/>
        </p:nvSpPr>
        <p:spPr>
          <a:xfrm>
            <a:off x="5137090" y="6089869"/>
            <a:ext cx="181870" cy="181869"/>
          </a:xfrm>
          <a:prstGeom prst="ellipse">
            <a:avLst/>
          </a:prstGeom>
          <a:solidFill>
            <a:schemeClr val="accent1">
              <a:lumMod val="20000"/>
              <a:lumOff val="80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200"/>
          </a:p>
        </p:txBody>
      </p:sp>
      <p:sp>
        <p:nvSpPr>
          <p:cNvPr id="75" name="楕円 74">
            <a:extLst>
              <a:ext uri="{FF2B5EF4-FFF2-40B4-BE49-F238E27FC236}">
                <a16:creationId xmlns:a16="http://schemas.microsoft.com/office/drawing/2014/main" id="{B73ADCCE-6D92-418D-85A1-B53BB4B213C3}"/>
              </a:ext>
            </a:extLst>
          </p:cNvPr>
          <p:cNvSpPr/>
          <p:nvPr/>
        </p:nvSpPr>
        <p:spPr>
          <a:xfrm>
            <a:off x="5608311" y="6059550"/>
            <a:ext cx="181870" cy="181869"/>
          </a:xfrm>
          <a:prstGeom prst="ellipse">
            <a:avLst/>
          </a:prstGeom>
          <a:solidFill>
            <a:schemeClr val="accent1">
              <a:lumMod val="20000"/>
              <a:lumOff val="80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200"/>
          </a:p>
        </p:txBody>
      </p:sp>
      <p:sp>
        <p:nvSpPr>
          <p:cNvPr id="76" name="楕円 75">
            <a:extLst>
              <a:ext uri="{FF2B5EF4-FFF2-40B4-BE49-F238E27FC236}">
                <a16:creationId xmlns:a16="http://schemas.microsoft.com/office/drawing/2014/main" id="{CAE3CAAA-CD66-44EA-8138-692346932D9E}"/>
              </a:ext>
            </a:extLst>
          </p:cNvPr>
          <p:cNvSpPr/>
          <p:nvPr/>
        </p:nvSpPr>
        <p:spPr>
          <a:xfrm>
            <a:off x="5345978" y="6239351"/>
            <a:ext cx="181870" cy="181869"/>
          </a:xfrm>
          <a:prstGeom prst="ellipse">
            <a:avLst/>
          </a:prstGeom>
          <a:solidFill>
            <a:schemeClr val="accent1">
              <a:lumMod val="20000"/>
              <a:lumOff val="80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200"/>
          </a:p>
        </p:txBody>
      </p:sp>
      <p:sp>
        <p:nvSpPr>
          <p:cNvPr id="78" name="楕円 77">
            <a:extLst>
              <a:ext uri="{FF2B5EF4-FFF2-40B4-BE49-F238E27FC236}">
                <a16:creationId xmlns:a16="http://schemas.microsoft.com/office/drawing/2014/main" id="{6971289D-C647-463A-ADC6-F6DA6422994E}"/>
              </a:ext>
            </a:extLst>
          </p:cNvPr>
          <p:cNvSpPr/>
          <p:nvPr/>
        </p:nvSpPr>
        <p:spPr>
          <a:xfrm>
            <a:off x="6022645" y="6059550"/>
            <a:ext cx="181870" cy="181869"/>
          </a:xfrm>
          <a:prstGeom prst="ellipse">
            <a:avLst/>
          </a:prstGeom>
          <a:solidFill>
            <a:schemeClr val="accent1">
              <a:lumMod val="20000"/>
              <a:lumOff val="80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200"/>
          </a:p>
        </p:txBody>
      </p:sp>
      <p:cxnSp>
        <p:nvCxnSpPr>
          <p:cNvPr id="8" name="直線矢印コネクタ 7">
            <a:extLst>
              <a:ext uri="{FF2B5EF4-FFF2-40B4-BE49-F238E27FC236}">
                <a16:creationId xmlns:a16="http://schemas.microsoft.com/office/drawing/2014/main" id="{68CA13A9-D052-46C1-9E5F-C2CD9A0AFDFF}"/>
              </a:ext>
            </a:extLst>
          </p:cNvPr>
          <p:cNvCxnSpPr>
            <a:cxnSpLocks/>
            <a:stCxn id="74" idx="0"/>
            <a:endCxn id="63" idx="4"/>
          </p:cNvCxnSpPr>
          <p:nvPr/>
        </p:nvCxnSpPr>
        <p:spPr>
          <a:xfrm flipH="1" flipV="1">
            <a:off x="5096720" y="4965599"/>
            <a:ext cx="131305" cy="112427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1" name="直線矢印コネクタ 80">
            <a:extLst>
              <a:ext uri="{FF2B5EF4-FFF2-40B4-BE49-F238E27FC236}">
                <a16:creationId xmlns:a16="http://schemas.microsoft.com/office/drawing/2014/main" id="{D1FB94EE-07BD-4D36-861B-A58F9B672369}"/>
              </a:ext>
            </a:extLst>
          </p:cNvPr>
          <p:cNvCxnSpPr>
            <a:cxnSpLocks/>
            <a:stCxn id="76" idx="0"/>
            <a:endCxn id="53" idx="4"/>
          </p:cNvCxnSpPr>
          <p:nvPr/>
        </p:nvCxnSpPr>
        <p:spPr>
          <a:xfrm flipH="1" flipV="1">
            <a:off x="5351568" y="5139974"/>
            <a:ext cx="85345" cy="1099377"/>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6" name="直線矢印コネクタ 85">
            <a:extLst>
              <a:ext uri="{FF2B5EF4-FFF2-40B4-BE49-F238E27FC236}">
                <a16:creationId xmlns:a16="http://schemas.microsoft.com/office/drawing/2014/main" id="{3B8AA599-AAE4-45C4-9B76-936C96D27690}"/>
              </a:ext>
            </a:extLst>
          </p:cNvPr>
          <p:cNvCxnSpPr>
            <a:cxnSpLocks/>
            <a:stCxn id="75" idx="0"/>
          </p:cNvCxnSpPr>
          <p:nvPr/>
        </p:nvCxnSpPr>
        <p:spPr>
          <a:xfrm flipH="1" flipV="1">
            <a:off x="5425571" y="4672762"/>
            <a:ext cx="273675" cy="1386788"/>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0" name="フリーフォーム: 図形 89">
            <a:extLst>
              <a:ext uri="{FF2B5EF4-FFF2-40B4-BE49-F238E27FC236}">
                <a16:creationId xmlns:a16="http://schemas.microsoft.com/office/drawing/2014/main" id="{31A9C0E2-2803-46BC-B031-D11959D1BD3E}"/>
              </a:ext>
            </a:extLst>
          </p:cNvPr>
          <p:cNvSpPr/>
          <p:nvPr/>
        </p:nvSpPr>
        <p:spPr>
          <a:xfrm>
            <a:off x="231865" y="4514484"/>
            <a:ext cx="2753304" cy="611316"/>
          </a:xfrm>
          <a:custGeom>
            <a:avLst/>
            <a:gdLst>
              <a:gd name="connsiteX0" fmla="*/ 0 w 2753304"/>
              <a:gd name="connsiteY0" fmla="*/ 575921 h 1010387"/>
              <a:gd name="connsiteX1" fmla="*/ 298064 w 2753304"/>
              <a:gd name="connsiteY1" fmla="*/ 0 h 1010387"/>
              <a:gd name="connsiteX2" fmla="*/ 601180 w 2753304"/>
              <a:gd name="connsiteY2" fmla="*/ 964920 h 1010387"/>
              <a:gd name="connsiteX3" fmla="*/ 828517 w 2753304"/>
              <a:gd name="connsiteY3" fmla="*/ 394051 h 1010387"/>
              <a:gd name="connsiteX4" fmla="*/ 1010386 w 2753304"/>
              <a:gd name="connsiteY4" fmla="*/ 843673 h 1010387"/>
              <a:gd name="connsiteX5" fmla="*/ 1268035 w 2753304"/>
              <a:gd name="connsiteY5" fmla="*/ 106091 h 1010387"/>
              <a:gd name="connsiteX6" fmla="*/ 1510528 w 2753304"/>
              <a:gd name="connsiteY6" fmla="*/ 975024 h 1010387"/>
              <a:gd name="connsiteX7" fmla="*/ 1747969 w 2753304"/>
              <a:gd name="connsiteY7" fmla="*/ 414259 h 1010387"/>
              <a:gd name="connsiteX8" fmla="*/ 1929838 w 2753304"/>
              <a:gd name="connsiteY8" fmla="*/ 828517 h 1010387"/>
              <a:gd name="connsiteX9" fmla="*/ 2232954 w 2753304"/>
              <a:gd name="connsiteY9" fmla="*/ 126299 h 1010387"/>
              <a:gd name="connsiteX10" fmla="*/ 2510811 w 2753304"/>
              <a:gd name="connsiteY10" fmla="*/ 1010387 h 1010387"/>
              <a:gd name="connsiteX11" fmla="*/ 2753304 w 2753304"/>
              <a:gd name="connsiteY11" fmla="*/ 474882 h 1010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53304" h="1010387">
                <a:moveTo>
                  <a:pt x="0" y="575921"/>
                </a:moveTo>
                <a:lnTo>
                  <a:pt x="298064" y="0"/>
                </a:lnTo>
                <a:lnTo>
                  <a:pt x="601180" y="964920"/>
                </a:lnTo>
                <a:lnTo>
                  <a:pt x="828517" y="394051"/>
                </a:lnTo>
                <a:lnTo>
                  <a:pt x="1010386" y="843673"/>
                </a:lnTo>
                <a:lnTo>
                  <a:pt x="1268035" y="106091"/>
                </a:lnTo>
                <a:lnTo>
                  <a:pt x="1510528" y="975024"/>
                </a:lnTo>
                <a:lnTo>
                  <a:pt x="1747969" y="414259"/>
                </a:lnTo>
                <a:lnTo>
                  <a:pt x="1929838" y="828517"/>
                </a:lnTo>
                <a:lnTo>
                  <a:pt x="2232954" y="126299"/>
                </a:lnTo>
                <a:lnTo>
                  <a:pt x="2510811" y="1010387"/>
                </a:lnTo>
                <a:lnTo>
                  <a:pt x="2753304" y="474882"/>
                </a:lnTo>
              </a:path>
            </a:pathLst>
          </a:custGeom>
          <a:ln>
            <a:solidFill>
              <a:srgbClr val="FF000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ja-JP" altLang="en-US"/>
          </a:p>
        </p:txBody>
      </p:sp>
      <p:sp>
        <p:nvSpPr>
          <p:cNvPr id="91" name="フリーフォーム: 図形 90">
            <a:extLst>
              <a:ext uri="{FF2B5EF4-FFF2-40B4-BE49-F238E27FC236}">
                <a16:creationId xmlns:a16="http://schemas.microsoft.com/office/drawing/2014/main" id="{606F31D3-3555-4B00-96AE-0CF37CF7E8B7}"/>
              </a:ext>
            </a:extLst>
          </p:cNvPr>
          <p:cNvSpPr/>
          <p:nvPr/>
        </p:nvSpPr>
        <p:spPr>
          <a:xfrm>
            <a:off x="236917" y="3564720"/>
            <a:ext cx="2803823" cy="907804"/>
          </a:xfrm>
          <a:custGeom>
            <a:avLst/>
            <a:gdLst>
              <a:gd name="connsiteX0" fmla="*/ 0 w 2803823"/>
              <a:gd name="connsiteY0" fmla="*/ 1485268 h 1500424"/>
              <a:gd name="connsiteX1" fmla="*/ 247544 w 2803823"/>
              <a:gd name="connsiteY1" fmla="*/ 1227620 h 1500424"/>
              <a:gd name="connsiteX2" fmla="*/ 575920 w 2803823"/>
              <a:gd name="connsiteY2" fmla="*/ 1500424 h 1500424"/>
              <a:gd name="connsiteX3" fmla="*/ 798205 w 2803823"/>
              <a:gd name="connsiteY3" fmla="*/ 1010387 h 1500424"/>
              <a:gd name="connsiteX4" fmla="*/ 1035646 w 2803823"/>
              <a:gd name="connsiteY4" fmla="*/ 793153 h 1500424"/>
              <a:gd name="connsiteX5" fmla="*/ 1257931 w 2803823"/>
              <a:gd name="connsiteY5" fmla="*/ 464778 h 1500424"/>
              <a:gd name="connsiteX6" fmla="*/ 1535787 w 2803823"/>
              <a:gd name="connsiteY6" fmla="*/ 338479 h 1500424"/>
              <a:gd name="connsiteX7" fmla="*/ 1717657 w 2803823"/>
              <a:gd name="connsiteY7" fmla="*/ 656751 h 1500424"/>
              <a:gd name="connsiteX8" fmla="*/ 1970254 w 2803823"/>
              <a:gd name="connsiteY8" fmla="*/ 156610 h 1500424"/>
              <a:gd name="connsiteX9" fmla="*/ 2243058 w 2803823"/>
              <a:gd name="connsiteY9" fmla="*/ 35363 h 1500424"/>
              <a:gd name="connsiteX10" fmla="*/ 2505759 w 2803823"/>
              <a:gd name="connsiteY10" fmla="*/ 166714 h 1500424"/>
              <a:gd name="connsiteX11" fmla="*/ 2783615 w 2803823"/>
              <a:gd name="connsiteY11" fmla="*/ 25259 h 1500424"/>
              <a:gd name="connsiteX12" fmla="*/ 2783615 w 2803823"/>
              <a:gd name="connsiteY12" fmla="*/ 25259 h 1500424"/>
              <a:gd name="connsiteX13" fmla="*/ 2803823 w 2803823"/>
              <a:gd name="connsiteY13" fmla="*/ 0 h 150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03823" h="1500424">
                <a:moveTo>
                  <a:pt x="0" y="1485268"/>
                </a:moveTo>
                <a:lnTo>
                  <a:pt x="247544" y="1227620"/>
                </a:lnTo>
                <a:lnTo>
                  <a:pt x="575920" y="1500424"/>
                </a:lnTo>
                <a:lnTo>
                  <a:pt x="798205" y="1010387"/>
                </a:lnTo>
                <a:lnTo>
                  <a:pt x="1035646" y="793153"/>
                </a:lnTo>
                <a:lnTo>
                  <a:pt x="1257931" y="464778"/>
                </a:lnTo>
                <a:lnTo>
                  <a:pt x="1535787" y="338479"/>
                </a:lnTo>
                <a:lnTo>
                  <a:pt x="1717657" y="656751"/>
                </a:lnTo>
                <a:lnTo>
                  <a:pt x="1970254" y="156610"/>
                </a:lnTo>
                <a:lnTo>
                  <a:pt x="2243058" y="35363"/>
                </a:lnTo>
                <a:lnTo>
                  <a:pt x="2505759" y="166714"/>
                </a:lnTo>
                <a:lnTo>
                  <a:pt x="2783615" y="25259"/>
                </a:lnTo>
                <a:lnTo>
                  <a:pt x="2783615" y="25259"/>
                </a:lnTo>
                <a:lnTo>
                  <a:pt x="2803823" y="0"/>
                </a:ln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3" name="直線矢印コネクタ 102">
            <a:extLst>
              <a:ext uri="{FF2B5EF4-FFF2-40B4-BE49-F238E27FC236}">
                <a16:creationId xmlns:a16="http://schemas.microsoft.com/office/drawing/2014/main" id="{38136A6B-A6AD-4702-AE39-AB85AE4D7120}"/>
              </a:ext>
            </a:extLst>
          </p:cNvPr>
          <p:cNvCxnSpPr>
            <a:cxnSpLocks/>
            <a:stCxn id="91" idx="10"/>
            <a:endCxn id="90" idx="10"/>
          </p:cNvCxnSpPr>
          <p:nvPr/>
        </p:nvCxnSpPr>
        <p:spPr>
          <a:xfrm>
            <a:off x="2742676" y="3665587"/>
            <a:ext cx="0" cy="1460213"/>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104" name="テキスト ボックス 103">
            <a:extLst>
              <a:ext uri="{FF2B5EF4-FFF2-40B4-BE49-F238E27FC236}">
                <a16:creationId xmlns:a16="http://schemas.microsoft.com/office/drawing/2014/main" id="{C4B9EED8-5FC6-45A4-8EC8-A002B30859CE}"/>
              </a:ext>
            </a:extLst>
          </p:cNvPr>
          <p:cNvSpPr txBox="1"/>
          <p:nvPr/>
        </p:nvSpPr>
        <p:spPr>
          <a:xfrm>
            <a:off x="2665207" y="4284304"/>
            <a:ext cx="1982083" cy="1446550"/>
          </a:xfrm>
          <a:prstGeom prst="rect">
            <a:avLst/>
          </a:prstGeom>
          <a:noFill/>
        </p:spPr>
        <p:txBody>
          <a:bodyPr wrap="square" rtlCol="0">
            <a:spAutoFit/>
          </a:bodyPr>
          <a:lstStyle/>
          <a:p>
            <a:pPr algn="ctr"/>
            <a:r>
              <a:rPr kumimoji="1" lang="ja-JP" altLang="en-US" sz="2200" dirty="0">
                <a:solidFill>
                  <a:srgbClr val="FF0000"/>
                </a:solidFill>
              </a:rPr>
              <a:t>代表点に</a:t>
            </a:r>
            <a:br>
              <a:rPr kumimoji="1" lang="en-US" altLang="ja-JP" sz="2200" dirty="0">
                <a:solidFill>
                  <a:srgbClr val="FF0000"/>
                </a:solidFill>
              </a:rPr>
            </a:br>
            <a:r>
              <a:rPr kumimoji="1" lang="ja-JP" altLang="en-US" sz="2200" dirty="0">
                <a:solidFill>
                  <a:srgbClr val="FF0000"/>
                </a:solidFill>
              </a:rPr>
              <a:t>対応する</a:t>
            </a:r>
            <a:br>
              <a:rPr kumimoji="1" lang="en-US" altLang="ja-JP" sz="2200" dirty="0">
                <a:solidFill>
                  <a:srgbClr val="FF0000"/>
                </a:solidFill>
              </a:rPr>
            </a:br>
            <a:r>
              <a:rPr kumimoji="1" lang="ja-JP" altLang="en-US" sz="2200" dirty="0">
                <a:solidFill>
                  <a:srgbClr val="FF0000"/>
                </a:solidFill>
              </a:rPr>
              <a:t>パラメータ</a:t>
            </a:r>
            <a:br>
              <a:rPr kumimoji="1" lang="en-US" altLang="ja-JP" sz="2200" dirty="0">
                <a:solidFill>
                  <a:srgbClr val="FF0000"/>
                </a:solidFill>
              </a:rPr>
            </a:br>
            <a:r>
              <a:rPr kumimoji="1" lang="ja-JP" altLang="en-US" sz="2200" dirty="0">
                <a:solidFill>
                  <a:srgbClr val="FF0000"/>
                </a:solidFill>
              </a:rPr>
              <a:t>による推定値</a:t>
            </a:r>
          </a:p>
        </p:txBody>
      </p:sp>
      <p:sp>
        <p:nvSpPr>
          <p:cNvPr id="105" name="正方形/長方形 104">
            <a:extLst>
              <a:ext uri="{FF2B5EF4-FFF2-40B4-BE49-F238E27FC236}">
                <a16:creationId xmlns:a16="http://schemas.microsoft.com/office/drawing/2014/main" id="{74F18A30-2746-4B7E-955E-B088EBF14711}"/>
              </a:ext>
            </a:extLst>
          </p:cNvPr>
          <p:cNvSpPr/>
          <p:nvPr/>
        </p:nvSpPr>
        <p:spPr>
          <a:xfrm>
            <a:off x="2749581" y="3578684"/>
            <a:ext cx="1904342" cy="769441"/>
          </a:xfrm>
          <a:prstGeom prst="rect">
            <a:avLst/>
          </a:prstGeom>
        </p:spPr>
        <p:txBody>
          <a:bodyPr wrap="square">
            <a:spAutoFit/>
          </a:bodyPr>
          <a:lstStyle/>
          <a:p>
            <a:pPr algn="ctr"/>
            <a:r>
              <a:rPr kumimoji="1" lang="ja-JP" altLang="en-US" sz="2200" dirty="0">
                <a:solidFill>
                  <a:schemeClr val="accent1"/>
                </a:solidFill>
              </a:rPr>
              <a:t>運用環境での</a:t>
            </a:r>
            <a:br>
              <a:rPr kumimoji="1" lang="en-US" altLang="ja-JP" sz="2200" dirty="0">
                <a:solidFill>
                  <a:schemeClr val="accent1"/>
                </a:solidFill>
              </a:rPr>
            </a:br>
            <a:r>
              <a:rPr kumimoji="1" lang="ja-JP" altLang="en-US" sz="2200" dirty="0">
                <a:solidFill>
                  <a:schemeClr val="accent1"/>
                </a:solidFill>
              </a:rPr>
              <a:t>実測値</a:t>
            </a:r>
          </a:p>
        </p:txBody>
      </p:sp>
      <p:cxnSp>
        <p:nvCxnSpPr>
          <p:cNvPr id="106" name="直線矢印コネクタ 105">
            <a:extLst>
              <a:ext uri="{FF2B5EF4-FFF2-40B4-BE49-F238E27FC236}">
                <a16:creationId xmlns:a16="http://schemas.microsoft.com/office/drawing/2014/main" id="{4299FAF5-E0F3-4D53-9AF2-43DB45411B98}"/>
              </a:ext>
            </a:extLst>
          </p:cNvPr>
          <p:cNvCxnSpPr>
            <a:cxnSpLocks/>
          </p:cNvCxnSpPr>
          <p:nvPr/>
        </p:nvCxnSpPr>
        <p:spPr>
          <a:xfrm flipV="1">
            <a:off x="240774" y="5266670"/>
            <a:ext cx="641595" cy="109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7" name="テキスト ボックス 106">
            <a:extLst>
              <a:ext uri="{FF2B5EF4-FFF2-40B4-BE49-F238E27FC236}">
                <a16:creationId xmlns:a16="http://schemas.microsoft.com/office/drawing/2014/main" id="{24390432-0859-498B-A44D-4E15DB773598}"/>
              </a:ext>
            </a:extLst>
          </p:cNvPr>
          <p:cNvSpPr txBox="1"/>
          <p:nvPr/>
        </p:nvSpPr>
        <p:spPr>
          <a:xfrm>
            <a:off x="874872" y="5100123"/>
            <a:ext cx="646331" cy="369332"/>
          </a:xfrm>
          <a:prstGeom prst="rect">
            <a:avLst/>
          </a:prstGeom>
          <a:noFill/>
        </p:spPr>
        <p:txBody>
          <a:bodyPr wrap="none" rtlCol="0">
            <a:spAutoFit/>
          </a:bodyPr>
          <a:lstStyle/>
          <a:p>
            <a:r>
              <a:rPr kumimoji="1" lang="ja-JP" altLang="en-US" dirty="0"/>
              <a:t>時間</a:t>
            </a:r>
          </a:p>
        </p:txBody>
      </p:sp>
      <p:cxnSp>
        <p:nvCxnSpPr>
          <p:cNvPr id="108" name="直線矢印コネクタ 107">
            <a:extLst>
              <a:ext uri="{FF2B5EF4-FFF2-40B4-BE49-F238E27FC236}">
                <a16:creationId xmlns:a16="http://schemas.microsoft.com/office/drawing/2014/main" id="{DAC2964E-F0B4-4259-ACB0-EA53BD4BABA9}"/>
              </a:ext>
            </a:extLst>
          </p:cNvPr>
          <p:cNvCxnSpPr>
            <a:cxnSpLocks/>
          </p:cNvCxnSpPr>
          <p:nvPr/>
        </p:nvCxnSpPr>
        <p:spPr>
          <a:xfrm>
            <a:off x="2463301" y="3612859"/>
            <a:ext cx="0" cy="906677"/>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09" name="直線矢印コネクタ 108">
            <a:extLst>
              <a:ext uri="{FF2B5EF4-FFF2-40B4-BE49-F238E27FC236}">
                <a16:creationId xmlns:a16="http://schemas.microsoft.com/office/drawing/2014/main" id="{7BCD691A-37D2-43FA-8279-6A9168EE0413}"/>
              </a:ext>
            </a:extLst>
          </p:cNvPr>
          <p:cNvCxnSpPr>
            <a:cxnSpLocks/>
          </p:cNvCxnSpPr>
          <p:nvPr/>
        </p:nvCxnSpPr>
        <p:spPr>
          <a:xfrm>
            <a:off x="2171233" y="3736114"/>
            <a:ext cx="0" cy="1206787"/>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10" name="直線矢印コネクタ 109">
            <a:extLst>
              <a:ext uri="{FF2B5EF4-FFF2-40B4-BE49-F238E27FC236}">
                <a16:creationId xmlns:a16="http://schemas.microsoft.com/office/drawing/2014/main" id="{91179697-60A1-4888-BD2B-0DA3A007742E}"/>
              </a:ext>
            </a:extLst>
          </p:cNvPr>
          <p:cNvCxnSpPr>
            <a:cxnSpLocks/>
          </p:cNvCxnSpPr>
          <p:nvPr/>
        </p:nvCxnSpPr>
        <p:spPr>
          <a:xfrm>
            <a:off x="1957701" y="3966031"/>
            <a:ext cx="0" cy="824252"/>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11" name="直線矢印コネクタ 110">
            <a:extLst>
              <a:ext uri="{FF2B5EF4-FFF2-40B4-BE49-F238E27FC236}">
                <a16:creationId xmlns:a16="http://schemas.microsoft.com/office/drawing/2014/main" id="{852C1880-3E89-4FBE-B41B-075E29B21CD3}"/>
              </a:ext>
            </a:extLst>
          </p:cNvPr>
          <p:cNvCxnSpPr>
            <a:cxnSpLocks/>
          </p:cNvCxnSpPr>
          <p:nvPr/>
        </p:nvCxnSpPr>
        <p:spPr>
          <a:xfrm>
            <a:off x="1752688" y="3784466"/>
            <a:ext cx="0" cy="1206787"/>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12" name="直線矢印コネクタ 111">
            <a:extLst>
              <a:ext uri="{FF2B5EF4-FFF2-40B4-BE49-F238E27FC236}">
                <a16:creationId xmlns:a16="http://schemas.microsoft.com/office/drawing/2014/main" id="{C5BD19A6-B7AE-41F6-81E1-2458729FF835}"/>
              </a:ext>
            </a:extLst>
          </p:cNvPr>
          <p:cNvCxnSpPr>
            <a:cxnSpLocks/>
          </p:cNvCxnSpPr>
          <p:nvPr/>
        </p:nvCxnSpPr>
        <p:spPr>
          <a:xfrm>
            <a:off x="1502636" y="3878989"/>
            <a:ext cx="0" cy="74932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13" name="直線矢印コネクタ 112">
            <a:extLst>
              <a:ext uri="{FF2B5EF4-FFF2-40B4-BE49-F238E27FC236}">
                <a16:creationId xmlns:a16="http://schemas.microsoft.com/office/drawing/2014/main" id="{CC379D45-922D-4026-9A95-945D6F7FDDB1}"/>
              </a:ext>
            </a:extLst>
          </p:cNvPr>
          <p:cNvCxnSpPr>
            <a:cxnSpLocks/>
          </p:cNvCxnSpPr>
          <p:nvPr/>
        </p:nvCxnSpPr>
        <p:spPr>
          <a:xfrm>
            <a:off x="1233809" y="4090946"/>
            <a:ext cx="0" cy="824252"/>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14" name="直線矢印コネクタ 113">
            <a:extLst>
              <a:ext uri="{FF2B5EF4-FFF2-40B4-BE49-F238E27FC236}">
                <a16:creationId xmlns:a16="http://schemas.microsoft.com/office/drawing/2014/main" id="{FC60B306-874F-4B29-BDBC-C8A6580621BF}"/>
              </a:ext>
            </a:extLst>
          </p:cNvPr>
          <p:cNvCxnSpPr>
            <a:cxnSpLocks/>
          </p:cNvCxnSpPr>
          <p:nvPr/>
        </p:nvCxnSpPr>
        <p:spPr>
          <a:xfrm>
            <a:off x="1030338" y="4171010"/>
            <a:ext cx="0" cy="619273"/>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15" name="直線矢印コネクタ 114">
            <a:extLst>
              <a:ext uri="{FF2B5EF4-FFF2-40B4-BE49-F238E27FC236}">
                <a16:creationId xmlns:a16="http://schemas.microsoft.com/office/drawing/2014/main" id="{0660DA6B-C419-4664-A2AE-80475719035E}"/>
              </a:ext>
            </a:extLst>
          </p:cNvPr>
          <p:cNvCxnSpPr>
            <a:cxnSpLocks/>
          </p:cNvCxnSpPr>
          <p:nvPr/>
        </p:nvCxnSpPr>
        <p:spPr>
          <a:xfrm>
            <a:off x="809262" y="4472524"/>
            <a:ext cx="0" cy="619273"/>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119" name="楕円 118">
            <a:extLst>
              <a:ext uri="{FF2B5EF4-FFF2-40B4-BE49-F238E27FC236}">
                <a16:creationId xmlns:a16="http://schemas.microsoft.com/office/drawing/2014/main" id="{C84F1BD3-5C5E-435E-9537-51E5228B1447}"/>
              </a:ext>
            </a:extLst>
          </p:cNvPr>
          <p:cNvSpPr/>
          <p:nvPr/>
        </p:nvSpPr>
        <p:spPr>
          <a:xfrm rot="18922922">
            <a:off x="5572404" y="5059430"/>
            <a:ext cx="989702" cy="360481"/>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sz="2200" dirty="0"/>
          </a:p>
        </p:txBody>
      </p:sp>
      <p:sp>
        <p:nvSpPr>
          <p:cNvPr id="120" name="楕円 119">
            <a:extLst>
              <a:ext uri="{FF2B5EF4-FFF2-40B4-BE49-F238E27FC236}">
                <a16:creationId xmlns:a16="http://schemas.microsoft.com/office/drawing/2014/main" id="{1DEB29C2-6764-4DBC-9E36-E31ED4C2AD19}"/>
              </a:ext>
            </a:extLst>
          </p:cNvPr>
          <p:cNvSpPr/>
          <p:nvPr/>
        </p:nvSpPr>
        <p:spPr>
          <a:xfrm>
            <a:off x="5993348" y="5091720"/>
            <a:ext cx="181870" cy="181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200"/>
          </a:p>
        </p:txBody>
      </p:sp>
      <p:cxnSp>
        <p:nvCxnSpPr>
          <p:cNvPr id="121" name="直線矢印コネクタ 120">
            <a:extLst>
              <a:ext uri="{FF2B5EF4-FFF2-40B4-BE49-F238E27FC236}">
                <a16:creationId xmlns:a16="http://schemas.microsoft.com/office/drawing/2014/main" id="{E3901280-07FB-4B2E-A8B7-A78735D8202E}"/>
              </a:ext>
            </a:extLst>
          </p:cNvPr>
          <p:cNvCxnSpPr>
            <a:cxnSpLocks/>
            <a:endCxn id="120" idx="4"/>
          </p:cNvCxnSpPr>
          <p:nvPr/>
        </p:nvCxnSpPr>
        <p:spPr>
          <a:xfrm flipH="1" flipV="1">
            <a:off x="6084283" y="5273589"/>
            <a:ext cx="29298" cy="785962"/>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2" name="楕円 121">
            <a:extLst>
              <a:ext uri="{FF2B5EF4-FFF2-40B4-BE49-F238E27FC236}">
                <a16:creationId xmlns:a16="http://schemas.microsoft.com/office/drawing/2014/main" id="{3923CD32-11AD-42E1-B61B-622A90C2EC20}"/>
              </a:ext>
            </a:extLst>
          </p:cNvPr>
          <p:cNvSpPr/>
          <p:nvPr/>
        </p:nvSpPr>
        <p:spPr>
          <a:xfrm>
            <a:off x="5283656" y="4501051"/>
            <a:ext cx="181870" cy="181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200"/>
          </a:p>
        </p:txBody>
      </p:sp>
      <p:sp>
        <p:nvSpPr>
          <p:cNvPr id="80" name="テキスト ボックス 79">
            <a:extLst>
              <a:ext uri="{FF2B5EF4-FFF2-40B4-BE49-F238E27FC236}">
                <a16:creationId xmlns:a16="http://schemas.microsoft.com/office/drawing/2014/main" id="{FA8E8D9F-50B6-402D-AD71-295F82117678}"/>
              </a:ext>
            </a:extLst>
          </p:cNvPr>
          <p:cNvSpPr txBox="1"/>
          <p:nvPr/>
        </p:nvSpPr>
        <p:spPr>
          <a:xfrm>
            <a:off x="5845855" y="673219"/>
            <a:ext cx="3185487" cy="369332"/>
          </a:xfrm>
          <a:prstGeom prst="rect">
            <a:avLst/>
          </a:prstGeom>
          <a:noFill/>
        </p:spPr>
        <p:txBody>
          <a:bodyPr wrap="none" rtlCol="0">
            <a:spAutoFit/>
          </a:bodyPr>
          <a:lstStyle/>
          <a:p>
            <a:r>
              <a:rPr kumimoji="1" lang="ja-JP" altLang="en-US" dirty="0">
                <a:solidFill>
                  <a:schemeClr val="bg1"/>
                </a:solidFill>
              </a:rPr>
              <a:t>～クラスタリングによる分析</a:t>
            </a:r>
            <a:endParaRPr kumimoji="1" lang="en-US" altLang="ja-JP" dirty="0">
              <a:solidFill>
                <a:schemeClr val="bg1"/>
              </a:solidFill>
            </a:endParaRPr>
          </a:p>
        </p:txBody>
      </p:sp>
    </p:spTree>
    <p:extLst>
      <p:ext uri="{BB962C8B-B14F-4D97-AF65-F5344CB8AC3E}">
        <p14:creationId xmlns:p14="http://schemas.microsoft.com/office/powerpoint/2010/main" val="39331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星: 32 pt 21">
            <a:extLst>
              <a:ext uri="{FF2B5EF4-FFF2-40B4-BE49-F238E27FC236}">
                <a16:creationId xmlns:a16="http://schemas.microsoft.com/office/drawing/2014/main" id="{934AD7FE-B563-493A-ACBF-271D747E782D}"/>
              </a:ext>
            </a:extLst>
          </p:cNvPr>
          <p:cNvSpPr/>
          <p:nvPr/>
        </p:nvSpPr>
        <p:spPr>
          <a:xfrm>
            <a:off x="4422886" y="1724627"/>
            <a:ext cx="2811483" cy="1233237"/>
          </a:xfrm>
          <a:prstGeom prst="star32">
            <a:avLst>
              <a:gd name="adj" fmla="val 4350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sz="2200" dirty="0"/>
          </a:p>
        </p:txBody>
      </p:sp>
      <p:sp>
        <p:nvSpPr>
          <p:cNvPr id="3" name="タイトル 2">
            <a:extLst>
              <a:ext uri="{FF2B5EF4-FFF2-40B4-BE49-F238E27FC236}">
                <a16:creationId xmlns:a16="http://schemas.microsoft.com/office/drawing/2014/main" id="{C1B30096-005C-49EE-84D2-058C58D7D402}"/>
              </a:ext>
            </a:extLst>
          </p:cNvPr>
          <p:cNvSpPr>
            <a:spLocks noGrp="1"/>
          </p:cNvSpPr>
          <p:nvPr>
            <p:ph type="title"/>
          </p:nvPr>
        </p:nvSpPr>
        <p:spPr/>
        <p:txBody>
          <a:bodyPr>
            <a:normAutofit/>
          </a:bodyPr>
          <a:lstStyle/>
          <a:p>
            <a:r>
              <a:rPr lang="ja-JP" altLang="en-US" sz="3200" dirty="0"/>
              <a:t>研究背景 </a:t>
            </a:r>
            <a:r>
              <a:rPr lang="en-US" altLang="ja-JP" sz="3200" dirty="0"/>
              <a:t>: </a:t>
            </a:r>
            <a:r>
              <a:rPr lang="ja-JP" altLang="en-US" sz="3200" dirty="0"/>
              <a:t>産業用モニタリングシステム</a:t>
            </a:r>
            <a:endParaRPr kumimoji="1" lang="ja-JP" altLang="en-US" sz="3200" dirty="0"/>
          </a:p>
        </p:txBody>
      </p:sp>
      <p:sp>
        <p:nvSpPr>
          <p:cNvPr id="4" name="スライド番号プレースホルダー 3">
            <a:extLst>
              <a:ext uri="{FF2B5EF4-FFF2-40B4-BE49-F238E27FC236}">
                <a16:creationId xmlns:a16="http://schemas.microsoft.com/office/drawing/2014/main" id="{883DAC37-EF6F-4A5D-A5EC-EE614C3993BD}"/>
              </a:ext>
            </a:extLst>
          </p:cNvPr>
          <p:cNvSpPr>
            <a:spLocks noGrp="1"/>
          </p:cNvSpPr>
          <p:nvPr>
            <p:ph type="sldNum" sz="quarter" idx="12"/>
          </p:nvPr>
        </p:nvSpPr>
        <p:spPr/>
        <p:txBody>
          <a:bodyPr/>
          <a:lstStyle/>
          <a:p>
            <a:fld id="{0FE09158-4641-447D-A5C8-E118829299E3}" type="slidenum">
              <a:rPr kumimoji="1" lang="ja-JP" altLang="en-US" smtClean="0"/>
              <a:pPr/>
              <a:t>2</a:t>
            </a:fld>
            <a:endParaRPr kumimoji="1" lang="ja-JP" altLang="en-US" dirty="0"/>
          </a:p>
        </p:txBody>
      </p:sp>
      <p:sp>
        <p:nvSpPr>
          <p:cNvPr id="90" name="雲 89">
            <a:extLst>
              <a:ext uri="{FF2B5EF4-FFF2-40B4-BE49-F238E27FC236}">
                <a16:creationId xmlns:a16="http://schemas.microsoft.com/office/drawing/2014/main" id="{5B579744-4BC4-4F77-8963-6AF795D5D448}"/>
              </a:ext>
            </a:extLst>
          </p:cNvPr>
          <p:cNvSpPr/>
          <p:nvPr/>
        </p:nvSpPr>
        <p:spPr>
          <a:xfrm>
            <a:off x="5529982" y="4530680"/>
            <a:ext cx="1129080" cy="929569"/>
          </a:xfrm>
          <a:prstGeom prst="cloud">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sz="2200" dirty="0"/>
          </a:p>
        </p:txBody>
      </p:sp>
      <p:pic>
        <p:nvPicPr>
          <p:cNvPr id="91" name="Picture 20" descr="サーバーのイラスト（1台）">
            <a:hlinkClick r:id="rId3"/>
            <a:extLst>
              <a:ext uri="{FF2B5EF4-FFF2-40B4-BE49-F238E27FC236}">
                <a16:creationId xmlns:a16="http://schemas.microsoft.com/office/drawing/2014/main" id="{5BB37731-5053-4A07-BD85-73906F0BCBF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79955" y="4710813"/>
            <a:ext cx="607600" cy="687160"/>
          </a:xfrm>
          <a:prstGeom prst="rect">
            <a:avLst/>
          </a:prstGeom>
          <a:noFill/>
          <a:extLst>
            <a:ext uri="{909E8E84-426E-40DD-AFC4-6F175D3DCCD1}">
              <a14:hiddenFill xmlns:a14="http://schemas.microsoft.com/office/drawing/2010/main">
                <a:solidFill>
                  <a:srgbClr val="FFFFFF"/>
                </a:solidFill>
              </a14:hiddenFill>
            </a:ext>
          </a:extLst>
        </p:spPr>
      </p:pic>
      <p:sp>
        <p:nvSpPr>
          <p:cNvPr id="92" name="テキスト ボックス 91">
            <a:extLst>
              <a:ext uri="{FF2B5EF4-FFF2-40B4-BE49-F238E27FC236}">
                <a16:creationId xmlns:a16="http://schemas.microsoft.com/office/drawing/2014/main" id="{374A4D44-FF15-4E39-A78C-680DF582ABA2}"/>
              </a:ext>
            </a:extLst>
          </p:cNvPr>
          <p:cNvSpPr txBox="1"/>
          <p:nvPr/>
        </p:nvSpPr>
        <p:spPr>
          <a:xfrm>
            <a:off x="6227052" y="4460813"/>
            <a:ext cx="2498078" cy="400110"/>
          </a:xfrm>
          <a:prstGeom prst="rect">
            <a:avLst/>
          </a:prstGeom>
          <a:noFill/>
        </p:spPr>
        <p:txBody>
          <a:bodyPr wrap="square" rtlCol="0">
            <a:spAutoFit/>
          </a:bodyPr>
          <a:lstStyle/>
          <a:p>
            <a:r>
              <a:rPr lang="ja-JP" altLang="en-US" sz="2000" dirty="0"/>
              <a:t>クラウドサーバ</a:t>
            </a:r>
          </a:p>
        </p:txBody>
      </p:sp>
      <p:sp>
        <p:nvSpPr>
          <p:cNvPr id="99" name="吹き出し: 四角形 98">
            <a:extLst>
              <a:ext uri="{FF2B5EF4-FFF2-40B4-BE49-F238E27FC236}">
                <a16:creationId xmlns:a16="http://schemas.microsoft.com/office/drawing/2014/main" id="{F0772499-E97D-4EA5-B390-874D0607F087}"/>
              </a:ext>
            </a:extLst>
          </p:cNvPr>
          <p:cNvSpPr/>
          <p:nvPr/>
        </p:nvSpPr>
        <p:spPr>
          <a:xfrm>
            <a:off x="6536686" y="4913331"/>
            <a:ext cx="1756433" cy="748411"/>
          </a:xfrm>
          <a:prstGeom prst="wedgeRectCallout">
            <a:avLst>
              <a:gd name="adj1" fmla="val -64968"/>
              <a:gd name="adj2" fmla="val -26412"/>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200" dirty="0"/>
              <a:t>データ分析提示</a:t>
            </a:r>
          </a:p>
        </p:txBody>
      </p:sp>
      <p:sp>
        <p:nvSpPr>
          <p:cNvPr id="104" name="コンテンツ プレースホルダー 1">
            <a:extLst>
              <a:ext uri="{FF2B5EF4-FFF2-40B4-BE49-F238E27FC236}">
                <a16:creationId xmlns:a16="http://schemas.microsoft.com/office/drawing/2014/main" id="{491BEC1C-6988-4015-BD7D-889F032C18FE}"/>
              </a:ext>
            </a:extLst>
          </p:cNvPr>
          <p:cNvSpPr>
            <a:spLocks noGrp="1"/>
          </p:cNvSpPr>
          <p:nvPr>
            <p:ph idx="1"/>
          </p:nvPr>
        </p:nvSpPr>
        <p:spPr>
          <a:xfrm>
            <a:off x="287338" y="1314450"/>
            <a:ext cx="8507412" cy="5106988"/>
          </a:xfrm>
        </p:spPr>
        <p:txBody>
          <a:bodyPr>
            <a:normAutofit/>
          </a:bodyPr>
          <a:lstStyle/>
          <a:p>
            <a:pPr>
              <a:buFont typeface="Wingdings" panose="05000000000000000000" pitchFamily="2" charset="2"/>
              <a:buChar char="Ø"/>
            </a:pPr>
            <a:endParaRPr lang="en-US" altLang="ja-JP" dirty="0"/>
          </a:p>
          <a:p>
            <a:pPr>
              <a:buFont typeface="Wingdings" panose="05000000000000000000" pitchFamily="2" charset="2"/>
              <a:buChar char="Ø"/>
            </a:pPr>
            <a:endParaRPr lang="en-US" altLang="ja-JP" dirty="0"/>
          </a:p>
          <a:p>
            <a:pPr>
              <a:buFont typeface="Wingdings" panose="05000000000000000000" pitchFamily="2" charset="2"/>
              <a:buChar char="Ø"/>
            </a:pPr>
            <a:endParaRPr lang="en-US" altLang="ja-JP" dirty="0"/>
          </a:p>
          <a:p>
            <a:pPr>
              <a:buFont typeface="Wingdings" panose="05000000000000000000" pitchFamily="2" charset="2"/>
              <a:buChar char="Ø"/>
            </a:pPr>
            <a:endParaRPr lang="en-US" altLang="ja-JP" dirty="0"/>
          </a:p>
          <a:p>
            <a:pPr>
              <a:buFont typeface="Wingdings" panose="05000000000000000000" pitchFamily="2" charset="2"/>
              <a:buChar char="Ø"/>
            </a:pPr>
            <a:endParaRPr lang="en-US" altLang="ja-JP" dirty="0"/>
          </a:p>
          <a:p>
            <a:pPr>
              <a:buFont typeface="Wingdings" panose="05000000000000000000" pitchFamily="2" charset="2"/>
              <a:buChar char="Ø"/>
            </a:pPr>
            <a:endParaRPr lang="en-US" altLang="ja-JP" dirty="0"/>
          </a:p>
          <a:p>
            <a:pPr>
              <a:buFont typeface="Wingdings" panose="05000000000000000000" pitchFamily="2" charset="2"/>
              <a:buChar char="Ø"/>
            </a:pPr>
            <a:endParaRPr lang="en-US" altLang="ja-JP" dirty="0"/>
          </a:p>
        </p:txBody>
      </p:sp>
      <p:sp>
        <p:nvSpPr>
          <p:cNvPr id="108" name="正方形/長方形 107">
            <a:extLst>
              <a:ext uri="{FF2B5EF4-FFF2-40B4-BE49-F238E27FC236}">
                <a16:creationId xmlns:a16="http://schemas.microsoft.com/office/drawing/2014/main" id="{1048BC5F-3422-4A20-8223-3EC6C604D77D}"/>
              </a:ext>
            </a:extLst>
          </p:cNvPr>
          <p:cNvSpPr/>
          <p:nvPr/>
        </p:nvSpPr>
        <p:spPr>
          <a:xfrm>
            <a:off x="896609" y="5835051"/>
            <a:ext cx="6639079" cy="847484"/>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2200" dirty="0"/>
              <a:t>障害発生時，工場内の機器</a:t>
            </a:r>
            <a:r>
              <a:rPr lang="ja-JP" altLang="en-US" sz="2200" dirty="0"/>
              <a:t>の稼働状況の把握</a:t>
            </a:r>
            <a:r>
              <a:rPr kumimoji="1" lang="ja-JP" altLang="en-US" sz="2200" dirty="0"/>
              <a:t>が困難</a:t>
            </a:r>
            <a:endParaRPr kumimoji="1" lang="en-US" altLang="ja-JP" sz="2200" dirty="0"/>
          </a:p>
          <a:p>
            <a:pPr algn="ctr"/>
            <a:r>
              <a:rPr kumimoji="1" lang="ja-JP" altLang="en-US" sz="2200" b="1" dirty="0"/>
              <a:t>工場の稼働停止や業務の遅れに繋がり損失が発生</a:t>
            </a:r>
          </a:p>
        </p:txBody>
      </p:sp>
      <p:pic>
        <p:nvPicPr>
          <p:cNvPr id="73" name="Picture 2" descr="工場のイラスト">
            <a:hlinkClick r:id="rId5"/>
            <a:extLst>
              <a:ext uri="{FF2B5EF4-FFF2-40B4-BE49-F238E27FC236}">
                <a16:creationId xmlns:a16="http://schemas.microsoft.com/office/drawing/2014/main" id="{360A8CF8-2E01-4BA1-8937-9276627E324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755" y="3867944"/>
            <a:ext cx="2889349" cy="1630304"/>
          </a:xfrm>
          <a:prstGeom prst="rect">
            <a:avLst/>
          </a:prstGeom>
          <a:noFill/>
          <a:extLst>
            <a:ext uri="{909E8E84-426E-40DD-AFC4-6F175D3DCCD1}">
              <a14:hiddenFill xmlns:a14="http://schemas.microsoft.com/office/drawing/2010/main">
                <a:solidFill>
                  <a:srgbClr val="FFFFFF"/>
                </a:solidFill>
              </a14:hiddenFill>
            </a:ext>
          </a:extLst>
        </p:spPr>
      </p:pic>
      <p:sp>
        <p:nvSpPr>
          <p:cNvPr id="74" name="正方形/長方形 73">
            <a:extLst>
              <a:ext uri="{FF2B5EF4-FFF2-40B4-BE49-F238E27FC236}">
                <a16:creationId xmlns:a16="http://schemas.microsoft.com/office/drawing/2014/main" id="{C1FC0BAF-8CCD-4B96-8C84-921D8B691B4C}"/>
              </a:ext>
            </a:extLst>
          </p:cNvPr>
          <p:cNvSpPr/>
          <p:nvPr/>
        </p:nvSpPr>
        <p:spPr>
          <a:xfrm>
            <a:off x="731692" y="4791397"/>
            <a:ext cx="1939896" cy="530568"/>
          </a:xfrm>
          <a:prstGeom prst="rect">
            <a:avLst/>
          </a:prstGeom>
          <a:solidFill>
            <a:schemeClr val="bg1">
              <a:lumMod val="7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200" dirty="0"/>
          </a:p>
        </p:txBody>
      </p:sp>
      <p:pic>
        <p:nvPicPr>
          <p:cNvPr id="75" name="Picture 6" descr="射出成形機のイラスト">
            <a:hlinkClick r:id="rId7"/>
            <a:extLst>
              <a:ext uri="{FF2B5EF4-FFF2-40B4-BE49-F238E27FC236}">
                <a16:creationId xmlns:a16="http://schemas.microsoft.com/office/drawing/2014/main" id="{FBC55BAF-1BAD-40E6-BF90-AE9A44832611}"/>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31692" y="4816438"/>
            <a:ext cx="841367" cy="546995"/>
          </a:xfrm>
          <a:prstGeom prst="rect">
            <a:avLst/>
          </a:prstGeom>
          <a:noFill/>
          <a:extLst>
            <a:ext uri="{909E8E84-426E-40DD-AFC4-6F175D3DCCD1}">
              <a14:hiddenFill xmlns:a14="http://schemas.microsoft.com/office/drawing/2010/main">
                <a:solidFill>
                  <a:srgbClr val="FFFFFF"/>
                </a:solidFill>
              </a14:hiddenFill>
            </a:ext>
          </a:extLst>
        </p:spPr>
      </p:pic>
      <p:sp>
        <p:nvSpPr>
          <p:cNvPr id="78" name="正方形/長方形 77">
            <a:extLst>
              <a:ext uri="{FF2B5EF4-FFF2-40B4-BE49-F238E27FC236}">
                <a16:creationId xmlns:a16="http://schemas.microsoft.com/office/drawing/2014/main" id="{21AEE44B-1BFE-41B7-9131-7BD94F035D16}"/>
              </a:ext>
            </a:extLst>
          </p:cNvPr>
          <p:cNvSpPr/>
          <p:nvPr/>
        </p:nvSpPr>
        <p:spPr>
          <a:xfrm>
            <a:off x="420544" y="3859764"/>
            <a:ext cx="2305031" cy="57280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200"/>
          </a:p>
        </p:txBody>
      </p:sp>
      <p:pic>
        <p:nvPicPr>
          <p:cNvPr id="118" name="Picture 2" descr="工場のイラスト">
            <a:hlinkClick r:id="rId5"/>
            <a:extLst>
              <a:ext uri="{FF2B5EF4-FFF2-40B4-BE49-F238E27FC236}">
                <a16:creationId xmlns:a16="http://schemas.microsoft.com/office/drawing/2014/main" id="{6A475DBB-1DCE-4735-BD8C-AA88A187CDC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71071" y="1096085"/>
            <a:ext cx="3326007" cy="2015384"/>
          </a:xfrm>
          <a:prstGeom prst="rect">
            <a:avLst/>
          </a:prstGeom>
          <a:noFill/>
          <a:extLst>
            <a:ext uri="{909E8E84-426E-40DD-AFC4-6F175D3DCCD1}">
              <a14:hiddenFill xmlns:a14="http://schemas.microsoft.com/office/drawing/2010/main">
                <a:solidFill>
                  <a:srgbClr val="FFFFFF"/>
                </a:solidFill>
              </a14:hiddenFill>
            </a:ext>
          </a:extLst>
        </p:spPr>
      </p:pic>
      <p:sp>
        <p:nvSpPr>
          <p:cNvPr id="119" name="正方形/長方形 118">
            <a:extLst>
              <a:ext uri="{FF2B5EF4-FFF2-40B4-BE49-F238E27FC236}">
                <a16:creationId xmlns:a16="http://schemas.microsoft.com/office/drawing/2014/main" id="{B68313A2-0FFA-4C9D-9C00-2D411FCCB67D}"/>
              </a:ext>
            </a:extLst>
          </p:cNvPr>
          <p:cNvSpPr/>
          <p:nvPr/>
        </p:nvSpPr>
        <p:spPr>
          <a:xfrm>
            <a:off x="1684504" y="2337955"/>
            <a:ext cx="2391668" cy="530568"/>
          </a:xfrm>
          <a:prstGeom prst="rect">
            <a:avLst/>
          </a:prstGeom>
          <a:solidFill>
            <a:schemeClr val="bg1">
              <a:lumMod val="7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200" dirty="0"/>
          </a:p>
        </p:txBody>
      </p:sp>
      <p:pic>
        <p:nvPicPr>
          <p:cNvPr id="120" name="Picture 6" descr="射出成形機のイラスト">
            <a:hlinkClick r:id="rId7"/>
            <a:extLst>
              <a:ext uri="{FF2B5EF4-FFF2-40B4-BE49-F238E27FC236}">
                <a16:creationId xmlns:a16="http://schemas.microsoft.com/office/drawing/2014/main" id="{59925B3A-B79D-4708-A347-6B69BBE3479C}"/>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851936" y="2420276"/>
            <a:ext cx="841367" cy="546995"/>
          </a:xfrm>
          <a:prstGeom prst="rect">
            <a:avLst/>
          </a:prstGeom>
          <a:noFill/>
          <a:extLst>
            <a:ext uri="{909E8E84-426E-40DD-AFC4-6F175D3DCCD1}">
              <a14:hiddenFill xmlns:a14="http://schemas.microsoft.com/office/drawing/2010/main">
                <a:solidFill>
                  <a:srgbClr val="FFFFFF"/>
                </a:solidFill>
              </a14:hiddenFill>
            </a:ext>
          </a:extLst>
        </p:spPr>
      </p:pic>
      <p:sp>
        <p:nvSpPr>
          <p:cNvPr id="121" name="正方形/長方形 120">
            <a:extLst>
              <a:ext uri="{FF2B5EF4-FFF2-40B4-BE49-F238E27FC236}">
                <a16:creationId xmlns:a16="http://schemas.microsoft.com/office/drawing/2014/main" id="{74B11A58-D5C1-4F9C-93CD-A752E44F42EC}"/>
              </a:ext>
            </a:extLst>
          </p:cNvPr>
          <p:cNvSpPr/>
          <p:nvPr/>
        </p:nvSpPr>
        <p:spPr>
          <a:xfrm>
            <a:off x="1873716" y="1071303"/>
            <a:ext cx="2211650" cy="7219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200"/>
          </a:p>
        </p:txBody>
      </p:sp>
      <p:pic>
        <p:nvPicPr>
          <p:cNvPr id="122" name="Picture 6" descr="圧力計のイラスト">
            <a:extLst>
              <a:ext uri="{FF2B5EF4-FFF2-40B4-BE49-F238E27FC236}">
                <a16:creationId xmlns:a16="http://schemas.microsoft.com/office/drawing/2014/main" id="{E2872D01-84B4-4006-9597-C116E2BF5B0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32079" y="2016444"/>
            <a:ext cx="485827" cy="588881"/>
          </a:xfrm>
          <a:prstGeom prst="rect">
            <a:avLst/>
          </a:prstGeom>
          <a:solidFill>
            <a:schemeClr val="tx1"/>
          </a:solidFill>
        </p:spPr>
      </p:pic>
      <p:pic>
        <p:nvPicPr>
          <p:cNvPr id="123" name="Picture 4" descr="指差し確認のイラスト（男性作業員）">
            <a:hlinkClick r:id="rId10"/>
            <a:extLst>
              <a:ext uri="{FF2B5EF4-FFF2-40B4-BE49-F238E27FC236}">
                <a16:creationId xmlns:a16="http://schemas.microsoft.com/office/drawing/2014/main" id="{7FE364E2-12DA-4C9C-A9AD-F7B8B6CE6CE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71104" y="1879079"/>
            <a:ext cx="927262" cy="1045784"/>
          </a:xfrm>
          <a:prstGeom prst="rect">
            <a:avLst/>
          </a:prstGeom>
          <a:noFill/>
          <a:extLst>
            <a:ext uri="{909E8E84-426E-40DD-AFC4-6F175D3DCCD1}">
              <a14:hiddenFill xmlns:a14="http://schemas.microsoft.com/office/drawing/2010/main">
                <a:solidFill>
                  <a:srgbClr val="FFFFFF"/>
                </a:solidFill>
              </a14:hiddenFill>
            </a:ext>
          </a:extLst>
        </p:spPr>
      </p:pic>
      <p:cxnSp>
        <p:nvCxnSpPr>
          <p:cNvPr id="124" name="直線コネクタ 123">
            <a:extLst>
              <a:ext uri="{FF2B5EF4-FFF2-40B4-BE49-F238E27FC236}">
                <a16:creationId xmlns:a16="http://schemas.microsoft.com/office/drawing/2014/main" id="{55C053C3-B00A-4E1D-A1D0-D537BF6B7A6A}"/>
              </a:ext>
            </a:extLst>
          </p:cNvPr>
          <p:cNvCxnSpPr>
            <a:cxnSpLocks/>
          </p:cNvCxnSpPr>
          <p:nvPr/>
        </p:nvCxnSpPr>
        <p:spPr>
          <a:xfrm flipH="1" flipV="1">
            <a:off x="2781184" y="2016444"/>
            <a:ext cx="751824" cy="18871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5" name="直線コネクタ 124">
            <a:extLst>
              <a:ext uri="{FF2B5EF4-FFF2-40B4-BE49-F238E27FC236}">
                <a16:creationId xmlns:a16="http://schemas.microsoft.com/office/drawing/2014/main" id="{0A0E4B34-CE35-4727-83F9-7BDD6EE8F93B}"/>
              </a:ext>
            </a:extLst>
          </p:cNvPr>
          <p:cNvCxnSpPr>
            <a:cxnSpLocks/>
          </p:cNvCxnSpPr>
          <p:nvPr/>
        </p:nvCxnSpPr>
        <p:spPr>
          <a:xfrm flipH="1">
            <a:off x="2781186" y="2205156"/>
            <a:ext cx="751822" cy="36810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 name="テキスト ボックス 18">
            <a:extLst>
              <a:ext uri="{FF2B5EF4-FFF2-40B4-BE49-F238E27FC236}">
                <a16:creationId xmlns:a16="http://schemas.microsoft.com/office/drawing/2014/main" id="{D04C5862-BAD5-4020-B7DA-BA397DE4181E}"/>
              </a:ext>
            </a:extLst>
          </p:cNvPr>
          <p:cNvSpPr txBox="1"/>
          <p:nvPr/>
        </p:nvSpPr>
        <p:spPr>
          <a:xfrm>
            <a:off x="1355261" y="1694593"/>
            <a:ext cx="800219" cy="400110"/>
          </a:xfrm>
          <a:prstGeom prst="rect">
            <a:avLst/>
          </a:prstGeom>
          <a:noFill/>
        </p:spPr>
        <p:txBody>
          <a:bodyPr wrap="square" rtlCol="0">
            <a:spAutoFit/>
          </a:bodyPr>
          <a:lstStyle/>
          <a:p>
            <a:r>
              <a:rPr kumimoji="1" lang="ja-JP" altLang="en-US" sz="2000" dirty="0"/>
              <a:t>工場</a:t>
            </a:r>
          </a:p>
        </p:txBody>
      </p:sp>
      <p:sp>
        <p:nvSpPr>
          <p:cNvPr id="20" name="テキスト ボックス 19">
            <a:extLst>
              <a:ext uri="{FF2B5EF4-FFF2-40B4-BE49-F238E27FC236}">
                <a16:creationId xmlns:a16="http://schemas.microsoft.com/office/drawing/2014/main" id="{EEA4BD84-19F8-4A0D-AF59-99689436D61C}"/>
              </a:ext>
            </a:extLst>
          </p:cNvPr>
          <p:cNvSpPr txBox="1"/>
          <p:nvPr/>
        </p:nvSpPr>
        <p:spPr>
          <a:xfrm>
            <a:off x="287338" y="1214560"/>
            <a:ext cx="5827236" cy="430887"/>
          </a:xfrm>
          <a:prstGeom prst="rect">
            <a:avLst/>
          </a:prstGeom>
          <a:noFill/>
        </p:spPr>
        <p:txBody>
          <a:bodyPr wrap="none" rtlCol="0">
            <a:spAutoFit/>
          </a:bodyPr>
          <a:lstStyle/>
          <a:p>
            <a:r>
              <a:rPr lang="ja-JP" altLang="en-US" sz="2200" dirty="0"/>
              <a:t>作業員の巡回による工場内の機器の点検業務</a:t>
            </a:r>
            <a:endParaRPr lang="en-US" altLang="ja-JP" sz="2200" dirty="0"/>
          </a:p>
        </p:txBody>
      </p:sp>
      <p:sp>
        <p:nvSpPr>
          <p:cNvPr id="21" name="テキスト ボックス 20">
            <a:extLst>
              <a:ext uri="{FF2B5EF4-FFF2-40B4-BE49-F238E27FC236}">
                <a16:creationId xmlns:a16="http://schemas.microsoft.com/office/drawing/2014/main" id="{89BB792E-4ADA-492E-A42F-CE0982634AA3}"/>
              </a:ext>
            </a:extLst>
          </p:cNvPr>
          <p:cNvSpPr txBox="1"/>
          <p:nvPr/>
        </p:nvSpPr>
        <p:spPr>
          <a:xfrm>
            <a:off x="4810665" y="1969151"/>
            <a:ext cx="2685351" cy="769441"/>
          </a:xfrm>
          <a:prstGeom prst="rect">
            <a:avLst/>
          </a:prstGeom>
          <a:noFill/>
        </p:spPr>
        <p:txBody>
          <a:bodyPr wrap="square" rtlCol="0">
            <a:spAutoFit/>
          </a:bodyPr>
          <a:lstStyle/>
          <a:p>
            <a:r>
              <a:rPr kumimoji="1" lang="ja-JP" altLang="en-US" sz="2200" dirty="0"/>
              <a:t>人員コスト</a:t>
            </a:r>
            <a:endParaRPr kumimoji="1" lang="en-US" altLang="ja-JP" sz="2200" dirty="0"/>
          </a:p>
          <a:p>
            <a:r>
              <a:rPr kumimoji="1" lang="ja-JP" altLang="en-US" sz="2200" dirty="0"/>
              <a:t>人的ミスの発生</a:t>
            </a:r>
            <a:endParaRPr kumimoji="1" lang="en-US" altLang="ja-JP" sz="2200" dirty="0"/>
          </a:p>
        </p:txBody>
      </p:sp>
      <p:sp>
        <p:nvSpPr>
          <p:cNvPr id="126" name="テキスト ボックス 125">
            <a:extLst>
              <a:ext uri="{FF2B5EF4-FFF2-40B4-BE49-F238E27FC236}">
                <a16:creationId xmlns:a16="http://schemas.microsoft.com/office/drawing/2014/main" id="{5E29C334-B917-4A3B-AA4E-CEC7A265094D}"/>
              </a:ext>
            </a:extLst>
          </p:cNvPr>
          <p:cNvSpPr txBox="1"/>
          <p:nvPr/>
        </p:nvSpPr>
        <p:spPr>
          <a:xfrm>
            <a:off x="287338" y="3113568"/>
            <a:ext cx="5545108" cy="769441"/>
          </a:xfrm>
          <a:prstGeom prst="rect">
            <a:avLst/>
          </a:prstGeom>
          <a:noFill/>
        </p:spPr>
        <p:txBody>
          <a:bodyPr wrap="none" rtlCol="0">
            <a:spAutoFit/>
          </a:bodyPr>
          <a:lstStyle/>
          <a:p>
            <a:r>
              <a:rPr lang="ja-JP" altLang="en-US" sz="2200" dirty="0"/>
              <a:t>産業用モニタリングシステムによる自動化</a:t>
            </a:r>
            <a:br>
              <a:rPr lang="en-US" altLang="ja-JP" sz="2200" dirty="0"/>
            </a:br>
            <a:endParaRPr lang="en-US" altLang="ja-JP" sz="2200" dirty="0"/>
          </a:p>
        </p:txBody>
      </p:sp>
      <p:sp>
        <p:nvSpPr>
          <p:cNvPr id="94" name="矢印: 右 93">
            <a:extLst>
              <a:ext uri="{FF2B5EF4-FFF2-40B4-BE49-F238E27FC236}">
                <a16:creationId xmlns:a16="http://schemas.microsoft.com/office/drawing/2014/main" id="{2FBDCED5-29A3-4F27-A57B-4C4A2D9D410E}"/>
              </a:ext>
            </a:extLst>
          </p:cNvPr>
          <p:cNvSpPr/>
          <p:nvPr/>
        </p:nvSpPr>
        <p:spPr>
          <a:xfrm>
            <a:off x="1596605" y="4977473"/>
            <a:ext cx="4247059" cy="285037"/>
          </a:xfrm>
          <a:prstGeom prst="rightArrow">
            <a:avLst>
              <a:gd name="adj1" fmla="val 38362"/>
              <a:gd name="adj2" fmla="val 98487"/>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200" dirty="0"/>
          </a:p>
        </p:txBody>
      </p:sp>
      <p:pic>
        <p:nvPicPr>
          <p:cNvPr id="127" name="Picture 2" descr="ルータのマーク">
            <a:hlinkClick r:id="rId12"/>
            <a:extLst>
              <a:ext uri="{FF2B5EF4-FFF2-40B4-BE49-F238E27FC236}">
                <a16:creationId xmlns:a16="http://schemas.microsoft.com/office/drawing/2014/main" id="{7CDCDC27-8C91-4F21-96E2-ABB25397D317}"/>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292912" y="4673693"/>
            <a:ext cx="432663" cy="649432"/>
          </a:xfrm>
          <a:prstGeom prst="rect">
            <a:avLst/>
          </a:prstGeom>
          <a:noFill/>
          <a:extLst>
            <a:ext uri="{909E8E84-426E-40DD-AFC4-6F175D3DCCD1}">
              <a14:hiddenFill xmlns:a14="http://schemas.microsoft.com/office/drawing/2010/main">
                <a:solidFill>
                  <a:srgbClr val="FFFFFF"/>
                </a:solidFill>
              </a14:hiddenFill>
            </a:ext>
          </a:extLst>
        </p:spPr>
      </p:pic>
      <p:sp>
        <p:nvSpPr>
          <p:cNvPr id="129" name="雲 128">
            <a:extLst>
              <a:ext uri="{FF2B5EF4-FFF2-40B4-BE49-F238E27FC236}">
                <a16:creationId xmlns:a16="http://schemas.microsoft.com/office/drawing/2014/main" id="{20AFA500-C185-40CD-9BDA-9394A86E51C5}"/>
              </a:ext>
            </a:extLst>
          </p:cNvPr>
          <p:cNvSpPr/>
          <p:nvPr/>
        </p:nvSpPr>
        <p:spPr>
          <a:xfrm>
            <a:off x="2968799" y="4548212"/>
            <a:ext cx="2241944" cy="1002511"/>
          </a:xfrm>
          <a:prstGeom prst="cloud">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sz="2200" dirty="0"/>
          </a:p>
        </p:txBody>
      </p:sp>
      <p:sp>
        <p:nvSpPr>
          <p:cNvPr id="130" name="テキスト ボックス 129">
            <a:extLst>
              <a:ext uri="{FF2B5EF4-FFF2-40B4-BE49-F238E27FC236}">
                <a16:creationId xmlns:a16="http://schemas.microsoft.com/office/drawing/2014/main" id="{4DE2DA69-B628-4C4F-A017-F763AAB04B52}"/>
              </a:ext>
            </a:extLst>
          </p:cNvPr>
          <p:cNvSpPr txBox="1"/>
          <p:nvPr/>
        </p:nvSpPr>
        <p:spPr>
          <a:xfrm>
            <a:off x="3193924" y="4856626"/>
            <a:ext cx="2165950" cy="400110"/>
          </a:xfrm>
          <a:prstGeom prst="rect">
            <a:avLst/>
          </a:prstGeom>
          <a:noFill/>
        </p:spPr>
        <p:txBody>
          <a:bodyPr wrap="square" rtlCol="0">
            <a:spAutoFit/>
          </a:bodyPr>
          <a:lstStyle/>
          <a:p>
            <a:r>
              <a:rPr kumimoji="1" lang="ja-JP" altLang="en-US" sz="2000" dirty="0"/>
              <a:t>キャリア回線</a:t>
            </a:r>
          </a:p>
        </p:txBody>
      </p:sp>
      <p:sp>
        <p:nvSpPr>
          <p:cNvPr id="2" name="正方形/長方形 1">
            <a:extLst>
              <a:ext uri="{FF2B5EF4-FFF2-40B4-BE49-F238E27FC236}">
                <a16:creationId xmlns:a16="http://schemas.microsoft.com/office/drawing/2014/main" id="{97D5B537-5F47-4B73-9CD4-2284C2D39CB7}"/>
              </a:ext>
            </a:extLst>
          </p:cNvPr>
          <p:cNvSpPr/>
          <p:nvPr/>
        </p:nvSpPr>
        <p:spPr>
          <a:xfrm>
            <a:off x="896609" y="3504735"/>
            <a:ext cx="6639079" cy="803973"/>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sz="2200"/>
          </a:p>
        </p:txBody>
      </p:sp>
      <p:sp>
        <p:nvSpPr>
          <p:cNvPr id="5" name="テキスト ボックス 4">
            <a:extLst>
              <a:ext uri="{FF2B5EF4-FFF2-40B4-BE49-F238E27FC236}">
                <a16:creationId xmlns:a16="http://schemas.microsoft.com/office/drawing/2014/main" id="{B0FC074D-F997-46EE-B895-70293DA9936B}"/>
              </a:ext>
            </a:extLst>
          </p:cNvPr>
          <p:cNvSpPr txBox="1"/>
          <p:nvPr/>
        </p:nvSpPr>
        <p:spPr>
          <a:xfrm>
            <a:off x="232584" y="3683481"/>
            <a:ext cx="748923" cy="430887"/>
          </a:xfrm>
          <a:prstGeom prst="rect">
            <a:avLst/>
          </a:prstGeom>
          <a:noFill/>
        </p:spPr>
        <p:txBody>
          <a:bodyPr wrap="none" rtlCol="0">
            <a:spAutoFit/>
          </a:bodyPr>
          <a:lstStyle/>
          <a:p>
            <a:r>
              <a:rPr kumimoji="1" lang="ja-JP" altLang="en-US" sz="2200" dirty="0">
                <a:solidFill>
                  <a:schemeClr val="accent1"/>
                </a:solidFill>
              </a:rPr>
              <a:t>利点</a:t>
            </a:r>
          </a:p>
        </p:txBody>
      </p:sp>
      <p:sp>
        <p:nvSpPr>
          <p:cNvPr id="6" name="テキスト ボックス 5">
            <a:extLst>
              <a:ext uri="{FF2B5EF4-FFF2-40B4-BE49-F238E27FC236}">
                <a16:creationId xmlns:a16="http://schemas.microsoft.com/office/drawing/2014/main" id="{48D51392-2FBA-41A1-8C72-5327DCB32BC3}"/>
              </a:ext>
            </a:extLst>
          </p:cNvPr>
          <p:cNvSpPr txBox="1"/>
          <p:nvPr/>
        </p:nvSpPr>
        <p:spPr>
          <a:xfrm>
            <a:off x="896609" y="3578882"/>
            <a:ext cx="6518294" cy="707886"/>
          </a:xfrm>
          <a:prstGeom prst="rect">
            <a:avLst/>
          </a:prstGeom>
          <a:noFill/>
        </p:spPr>
        <p:txBody>
          <a:bodyPr wrap="square" rtlCol="0">
            <a:spAutoFit/>
          </a:bodyPr>
          <a:lstStyle/>
          <a:p>
            <a:pPr algn="ctr"/>
            <a:r>
              <a:rPr lang="ja-JP" altLang="en-US" sz="2000" dirty="0"/>
              <a:t>人員コストの削減，人的ミスの低減，</a:t>
            </a:r>
            <a:br>
              <a:rPr lang="en-US" altLang="ja-JP" sz="2000" dirty="0"/>
            </a:br>
            <a:r>
              <a:rPr lang="ja-JP" altLang="en-US" sz="2000" dirty="0"/>
              <a:t>リアルタイムなデータの利活用など</a:t>
            </a:r>
            <a:endParaRPr kumimoji="1" lang="ja-JP" altLang="en-US" dirty="0"/>
          </a:p>
        </p:txBody>
      </p:sp>
      <p:sp>
        <p:nvSpPr>
          <p:cNvPr id="34" name="テキスト ボックス 33">
            <a:extLst>
              <a:ext uri="{FF2B5EF4-FFF2-40B4-BE49-F238E27FC236}">
                <a16:creationId xmlns:a16="http://schemas.microsoft.com/office/drawing/2014/main" id="{16643741-E7A4-49D5-A553-D868B83A10F7}"/>
              </a:ext>
            </a:extLst>
          </p:cNvPr>
          <p:cNvSpPr txBox="1"/>
          <p:nvPr/>
        </p:nvSpPr>
        <p:spPr>
          <a:xfrm>
            <a:off x="232583" y="6064698"/>
            <a:ext cx="748923" cy="430887"/>
          </a:xfrm>
          <a:prstGeom prst="rect">
            <a:avLst/>
          </a:prstGeom>
          <a:noFill/>
        </p:spPr>
        <p:txBody>
          <a:bodyPr wrap="none" rtlCol="0">
            <a:spAutoFit/>
          </a:bodyPr>
          <a:lstStyle/>
          <a:p>
            <a:r>
              <a:rPr kumimoji="1" lang="ja-JP" altLang="en-US" sz="2200" dirty="0">
                <a:solidFill>
                  <a:srgbClr val="FF0000"/>
                </a:solidFill>
              </a:rPr>
              <a:t>欠点</a:t>
            </a:r>
          </a:p>
        </p:txBody>
      </p:sp>
    </p:spTree>
    <p:extLst>
      <p:ext uri="{BB962C8B-B14F-4D97-AF65-F5344CB8AC3E}">
        <p14:creationId xmlns:p14="http://schemas.microsoft.com/office/powerpoint/2010/main" val="25503759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CBDA88C3-805C-4EA4-B26B-5776B56EC578}"/>
              </a:ext>
            </a:extLst>
          </p:cNvPr>
          <p:cNvSpPr>
            <a:spLocks noGrp="1"/>
          </p:cNvSpPr>
          <p:nvPr>
            <p:ph idx="1"/>
          </p:nvPr>
        </p:nvSpPr>
        <p:spPr/>
        <p:txBody>
          <a:bodyPr>
            <a:normAutofit/>
          </a:bodyPr>
          <a:lstStyle/>
          <a:p>
            <a:pPr>
              <a:buFont typeface="Wingdings" panose="05000000000000000000" pitchFamily="2" charset="2"/>
              <a:buChar char="Ø"/>
            </a:pPr>
            <a:r>
              <a:rPr lang="ja-JP" altLang="en-US" sz="2200" dirty="0"/>
              <a:t>時系列モデリング</a:t>
            </a:r>
            <a:endParaRPr lang="en-US" altLang="ja-JP" sz="2200" dirty="0"/>
          </a:p>
          <a:p>
            <a:pPr lvl="1"/>
            <a:r>
              <a:rPr lang="ja-JP" altLang="en-US" sz="2200" dirty="0"/>
              <a:t>実測値では中期的な応答遅延の変化を捉えることが可能</a:t>
            </a:r>
            <a:endParaRPr lang="en-US" altLang="ja-JP" sz="2200" dirty="0"/>
          </a:p>
          <a:p>
            <a:pPr lvl="1"/>
            <a:r>
              <a:rPr lang="ja-JP" altLang="en-US" sz="2200" dirty="0"/>
              <a:t>変動値では実測値より平均的に良い回帰精度</a:t>
            </a:r>
            <a:endParaRPr lang="en-US" altLang="ja-JP" sz="2200" dirty="0"/>
          </a:p>
          <a:p>
            <a:pPr>
              <a:buFont typeface="Wingdings" panose="05000000000000000000" pitchFamily="2" charset="2"/>
              <a:buChar char="Ø"/>
            </a:pPr>
            <a:r>
              <a:rPr lang="ja-JP" altLang="en-US" sz="2200" dirty="0"/>
              <a:t>実測値のモデルパラメータの主成分でのクラスタリング</a:t>
            </a:r>
            <a:endParaRPr lang="en-US" altLang="ja-JP" sz="2200" dirty="0"/>
          </a:p>
          <a:p>
            <a:pPr lvl="1"/>
            <a:r>
              <a:rPr lang="ja-JP" altLang="en-US" sz="2200" dirty="0"/>
              <a:t>応答遅延の変動の仕方に曜日や時間帯による</a:t>
            </a:r>
            <a:br>
              <a:rPr lang="en-US" altLang="ja-JP" sz="2200" dirty="0"/>
            </a:br>
            <a:r>
              <a:rPr lang="ja-JP" altLang="en-US" sz="2200" dirty="0"/>
              <a:t>移動通信トラヒックの変化に応じた傾向が存在</a:t>
            </a:r>
            <a:endParaRPr lang="en-US" altLang="ja-JP" sz="2200" dirty="0"/>
          </a:p>
          <a:p>
            <a:pPr lvl="1"/>
            <a:endParaRPr lang="en-US" altLang="ja-JP" sz="2200" dirty="0"/>
          </a:p>
          <a:p>
            <a:pPr marL="0" indent="0">
              <a:buNone/>
            </a:pPr>
            <a:r>
              <a:rPr lang="ja-JP" altLang="en-US" sz="2200" dirty="0"/>
              <a:t>今後の課題</a:t>
            </a:r>
            <a:endParaRPr lang="en-US" altLang="ja-JP" sz="2200" dirty="0"/>
          </a:p>
          <a:p>
            <a:pPr lvl="1"/>
            <a:r>
              <a:rPr lang="ja-JP" altLang="en-US" sz="2200" dirty="0"/>
              <a:t>平時と異なるネットワーク利用状況での応答遅延の</a:t>
            </a:r>
            <a:br>
              <a:rPr lang="en-US" altLang="ja-JP" sz="2200" dirty="0"/>
            </a:br>
            <a:r>
              <a:rPr lang="ja-JP" altLang="en-US" sz="2200" dirty="0"/>
              <a:t>変動特性を分析</a:t>
            </a:r>
            <a:endParaRPr lang="en-US" altLang="ja-JP" sz="2200" dirty="0"/>
          </a:p>
          <a:p>
            <a:pPr lvl="1"/>
            <a:r>
              <a:rPr lang="ja-JP" altLang="en-US" sz="2200" dirty="0"/>
              <a:t>分析結果に基づく異常検知手法の設計と有効性の検証</a:t>
            </a:r>
            <a:endParaRPr lang="en-US" altLang="ja-JP" sz="2200" dirty="0"/>
          </a:p>
          <a:p>
            <a:pPr lvl="1"/>
            <a:r>
              <a:rPr lang="ja-JP" altLang="en-US" sz="2200" dirty="0"/>
              <a:t>他の手法との組み合わせによる精度向上</a:t>
            </a:r>
            <a:endParaRPr lang="en-US" altLang="ja-JP" sz="2200" dirty="0"/>
          </a:p>
        </p:txBody>
      </p:sp>
      <p:sp>
        <p:nvSpPr>
          <p:cNvPr id="3" name="スライド番号プレースホルダー 2">
            <a:extLst>
              <a:ext uri="{FF2B5EF4-FFF2-40B4-BE49-F238E27FC236}">
                <a16:creationId xmlns:a16="http://schemas.microsoft.com/office/drawing/2014/main" id="{894C6D99-36C5-4B10-9859-424326A2E307}"/>
              </a:ext>
            </a:extLst>
          </p:cNvPr>
          <p:cNvSpPr>
            <a:spLocks noGrp="1"/>
          </p:cNvSpPr>
          <p:nvPr>
            <p:ph type="sldNum" sz="quarter" idx="12"/>
          </p:nvPr>
        </p:nvSpPr>
        <p:spPr/>
        <p:txBody>
          <a:bodyPr/>
          <a:lstStyle/>
          <a:p>
            <a:fld id="{0FE09158-4641-447D-A5C8-E118829299E3}" type="slidenum">
              <a:rPr kumimoji="1" lang="ja-JP" altLang="en-US" smtClean="0"/>
              <a:pPr/>
              <a:t>20</a:t>
            </a:fld>
            <a:endParaRPr kumimoji="1" lang="ja-JP" altLang="en-US" dirty="0"/>
          </a:p>
        </p:txBody>
      </p:sp>
      <p:sp>
        <p:nvSpPr>
          <p:cNvPr id="4" name="タイトル 3">
            <a:extLst>
              <a:ext uri="{FF2B5EF4-FFF2-40B4-BE49-F238E27FC236}">
                <a16:creationId xmlns:a16="http://schemas.microsoft.com/office/drawing/2014/main" id="{FEF34C8B-2145-45FC-96F9-8198F5F89308}"/>
              </a:ext>
            </a:extLst>
          </p:cNvPr>
          <p:cNvSpPr>
            <a:spLocks noGrp="1"/>
          </p:cNvSpPr>
          <p:nvPr>
            <p:ph type="title"/>
          </p:nvPr>
        </p:nvSpPr>
        <p:spPr/>
        <p:txBody>
          <a:bodyPr>
            <a:normAutofit/>
          </a:bodyPr>
          <a:lstStyle/>
          <a:p>
            <a:r>
              <a:rPr kumimoji="1" lang="ja-JP" altLang="en-US" sz="3200" dirty="0"/>
              <a:t>まとめと今後の課題</a:t>
            </a:r>
          </a:p>
        </p:txBody>
      </p:sp>
    </p:spTree>
    <p:extLst>
      <p:ext uri="{BB962C8B-B14F-4D97-AF65-F5344CB8AC3E}">
        <p14:creationId xmlns:p14="http://schemas.microsoft.com/office/powerpoint/2010/main" val="1205783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65E1C4E6-505A-44AB-B38C-5B3390D7F957}"/>
              </a:ext>
            </a:extLst>
          </p:cNvPr>
          <p:cNvSpPr>
            <a:spLocks noGrp="1"/>
          </p:cNvSpPr>
          <p:nvPr>
            <p:ph idx="1"/>
          </p:nvPr>
        </p:nvSpPr>
        <p:spPr>
          <a:xfrm>
            <a:off x="287959" y="1314075"/>
            <a:ext cx="8507458" cy="5107951"/>
          </a:xfrm>
        </p:spPr>
        <p:txBody>
          <a:bodyPr>
            <a:normAutofit/>
          </a:bodyPr>
          <a:lstStyle/>
          <a:p>
            <a:pPr marL="0" lvl="2" indent="0">
              <a:buNone/>
            </a:pPr>
            <a:r>
              <a:rPr lang="ja-JP" altLang="en-US" sz="2200" dirty="0"/>
              <a:t>障害発生時には迅速な発生検知，予測が必要</a:t>
            </a:r>
            <a:endParaRPr lang="en-US" altLang="ja-JP" sz="2200" dirty="0"/>
          </a:p>
          <a:p>
            <a:pPr marL="342900" lvl="2" indent="-342900">
              <a:buFont typeface="Wingdings" panose="05000000000000000000" pitchFamily="2" charset="2"/>
              <a:buChar char="Ø"/>
            </a:pPr>
            <a:endParaRPr lang="en-US" altLang="ja-JP" sz="2200" dirty="0"/>
          </a:p>
          <a:p>
            <a:pPr marL="342900" lvl="2" indent="-342900">
              <a:buFont typeface="Wingdings" panose="05000000000000000000" pitchFamily="2" charset="2"/>
              <a:buChar char="Ø"/>
            </a:pPr>
            <a:endParaRPr lang="en-US" altLang="ja-JP" sz="2200" dirty="0"/>
          </a:p>
          <a:p>
            <a:pPr marL="342900" lvl="2" indent="-342900">
              <a:buFont typeface="Wingdings" panose="05000000000000000000" pitchFamily="2" charset="2"/>
              <a:buChar char="Ø"/>
            </a:pPr>
            <a:endParaRPr lang="en-US" altLang="ja-JP" sz="2200" dirty="0"/>
          </a:p>
          <a:p>
            <a:pPr marL="0" lvl="2" indent="0">
              <a:buNone/>
            </a:pPr>
            <a:endParaRPr lang="en-US" altLang="ja-JP" sz="2200" dirty="0">
              <a:solidFill>
                <a:srgbClr val="FFFFFF"/>
              </a:solidFill>
            </a:endParaRPr>
          </a:p>
          <a:p>
            <a:pPr marL="0" lvl="2" indent="0">
              <a:buNone/>
            </a:pPr>
            <a:endParaRPr lang="en-US" altLang="ja-JP" sz="2200" dirty="0">
              <a:solidFill>
                <a:srgbClr val="FFFFFF"/>
              </a:solidFill>
            </a:endParaRPr>
          </a:p>
        </p:txBody>
      </p:sp>
      <p:sp>
        <p:nvSpPr>
          <p:cNvPr id="3" name="スライド番号プレースホルダー 2">
            <a:extLst>
              <a:ext uri="{FF2B5EF4-FFF2-40B4-BE49-F238E27FC236}">
                <a16:creationId xmlns:a16="http://schemas.microsoft.com/office/drawing/2014/main" id="{1B0430C2-81AF-4407-805A-7B1CEC05A19D}"/>
              </a:ext>
            </a:extLst>
          </p:cNvPr>
          <p:cNvSpPr>
            <a:spLocks noGrp="1"/>
          </p:cNvSpPr>
          <p:nvPr>
            <p:ph type="sldNum" sz="quarter" idx="12"/>
          </p:nvPr>
        </p:nvSpPr>
        <p:spPr/>
        <p:txBody>
          <a:bodyPr/>
          <a:lstStyle/>
          <a:p>
            <a:fld id="{0FE09158-4641-447D-A5C8-E118829299E3}" type="slidenum">
              <a:rPr kumimoji="1" lang="ja-JP" altLang="en-US" smtClean="0"/>
              <a:pPr/>
              <a:t>3</a:t>
            </a:fld>
            <a:endParaRPr kumimoji="1" lang="ja-JP" altLang="en-US" dirty="0"/>
          </a:p>
        </p:txBody>
      </p:sp>
      <p:sp>
        <p:nvSpPr>
          <p:cNvPr id="4" name="タイトル 3">
            <a:extLst>
              <a:ext uri="{FF2B5EF4-FFF2-40B4-BE49-F238E27FC236}">
                <a16:creationId xmlns:a16="http://schemas.microsoft.com/office/drawing/2014/main" id="{E8435422-C0A3-4713-BEB8-F2A45E3C1672}"/>
              </a:ext>
            </a:extLst>
          </p:cNvPr>
          <p:cNvSpPr>
            <a:spLocks noGrp="1"/>
          </p:cNvSpPr>
          <p:nvPr>
            <p:ph type="title"/>
          </p:nvPr>
        </p:nvSpPr>
        <p:spPr/>
        <p:txBody>
          <a:bodyPr>
            <a:normAutofit/>
          </a:bodyPr>
          <a:lstStyle/>
          <a:p>
            <a:r>
              <a:rPr lang="ja-JP" altLang="en-US" sz="3200" dirty="0"/>
              <a:t>研究目的</a:t>
            </a:r>
            <a:endParaRPr kumimoji="1" lang="ja-JP" altLang="en-US" sz="3200" dirty="0"/>
          </a:p>
        </p:txBody>
      </p:sp>
      <p:sp>
        <p:nvSpPr>
          <p:cNvPr id="13" name="正方形/長方形 12">
            <a:extLst>
              <a:ext uri="{FF2B5EF4-FFF2-40B4-BE49-F238E27FC236}">
                <a16:creationId xmlns:a16="http://schemas.microsoft.com/office/drawing/2014/main" id="{ECBD79A8-85BE-414A-B78F-279D2B902F4D}"/>
              </a:ext>
            </a:extLst>
          </p:cNvPr>
          <p:cNvSpPr/>
          <p:nvPr/>
        </p:nvSpPr>
        <p:spPr>
          <a:xfrm>
            <a:off x="202077" y="6483811"/>
            <a:ext cx="8507458" cy="27699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altLang="ja-JP" sz="1200" dirty="0"/>
              <a:t>[1]  </a:t>
            </a:r>
            <a:r>
              <a:rPr lang="ja-JP" altLang="en-US" sz="1200" dirty="0"/>
              <a:t>辰巳陸，“実環境における</a:t>
            </a:r>
            <a:r>
              <a:rPr lang="en-US" altLang="ja-JP" sz="1200" dirty="0"/>
              <a:t>Radio Tomographic Imaging </a:t>
            </a:r>
            <a:r>
              <a:rPr lang="ja-JP" altLang="en-US" sz="1200" dirty="0"/>
              <a:t>によるイベント検知の検証，” 特別研究報告，大阪大学，</a:t>
            </a:r>
            <a:r>
              <a:rPr lang="en-US" altLang="ja-JP" sz="1200" dirty="0"/>
              <a:t>Feb. 2019.</a:t>
            </a:r>
          </a:p>
        </p:txBody>
      </p:sp>
      <p:sp>
        <p:nvSpPr>
          <p:cNvPr id="5" name="正方形/長方形 4">
            <a:extLst>
              <a:ext uri="{FF2B5EF4-FFF2-40B4-BE49-F238E27FC236}">
                <a16:creationId xmlns:a16="http://schemas.microsoft.com/office/drawing/2014/main" id="{62B9C0EA-37B0-486D-8D65-C2E7069B713C}"/>
              </a:ext>
            </a:extLst>
          </p:cNvPr>
          <p:cNvSpPr/>
          <p:nvPr/>
        </p:nvSpPr>
        <p:spPr>
          <a:xfrm>
            <a:off x="703611" y="5791482"/>
            <a:ext cx="7504389" cy="430887"/>
          </a:xfrm>
          <a:prstGeom prst="rect">
            <a:avLst/>
          </a:prstGeom>
          <a:ln w="12700">
            <a:solidFill>
              <a:srgbClr val="FF0000"/>
            </a:solidFill>
          </a:ln>
        </p:spPr>
        <p:txBody>
          <a:bodyPr wrap="square">
            <a:spAutoFit/>
          </a:bodyPr>
          <a:lstStyle/>
          <a:p>
            <a:pPr algn="ctr"/>
            <a:r>
              <a:rPr lang="ja-JP" altLang="en-US" sz="2200" dirty="0"/>
              <a:t>通常の遅延の傾向を捉えるために応答遅延を計測し，分析</a:t>
            </a:r>
            <a:endParaRPr kumimoji="1" lang="ja-JP" altLang="en-US" sz="2200" dirty="0"/>
          </a:p>
        </p:txBody>
      </p:sp>
      <p:sp>
        <p:nvSpPr>
          <p:cNvPr id="39" name="雲 38">
            <a:extLst>
              <a:ext uri="{FF2B5EF4-FFF2-40B4-BE49-F238E27FC236}">
                <a16:creationId xmlns:a16="http://schemas.microsoft.com/office/drawing/2014/main" id="{DE77CFB4-F828-45E2-9AAD-718D1EB12846}"/>
              </a:ext>
            </a:extLst>
          </p:cNvPr>
          <p:cNvSpPr/>
          <p:nvPr/>
        </p:nvSpPr>
        <p:spPr>
          <a:xfrm>
            <a:off x="6993729" y="4310733"/>
            <a:ext cx="1129080" cy="929569"/>
          </a:xfrm>
          <a:prstGeom prst="cloud">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sz="2200" dirty="0"/>
          </a:p>
        </p:txBody>
      </p:sp>
      <p:pic>
        <p:nvPicPr>
          <p:cNvPr id="40" name="Picture 20" descr="サーバーのイラスト（1台）">
            <a:hlinkClick r:id="rId3"/>
            <a:extLst>
              <a:ext uri="{FF2B5EF4-FFF2-40B4-BE49-F238E27FC236}">
                <a16:creationId xmlns:a16="http://schemas.microsoft.com/office/drawing/2014/main" id="{F35F3EAF-D08C-493E-B7B2-6697BB92C2E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54469" y="4462935"/>
            <a:ext cx="607600" cy="687160"/>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工場のイラスト">
            <a:hlinkClick r:id="rId5"/>
            <a:extLst>
              <a:ext uri="{FF2B5EF4-FFF2-40B4-BE49-F238E27FC236}">
                <a16:creationId xmlns:a16="http://schemas.microsoft.com/office/drawing/2014/main" id="{6D3718EF-A9E4-4C27-A160-D1B64248645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662" y="3246569"/>
            <a:ext cx="2889349" cy="2015384"/>
          </a:xfrm>
          <a:prstGeom prst="rect">
            <a:avLst/>
          </a:prstGeom>
          <a:noFill/>
          <a:extLst>
            <a:ext uri="{909E8E84-426E-40DD-AFC4-6F175D3DCCD1}">
              <a14:hiddenFill xmlns:a14="http://schemas.microsoft.com/office/drawing/2010/main">
                <a:solidFill>
                  <a:srgbClr val="FFFFFF"/>
                </a:solidFill>
              </a14:hiddenFill>
            </a:ext>
          </a:extLst>
        </p:spPr>
      </p:pic>
      <p:sp>
        <p:nvSpPr>
          <p:cNvPr id="43" name="正方形/長方形 42">
            <a:extLst>
              <a:ext uri="{FF2B5EF4-FFF2-40B4-BE49-F238E27FC236}">
                <a16:creationId xmlns:a16="http://schemas.microsoft.com/office/drawing/2014/main" id="{B36E3F9C-0311-4BBC-A358-D0F7DF57E0E8}"/>
              </a:ext>
            </a:extLst>
          </p:cNvPr>
          <p:cNvSpPr/>
          <p:nvPr/>
        </p:nvSpPr>
        <p:spPr>
          <a:xfrm>
            <a:off x="639222" y="4539334"/>
            <a:ext cx="1939896" cy="530568"/>
          </a:xfrm>
          <a:prstGeom prst="rect">
            <a:avLst/>
          </a:prstGeom>
          <a:solidFill>
            <a:schemeClr val="bg1">
              <a:lumMod val="7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200" dirty="0"/>
          </a:p>
        </p:txBody>
      </p:sp>
      <p:pic>
        <p:nvPicPr>
          <p:cNvPr id="44" name="Picture 6" descr="射出成形機のイラスト">
            <a:hlinkClick r:id="rId7"/>
            <a:extLst>
              <a:ext uri="{FF2B5EF4-FFF2-40B4-BE49-F238E27FC236}">
                <a16:creationId xmlns:a16="http://schemas.microsoft.com/office/drawing/2014/main" id="{DD57E4DE-0504-4813-ABF6-3BD74699F5E9}"/>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39222" y="4564375"/>
            <a:ext cx="841367" cy="546995"/>
          </a:xfrm>
          <a:prstGeom prst="rect">
            <a:avLst/>
          </a:prstGeom>
          <a:noFill/>
          <a:extLst>
            <a:ext uri="{909E8E84-426E-40DD-AFC4-6F175D3DCCD1}">
              <a14:hiddenFill xmlns:a14="http://schemas.microsoft.com/office/drawing/2010/main">
                <a:solidFill>
                  <a:srgbClr val="FFFFFF"/>
                </a:solidFill>
              </a14:hiddenFill>
            </a:ext>
          </a:extLst>
        </p:spPr>
      </p:pic>
      <p:sp>
        <p:nvSpPr>
          <p:cNvPr id="45" name="正方形/長方形 44">
            <a:extLst>
              <a:ext uri="{FF2B5EF4-FFF2-40B4-BE49-F238E27FC236}">
                <a16:creationId xmlns:a16="http://schemas.microsoft.com/office/drawing/2014/main" id="{3FAD87B1-4272-4311-A81F-73BDB443A2A3}"/>
              </a:ext>
            </a:extLst>
          </p:cNvPr>
          <p:cNvSpPr/>
          <p:nvPr/>
        </p:nvSpPr>
        <p:spPr>
          <a:xfrm>
            <a:off x="639223" y="3280477"/>
            <a:ext cx="2687000" cy="663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200"/>
          </a:p>
        </p:txBody>
      </p:sp>
      <p:sp>
        <p:nvSpPr>
          <p:cNvPr id="14" name="正方形/長方形 13">
            <a:extLst>
              <a:ext uri="{FF2B5EF4-FFF2-40B4-BE49-F238E27FC236}">
                <a16:creationId xmlns:a16="http://schemas.microsoft.com/office/drawing/2014/main" id="{F62EE7C1-5F8F-46D4-B602-AFBA72BAE93C}"/>
              </a:ext>
            </a:extLst>
          </p:cNvPr>
          <p:cNvSpPr/>
          <p:nvPr/>
        </p:nvSpPr>
        <p:spPr>
          <a:xfrm>
            <a:off x="1454904" y="4818416"/>
            <a:ext cx="798487" cy="99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200"/>
          </a:p>
        </p:txBody>
      </p:sp>
      <p:sp>
        <p:nvSpPr>
          <p:cNvPr id="12" name="正方形/長方形 11">
            <a:extLst>
              <a:ext uri="{FF2B5EF4-FFF2-40B4-BE49-F238E27FC236}">
                <a16:creationId xmlns:a16="http://schemas.microsoft.com/office/drawing/2014/main" id="{BBD3450B-1E7D-4E21-A1D2-DB5112FEB64D}"/>
              </a:ext>
            </a:extLst>
          </p:cNvPr>
          <p:cNvSpPr/>
          <p:nvPr/>
        </p:nvSpPr>
        <p:spPr>
          <a:xfrm>
            <a:off x="463578" y="3754021"/>
            <a:ext cx="2343526" cy="1415175"/>
          </a:xfrm>
          <a:prstGeom prst="rect">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200" dirty="0"/>
          </a:p>
        </p:txBody>
      </p:sp>
      <p:pic>
        <p:nvPicPr>
          <p:cNvPr id="54" name="Picture 2" descr="ルータのマーク">
            <a:hlinkClick r:id="rId9"/>
            <a:extLst>
              <a:ext uri="{FF2B5EF4-FFF2-40B4-BE49-F238E27FC236}">
                <a16:creationId xmlns:a16="http://schemas.microsoft.com/office/drawing/2014/main" id="{927D2863-E540-45E7-900F-408540096EB9}"/>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184440" y="4420470"/>
            <a:ext cx="432663" cy="649432"/>
          </a:xfrm>
          <a:prstGeom prst="rect">
            <a:avLst/>
          </a:prstGeom>
          <a:noFill/>
          <a:extLst>
            <a:ext uri="{909E8E84-426E-40DD-AFC4-6F175D3DCCD1}">
              <a14:hiddenFill xmlns:a14="http://schemas.microsoft.com/office/drawing/2010/main">
                <a:solidFill>
                  <a:srgbClr val="FFFFFF"/>
                </a:solidFill>
              </a14:hiddenFill>
            </a:ext>
          </a:extLst>
        </p:spPr>
      </p:pic>
      <p:sp>
        <p:nvSpPr>
          <p:cNvPr id="55" name="矢印: 右 54">
            <a:extLst>
              <a:ext uri="{FF2B5EF4-FFF2-40B4-BE49-F238E27FC236}">
                <a16:creationId xmlns:a16="http://schemas.microsoft.com/office/drawing/2014/main" id="{F5734E51-1531-4B35-B41B-18F536FC5C89}"/>
              </a:ext>
            </a:extLst>
          </p:cNvPr>
          <p:cNvSpPr/>
          <p:nvPr/>
        </p:nvSpPr>
        <p:spPr>
          <a:xfrm>
            <a:off x="2483718" y="4725411"/>
            <a:ext cx="4930282" cy="260686"/>
          </a:xfrm>
          <a:prstGeom prst="rightArrow">
            <a:avLst>
              <a:gd name="adj1" fmla="val 38362"/>
              <a:gd name="adj2" fmla="val 98487"/>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200" dirty="0"/>
          </a:p>
        </p:txBody>
      </p:sp>
      <p:sp>
        <p:nvSpPr>
          <p:cNvPr id="58" name="雲 57">
            <a:extLst>
              <a:ext uri="{FF2B5EF4-FFF2-40B4-BE49-F238E27FC236}">
                <a16:creationId xmlns:a16="http://schemas.microsoft.com/office/drawing/2014/main" id="{ABC5F927-650A-48DC-923B-62AC8BEA7E90}"/>
              </a:ext>
            </a:extLst>
          </p:cNvPr>
          <p:cNvSpPr/>
          <p:nvPr/>
        </p:nvSpPr>
        <p:spPr>
          <a:xfrm>
            <a:off x="2882147" y="4293979"/>
            <a:ext cx="2038174" cy="1002511"/>
          </a:xfrm>
          <a:prstGeom prst="cloud">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sz="2200" dirty="0"/>
          </a:p>
        </p:txBody>
      </p:sp>
      <p:sp>
        <p:nvSpPr>
          <p:cNvPr id="59" name="テキスト ボックス 58">
            <a:extLst>
              <a:ext uri="{FF2B5EF4-FFF2-40B4-BE49-F238E27FC236}">
                <a16:creationId xmlns:a16="http://schemas.microsoft.com/office/drawing/2014/main" id="{703548B5-D6A6-4A87-8AC4-8AD1AB5D11E1}"/>
              </a:ext>
            </a:extLst>
          </p:cNvPr>
          <p:cNvSpPr txBox="1"/>
          <p:nvPr/>
        </p:nvSpPr>
        <p:spPr>
          <a:xfrm>
            <a:off x="2977651" y="4595570"/>
            <a:ext cx="2165950" cy="430887"/>
          </a:xfrm>
          <a:prstGeom prst="rect">
            <a:avLst/>
          </a:prstGeom>
          <a:noFill/>
        </p:spPr>
        <p:txBody>
          <a:bodyPr wrap="square" rtlCol="0">
            <a:spAutoFit/>
          </a:bodyPr>
          <a:lstStyle/>
          <a:p>
            <a:r>
              <a:rPr kumimoji="1" lang="ja-JP" altLang="en-US" sz="2200" dirty="0"/>
              <a:t>キャリア回線</a:t>
            </a:r>
          </a:p>
        </p:txBody>
      </p:sp>
      <p:sp>
        <p:nvSpPr>
          <p:cNvPr id="16" name="テキスト ボックス 15">
            <a:extLst>
              <a:ext uri="{FF2B5EF4-FFF2-40B4-BE49-F238E27FC236}">
                <a16:creationId xmlns:a16="http://schemas.microsoft.com/office/drawing/2014/main" id="{B52DD59D-5C1E-4D3F-9AC0-30C25C0D2A6C}"/>
              </a:ext>
            </a:extLst>
          </p:cNvPr>
          <p:cNvSpPr txBox="1"/>
          <p:nvPr/>
        </p:nvSpPr>
        <p:spPr>
          <a:xfrm>
            <a:off x="489629" y="5307299"/>
            <a:ext cx="2010487" cy="400110"/>
          </a:xfrm>
          <a:prstGeom prst="rect">
            <a:avLst/>
          </a:prstGeom>
          <a:noFill/>
        </p:spPr>
        <p:txBody>
          <a:bodyPr wrap="none" rtlCol="0">
            <a:spAutoFit/>
          </a:bodyPr>
          <a:lstStyle/>
          <a:p>
            <a:r>
              <a:rPr lang="ja-JP" altLang="en-US" sz="2000" dirty="0"/>
              <a:t>異常検知手法</a:t>
            </a:r>
            <a:r>
              <a:rPr lang="en-US" altLang="ja-JP" sz="2000" dirty="0"/>
              <a:t>[1]</a:t>
            </a:r>
            <a:endParaRPr kumimoji="1" lang="ja-JP" altLang="en-US" sz="2000" dirty="0"/>
          </a:p>
        </p:txBody>
      </p:sp>
      <p:sp>
        <p:nvSpPr>
          <p:cNvPr id="19" name="星: 32 pt 18">
            <a:extLst>
              <a:ext uri="{FF2B5EF4-FFF2-40B4-BE49-F238E27FC236}">
                <a16:creationId xmlns:a16="http://schemas.microsoft.com/office/drawing/2014/main" id="{D545D12C-3F5A-4C5E-8252-0FAE5348BB45}"/>
              </a:ext>
            </a:extLst>
          </p:cNvPr>
          <p:cNvSpPr/>
          <p:nvPr/>
        </p:nvSpPr>
        <p:spPr>
          <a:xfrm>
            <a:off x="4647300" y="3849778"/>
            <a:ext cx="2683275" cy="990083"/>
          </a:xfrm>
          <a:prstGeom prst="star32">
            <a:avLst>
              <a:gd name="adj" fmla="val 42781"/>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2200" dirty="0"/>
              <a:t>通常と</a:t>
            </a:r>
            <a:br>
              <a:rPr kumimoji="1" lang="en-US" altLang="ja-JP" sz="2200" dirty="0"/>
            </a:br>
            <a:r>
              <a:rPr kumimoji="1" lang="ja-JP" altLang="en-US" sz="2200" dirty="0"/>
              <a:t>異なる遅延</a:t>
            </a:r>
          </a:p>
        </p:txBody>
      </p:sp>
      <p:sp>
        <p:nvSpPr>
          <p:cNvPr id="22" name="右中かっこ 21">
            <a:extLst>
              <a:ext uri="{FF2B5EF4-FFF2-40B4-BE49-F238E27FC236}">
                <a16:creationId xmlns:a16="http://schemas.microsoft.com/office/drawing/2014/main" id="{547246E1-778F-469C-8B77-B615F76CA5CF}"/>
              </a:ext>
            </a:extLst>
          </p:cNvPr>
          <p:cNvSpPr/>
          <p:nvPr/>
        </p:nvSpPr>
        <p:spPr>
          <a:xfrm rot="5400000">
            <a:off x="1372801" y="4331054"/>
            <a:ext cx="164802" cy="1766073"/>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sz="2200"/>
          </a:p>
        </p:txBody>
      </p:sp>
      <p:grpSp>
        <p:nvGrpSpPr>
          <p:cNvPr id="17" name="グループ化 16">
            <a:extLst>
              <a:ext uri="{FF2B5EF4-FFF2-40B4-BE49-F238E27FC236}">
                <a16:creationId xmlns:a16="http://schemas.microsoft.com/office/drawing/2014/main" id="{A118CD54-8583-43F3-8346-62D9C1AFEDDF}"/>
              </a:ext>
            </a:extLst>
          </p:cNvPr>
          <p:cNvGrpSpPr/>
          <p:nvPr/>
        </p:nvGrpSpPr>
        <p:grpSpPr>
          <a:xfrm>
            <a:off x="2062569" y="3061617"/>
            <a:ext cx="4181045" cy="1018096"/>
            <a:chOff x="2149700" y="3053882"/>
            <a:chExt cx="4181045" cy="1018096"/>
          </a:xfrm>
        </p:grpSpPr>
        <p:sp>
          <p:nvSpPr>
            <p:cNvPr id="9" name="円弧 8">
              <a:extLst>
                <a:ext uri="{FF2B5EF4-FFF2-40B4-BE49-F238E27FC236}">
                  <a16:creationId xmlns:a16="http://schemas.microsoft.com/office/drawing/2014/main" id="{472F0560-0D63-4D4B-AA47-17AFD1CC4431}"/>
                </a:ext>
              </a:extLst>
            </p:cNvPr>
            <p:cNvSpPr/>
            <p:nvPr/>
          </p:nvSpPr>
          <p:spPr>
            <a:xfrm>
              <a:off x="2149700" y="3080493"/>
              <a:ext cx="1939896" cy="991485"/>
            </a:xfrm>
            <a:prstGeom prst="arc">
              <a:avLst>
                <a:gd name="adj1" fmla="val 17526110"/>
                <a:gd name="adj2" fmla="val 21487067"/>
              </a:avLst>
            </a:prstGeom>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sz="2200" dirty="0"/>
            </a:p>
          </p:txBody>
        </p:sp>
        <p:sp>
          <p:nvSpPr>
            <p:cNvPr id="32" name="円弧 31">
              <a:extLst>
                <a:ext uri="{FF2B5EF4-FFF2-40B4-BE49-F238E27FC236}">
                  <a16:creationId xmlns:a16="http://schemas.microsoft.com/office/drawing/2014/main" id="{430752B4-1740-47C9-BDBB-02E20C096C30}"/>
                </a:ext>
              </a:extLst>
            </p:cNvPr>
            <p:cNvSpPr/>
            <p:nvPr/>
          </p:nvSpPr>
          <p:spPr>
            <a:xfrm>
              <a:off x="4390849" y="3053882"/>
              <a:ext cx="1939896" cy="991485"/>
            </a:xfrm>
            <a:prstGeom prst="arc">
              <a:avLst>
                <a:gd name="adj1" fmla="val 10852000"/>
                <a:gd name="adj2" fmla="val 15057051"/>
              </a:avLst>
            </a:prstGeom>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sz="2200" dirty="0"/>
            </a:p>
          </p:txBody>
        </p:sp>
        <p:cxnSp>
          <p:nvCxnSpPr>
            <p:cNvPr id="15" name="直線コネクタ 14">
              <a:extLst>
                <a:ext uri="{FF2B5EF4-FFF2-40B4-BE49-F238E27FC236}">
                  <a16:creationId xmlns:a16="http://schemas.microsoft.com/office/drawing/2014/main" id="{41985E4B-346E-4668-BE72-E1344087D66E}"/>
                </a:ext>
              </a:extLst>
            </p:cNvPr>
            <p:cNvCxnSpPr>
              <a:cxnSpLocks/>
              <a:stCxn id="9" idx="0"/>
              <a:endCxn id="32" idx="2"/>
            </p:cNvCxnSpPr>
            <p:nvPr/>
          </p:nvCxnSpPr>
          <p:spPr>
            <a:xfrm flipV="1">
              <a:off x="3316766" y="3061426"/>
              <a:ext cx="1875462" cy="29412"/>
            </a:xfrm>
            <a:prstGeom prst="line">
              <a:avLst/>
            </a:prstGeom>
          </p:spPr>
          <p:style>
            <a:lnRef idx="3">
              <a:schemeClr val="dk1"/>
            </a:lnRef>
            <a:fillRef idx="0">
              <a:schemeClr val="dk1"/>
            </a:fillRef>
            <a:effectRef idx="2">
              <a:schemeClr val="dk1"/>
            </a:effectRef>
            <a:fontRef idx="minor">
              <a:schemeClr val="tx1"/>
            </a:fontRef>
          </p:style>
        </p:cxnSp>
      </p:grpSp>
      <p:sp>
        <p:nvSpPr>
          <p:cNvPr id="62" name="テキスト ボックス 61">
            <a:extLst>
              <a:ext uri="{FF2B5EF4-FFF2-40B4-BE49-F238E27FC236}">
                <a16:creationId xmlns:a16="http://schemas.microsoft.com/office/drawing/2014/main" id="{27B96FBB-FE7E-4E16-9363-2A5383FE455A}"/>
              </a:ext>
            </a:extLst>
          </p:cNvPr>
          <p:cNvSpPr txBox="1"/>
          <p:nvPr/>
        </p:nvSpPr>
        <p:spPr>
          <a:xfrm>
            <a:off x="240653" y="1865918"/>
            <a:ext cx="1047111" cy="430887"/>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200" dirty="0"/>
              <a:t>障害</a:t>
            </a:r>
          </a:p>
        </p:txBody>
      </p:sp>
      <p:sp>
        <p:nvSpPr>
          <p:cNvPr id="63" name="正方形/長方形 62">
            <a:extLst>
              <a:ext uri="{FF2B5EF4-FFF2-40B4-BE49-F238E27FC236}">
                <a16:creationId xmlns:a16="http://schemas.microsoft.com/office/drawing/2014/main" id="{BC73244A-D5FC-44C0-998C-C104E636BBF5}"/>
              </a:ext>
            </a:extLst>
          </p:cNvPr>
          <p:cNvSpPr/>
          <p:nvPr/>
        </p:nvSpPr>
        <p:spPr>
          <a:xfrm>
            <a:off x="3155856" y="2953128"/>
            <a:ext cx="2139970" cy="1544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200"/>
          </a:p>
        </p:txBody>
      </p:sp>
      <p:sp>
        <p:nvSpPr>
          <p:cNvPr id="34" name="テキスト ボックス 33">
            <a:extLst>
              <a:ext uri="{FF2B5EF4-FFF2-40B4-BE49-F238E27FC236}">
                <a16:creationId xmlns:a16="http://schemas.microsoft.com/office/drawing/2014/main" id="{A364D174-DFAE-4B2B-9FEE-1D211A79C95A}"/>
              </a:ext>
            </a:extLst>
          </p:cNvPr>
          <p:cNvSpPr txBox="1"/>
          <p:nvPr/>
        </p:nvSpPr>
        <p:spPr>
          <a:xfrm>
            <a:off x="4606234" y="3388169"/>
            <a:ext cx="4134465" cy="430887"/>
          </a:xfrm>
          <a:prstGeom prst="rect">
            <a:avLst/>
          </a:prstGeom>
          <a:noFill/>
        </p:spPr>
        <p:txBody>
          <a:bodyPr wrap="none" rtlCol="0">
            <a:spAutoFit/>
          </a:bodyPr>
          <a:lstStyle/>
          <a:p>
            <a:r>
              <a:rPr kumimoji="1" lang="ja-JP" altLang="en-US" sz="2200" dirty="0"/>
              <a:t>本発表では，様々な障害のうち</a:t>
            </a:r>
          </a:p>
        </p:txBody>
      </p:sp>
      <p:sp>
        <p:nvSpPr>
          <p:cNvPr id="35" name="楕円 34">
            <a:extLst>
              <a:ext uri="{FF2B5EF4-FFF2-40B4-BE49-F238E27FC236}">
                <a16:creationId xmlns:a16="http://schemas.microsoft.com/office/drawing/2014/main" id="{0CFB47BD-C283-4787-B9C7-C7127299EAEC}"/>
              </a:ext>
            </a:extLst>
          </p:cNvPr>
          <p:cNvSpPr/>
          <p:nvPr/>
        </p:nvSpPr>
        <p:spPr>
          <a:xfrm>
            <a:off x="2762029" y="1842770"/>
            <a:ext cx="2945334" cy="92372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200" dirty="0"/>
          </a:p>
        </p:txBody>
      </p:sp>
      <p:sp>
        <p:nvSpPr>
          <p:cNvPr id="6" name="正方形/長方形 5">
            <a:extLst>
              <a:ext uri="{FF2B5EF4-FFF2-40B4-BE49-F238E27FC236}">
                <a16:creationId xmlns:a16="http://schemas.microsoft.com/office/drawing/2014/main" id="{3C82A6AA-73AA-481F-AF51-02C084A9F0AA}"/>
              </a:ext>
            </a:extLst>
          </p:cNvPr>
          <p:cNvSpPr/>
          <p:nvPr/>
        </p:nvSpPr>
        <p:spPr>
          <a:xfrm>
            <a:off x="3831317" y="1627326"/>
            <a:ext cx="748923" cy="430887"/>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lgn="ctr"/>
            <a:r>
              <a:rPr kumimoji="1" lang="ja-JP" altLang="en-US" sz="2200" dirty="0"/>
              <a:t>原因</a:t>
            </a:r>
          </a:p>
        </p:txBody>
      </p:sp>
      <p:sp>
        <p:nvSpPr>
          <p:cNvPr id="7" name="正方形/長方形 6">
            <a:extLst>
              <a:ext uri="{FF2B5EF4-FFF2-40B4-BE49-F238E27FC236}">
                <a16:creationId xmlns:a16="http://schemas.microsoft.com/office/drawing/2014/main" id="{2B29EFEE-213F-44E8-AFC9-C43B2671D222}"/>
              </a:ext>
            </a:extLst>
          </p:cNvPr>
          <p:cNvSpPr/>
          <p:nvPr/>
        </p:nvSpPr>
        <p:spPr>
          <a:xfrm>
            <a:off x="3501927" y="2021286"/>
            <a:ext cx="1723549" cy="707886"/>
          </a:xfrm>
          <a:prstGeom prst="rect">
            <a:avLst/>
          </a:prstGeom>
        </p:spPr>
        <p:txBody>
          <a:bodyPr wrap="none">
            <a:spAutoFit/>
          </a:bodyPr>
          <a:lstStyle/>
          <a:p>
            <a:r>
              <a:rPr kumimoji="1" lang="ja-JP" altLang="en-US" sz="2000" dirty="0"/>
              <a:t>機器の故障，</a:t>
            </a:r>
            <a:br>
              <a:rPr kumimoji="1" lang="en-US" altLang="ja-JP" sz="2000" dirty="0"/>
            </a:br>
            <a:r>
              <a:rPr kumimoji="1" lang="ja-JP" altLang="en-US" sz="2000" dirty="0"/>
              <a:t>輻輳，</a:t>
            </a:r>
            <a:r>
              <a:rPr kumimoji="1" lang="en-US" altLang="ja-JP" sz="2000" dirty="0"/>
              <a:t>…</a:t>
            </a:r>
            <a:endParaRPr kumimoji="1" lang="ja-JP" altLang="en-US" sz="2000" dirty="0"/>
          </a:p>
        </p:txBody>
      </p:sp>
      <p:sp>
        <p:nvSpPr>
          <p:cNvPr id="37" name="楕円 36">
            <a:extLst>
              <a:ext uri="{FF2B5EF4-FFF2-40B4-BE49-F238E27FC236}">
                <a16:creationId xmlns:a16="http://schemas.microsoft.com/office/drawing/2014/main" id="{E00B4361-7D87-4A36-A62A-A70DE6A26B35}"/>
              </a:ext>
            </a:extLst>
          </p:cNvPr>
          <p:cNvSpPr/>
          <p:nvPr/>
        </p:nvSpPr>
        <p:spPr>
          <a:xfrm>
            <a:off x="618056" y="2235793"/>
            <a:ext cx="2945334" cy="923729"/>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200" dirty="0"/>
          </a:p>
        </p:txBody>
      </p:sp>
      <p:sp>
        <p:nvSpPr>
          <p:cNvPr id="38" name="正方形/長方形 37">
            <a:extLst>
              <a:ext uri="{FF2B5EF4-FFF2-40B4-BE49-F238E27FC236}">
                <a16:creationId xmlns:a16="http://schemas.microsoft.com/office/drawing/2014/main" id="{B666E7F0-5B1D-4891-9ECA-83B3E545B441}"/>
              </a:ext>
            </a:extLst>
          </p:cNvPr>
          <p:cNvSpPr/>
          <p:nvPr/>
        </p:nvSpPr>
        <p:spPr>
          <a:xfrm>
            <a:off x="1681336" y="1997677"/>
            <a:ext cx="748923" cy="430887"/>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lgn="ctr"/>
            <a:r>
              <a:rPr kumimoji="1" lang="ja-JP" altLang="en-US" sz="2200" dirty="0"/>
              <a:t>内容</a:t>
            </a:r>
          </a:p>
        </p:txBody>
      </p:sp>
      <p:sp>
        <p:nvSpPr>
          <p:cNvPr id="41" name="正方形/長方形 40">
            <a:extLst>
              <a:ext uri="{FF2B5EF4-FFF2-40B4-BE49-F238E27FC236}">
                <a16:creationId xmlns:a16="http://schemas.microsoft.com/office/drawing/2014/main" id="{2B04FEEA-9E3D-4024-A474-5201FC7E9446}"/>
              </a:ext>
            </a:extLst>
          </p:cNvPr>
          <p:cNvSpPr/>
          <p:nvPr/>
        </p:nvSpPr>
        <p:spPr>
          <a:xfrm>
            <a:off x="860609" y="2375469"/>
            <a:ext cx="2492990" cy="707886"/>
          </a:xfrm>
          <a:prstGeom prst="rect">
            <a:avLst/>
          </a:prstGeom>
        </p:spPr>
        <p:txBody>
          <a:bodyPr wrap="none">
            <a:spAutoFit/>
          </a:bodyPr>
          <a:lstStyle/>
          <a:p>
            <a:r>
              <a:rPr kumimoji="1" lang="ja-JP" altLang="en-US" sz="2000" dirty="0"/>
              <a:t>データが届かない，</a:t>
            </a:r>
            <a:br>
              <a:rPr kumimoji="1" lang="en-US" altLang="ja-JP" sz="2000" dirty="0"/>
            </a:br>
            <a:r>
              <a:rPr kumimoji="1" lang="ja-JP" altLang="en-US" sz="2000" dirty="0"/>
              <a:t>データ値が異常， </a:t>
            </a:r>
            <a:r>
              <a:rPr kumimoji="1" lang="en-US" altLang="ja-JP" sz="2000" dirty="0"/>
              <a:t>…</a:t>
            </a:r>
            <a:endParaRPr kumimoji="1" lang="ja-JP" altLang="en-US" sz="2000" dirty="0"/>
          </a:p>
        </p:txBody>
      </p:sp>
      <p:sp>
        <p:nvSpPr>
          <p:cNvPr id="46" name="楕円 45">
            <a:extLst>
              <a:ext uri="{FF2B5EF4-FFF2-40B4-BE49-F238E27FC236}">
                <a16:creationId xmlns:a16="http://schemas.microsoft.com/office/drawing/2014/main" id="{1C27DDAE-DBAB-4388-A5D5-41D68BFA3DD7}"/>
              </a:ext>
            </a:extLst>
          </p:cNvPr>
          <p:cNvSpPr/>
          <p:nvPr/>
        </p:nvSpPr>
        <p:spPr>
          <a:xfrm>
            <a:off x="4854533" y="2212199"/>
            <a:ext cx="2945334" cy="92372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200" dirty="0"/>
          </a:p>
        </p:txBody>
      </p:sp>
      <p:sp>
        <p:nvSpPr>
          <p:cNvPr id="47" name="正方形/長方形 46">
            <a:extLst>
              <a:ext uri="{FF2B5EF4-FFF2-40B4-BE49-F238E27FC236}">
                <a16:creationId xmlns:a16="http://schemas.microsoft.com/office/drawing/2014/main" id="{7BD0D187-75B7-4FC1-9957-95BE796B769C}"/>
              </a:ext>
            </a:extLst>
          </p:cNvPr>
          <p:cNvSpPr/>
          <p:nvPr/>
        </p:nvSpPr>
        <p:spPr>
          <a:xfrm>
            <a:off x="5923820" y="1965544"/>
            <a:ext cx="748924" cy="430887"/>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lgn="ctr"/>
            <a:r>
              <a:rPr kumimoji="1" lang="ja-JP" altLang="en-US" sz="2200" dirty="0"/>
              <a:t>規模</a:t>
            </a:r>
          </a:p>
        </p:txBody>
      </p:sp>
      <p:sp>
        <p:nvSpPr>
          <p:cNvPr id="48" name="正方形/長方形 47">
            <a:extLst>
              <a:ext uri="{FF2B5EF4-FFF2-40B4-BE49-F238E27FC236}">
                <a16:creationId xmlns:a16="http://schemas.microsoft.com/office/drawing/2014/main" id="{30908F0F-F271-4009-B766-8FA7DCEA3470}"/>
              </a:ext>
            </a:extLst>
          </p:cNvPr>
          <p:cNvSpPr/>
          <p:nvPr/>
        </p:nvSpPr>
        <p:spPr>
          <a:xfrm>
            <a:off x="5179383" y="2335836"/>
            <a:ext cx="2412840" cy="707886"/>
          </a:xfrm>
          <a:prstGeom prst="rect">
            <a:avLst/>
          </a:prstGeom>
        </p:spPr>
        <p:txBody>
          <a:bodyPr wrap="none">
            <a:spAutoFit/>
          </a:bodyPr>
          <a:lstStyle/>
          <a:p>
            <a:r>
              <a:rPr kumimoji="1" lang="ja-JP" altLang="en-US" sz="2000" dirty="0"/>
              <a:t>工場内，</a:t>
            </a:r>
            <a:br>
              <a:rPr kumimoji="1" lang="en-US" altLang="ja-JP" sz="2000" dirty="0"/>
            </a:br>
            <a:r>
              <a:rPr kumimoji="1" lang="ja-JP" altLang="en-US" sz="2000" dirty="0"/>
              <a:t>キャリア回線内，</a:t>
            </a:r>
            <a:r>
              <a:rPr kumimoji="1" lang="en-US" altLang="ja-JP" sz="2000" dirty="0"/>
              <a:t>…</a:t>
            </a:r>
            <a:endParaRPr kumimoji="1" lang="ja-JP" altLang="en-US" sz="2000" dirty="0"/>
          </a:p>
        </p:txBody>
      </p:sp>
      <p:sp>
        <p:nvSpPr>
          <p:cNvPr id="24" name="矢印: 下 23">
            <a:extLst>
              <a:ext uri="{FF2B5EF4-FFF2-40B4-BE49-F238E27FC236}">
                <a16:creationId xmlns:a16="http://schemas.microsoft.com/office/drawing/2014/main" id="{B323EBD6-1800-4915-9197-A8F0D7E5B0BE}"/>
              </a:ext>
            </a:extLst>
          </p:cNvPr>
          <p:cNvSpPr/>
          <p:nvPr/>
        </p:nvSpPr>
        <p:spPr>
          <a:xfrm>
            <a:off x="3849832" y="3547447"/>
            <a:ext cx="603250" cy="688618"/>
          </a:xfrm>
          <a:prstGeom prst="downArrow">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3400C9E1-C70E-4BB0-8D88-2D1F19250152}"/>
              </a:ext>
            </a:extLst>
          </p:cNvPr>
          <p:cNvSpPr/>
          <p:nvPr/>
        </p:nvSpPr>
        <p:spPr>
          <a:xfrm>
            <a:off x="4015313" y="3525719"/>
            <a:ext cx="269667" cy="790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2259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38F30C68-767D-4BD4-BDEE-5D9365B874DF}"/>
              </a:ext>
            </a:extLst>
          </p:cNvPr>
          <p:cNvSpPr>
            <a:spLocks noGrp="1"/>
          </p:cNvSpPr>
          <p:nvPr>
            <p:ph idx="1"/>
          </p:nvPr>
        </p:nvSpPr>
        <p:spPr/>
        <p:txBody>
          <a:bodyPr>
            <a:normAutofit/>
          </a:bodyPr>
          <a:lstStyle/>
          <a:p>
            <a:pPr marL="457200" indent="-457200">
              <a:buFont typeface="+mj-lt"/>
              <a:buAutoNum type="arabicPeriod"/>
            </a:pPr>
            <a:r>
              <a:rPr lang="ja-JP" altLang="en-US" sz="2200" dirty="0"/>
              <a:t>計測方法</a:t>
            </a:r>
            <a:endParaRPr lang="en-US" altLang="ja-JP" sz="2200" dirty="0"/>
          </a:p>
          <a:p>
            <a:pPr marL="457200" indent="-457200">
              <a:buFont typeface="+mj-lt"/>
              <a:buAutoNum type="arabicPeriod"/>
            </a:pPr>
            <a:r>
              <a:rPr lang="ja-JP" altLang="en-US" sz="2200" dirty="0"/>
              <a:t>分析方法</a:t>
            </a:r>
            <a:endParaRPr lang="en-US" altLang="ja-JP" sz="2200" dirty="0"/>
          </a:p>
          <a:p>
            <a:pPr marL="971550" lvl="1" indent="-514350">
              <a:buFont typeface="+mj-lt"/>
              <a:buAutoNum type="romanUcPeriod"/>
            </a:pPr>
            <a:r>
              <a:rPr lang="ja-JP" altLang="en-US" sz="2200" dirty="0"/>
              <a:t>時系列モデリングによる分析</a:t>
            </a:r>
            <a:br>
              <a:rPr lang="en-US" altLang="ja-JP" sz="2200" dirty="0"/>
            </a:br>
            <a:r>
              <a:rPr lang="en-US" altLang="ja-JP" sz="2200" dirty="0"/>
              <a:t>	</a:t>
            </a:r>
            <a:r>
              <a:rPr lang="ja-JP" altLang="en-US" sz="2200" dirty="0"/>
              <a:t>・</a:t>
            </a:r>
            <a:r>
              <a:rPr lang="en-US" altLang="ja-JP" sz="2200" dirty="0"/>
              <a:t>ARMA-GARCH </a:t>
            </a:r>
            <a:r>
              <a:rPr lang="ja-JP" altLang="en-US" sz="2200" dirty="0"/>
              <a:t>モデル</a:t>
            </a:r>
            <a:br>
              <a:rPr lang="en-US" altLang="ja-JP" sz="2200" dirty="0"/>
            </a:br>
            <a:r>
              <a:rPr lang="en-US" altLang="ja-JP" sz="2200" dirty="0"/>
              <a:t>	</a:t>
            </a:r>
            <a:r>
              <a:rPr lang="ja-JP" altLang="en-US" sz="2200" dirty="0"/>
              <a:t>・モデルの次数設定</a:t>
            </a:r>
            <a:br>
              <a:rPr lang="en-US" altLang="ja-JP" sz="2200" dirty="0"/>
            </a:br>
            <a:r>
              <a:rPr lang="en-US" altLang="ja-JP" sz="2200" dirty="0"/>
              <a:t>	</a:t>
            </a:r>
            <a:r>
              <a:rPr lang="ja-JP" altLang="en-US" sz="2200" dirty="0"/>
              <a:t>・回帰結果</a:t>
            </a:r>
            <a:endParaRPr lang="en-US" altLang="ja-JP" sz="2200" dirty="0"/>
          </a:p>
          <a:p>
            <a:pPr marL="914400" lvl="1" indent="-457200">
              <a:buFont typeface="+mj-lt"/>
              <a:buAutoNum type="romanUcPeriod"/>
            </a:pPr>
            <a:r>
              <a:rPr lang="ja-JP" altLang="en-US" sz="2200" dirty="0"/>
              <a:t>クラスタリングによる分析</a:t>
            </a:r>
            <a:br>
              <a:rPr lang="en-US" altLang="ja-JP" sz="2200" dirty="0"/>
            </a:br>
            <a:r>
              <a:rPr lang="en-US" altLang="ja-JP" sz="2200" dirty="0"/>
              <a:t>	</a:t>
            </a:r>
            <a:r>
              <a:rPr lang="ja-JP" altLang="en-US" sz="2200" dirty="0"/>
              <a:t>・クラスタリングパラメータの前処理</a:t>
            </a:r>
            <a:br>
              <a:rPr lang="en-US" altLang="ja-JP" sz="2200" dirty="0"/>
            </a:br>
            <a:r>
              <a:rPr lang="en-US" altLang="ja-JP" sz="2200" dirty="0"/>
              <a:t>	</a:t>
            </a:r>
            <a:r>
              <a:rPr lang="ja-JP" altLang="en-US" sz="2200" dirty="0"/>
              <a:t>・クラスタ数の決定</a:t>
            </a:r>
            <a:br>
              <a:rPr lang="en-US" altLang="ja-JP" sz="2200" dirty="0"/>
            </a:br>
            <a:r>
              <a:rPr lang="en-US" altLang="ja-JP" sz="2200" dirty="0"/>
              <a:t>	</a:t>
            </a:r>
            <a:r>
              <a:rPr lang="ja-JP" altLang="en-US" sz="2200" dirty="0"/>
              <a:t>・クラスタリング結果</a:t>
            </a:r>
            <a:br>
              <a:rPr lang="en-US" altLang="ja-JP" sz="2200" dirty="0"/>
            </a:br>
            <a:endParaRPr kumimoji="1" lang="ja-JP" altLang="en-US" dirty="0"/>
          </a:p>
        </p:txBody>
      </p:sp>
      <p:sp>
        <p:nvSpPr>
          <p:cNvPr id="3" name="スライド番号プレースホルダー 2">
            <a:extLst>
              <a:ext uri="{FF2B5EF4-FFF2-40B4-BE49-F238E27FC236}">
                <a16:creationId xmlns:a16="http://schemas.microsoft.com/office/drawing/2014/main" id="{B46470EE-974B-476C-BAFF-273FECA2C00F}"/>
              </a:ext>
            </a:extLst>
          </p:cNvPr>
          <p:cNvSpPr>
            <a:spLocks noGrp="1"/>
          </p:cNvSpPr>
          <p:nvPr>
            <p:ph type="sldNum" sz="quarter" idx="12"/>
          </p:nvPr>
        </p:nvSpPr>
        <p:spPr/>
        <p:txBody>
          <a:bodyPr/>
          <a:lstStyle/>
          <a:p>
            <a:fld id="{0FE09158-4641-447D-A5C8-E118829299E3}" type="slidenum">
              <a:rPr kumimoji="1" lang="ja-JP" altLang="en-US" smtClean="0"/>
              <a:pPr/>
              <a:t>4</a:t>
            </a:fld>
            <a:endParaRPr kumimoji="1" lang="ja-JP" altLang="en-US" dirty="0"/>
          </a:p>
        </p:txBody>
      </p:sp>
      <p:sp>
        <p:nvSpPr>
          <p:cNvPr id="4" name="タイトル 3">
            <a:extLst>
              <a:ext uri="{FF2B5EF4-FFF2-40B4-BE49-F238E27FC236}">
                <a16:creationId xmlns:a16="http://schemas.microsoft.com/office/drawing/2014/main" id="{465024C3-CBC8-4AB4-883B-6EB0E5C2D765}"/>
              </a:ext>
            </a:extLst>
          </p:cNvPr>
          <p:cNvSpPr>
            <a:spLocks noGrp="1"/>
          </p:cNvSpPr>
          <p:nvPr>
            <p:ph type="title"/>
          </p:nvPr>
        </p:nvSpPr>
        <p:spPr/>
        <p:txBody>
          <a:bodyPr>
            <a:normAutofit/>
          </a:bodyPr>
          <a:lstStyle/>
          <a:p>
            <a:r>
              <a:rPr kumimoji="1" lang="ja-JP" altLang="en-US" sz="3200" dirty="0"/>
              <a:t>以降の発表の流れ</a:t>
            </a:r>
          </a:p>
        </p:txBody>
      </p:sp>
    </p:spTree>
    <p:extLst>
      <p:ext uri="{BB962C8B-B14F-4D97-AF65-F5344CB8AC3E}">
        <p14:creationId xmlns:p14="http://schemas.microsoft.com/office/powerpoint/2010/main" val="3685021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378680D5-8F01-4BCE-97A0-D79387FA4B5E}"/>
              </a:ext>
            </a:extLst>
          </p:cNvPr>
          <p:cNvSpPr>
            <a:spLocks noGrp="1"/>
          </p:cNvSpPr>
          <p:nvPr>
            <p:ph type="sldNum" sz="quarter" idx="12"/>
          </p:nvPr>
        </p:nvSpPr>
        <p:spPr/>
        <p:txBody>
          <a:bodyPr/>
          <a:lstStyle/>
          <a:p>
            <a:fld id="{0FE09158-4641-447D-A5C8-E118829299E3}" type="slidenum">
              <a:rPr kumimoji="1" lang="ja-JP" altLang="en-US" smtClean="0"/>
              <a:pPr/>
              <a:t>5</a:t>
            </a:fld>
            <a:endParaRPr kumimoji="1" lang="ja-JP" altLang="en-US" dirty="0"/>
          </a:p>
        </p:txBody>
      </p:sp>
      <p:sp>
        <p:nvSpPr>
          <p:cNvPr id="4" name="タイトル 3">
            <a:extLst>
              <a:ext uri="{FF2B5EF4-FFF2-40B4-BE49-F238E27FC236}">
                <a16:creationId xmlns:a16="http://schemas.microsoft.com/office/drawing/2014/main" id="{892DBC15-996B-4FA2-B9C4-2346A03FF3C9}"/>
              </a:ext>
            </a:extLst>
          </p:cNvPr>
          <p:cNvSpPr>
            <a:spLocks noGrp="1"/>
          </p:cNvSpPr>
          <p:nvPr>
            <p:ph type="title"/>
          </p:nvPr>
        </p:nvSpPr>
        <p:spPr/>
        <p:txBody>
          <a:bodyPr>
            <a:normAutofit/>
          </a:bodyPr>
          <a:lstStyle/>
          <a:p>
            <a:r>
              <a:rPr kumimoji="1" lang="ja-JP" altLang="en-US" sz="3200" dirty="0"/>
              <a:t>計測</a:t>
            </a:r>
            <a:r>
              <a:rPr lang="ja-JP" altLang="en-US" sz="3200" dirty="0"/>
              <a:t>方法</a:t>
            </a:r>
            <a:endParaRPr kumimoji="1" lang="ja-JP" altLang="en-US" sz="3200" dirty="0"/>
          </a:p>
        </p:txBody>
      </p:sp>
      <p:sp>
        <p:nvSpPr>
          <p:cNvPr id="15" name="コンテンツ プレースホルダー 14">
            <a:extLst>
              <a:ext uri="{FF2B5EF4-FFF2-40B4-BE49-F238E27FC236}">
                <a16:creationId xmlns:a16="http://schemas.microsoft.com/office/drawing/2014/main" id="{0187129E-4EBA-4D00-BDD4-1F549283050E}"/>
              </a:ext>
            </a:extLst>
          </p:cNvPr>
          <p:cNvSpPr>
            <a:spLocks noGrp="1"/>
          </p:cNvSpPr>
          <p:nvPr>
            <p:ph idx="1"/>
          </p:nvPr>
        </p:nvSpPr>
        <p:spPr>
          <a:xfrm>
            <a:off x="287959" y="1314076"/>
            <a:ext cx="8507458" cy="5390858"/>
          </a:xfrm>
        </p:spPr>
        <p:txBody>
          <a:bodyPr>
            <a:normAutofit/>
          </a:bodyPr>
          <a:lstStyle/>
          <a:p>
            <a:pPr marL="0" indent="0">
              <a:buNone/>
            </a:pPr>
            <a:r>
              <a:rPr lang="ja-JP" altLang="en-US" sz="2200" dirty="0"/>
              <a:t>産業用モニタリングシステムを模擬</a:t>
            </a:r>
            <a:endParaRPr lang="en-US" altLang="ja-JP" sz="2200" dirty="0"/>
          </a:p>
          <a:p>
            <a:pPr marL="0" indent="0">
              <a:buNone/>
            </a:pPr>
            <a:endParaRPr lang="en-US" altLang="ja-JP" sz="2200" dirty="0"/>
          </a:p>
          <a:p>
            <a:pPr marL="0" indent="0">
              <a:buNone/>
            </a:pPr>
            <a:endParaRPr lang="en-US" altLang="ja-JP" sz="2200" dirty="0"/>
          </a:p>
          <a:p>
            <a:pPr marL="0" indent="0">
              <a:buNone/>
            </a:pPr>
            <a:endParaRPr lang="en-US" altLang="ja-JP" sz="2200" dirty="0"/>
          </a:p>
          <a:p>
            <a:pPr marL="0" indent="0">
              <a:buNone/>
            </a:pPr>
            <a:endParaRPr lang="en-US" altLang="ja-JP" sz="2200" dirty="0"/>
          </a:p>
          <a:p>
            <a:pPr marL="0" indent="0">
              <a:buNone/>
            </a:pPr>
            <a:endParaRPr lang="en-US" altLang="ja-JP" sz="2200" dirty="0"/>
          </a:p>
          <a:p>
            <a:pPr marL="0" indent="0">
              <a:buNone/>
            </a:pPr>
            <a:endParaRPr lang="en-US" altLang="ja-JP" sz="2200" dirty="0"/>
          </a:p>
          <a:p>
            <a:pPr marL="0" indent="0">
              <a:buNone/>
            </a:pPr>
            <a:endParaRPr lang="en-US" altLang="ja-JP" sz="2200" dirty="0"/>
          </a:p>
          <a:p>
            <a:pPr marL="0" indent="0">
              <a:buNone/>
            </a:pPr>
            <a:endParaRPr lang="en-US" altLang="ja-JP" sz="2200" dirty="0"/>
          </a:p>
          <a:p>
            <a:pPr marL="0" indent="0">
              <a:buNone/>
            </a:pPr>
            <a:r>
              <a:rPr lang="en-US" altLang="ja-JP" sz="2200" dirty="0"/>
              <a:t>Raspberry Pi </a:t>
            </a:r>
            <a:r>
              <a:rPr lang="ja-JP" altLang="en-US" sz="2200" dirty="0"/>
              <a:t>上で </a:t>
            </a:r>
            <a:r>
              <a:rPr lang="en-US" altLang="ja-JP" sz="2200" dirty="0"/>
              <a:t>15 </a:t>
            </a:r>
            <a:r>
              <a:rPr lang="ja-JP" altLang="en-US" sz="2200" dirty="0"/>
              <a:t>秒毎に時刻と </a:t>
            </a:r>
            <a:r>
              <a:rPr lang="en-US" altLang="ja-JP" sz="2200" dirty="0"/>
              <a:t>ping </a:t>
            </a:r>
            <a:r>
              <a:rPr lang="ja-JP" altLang="en-US" sz="2200" dirty="0"/>
              <a:t>による応答遅延を計測</a:t>
            </a:r>
            <a:endParaRPr lang="en-US" altLang="ja-JP" sz="2200" dirty="0"/>
          </a:p>
          <a:p>
            <a:pPr marL="457200" lvl="1" indent="0">
              <a:buNone/>
            </a:pPr>
            <a:r>
              <a:rPr lang="ja-JP" altLang="en-US" sz="2200" b="1" dirty="0"/>
              <a:t>時間帯</a:t>
            </a:r>
            <a:r>
              <a:rPr lang="ja-JP" altLang="en-US" sz="2200" dirty="0"/>
              <a:t> </a:t>
            </a:r>
            <a:r>
              <a:rPr lang="en-US" altLang="ja-JP" sz="2200" dirty="0"/>
              <a:t>: 3 </a:t>
            </a:r>
            <a:r>
              <a:rPr lang="ja-JP" altLang="en-US" sz="2200" dirty="0"/>
              <a:t>時</a:t>
            </a:r>
            <a:r>
              <a:rPr lang="en-US" altLang="ja-JP" sz="2200" dirty="0"/>
              <a:t>, 7 </a:t>
            </a:r>
            <a:r>
              <a:rPr lang="ja-JP" altLang="en-US" sz="2200" dirty="0"/>
              <a:t>時</a:t>
            </a:r>
            <a:r>
              <a:rPr lang="en-US" altLang="ja-JP" sz="2200" dirty="0"/>
              <a:t>,</a:t>
            </a:r>
            <a:r>
              <a:rPr lang="ja-JP" altLang="en-US" sz="2200" dirty="0"/>
              <a:t> </a:t>
            </a:r>
            <a:r>
              <a:rPr lang="en-US" altLang="ja-JP" sz="2200" dirty="0"/>
              <a:t>12 </a:t>
            </a:r>
            <a:r>
              <a:rPr lang="ja-JP" altLang="en-US" sz="2200" dirty="0"/>
              <a:t>時</a:t>
            </a:r>
            <a:r>
              <a:rPr lang="en-US" altLang="ja-JP" sz="2200" dirty="0"/>
              <a:t>, 17 </a:t>
            </a:r>
            <a:r>
              <a:rPr lang="ja-JP" altLang="en-US" sz="2200" dirty="0"/>
              <a:t>時</a:t>
            </a:r>
            <a:r>
              <a:rPr lang="en-US" altLang="ja-JP" sz="2200" dirty="0"/>
              <a:t>, 20 </a:t>
            </a:r>
            <a:r>
              <a:rPr lang="ja-JP" altLang="en-US" sz="2200" dirty="0"/>
              <a:t>時のそれぞれ </a:t>
            </a:r>
            <a:r>
              <a:rPr lang="en-US" altLang="ja-JP" sz="2200" dirty="0"/>
              <a:t>1 </a:t>
            </a:r>
            <a:r>
              <a:rPr lang="ja-JP" altLang="en-US" sz="2200" dirty="0"/>
              <a:t>時間</a:t>
            </a:r>
            <a:endParaRPr lang="en-US" altLang="ja-JP" sz="2200" dirty="0"/>
          </a:p>
          <a:p>
            <a:pPr marL="457200" lvl="1" indent="0">
              <a:buNone/>
            </a:pPr>
            <a:r>
              <a:rPr lang="ja-JP" altLang="en-US" sz="2200" b="1" dirty="0"/>
              <a:t>期間</a:t>
            </a:r>
            <a:r>
              <a:rPr lang="ja-JP" altLang="en-US" sz="2200" dirty="0"/>
              <a:t>　 </a:t>
            </a:r>
            <a:r>
              <a:rPr lang="en-US" altLang="ja-JP" sz="2200" dirty="0"/>
              <a:t>: 2020 </a:t>
            </a:r>
            <a:r>
              <a:rPr lang="ja-JP" altLang="en-US" sz="2200" dirty="0"/>
              <a:t>年 </a:t>
            </a:r>
            <a:r>
              <a:rPr lang="en-US" altLang="ja-JP" sz="2200" dirty="0"/>
              <a:t>2 </a:t>
            </a:r>
            <a:r>
              <a:rPr lang="ja-JP" altLang="en-US" sz="2200" dirty="0"/>
              <a:t>月 </a:t>
            </a:r>
            <a:r>
              <a:rPr lang="en-US" altLang="ja-JP" sz="2200" dirty="0"/>
              <a:t>29 </a:t>
            </a:r>
            <a:r>
              <a:rPr lang="ja-JP" altLang="en-US" sz="2200" dirty="0"/>
              <a:t>日（土）から </a:t>
            </a:r>
            <a:r>
              <a:rPr lang="en-US" altLang="ja-JP" sz="2200" dirty="0"/>
              <a:t>3 </a:t>
            </a:r>
            <a:r>
              <a:rPr lang="ja-JP" altLang="en-US" sz="2200" dirty="0"/>
              <a:t>月 </a:t>
            </a:r>
            <a:r>
              <a:rPr lang="en-US" altLang="ja-JP" sz="2200" dirty="0"/>
              <a:t>27 </a:t>
            </a:r>
            <a:r>
              <a:rPr lang="ja-JP" altLang="en-US" sz="2200" dirty="0"/>
              <a:t>日（金）まで</a:t>
            </a:r>
            <a:endParaRPr lang="en-US" altLang="ja-JP" sz="2200" dirty="0"/>
          </a:p>
        </p:txBody>
      </p:sp>
      <p:sp>
        <p:nvSpPr>
          <p:cNvPr id="22" name="テキスト ボックス 21">
            <a:extLst>
              <a:ext uri="{FF2B5EF4-FFF2-40B4-BE49-F238E27FC236}">
                <a16:creationId xmlns:a16="http://schemas.microsoft.com/office/drawing/2014/main" id="{556CE96A-83B0-4C16-BA79-46ED7376257C}"/>
              </a:ext>
            </a:extLst>
          </p:cNvPr>
          <p:cNvSpPr txBox="1"/>
          <p:nvPr/>
        </p:nvSpPr>
        <p:spPr>
          <a:xfrm>
            <a:off x="3111943" y="1895943"/>
            <a:ext cx="1595309" cy="430887"/>
          </a:xfrm>
          <a:prstGeom prst="rect">
            <a:avLst/>
          </a:prstGeom>
          <a:noFill/>
        </p:spPr>
        <p:txBody>
          <a:bodyPr wrap="none" rtlCol="0">
            <a:spAutoFit/>
          </a:bodyPr>
          <a:lstStyle/>
          <a:p>
            <a:pPr algn="ctr"/>
            <a:r>
              <a:rPr kumimoji="1" lang="ja-JP" altLang="en-US" sz="2200" dirty="0"/>
              <a:t>無線基地局</a:t>
            </a:r>
          </a:p>
        </p:txBody>
      </p:sp>
      <p:sp>
        <p:nvSpPr>
          <p:cNvPr id="24" name="雲 23">
            <a:extLst>
              <a:ext uri="{FF2B5EF4-FFF2-40B4-BE49-F238E27FC236}">
                <a16:creationId xmlns:a16="http://schemas.microsoft.com/office/drawing/2014/main" id="{D35ED00E-7BFD-482D-9FC7-DAA0CBC46C29}"/>
              </a:ext>
            </a:extLst>
          </p:cNvPr>
          <p:cNvSpPr/>
          <p:nvPr/>
        </p:nvSpPr>
        <p:spPr>
          <a:xfrm>
            <a:off x="7005687" y="2228969"/>
            <a:ext cx="1505014" cy="1200031"/>
          </a:xfrm>
          <a:prstGeom prst="cloud">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sz="2200" dirty="0"/>
          </a:p>
        </p:txBody>
      </p:sp>
      <p:pic>
        <p:nvPicPr>
          <p:cNvPr id="25" name="Picture 20" descr="サーバーのイラスト（1台）">
            <a:hlinkClick r:id="rId3"/>
            <a:extLst>
              <a:ext uri="{FF2B5EF4-FFF2-40B4-BE49-F238E27FC236}">
                <a16:creationId xmlns:a16="http://schemas.microsoft.com/office/drawing/2014/main" id="{01580F8C-3396-4FB0-B2AD-FC339B08CE0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71779" y="2520911"/>
            <a:ext cx="607600" cy="687160"/>
          </a:xfrm>
          <a:prstGeom prst="rect">
            <a:avLst/>
          </a:prstGeom>
          <a:noFill/>
          <a:extLst>
            <a:ext uri="{909E8E84-426E-40DD-AFC4-6F175D3DCCD1}">
              <a14:hiddenFill xmlns:a14="http://schemas.microsoft.com/office/drawing/2010/main">
                <a:solidFill>
                  <a:srgbClr val="FFFFFF"/>
                </a:solidFill>
              </a14:hiddenFill>
            </a:ext>
          </a:extLst>
        </p:spPr>
      </p:pic>
      <p:sp>
        <p:nvSpPr>
          <p:cNvPr id="26" name="テキスト ボックス 25">
            <a:extLst>
              <a:ext uri="{FF2B5EF4-FFF2-40B4-BE49-F238E27FC236}">
                <a16:creationId xmlns:a16="http://schemas.microsoft.com/office/drawing/2014/main" id="{7BB8D84D-1E56-4BB7-9EB8-9D478FAD984E}"/>
              </a:ext>
            </a:extLst>
          </p:cNvPr>
          <p:cNvSpPr txBox="1"/>
          <p:nvPr/>
        </p:nvSpPr>
        <p:spPr>
          <a:xfrm>
            <a:off x="6886327" y="1819043"/>
            <a:ext cx="1627818" cy="430887"/>
          </a:xfrm>
          <a:prstGeom prst="rect">
            <a:avLst/>
          </a:prstGeom>
          <a:noFill/>
        </p:spPr>
        <p:txBody>
          <a:bodyPr wrap="none" rtlCol="0">
            <a:spAutoFit/>
          </a:bodyPr>
          <a:lstStyle/>
          <a:p>
            <a:r>
              <a:rPr kumimoji="1" lang="en-US" altLang="ja-JP" sz="2200" dirty="0"/>
              <a:t>AWS </a:t>
            </a:r>
            <a:r>
              <a:rPr kumimoji="1" lang="ja-JP" altLang="en-US" sz="2200" dirty="0"/>
              <a:t>サーバ</a:t>
            </a:r>
          </a:p>
        </p:txBody>
      </p:sp>
      <p:sp>
        <p:nvSpPr>
          <p:cNvPr id="9" name="正方形/長方形 8">
            <a:extLst>
              <a:ext uri="{FF2B5EF4-FFF2-40B4-BE49-F238E27FC236}">
                <a16:creationId xmlns:a16="http://schemas.microsoft.com/office/drawing/2014/main" id="{7B8C9DFA-2CA8-4DC6-A6FD-8FD90236568A}"/>
              </a:ext>
            </a:extLst>
          </p:cNvPr>
          <p:cNvSpPr/>
          <p:nvPr/>
        </p:nvSpPr>
        <p:spPr>
          <a:xfrm>
            <a:off x="1145512" y="3508777"/>
            <a:ext cx="2236314" cy="1015663"/>
          </a:xfrm>
          <a:prstGeom prst="rect">
            <a:avLst/>
          </a:prstGeom>
        </p:spPr>
        <p:txBody>
          <a:bodyPr wrap="square">
            <a:spAutoFit/>
          </a:bodyPr>
          <a:lstStyle/>
          <a:p>
            <a:pPr algn="ctr"/>
            <a:r>
              <a:rPr lang="en-US" altLang="ja-JP" sz="2000" dirty="0" err="1"/>
              <a:t>Quectel</a:t>
            </a:r>
            <a:r>
              <a:rPr lang="en-US" altLang="ja-JP" sz="2000" dirty="0"/>
              <a:t> </a:t>
            </a:r>
            <a:r>
              <a:rPr lang="ja-JP" altLang="en-US" sz="2000" dirty="0"/>
              <a:t>社製</a:t>
            </a:r>
            <a:br>
              <a:rPr lang="en-US" altLang="ja-JP" sz="2000" dirty="0"/>
            </a:br>
            <a:r>
              <a:rPr lang="ja-JP" altLang="en-US" sz="2000" dirty="0"/>
              <a:t> </a:t>
            </a:r>
            <a:r>
              <a:rPr lang="en-US" altLang="ja-JP" sz="2000" dirty="0"/>
              <a:t>LTE </a:t>
            </a:r>
            <a:r>
              <a:rPr lang="ja-JP" altLang="en-US" sz="2000" dirty="0"/>
              <a:t>モジュール</a:t>
            </a:r>
            <a:br>
              <a:rPr lang="en-US" altLang="ja-JP" sz="2000" dirty="0"/>
            </a:br>
            <a:r>
              <a:rPr lang="ja-JP" altLang="en-US" sz="2000" dirty="0"/>
              <a:t> </a:t>
            </a:r>
            <a:r>
              <a:rPr lang="en-US" altLang="ja-JP" sz="2000" dirty="0"/>
              <a:t>EC21-J </a:t>
            </a:r>
            <a:r>
              <a:rPr lang="ja-JP" altLang="en-US" sz="2000" dirty="0"/>
              <a:t>搭載</a:t>
            </a:r>
            <a:endParaRPr kumimoji="1" lang="ja-JP" altLang="en-US" sz="2000" dirty="0"/>
          </a:p>
        </p:txBody>
      </p:sp>
      <p:sp>
        <p:nvSpPr>
          <p:cNvPr id="10" name="正方形/長方形 9">
            <a:extLst>
              <a:ext uri="{FF2B5EF4-FFF2-40B4-BE49-F238E27FC236}">
                <a16:creationId xmlns:a16="http://schemas.microsoft.com/office/drawing/2014/main" id="{6774A437-C63F-4D7B-9A5C-E530B17CFC3D}"/>
              </a:ext>
            </a:extLst>
          </p:cNvPr>
          <p:cNvSpPr/>
          <p:nvPr/>
        </p:nvSpPr>
        <p:spPr>
          <a:xfrm>
            <a:off x="4152551" y="3508777"/>
            <a:ext cx="5176247" cy="1015663"/>
          </a:xfrm>
          <a:prstGeom prst="rect">
            <a:avLst/>
          </a:prstGeom>
        </p:spPr>
        <p:txBody>
          <a:bodyPr wrap="square">
            <a:spAutoFit/>
          </a:bodyPr>
          <a:lstStyle/>
          <a:p>
            <a:r>
              <a:rPr lang="en-US" altLang="ja-JP" sz="2000" dirty="0"/>
              <a:t>NTT </a:t>
            </a:r>
            <a:r>
              <a:rPr lang="ja-JP" altLang="en-US" sz="2000" dirty="0"/>
              <a:t>ドコモ回線</a:t>
            </a:r>
            <a:endParaRPr lang="en-US" altLang="ja-JP" sz="2000" dirty="0"/>
          </a:p>
          <a:p>
            <a:r>
              <a:rPr lang="en-US" altLang="ja-JP" sz="2000" dirty="0"/>
              <a:t>IIJ </a:t>
            </a:r>
            <a:r>
              <a:rPr lang="ja-JP" altLang="en-US" sz="2000" dirty="0"/>
              <a:t>モバイル社サービスタイプ </a:t>
            </a:r>
            <a:r>
              <a:rPr lang="en-US" altLang="ja-JP" sz="2000" dirty="0"/>
              <a:t>D</a:t>
            </a:r>
            <a:br>
              <a:rPr lang="en-US" altLang="ja-JP" sz="2000" dirty="0"/>
            </a:br>
            <a:r>
              <a:rPr lang="ja-JP" altLang="en-US" sz="2000" dirty="0"/>
              <a:t>定額プランライト（</a:t>
            </a:r>
            <a:r>
              <a:rPr lang="ja-JP" altLang="en-US" sz="2000" dirty="0" err="1"/>
              <a:t>い</a:t>
            </a:r>
            <a:r>
              <a:rPr lang="ja-JP" altLang="en-US" sz="2000" dirty="0"/>
              <a:t>ちねんプリペイド）</a:t>
            </a:r>
            <a:endParaRPr kumimoji="1" lang="ja-JP" altLang="en-US" sz="2000" dirty="0"/>
          </a:p>
        </p:txBody>
      </p:sp>
      <p:sp>
        <p:nvSpPr>
          <p:cNvPr id="2" name="フローチャート: 処理 1">
            <a:extLst>
              <a:ext uri="{FF2B5EF4-FFF2-40B4-BE49-F238E27FC236}">
                <a16:creationId xmlns:a16="http://schemas.microsoft.com/office/drawing/2014/main" id="{64FC32FF-87F2-4E64-89F9-C44ABDB3237C}"/>
              </a:ext>
            </a:extLst>
          </p:cNvPr>
          <p:cNvSpPr/>
          <p:nvPr/>
        </p:nvSpPr>
        <p:spPr>
          <a:xfrm>
            <a:off x="3074936" y="2827919"/>
            <a:ext cx="4386770" cy="11923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200" dirty="0"/>
          </a:p>
        </p:txBody>
      </p:sp>
      <p:sp>
        <p:nvSpPr>
          <p:cNvPr id="27" name="雲 26">
            <a:extLst>
              <a:ext uri="{FF2B5EF4-FFF2-40B4-BE49-F238E27FC236}">
                <a16:creationId xmlns:a16="http://schemas.microsoft.com/office/drawing/2014/main" id="{86FCA4AD-F023-4904-AA4E-92C706C5220D}"/>
              </a:ext>
            </a:extLst>
          </p:cNvPr>
          <p:cNvSpPr/>
          <p:nvPr/>
        </p:nvSpPr>
        <p:spPr>
          <a:xfrm>
            <a:off x="4766932" y="2256627"/>
            <a:ext cx="1505014" cy="1200031"/>
          </a:xfrm>
          <a:prstGeom prst="cloud">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2200" dirty="0"/>
              <a:t>LTE</a:t>
            </a:r>
            <a:endParaRPr kumimoji="1" lang="ja-JP" altLang="en-US" sz="2200" dirty="0"/>
          </a:p>
        </p:txBody>
      </p:sp>
      <p:sp>
        <p:nvSpPr>
          <p:cNvPr id="28" name="二等辺三角形 27">
            <a:extLst>
              <a:ext uri="{FF2B5EF4-FFF2-40B4-BE49-F238E27FC236}">
                <a16:creationId xmlns:a16="http://schemas.microsoft.com/office/drawing/2014/main" id="{2BFA6176-EB88-4411-876C-E11FF47E081B}"/>
              </a:ext>
            </a:extLst>
          </p:cNvPr>
          <p:cNvSpPr/>
          <p:nvPr/>
        </p:nvSpPr>
        <p:spPr>
          <a:xfrm>
            <a:off x="3667565" y="2335406"/>
            <a:ext cx="484986" cy="1076062"/>
          </a:xfrm>
          <a:prstGeom prst="triangl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ja-JP" altLang="en-US" sz="2200"/>
          </a:p>
        </p:txBody>
      </p:sp>
      <p:pic>
        <p:nvPicPr>
          <p:cNvPr id="5" name="図 4">
            <a:extLst>
              <a:ext uri="{FF2B5EF4-FFF2-40B4-BE49-F238E27FC236}">
                <a16:creationId xmlns:a16="http://schemas.microsoft.com/office/drawing/2014/main" id="{EA46BC1F-8844-44A5-B809-2BC03F3A7BED}"/>
              </a:ext>
            </a:extLst>
          </p:cNvPr>
          <p:cNvPicPr>
            <a:picLocks noChangeAspect="1"/>
          </p:cNvPicPr>
          <p:nvPr/>
        </p:nvPicPr>
        <p:blipFill>
          <a:blip r:embed="rId5"/>
          <a:stretch>
            <a:fillRect/>
          </a:stretch>
        </p:blipFill>
        <p:spPr>
          <a:xfrm>
            <a:off x="367683" y="1960950"/>
            <a:ext cx="2183543" cy="812083"/>
          </a:xfrm>
          <a:prstGeom prst="rect">
            <a:avLst/>
          </a:prstGeom>
        </p:spPr>
      </p:pic>
      <p:sp>
        <p:nvSpPr>
          <p:cNvPr id="38" name="楕円 37">
            <a:extLst>
              <a:ext uri="{FF2B5EF4-FFF2-40B4-BE49-F238E27FC236}">
                <a16:creationId xmlns:a16="http://schemas.microsoft.com/office/drawing/2014/main" id="{C6497FEF-6980-4945-9E0E-88FE30D06E46}"/>
              </a:ext>
            </a:extLst>
          </p:cNvPr>
          <p:cNvSpPr/>
          <p:nvPr/>
        </p:nvSpPr>
        <p:spPr>
          <a:xfrm>
            <a:off x="1313503" y="2574961"/>
            <a:ext cx="1761433" cy="64664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a:t>Raspberry Pi</a:t>
            </a:r>
            <a:endParaRPr kumimoji="1" lang="ja-JP" altLang="en-US" sz="2000" dirty="0"/>
          </a:p>
        </p:txBody>
      </p:sp>
    </p:spTree>
    <p:extLst>
      <p:ext uri="{BB962C8B-B14F-4D97-AF65-F5344CB8AC3E}">
        <p14:creationId xmlns:p14="http://schemas.microsoft.com/office/powerpoint/2010/main" val="2106768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51A8AE4-7BB1-4F8E-A4A5-03CBFAE07CA8}"/>
              </a:ext>
            </a:extLst>
          </p:cNvPr>
          <p:cNvSpPr>
            <a:spLocks noGrp="1"/>
          </p:cNvSpPr>
          <p:nvPr>
            <p:ph idx="1"/>
          </p:nvPr>
        </p:nvSpPr>
        <p:spPr/>
        <p:txBody>
          <a:bodyPr/>
          <a:lstStyle/>
          <a:p>
            <a:pPr marL="0" indent="0">
              <a:buNone/>
            </a:pPr>
            <a:br>
              <a:rPr lang="en-US" altLang="ja-JP" dirty="0"/>
            </a:br>
            <a:endParaRPr lang="en-US" altLang="ja-JP" dirty="0"/>
          </a:p>
          <a:p>
            <a:pPr marL="0" indent="0">
              <a:buNone/>
            </a:pPr>
            <a:endParaRPr lang="en-US" altLang="ja-JP" dirty="0"/>
          </a:p>
        </p:txBody>
      </p:sp>
      <p:sp>
        <p:nvSpPr>
          <p:cNvPr id="3" name="スライド番号プレースホルダー 2">
            <a:extLst>
              <a:ext uri="{FF2B5EF4-FFF2-40B4-BE49-F238E27FC236}">
                <a16:creationId xmlns:a16="http://schemas.microsoft.com/office/drawing/2014/main" id="{72FBEB80-2AB2-43D1-A434-F93287266FD9}"/>
              </a:ext>
            </a:extLst>
          </p:cNvPr>
          <p:cNvSpPr>
            <a:spLocks noGrp="1"/>
          </p:cNvSpPr>
          <p:nvPr>
            <p:ph type="sldNum" sz="quarter" idx="12"/>
          </p:nvPr>
        </p:nvSpPr>
        <p:spPr/>
        <p:txBody>
          <a:bodyPr/>
          <a:lstStyle/>
          <a:p>
            <a:fld id="{0FE09158-4641-447D-A5C8-E118829299E3}" type="slidenum">
              <a:rPr kumimoji="1" lang="ja-JP" altLang="en-US" smtClean="0"/>
              <a:pPr/>
              <a:t>6</a:t>
            </a:fld>
            <a:endParaRPr kumimoji="1" lang="ja-JP" altLang="en-US" dirty="0"/>
          </a:p>
        </p:txBody>
      </p:sp>
      <p:sp>
        <p:nvSpPr>
          <p:cNvPr id="4" name="タイトル 3">
            <a:extLst>
              <a:ext uri="{FF2B5EF4-FFF2-40B4-BE49-F238E27FC236}">
                <a16:creationId xmlns:a16="http://schemas.microsoft.com/office/drawing/2014/main" id="{318C370C-9B56-497B-989F-08DCF0B71455}"/>
              </a:ext>
            </a:extLst>
          </p:cNvPr>
          <p:cNvSpPr>
            <a:spLocks noGrp="1"/>
          </p:cNvSpPr>
          <p:nvPr>
            <p:ph type="title"/>
          </p:nvPr>
        </p:nvSpPr>
        <p:spPr/>
        <p:txBody>
          <a:bodyPr>
            <a:normAutofit/>
          </a:bodyPr>
          <a:lstStyle/>
          <a:p>
            <a:r>
              <a:rPr kumimoji="1" lang="ja-JP" altLang="en-US" sz="3200" dirty="0"/>
              <a:t>分析方法</a:t>
            </a:r>
          </a:p>
        </p:txBody>
      </p:sp>
      <p:sp>
        <p:nvSpPr>
          <p:cNvPr id="5" name="楕円 4">
            <a:extLst>
              <a:ext uri="{FF2B5EF4-FFF2-40B4-BE49-F238E27FC236}">
                <a16:creationId xmlns:a16="http://schemas.microsoft.com/office/drawing/2014/main" id="{6EBC4A97-BBEF-429A-94E7-75E1939A40D5}"/>
              </a:ext>
            </a:extLst>
          </p:cNvPr>
          <p:cNvSpPr/>
          <p:nvPr/>
        </p:nvSpPr>
        <p:spPr>
          <a:xfrm>
            <a:off x="462520" y="5876507"/>
            <a:ext cx="3538658" cy="7825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ja-JP" sz="2200" dirty="0"/>
          </a:p>
        </p:txBody>
      </p:sp>
      <p:pic>
        <p:nvPicPr>
          <p:cNvPr id="7" name="図 6">
            <a:extLst>
              <a:ext uri="{FF2B5EF4-FFF2-40B4-BE49-F238E27FC236}">
                <a16:creationId xmlns:a16="http://schemas.microsoft.com/office/drawing/2014/main" id="{C902B2CE-7168-41F7-9A05-68D1CEA3B0EB}"/>
              </a:ext>
            </a:extLst>
          </p:cNvPr>
          <p:cNvPicPr>
            <a:picLocks noChangeAspect="1"/>
          </p:cNvPicPr>
          <p:nvPr/>
        </p:nvPicPr>
        <p:blipFill>
          <a:blip r:embed="rId3"/>
          <a:stretch>
            <a:fillRect/>
          </a:stretch>
        </p:blipFill>
        <p:spPr>
          <a:xfrm>
            <a:off x="530859" y="1862415"/>
            <a:ext cx="3375001" cy="1538149"/>
          </a:xfrm>
          <a:prstGeom prst="rect">
            <a:avLst/>
          </a:prstGeom>
        </p:spPr>
      </p:pic>
      <p:sp>
        <p:nvSpPr>
          <p:cNvPr id="11" name="テキスト ボックス 10">
            <a:extLst>
              <a:ext uri="{FF2B5EF4-FFF2-40B4-BE49-F238E27FC236}">
                <a16:creationId xmlns:a16="http://schemas.microsoft.com/office/drawing/2014/main" id="{CDE183BA-A20F-413D-A90F-6FBA73235AE1}"/>
              </a:ext>
            </a:extLst>
          </p:cNvPr>
          <p:cNvSpPr txBox="1"/>
          <p:nvPr/>
        </p:nvSpPr>
        <p:spPr>
          <a:xfrm>
            <a:off x="1504993" y="1961672"/>
            <a:ext cx="1210588" cy="400110"/>
          </a:xfrm>
          <a:prstGeom prst="rect">
            <a:avLst/>
          </a:prstGeom>
          <a:noFill/>
        </p:spPr>
        <p:txBody>
          <a:bodyPr wrap="none" rtlCol="0">
            <a:spAutoFit/>
          </a:bodyPr>
          <a:lstStyle/>
          <a:p>
            <a:r>
              <a:rPr kumimoji="1" lang="ja-JP" altLang="en-US" sz="2000" dirty="0">
                <a:solidFill>
                  <a:srgbClr val="0070C0"/>
                </a:solidFill>
              </a:rPr>
              <a:t>応答遅延</a:t>
            </a:r>
          </a:p>
        </p:txBody>
      </p:sp>
      <p:cxnSp>
        <p:nvCxnSpPr>
          <p:cNvPr id="21" name="直線コネクタ 20">
            <a:extLst>
              <a:ext uri="{FF2B5EF4-FFF2-40B4-BE49-F238E27FC236}">
                <a16:creationId xmlns:a16="http://schemas.microsoft.com/office/drawing/2014/main" id="{4A97E75E-8343-4A26-A409-14278838613C}"/>
              </a:ext>
            </a:extLst>
          </p:cNvPr>
          <p:cNvCxnSpPr>
            <a:stCxn id="11" idx="1"/>
          </p:cNvCxnSpPr>
          <p:nvPr/>
        </p:nvCxnSpPr>
        <p:spPr>
          <a:xfrm flipH="1">
            <a:off x="1212306" y="2161727"/>
            <a:ext cx="292687" cy="430685"/>
          </a:xfrm>
          <a:prstGeom prst="line">
            <a:avLst/>
          </a:prstGeom>
        </p:spPr>
        <p:style>
          <a:lnRef idx="3">
            <a:schemeClr val="accent1"/>
          </a:lnRef>
          <a:fillRef idx="0">
            <a:schemeClr val="accent1"/>
          </a:fillRef>
          <a:effectRef idx="2">
            <a:schemeClr val="accent1"/>
          </a:effectRef>
          <a:fontRef idx="minor">
            <a:schemeClr val="tx1"/>
          </a:fontRef>
        </p:style>
      </p:cxnSp>
      <p:sp>
        <p:nvSpPr>
          <p:cNvPr id="22" name="テキスト ボックス 21">
            <a:extLst>
              <a:ext uri="{FF2B5EF4-FFF2-40B4-BE49-F238E27FC236}">
                <a16:creationId xmlns:a16="http://schemas.microsoft.com/office/drawing/2014/main" id="{5083B4E8-43D4-4FDD-AD37-190CDAC5527C}"/>
              </a:ext>
            </a:extLst>
          </p:cNvPr>
          <p:cNvSpPr txBox="1"/>
          <p:nvPr/>
        </p:nvSpPr>
        <p:spPr>
          <a:xfrm>
            <a:off x="729607" y="1095640"/>
            <a:ext cx="7358105" cy="400110"/>
          </a:xfrm>
          <a:prstGeom prst="rect">
            <a:avLst/>
          </a:prstGeom>
          <a:noFill/>
        </p:spPr>
        <p:txBody>
          <a:bodyPr wrap="none" rtlCol="0">
            <a:spAutoFit/>
          </a:bodyPr>
          <a:lstStyle/>
          <a:p>
            <a:r>
              <a:rPr kumimoji="1" lang="ja-JP" altLang="en-US" sz="2000" dirty="0"/>
              <a:t>曜日や時間帯が異なる計 </a:t>
            </a:r>
            <a:r>
              <a:rPr kumimoji="1" lang="en-US" altLang="ja-JP" sz="2000" dirty="0"/>
              <a:t>122 </a:t>
            </a:r>
            <a:r>
              <a:rPr kumimoji="1" lang="ja-JP" altLang="en-US" sz="2000" dirty="0"/>
              <a:t>個の実測値と変動値の区間データ</a:t>
            </a:r>
            <a:endParaRPr kumimoji="1" lang="en-US" altLang="ja-JP" sz="2000" dirty="0"/>
          </a:p>
        </p:txBody>
      </p:sp>
      <p:pic>
        <p:nvPicPr>
          <p:cNvPr id="24" name="図 23">
            <a:extLst>
              <a:ext uri="{FF2B5EF4-FFF2-40B4-BE49-F238E27FC236}">
                <a16:creationId xmlns:a16="http://schemas.microsoft.com/office/drawing/2014/main" id="{8E4BD030-7E7F-4DD3-9E6E-9B669D417D90}"/>
              </a:ext>
            </a:extLst>
          </p:cNvPr>
          <p:cNvPicPr>
            <a:picLocks noChangeAspect="1"/>
          </p:cNvPicPr>
          <p:nvPr/>
        </p:nvPicPr>
        <p:blipFill>
          <a:blip r:embed="rId4"/>
          <a:stretch>
            <a:fillRect/>
          </a:stretch>
        </p:blipFill>
        <p:spPr>
          <a:xfrm>
            <a:off x="1303396" y="3626512"/>
            <a:ext cx="1824513" cy="790924"/>
          </a:xfrm>
          <a:prstGeom prst="rect">
            <a:avLst/>
          </a:prstGeom>
        </p:spPr>
      </p:pic>
      <p:sp>
        <p:nvSpPr>
          <p:cNvPr id="27" name="正方形/長方形 26">
            <a:extLst>
              <a:ext uri="{FF2B5EF4-FFF2-40B4-BE49-F238E27FC236}">
                <a16:creationId xmlns:a16="http://schemas.microsoft.com/office/drawing/2014/main" id="{5F535826-EB8B-4DAD-96CC-46A9F05B3C28}"/>
              </a:ext>
            </a:extLst>
          </p:cNvPr>
          <p:cNvSpPr/>
          <p:nvPr/>
        </p:nvSpPr>
        <p:spPr>
          <a:xfrm>
            <a:off x="553595" y="5319197"/>
            <a:ext cx="2796300" cy="430887"/>
          </a:xfrm>
          <a:prstGeom prst="rect">
            <a:avLst/>
          </a:prstGeom>
        </p:spPr>
        <p:txBody>
          <a:bodyPr wrap="square">
            <a:spAutoFit/>
          </a:bodyPr>
          <a:lstStyle/>
          <a:p>
            <a:pPr algn="ctr"/>
            <a:r>
              <a:rPr kumimoji="1" lang="ja-JP" altLang="en-US" sz="2200" dirty="0"/>
              <a:t>変化の仕方を分析</a:t>
            </a:r>
          </a:p>
        </p:txBody>
      </p:sp>
      <p:sp>
        <p:nvSpPr>
          <p:cNvPr id="28" name="正方形/長方形 27">
            <a:extLst>
              <a:ext uri="{FF2B5EF4-FFF2-40B4-BE49-F238E27FC236}">
                <a16:creationId xmlns:a16="http://schemas.microsoft.com/office/drawing/2014/main" id="{8517C296-A90B-462D-9979-D7B12E180B4B}"/>
              </a:ext>
            </a:extLst>
          </p:cNvPr>
          <p:cNvSpPr/>
          <p:nvPr/>
        </p:nvSpPr>
        <p:spPr>
          <a:xfrm>
            <a:off x="5765883" y="5107066"/>
            <a:ext cx="2415463" cy="769441"/>
          </a:xfrm>
          <a:prstGeom prst="rect">
            <a:avLst/>
          </a:prstGeom>
        </p:spPr>
        <p:txBody>
          <a:bodyPr wrap="square">
            <a:spAutoFit/>
          </a:bodyPr>
          <a:lstStyle/>
          <a:p>
            <a:pPr algn="ctr"/>
            <a:r>
              <a:rPr lang="ja-JP" altLang="en-US" sz="2200" dirty="0"/>
              <a:t>曜日や時間帯に</a:t>
            </a:r>
          </a:p>
          <a:p>
            <a:pPr algn="ctr"/>
            <a:r>
              <a:rPr lang="ja-JP" altLang="en-US" sz="2200" dirty="0"/>
              <a:t>よる傾向を分析</a:t>
            </a:r>
            <a:endParaRPr kumimoji="1" lang="ja-JP" altLang="en-US" sz="2200" dirty="0"/>
          </a:p>
        </p:txBody>
      </p:sp>
      <p:sp>
        <p:nvSpPr>
          <p:cNvPr id="29" name="矢印: 下 28">
            <a:extLst>
              <a:ext uri="{FF2B5EF4-FFF2-40B4-BE49-F238E27FC236}">
                <a16:creationId xmlns:a16="http://schemas.microsoft.com/office/drawing/2014/main" id="{71FD4CE5-4C6E-45A6-BEF6-9A2571F539F6}"/>
              </a:ext>
            </a:extLst>
          </p:cNvPr>
          <p:cNvSpPr/>
          <p:nvPr/>
        </p:nvSpPr>
        <p:spPr>
          <a:xfrm rot="2823079">
            <a:off x="3580113" y="5102351"/>
            <a:ext cx="534201" cy="949918"/>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200"/>
          </a:p>
        </p:txBody>
      </p:sp>
      <p:sp>
        <p:nvSpPr>
          <p:cNvPr id="30" name="矢印: 下 29">
            <a:extLst>
              <a:ext uri="{FF2B5EF4-FFF2-40B4-BE49-F238E27FC236}">
                <a16:creationId xmlns:a16="http://schemas.microsoft.com/office/drawing/2014/main" id="{BE0745A8-4CDD-4599-892A-968BB5425023}"/>
              </a:ext>
            </a:extLst>
          </p:cNvPr>
          <p:cNvSpPr/>
          <p:nvPr/>
        </p:nvSpPr>
        <p:spPr>
          <a:xfrm rot="18955630">
            <a:off x="5013845" y="5123101"/>
            <a:ext cx="534201" cy="938043"/>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200"/>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CEB2CD4D-CD40-4768-AE3A-C3D223FFA3CB}"/>
                  </a:ext>
                </a:extLst>
              </p:cNvPr>
              <p:cNvSpPr txBox="1"/>
              <p:nvPr/>
            </p:nvSpPr>
            <p:spPr>
              <a:xfrm>
                <a:off x="1715714" y="1475826"/>
                <a:ext cx="1569725" cy="430887"/>
              </a:xfrm>
              <a:prstGeom prst="rect">
                <a:avLst/>
              </a:prstGeom>
              <a:noFill/>
            </p:spPr>
            <p:txBody>
              <a:bodyPr wrap="none" rtlCol="0">
                <a:spAutoFit/>
              </a:bodyPr>
              <a:lstStyle/>
              <a:p>
                <a:r>
                  <a:rPr kumimoji="1" lang="ja-JP" altLang="en-US" sz="2200" dirty="0"/>
                  <a:t>実測値 </a:t>
                </a:r>
                <a14:m>
                  <m:oMath xmlns:m="http://schemas.openxmlformats.org/officeDocument/2006/math">
                    <m:r>
                      <a:rPr kumimoji="1" lang="en-US" altLang="ja-JP" sz="2200" b="0" i="1" smtClean="0">
                        <a:latin typeface="Cambria Math" panose="02040503050406030204" pitchFamily="18" charset="0"/>
                      </a:rPr>
                      <m:t>{</m:t>
                    </m:r>
                    <m:sSub>
                      <m:sSubPr>
                        <m:ctrlPr>
                          <a:rPr kumimoji="1" lang="en-US" altLang="ja-JP" sz="2200" b="0" i="1" smtClean="0">
                            <a:latin typeface="Cambria Math" panose="02040503050406030204" pitchFamily="18" charset="0"/>
                          </a:rPr>
                        </m:ctrlPr>
                      </m:sSubPr>
                      <m:e>
                        <m:r>
                          <a:rPr kumimoji="1" lang="en-US" altLang="ja-JP" sz="2200" b="0" i="1" smtClean="0">
                            <a:latin typeface="Cambria Math" panose="02040503050406030204" pitchFamily="18" charset="0"/>
                          </a:rPr>
                          <m:t>𝑥</m:t>
                        </m:r>
                      </m:e>
                      <m:sub>
                        <m:r>
                          <a:rPr kumimoji="1" lang="en-US" altLang="ja-JP" sz="2200" b="0" i="1" smtClean="0">
                            <a:latin typeface="Cambria Math" panose="02040503050406030204" pitchFamily="18" charset="0"/>
                          </a:rPr>
                          <m:t>𝑡</m:t>
                        </m:r>
                      </m:sub>
                    </m:sSub>
                    <m:r>
                      <a:rPr kumimoji="1" lang="en-US" altLang="ja-JP" sz="2200" b="0" i="1" smtClean="0">
                        <a:latin typeface="Cambria Math" panose="02040503050406030204" pitchFamily="18" charset="0"/>
                      </a:rPr>
                      <m:t>}</m:t>
                    </m:r>
                  </m:oMath>
                </a14:m>
                <a:endParaRPr kumimoji="1" lang="ja-JP" altLang="en-US" sz="2200" dirty="0"/>
              </a:p>
            </p:txBody>
          </p:sp>
        </mc:Choice>
        <mc:Fallback xmlns="">
          <p:sp>
            <p:nvSpPr>
              <p:cNvPr id="12" name="テキスト ボックス 11">
                <a:extLst>
                  <a:ext uri="{FF2B5EF4-FFF2-40B4-BE49-F238E27FC236}">
                    <a16:creationId xmlns:a16="http://schemas.microsoft.com/office/drawing/2014/main" id="{CEB2CD4D-CD40-4768-AE3A-C3D223FFA3CB}"/>
                  </a:ext>
                </a:extLst>
              </p:cNvPr>
              <p:cNvSpPr txBox="1">
                <a:spLocks noRot="1" noChangeAspect="1" noMove="1" noResize="1" noEditPoints="1" noAdjustHandles="1" noChangeArrowheads="1" noChangeShapeType="1" noTextEdit="1"/>
              </p:cNvSpPr>
              <p:nvPr/>
            </p:nvSpPr>
            <p:spPr>
              <a:xfrm>
                <a:off x="1715714" y="1475826"/>
                <a:ext cx="1569725" cy="430887"/>
              </a:xfrm>
              <a:prstGeom prst="rect">
                <a:avLst/>
              </a:prstGeom>
              <a:blipFill>
                <a:blip r:embed="rId5"/>
                <a:stretch>
                  <a:fillRect l="-5039" t="-9859" r="-1938" b="-281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7938AFAF-5692-4DDD-B535-710A417F899B}"/>
                  </a:ext>
                </a:extLst>
              </p:cNvPr>
              <p:cNvSpPr txBox="1"/>
              <p:nvPr/>
            </p:nvSpPr>
            <p:spPr>
              <a:xfrm>
                <a:off x="5377782" y="1490648"/>
                <a:ext cx="3068789" cy="430887"/>
              </a:xfrm>
              <a:prstGeom prst="rect">
                <a:avLst/>
              </a:prstGeom>
              <a:noFill/>
            </p:spPr>
            <p:txBody>
              <a:bodyPr wrap="none" rtlCol="0">
                <a:spAutoFit/>
              </a:bodyPr>
              <a:lstStyle/>
              <a:p>
                <a:r>
                  <a:rPr kumimoji="1" lang="ja-JP" altLang="en-US" sz="2200" dirty="0"/>
                  <a:t>変動値 </a:t>
                </a:r>
                <a14:m>
                  <m:oMath xmlns:m="http://schemas.openxmlformats.org/officeDocument/2006/math">
                    <m:d>
                      <m:dPr>
                        <m:begChr m:val="{"/>
                        <m:endChr m:val="|"/>
                        <m:ctrlPr>
                          <a:rPr kumimoji="1" lang="en-US" altLang="ja-JP" sz="2200" b="0" i="1" smtClean="0">
                            <a:latin typeface="Cambria Math" panose="02040503050406030204" pitchFamily="18" charset="0"/>
                          </a:rPr>
                        </m:ctrlPr>
                      </m:dPr>
                      <m:e>
                        <m:r>
                          <m:rPr>
                            <m:sty m:val="p"/>
                          </m:rPr>
                          <a:rPr kumimoji="1" lang="en-US" altLang="ja-JP" sz="2200" b="0" i="0" smtClean="0">
                            <a:latin typeface="Cambria Math" panose="02040503050406030204" pitchFamily="18" charset="0"/>
                          </a:rPr>
                          <m:t>Δ</m:t>
                        </m:r>
                        <m:sSub>
                          <m:sSubPr>
                            <m:ctrlPr>
                              <a:rPr kumimoji="1" lang="en-US" altLang="ja-JP" sz="2200" b="0" i="1" smtClean="0">
                                <a:latin typeface="Cambria Math" panose="02040503050406030204" pitchFamily="18" charset="0"/>
                              </a:rPr>
                            </m:ctrlPr>
                          </m:sSubPr>
                          <m:e>
                            <m:r>
                              <a:rPr kumimoji="1" lang="en-US" altLang="ja-JP" sz="2200" b="0" i="1" smtClean="0">
                                <a:latin typeface="Cambria Math" panose="02040503050406030204" pitchFamily="18" charset="0"/>
                              </a:rPr>
                              <m:t>𝑥</m:t>
                            </m:r>
                          </m:e>
                          <m:sub>
                            <m:r>
                              <a:rPr kumimoji="1" lang="en-US" altLang="ja-JP" sz="2200" b="0" i="1" smtClean="0">
                                <a:latin typeface="Cambria Math" panose="02040503050406030204" pitchFamily="18" charset="0"/>
                              </a:rPr>
                              <m:t>𝑡</m:t>
                            </m:r>
                          </m:sub>
                        </m:sSub>
                        <m:r>
                          <a:rPr kumimoji="1" lang="en-US" altLang="ja-JP" sz="2200" b="0" i="1" smtClean="0">
                            <a:latin typeface="Cambria Math" panose="02040503050406030204" pitchFamily="18" charset="0"/>
                          </a:rPr>
                          <m:t> </m:t>
                        </m:r>
                      </m:e>
                    </m:d>
                    <m:r>
                      <a:rPr kumimoji="1" lang="en-US" altLang="ja-JP" sz="2200" b="0" i="1" smtClean="0">
                        <a:latin typeface="Cambria Math" panose="02040503050406030204" pitchFamily="18" charset="0"/>
                      </a:rPr>
                      <m:t> </m:t>
                    </m:r>
                    <m:sSub>
                      <m:sSubPr>
                        <m:ctrlPr>
                          <a:rPr kumimoji="1" lang="en-US" altLang="ja-JP" sz="2200" b="0" i="1" smtClean="0">
                            <a:latin typeface="Cambria Math" panose="02040503050406030204" pitchFamily="18" charset="0"/>
                          </a:rPr>
                        </m:ctrlPr>
                      </m:sSubPr>
                      <m:e>
                        <m:r>
                          <a:rPr kumimoji="1" lang="en-US" altLang="ja-JP" sz="2200" b="0" i="1" smtClean="0">
                            <a:latin typeface="Cambria Math" panose="02040503050406030204" pitchFamily="18" charset="0"/>
                          </a:rPr>
                          <m:t>𝑥</m:t>
                        </m:r>
                      </m:e>
                      <m:sub>
                        <m:r>
                          <a:rPr kumimoji="1" lang="en-US" altLang="ja-JP" sz="2200" b="0" i="1" smtClean="0">
                            <a:latin typeface="Cambria Math" panose="02040503050406030204" pitchFamily="18" charset="0"/>
                          </a:rPr>
                          <m:t>𝑡</m:t>
                        </m:r>
                      </m:sub>
                    </m:sSub>
                    <m:r>
                      <a:rPr kumimoji="1" lang="en-US" altLang="ja-JP" sz="2200" b="0" i="1" smtClean="0">
                        <a:latin typeface="Cambria Math" panose="02040503050406030204" pitchFamily="18" charset="0"/>
                      </a:rPr>
                      <m:t>−</m:t>
                    </m:r>
                    <m:sSub>
                      <m:sSubPr>
                        <m:ctrlPr>
                          <a:rPr kumimoji="1" lang="en-US" altLang="ja-JP" sz="2200" b="0" i="1" smtClean="0">
                            <a:latin typeface="Cambria Math" panose="02040503050406030204" pitchFamily="18" charset="0"/>
                          </a:rPr>
                        </m:ctrlPr>
                      </m:sSubPr>
                      <m:e>
                        <m:r>
                          <a:rPr kumimoji="1" lang="en-US" altLang="ja-JP" sz="2200" b="0" i="1" smtClean="0">
                            <a:latin typeface="Cambria Math" panose="02040503050406030204" pitchFamily="18" charset="0"/>
                          </a:rPr>
                          <m:t>𝑥</m:t>
                        </m:r>
                      </m:e>
                      <m:sub>
                        <m:r>
                          <a:rPr kumimoji="1" lang="en-US" altLang="ja-JP" sz="2200" b="0" i="1" smtClean="0">
                            <a:latin typeface="Cambria Math" panose="02040503050406030204" pitchFamily="18" charset="0"/>
                          </a:rPr>
                          <m:t>𝑡</m:t>
                        </m:r>
                        <m:r>
                          <a:rPr kumimoji="1" lang="en-US" altLang="ja-JP" sz="2200" b="0" i="1" smtClean="0">
                            <a:latin typeface="Cambria Math" panose="02040503050406030204" pitchFamily="18" charset="0"/>
                          </a:rPr>
                          <m:t>−1</m:t>
                        </m:r>
                      </m:sub>
                    </m:sSub>
                    <m:r>
                      <a:rPr kumimoji="1" lang="en-US" altLang="ja-JP" sz="2200" b="0" i="1" smtClean="0">
                        <a:latin typeface="Cambria Math" panose="02040503050406030204" pitchFamily="18" charset="0"/>
                      </a:rPr>
                      <m:t>}</m:t>
                    </m:r>
                  </m:oMath>
                </a14:m>
                <a:endParaRPr kumimoji="1" lang="ja-JP" altLang="en-US" sz="2200" dirty="0"/>
              </a:p>
            </p:txBody>
          </p:sp>
        </mc:Choice>
        <mc:Fallback xmlns="">
          <p:sp>
            <p:nvSpPr>
              <p:cNvPr id="26" name="テキスト ボックス 25">
                <a:extLst>
                  <a:ext uri="{FF2B5EF4-FFF2-40B4-BE49-F238E27FC236}">
                    <a16:creationId xmlns:a16="http://schemas.microsoft.com/office/drawing/2014/main" id="{7938AFAF-5692-4DDD-B535-710A417F899B}"/>
                  </a:ext>
                </a:extLst>
              </p:cNvPr>
              <p:cNvSpPr txBox="1">
                <a:spLocks noRot="1" noChangeAspect="1" noMove="1" noResize="1" noEditPoints="1" noAdjustHandles="1" noChangeArrowheads="1" noChangeShapeType="1" noTextEdit="1"/>
              </p:cNvSpPr>
              <p:nvPr/>
            </p:nvSpPr>
            <p:spPr>
              <a:xfrm>
                <a:off x="5377782" y="1490648"/>
                <a:ext cx="3068789" cy="430887"/>
              </a:xfrm>
              <a:prstGeom prst="rect">
                <a:avLst/>
              </a:prstGeom>
              <a:blipFill>
                <a:blip r:embed="rId6"/>
                <a:stretch>
                  <a:fillRect l="-2579" t="-10000" r="-595" b="-28571"/>
                </a:stretch>
              </a:blipFill>
            </p:spPr>
            <p:txBody>
              <a:bodyPr/>
              <a:lstStyle/>
              <a:p>
                <a:r>
                  <a:rPr lang="ja-JP" altLang="en-US">
                    <a:noFill/>
                  </a:rPr>
                  <a:t> </a:t>
                </a:r>
              </a:p>
            </p:txBody>
          </p:sp>
        </mc:Fallback>
      </mc:AlternateContent>
      <p:pic>
        <p:nvPicPr>
          <p:cNvPr id="17" name="図 16">
            <a:extLst>
              <a:ext uri="{FF2B5EF4-FFF2-40B4-BE49-F238E27FC236}">
                <a16:creationId xmlns:a16="http://schemas.microsoft.com/office/drawing/2014/main" id="{9609C032-C9F6-4BFE-BD86-CEB6C3A968CD}"/>
              </a:ext>
            </a:extLst>
          </p:cNvPr>
          <p:cNvPicPr>
            <a:picLocks noChangeAspect="1"/>
          </p:cNvPicPr>
          <p:nvPr/>
        </p:nvPicPr>
        <p:blipFill>
          <a:blip r:embed="rId7"/>
          <a:stretch>
            <a:fillRect/>
          </a:stretch>
        </p:blipFill>
        <p:spPr>
          <a:xfrm>
            <a:off x="5005660" y="1916582"/>
            <a:ext cx="3427738" cy="1547686"/>
          </a:xfrm>
          <a:prstGeom prst="rect">
            <a:avLst/>
          </a:prstGeom>
        </p:spPr>
      </p:pic>
      <p:sp>
        <p:nvSpPr>
          <p:cNvPr id="33" name="正方形/長方形 32">
            <a:extLst>
              <a:ext uri="{FF2B5EF4-FFF2-40B4-BE49-F238E27FC236}">
                <a16:creationId xmlns:a16="http://schemas.microsoft.com/office/drawing/2014/main" id="{83D4A216-54E8-4402-9957-856B48CE2DC9}"/>
              </a:ext>
            </a:extLst>
          </p:cNvPr>
          <p:cNvSpPr/>
          <p:nvPr/>
        </p:nvSpPr>
        <p:spPr>
          <a:xfrm>
            <a:off x="770521" y="3185826"/>
            <a:ext cx="2975486" cy="4026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4F3B97C9-E875-4B99-AB8F-27D130E36DAB}"/>
              </a:ext>
            </a:extLst>
          </p:cNvPr>
          <p:cNvSpPr txBox="1"/>
          <p:nvPr/>
        </p:nvSpPr>
        <p:spPr>
          <a:xfrm>
            <a:off x="1733991" y="3181085"/>
            <a:ext cx="1071127" cy="369332"/>
          </a:xfrm>
          <a:prstGeom prst="rect">
            <a:avLst/>
          </a:prstGeom>
          <a:noFill/>
        </p:spPr>
        <p:txBody>
          <a:bodyPr wrap="none" rtlCol="0">
            <a:spAutoFit/>
          </a:bodyPr>
          <a:lstStyle/>
          <a:p>
            <a:r>
              <a:rPr kumimoji="1" lang="ja-JP" altLang="en-US" dirty="0"/>
              <a:t>時刻 </a:t>
            </a:r>
            <a:r>
              <a:rPr kumimoji="1" lang="en-US" altLang="ja-JP" dirty="0"/>
              <a:t>[</a:t>
            </a:r>
            <a:r>
              <a:rPr kumimoji="1" lang="ja-JP" altLang="en-US" dirty="0"/>
              <a:t>分</a:t>
            </a:r>
            <a:r>
              <a:rPr kumimoji="1" lang="en-US" altLang="ja-JP" dirty="0"/>
              <a:t>]</a:t>
            </a:r>
            <a:endParaRPr kumimoji="1" lang="ja-JP" altLang="en-US" dirty="0"/>
          </a:p>
        </p:txBody>
      </p:sp>
      <p:sp>
        <p:nvSpPr>
          <p:cNvPr id="35" name="テキスト ボックス 34">
            <a:extLst>
              <a:ext uri="{FF2B5EF4-FFF2-40B4-BE49-F238E27FC236}">
                <a16:creationId xmlns:a16="http://schemas.microsoft.com/office/drawing/2014/main" id="{2AE16E32-1637-47B6-B67D-84545C229162}"/>
              </a:ext>
            </a:extLst>
          </p:cNvPr>
          <p:cNvSpPr txBox="1"/>
          <p:nvPr/>
        </p:nvSpPr>
        <p:spPr>
          <a:xfrm>
            <a:off x="787132" y="3136210"/>
            <a:ext cx="3392275" cy="369332"/>
          </a:xfrm>
          <a:prstGeom prst="rect">
            <a:avLst/>
          </a:prstGeom>
          <a:noFill/>
        </p:spPr>
        <p:txBody>
          <a:bodyPr wrap="none" rtlCol="0">
            <a:spAutoFit/>
          </a:bodyPr>
          <a:lstStyle/>
          <a:p>
            <a:r>
              <a:rPr kumimoji="1" lang="en-US" altLang="ja-JP" dirty="0"/>
              <a:t> 0                                                   60 </a:t>
            </a:r>
            <a:endParaRPr kumimoji="1" lang="ja-JP" altLang="en-US" dirty="0"/>
          </a:p>
        </p:txBody>
      </p:sp>
      <p:sp>
        <p:nvSpPr>
          <p:cNvPr id="36" name="正方形/長方形 35">
            <a:extLst>
              <a:ext uri="{FF2B5EF4-FFF2-40B4-BE49-F238E27FC236}">
                <a16:creationId xmlns:a16="http://schemas.microsoft.com/office/drawing/2014/main" id="{EFFC2E83-8376-471F-8151-957B7950CCAC}"/>
              </a:ext>
            </a:extLst>
          </p:cNvPr>
          <p:cNvSpPr/>
          <p:nvPr/>
        </p:nvSpPr>
        <p:spPr>
          <a:xfrm>
            <a:off x="5279207" y="3351406"/>
            <a:ext cx="2975486" cy="4026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9" name="直線コネクタ 38">
            <a:extLst>
              <a:ext uri="{FF2B5EF4-FFF2-40B4-BE49-F238E27FC236}">
                <a16:creationId xmlns:a16="http://schemas.microsoft.com/office/drawing/2014/main" id="{D8EAC24F-B274-4A4E-9A18-6B1042F13E9C}"/>
              </a:ext>
            </a:extLst>
          </p:cNvPr>
          <p:cNvCxnSpPr>
            <a:cxnSpLocks/>
          </p:cNvCxnSpPr>
          <p:nvPr/>
        </p:nvCxnSpPr>
        <p:spPr>
          <a:xfrm flipH="1">
            <a:off x="4528709" y="1530516"/>
            <a:ext cx="11373" cy="338123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8" name="正方形/長方形 17">
            <a:extLst>
              <a:ext uri="{FF2B5EF4-FFF2-40B4-BE49-F238E27FC236}">
                <a16:creationId xmlns:a16="http://schemas.microsoft.com/office/drawing/2014/main" id="{451C361F-E341-4DE4-B35C-48518006F2BA}"/>
              </a:ext>
            </a:extLst>
          </p:cNvPr>
          <p:cNvSpPr/>
          <p:nvPr/>
        </p:nvSpPr>
        <p:spPr>
          <a:xfrm>
            <a:off x="530859" y="6066536"/>
            <a:ext cx="3288080" cy="430887"/>
          </a:xfrm>
          <a:prstGeom prst="rect">
            <a:avLst/>
          </a:prstGeom>
        </p:spPr>
        <p:txBody>
          <a:bodyPr wrap="none">
            <a:spAutoFit/>
          </a:bodyPr>
          <a:lstStyle/>
          <a:p>
            <a:pPr algn="ctr"/>
            <a:r>
              <a:rPr lang="ja-JP" altLang="en-US" sz="2200" dirty="0"/>
              <a:t>時系列モデルによる回帰</a:t>
            </a:r>
            <a:endParaRPr lang="en-US" altLang="ja-JP" sz="2200" dirty="0"/>
          </a:p>
        </p:txBody>
      </p:sp>
      <p:sp>
        <p:nvSpPr>
          <p:cNvPr id="41" name="楕円 40">
            <a:extLst>
              <a:ext uri="{FF2B5EF4-FFF2-40B4-BE49-F238E27FC236}">
                <a16:creationId xmlns:a16="http://schemas.microsoft.com/office/drawing/2014/main" id="{C40D90EA-F10E-4BDA-AFAB-1BE80E6C9929}"/>
              </a:ext>
            </a:extLst>
          </p:cNvPr>
          <p:cNvSpPr/>
          <p:nvPr/>
        </p:nvSpPr>
        <p:spPr>
          <a:xfrm>
            <a:off x="5365659" y="5904917"/>
            <a:ext cx="3174930" cy="75412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ja-JP" sz="2400" dirty="0"/>
          </a:p>
        </p:txBody>
      </p:sp>
      <p:sp>
        <p:nvSpPr>
          <p:cNvPr id="20" name="正方形/長方形 19">
            <a:extLst>
              <a:ext uri="{FF2B5EF4-FFF2-40B4-BE49-F238E27FC236}">
                <a16:creationId xmlns:a16="http://schemas.microsoft.com/office/drawing/2014/main" id="{533A0940-014A-408D-B2A7-9B65B4CB6497}"/>
              </a:ext>
            </a:extLst>
          </p:cNvPr>
          <p:cNvSpPr/>
          <p:nvPr/>
        </p:nvSpPr>
        <p:spPr>
          <a:xfrm>
            <a:off x="5814060" y="6058324"/>
            <a:ext cx="2159566" cy="430887"/>
          </a:xfrm>
          <a:prstGeom prst="rect">
            <a:avLst/>
          </a:prstGeom>
        </p:spPr>
        <p:txBody>
          <a:bodyPr wrap="none">
            <a:spAutoFit/>
          </a:bodyPr>
          <a:lstStyle/>
          <a:p>
            <a:pPr algn="ctr"/>
            <a:r>
              <a:rPr lang="ja-JP" altLang="en-US" sz="2200" dirty="0"/>
              <a:t>クラスタリング</a:t>
            </a:r>
            <a:endParaRPr lang="en-US" altLang="ja-JP" sz="2200" dirty="0"/>
          </a:p>
        </p:txBody>
      </p:sp>
      <p:cxnSp>
        <p:nvCxnSpPr>
          <p:cNvPr id="43" name="直線矢印コネクタ 42">
            <a:extLst>
              <a:ext uri="{FF2B5EF4-FFF2-40B4-BE49-F238E27FC236}">
                <a16:creationId xmlns:a16="http://schemas.microsoft.com/office/drawing/2014/main" id="{F93FCEB8-9387-4C43-8EEA-639D7263C28F}"/>
              </a:ext>
            </a:extLst>
          </p:cNvPr>
          <p:cNvCxnSpPr>
            <a:cxnSpLocks/>
          </p:cNvCxnSpPr>
          <p:nvPr/>
        </p:nvCxnSpPr>
        <p:spPr>
          <a:xfrm flipH="1">
            <a:off x="4202056" y="2525759"/>
            <a:ext cx="653306"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pic>
        <p:nvPicPr>
          <p:cNvPr id="53" name="図 52">
            <a:extLst>
              <a:ext uri="{FF2B5EF4-FFF2-40B4-BE49-F238E27FC236}">
                <a16:creationId xmlns:a16="http://schemas.microsoft.com/office/drawing/2014/main" id="{8CCCE1A0-556C-4646-BBDC-373F44A5D8A0}"/>
              </a:ext>
            </a:extLst>
          </p:cNvPr>
          <p:cNvPicPr>
            <a:picLocks noChangeAspect="1"/>
          </p:cNvPicPr>
          <p:nvPr/>
        </p:nvPicPr>
        <p:blipFill>
          <a:blip r:embed="rId8"/>
          <a:stretch>
            <a:fillRect/>
          </a:stretch>
        </p:blipFill>
        <p:spPr>
          <a:xfrm>
            <a:off x="6065340" y="3626512"/>
            <a:ext cx="1816545" cy="818250"/>
          </a:xfrm>
          <a:prstGeom prst="rect">
            <a:avLst/>
          </a:prstGeom>
        </p:spPr>
      </p:pic>
      <p:sp>
        <p:nvSpPr>
          <p:cNvPr id="55" name="テキスト ボックス 54">
            <a:extLst>
              <a:ext uri="{FF2B5EF4-FFF2-40B4-BE49-F238E27FC236}">
                <a16:creationId xmlns:a16="http://schemas.microsoft.com/office/drawing/2014/main" id="{61E5F128-89CF-49F0-8CED-1E0E37AF2788}"/>
              </a:ext>
            </a:extLst>
          </p:cNvPr>
          <p:cNvSpPr txBox="1"/>
          <p:nvPr/>
        </p:nvSpPr>
        <p:spPr>
          <a:xfrm rot="5400000">
            <a:off x="6611974" y="4549272"/>
            <a:ext cx="723275" cy="307777"/>
          </a:xfrm>
          <a:prstGeom prst="rect">
            <a:avLst/>
          </a:prstGeom>
          <a:noFill/>
        </p:spPr>
        <p:txBody>
          <a:bodyPr wrap="none" rtlCol="0">
            <a:spAutoFit/>
          </a:bodyPr>
          <a:lstStyle/>
          <a:p>
            <a:r>
              <a:rPr kumimoji="1" lang="ja-JP" altLang="en-US" sz="1400" dirty="0"/>
              <a:t>・・・</a:t>
            </a:r>
          </a:p>
        </p:txBody>
      </p:sp>
      <p:sp>
        <p:nvSpPr>
          <p:cNvPr id="62" name="正方形/長方形 61">
            <a:extLst>
              <a:ext uri="{FF2B5EF4-FFF2-40B4-BE49-F238E27FC236}">
                <a16:creationId xmlns:a16="http://schemas.microsoft.com/office/drawing/2014/main" id="{1B870688-3E41-4112-82AF-7C6A32CD697C}"/>
              </a:ext>
            </a:extLst>
          </p:cNvPr>
          <p:cNvSpPr/>
          <p:nvPr/>
        </p:nvSpPr>
        <p:spPr>
          <a:xfrm>
            <a:off x="5341404" y="3217219"/>
            <a:ext cx="2975486" cy="4026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テキスト ボックス 62">
            <a:extLst>
              <a:ext uri="{FF2B5EF4-FFF2-40B4-BE49-F238E27FC236}">
                <a16:creationId xmlns:a16="http://schemas.microsoft.com/office/drawing/2014/main" id="{4682934A-B313-4F41-9F02-758B16C2CE3B}"/>
              </a:ext>
            </a:extLst>
          </p:cNvPr>
          <p:cNvSpPr txBox="1"/>
          <p:nvPr/>
        </p:nvSpPr>
        <p:spPr>
          <a:xfrm>
            <a:off x="6376612" y="3210565"/>
            <a:ext cx="1071127" cy="369332"/>
          </a:xfrm>
          <a:prstGeom prst="rect">
            <a:avLst/>
          </a:prstGeom>
          <a:noFill/>
        </p:spPr>
        <p:txBody>
          <a:bodyPr wrap="none" rtlCol="0">
            <a:spAutoFit/>
          </a:bodyPr>
          <a:lstStyle/>
          <a:p>
            <a:r>
              <a:rPr kumimoji="1" lang="ja-JP" altLang="en-US" dirty="0"/>
              <a:t>時刻 </a:t>
            </a:r>
            <a:r>
              <a:rPr kumimoji="1" lang="en-US" altLang="ja-JP" dirty="0"/>
              <a:t>[</a:t>
            </a:r>
            <a:r>
              <a:rPr kumimoji="1" lang="ja-JP" altLang="en-US" dirty="0"/>
              <a:t>分</a:t>
            </a:r>
            <a:r>
              <a:rPr kumimoji="1" lang="en-US" altLang="ja-JP" dirty="0"/>
              <a:t>]</a:t>
            </a:r>
            <a:endParaRPr kumimoji="1" lang="ja-JP" altLang="en-US" dirty="0"/>
          </a:p>
        </p:txBody>
      </p:sp>
      <p:sp>
        <p:nvSpPr>
          <p:cNvPr id="64" name="テキスト ボックス 63">
            <a:extLst>
              <a:ext uri="{FF2B5EF4-FFF2-40B4-BE49-F238E27FC236}">
                <a16:creationId xmlns:a16="http://schemas.microsoft.com/office/drawing/2014/main" id="{16927E5E-A664-4CB7-92FA-A5B591792F3A}"/>
              </a:ext>
            </a:extLst>
          </p:cNvPr>
          <p:cNvSpPr txBox="1"/>
          <p:nvPr/>
        </p:nvSpPr>
        <p:spPr>
          <a:xfrm>
            <a:off x="5277476" y="3184420"/>
            <a:ext cx="3392275" cy="369332"/>
          </a:xfrm>
          <a:prstGeom prst="rect">
            <a:avLst/>
          </a:prstGeom>
          <a:noFill/>
        </p:spPr>
        <p:txBody>
          <a:bodyPr wrap="none" rtlCol="0">
            <a:spAutoFit/>
          </a:bodyPr>
          <a:lstStyle/>
          <a:p>
            <a:r>
              <a:rPr kumimoji="1" lang="en-US" altLang="ja-JP" dirty="0"/>
              <a:t> 0                                                    60 </a:t>
            </a:r>
            <a:endParaRPr kumimoji="1" lang="ja-JP" altLang="en-US" dirty="0"/>
          </a:p>
        </p:txBody>
      </p:sp>
      <p:sp>
        <p:nvSpPr>
          <p:cNvPr id="66" name="テキスト ボックス 65">
            <a:extLst>
              <a:ext uri="{FF2B5EF4-FFF2-40B4-BE49-F238E27FC236}">
                <a16:creationId xmlns:a16="http://schemas.microsoft.com/office/drawing/2014/main" id="{59D9A50D-A526-46F4-8AB7-F416C9FA593D}"/>
              </a:ext>
            </a:extLst>
          </p:cNvPr>
          <p:cNvSpPr txBox="1"/>
          <p:nvPr/>
        </p:nvSpPr>
        <p:spPr>
          <a:xfrm rot="5400000">
            <a:off x="1856720" y="4519747"/>
            <a:ext cx="723275" cy="307777"/>
          </a:xfrm>
          <a:prstGeom prst="rect">
            <a:avLst/>
          </a:prstGeom>
          <a:noFill/>
        </p:spPr>
        <p:txBody>
          <a:bodyPr wrap="none" rtlCol="0">
            <a:spAutoFit/>
          </a:bodyPr>
          <a:lstStyle/>
          <a:p>
            <a:r>
              <a:rPr kumimoji="1" lang="ja-JP" altLang="en-US" sz="1400" dirty="0"/>
              <a:t>・・・</a:t>
            </a:r>
          </a:p>
        </p:txBody>
      </p:sp>
      <p:cxnSp>
        <p:nvCxnSpPr>
          <p:cNvPr id="75" name="直線矢印コネクタ 74">
            <a:extLst>
              <a:ext uri="{FF2B5EF4-FFF2-40B4-BE49-F238E27FC236}">
                <a16:creationId xmlns:a16="http://schemas.microsoft.com/office/drawing/2014/main" id="{7A350FB0-31BF-4FC1-8F2D-95253E80B177}"/>
              </a:ext>
            </a:extLst>
          </p:cNvPr>
          <p:cNvCxnSpPr>
            <a:cxnSpLocks/>
          </p:cNvCxnSpPr>
          <p:nvPr/>
        </p:nvCxnSpPr>
        <p:spPr>
          <a:xfrm flipH="1">
            <a:off x="3905860" y="3987858"/>
            <a:ext cx="1284216"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76" name="右大かっこ 75">
            <a:extLst>
              <a:ext uri="{FF2B5EF4-FFF2-40B4-BE49-F238E27FC236}">
                <a16:creationId xmlns:a16="http://schemas.microsoft.com/office/drawing/2014/main" id="{C88FDEEC-61DB-46CB-8C8C-3C03F94E9C1F}"/>
              </a:ext>
            </a:extLst>
          </p:cNvPr>
          <p:cNvSpPr/>
          <p:nvPr/>
        </p:nvSpPr>
        <p:spPr>
          <a:xfrm rot="5400000">
            <a:off x="4514338" y="591638"/>
            <a:ext cx="275725" cy="8495170"/>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83A5D661-11BD-40FF-803E-A1BDCD445434}"/>
              </a:ext>
            </a:extLst>
          </p:cNvPr>
          <p:cNvSpPr txBox="1"/>
          <p:nvPr/>
        </p:nvSpPr>
        <p:spPr>
          <a:xfrm>
            <a:off x="6136588" y="1961672"/>
            <a:ext cx="2264025" cy="400110"/>
          </a:xfrm>
          <a:prstGeom prst="rect">
            <a:avLst/>
          </a:prstGeom>
          <a:noFill/>
        </p:spPr>
        <p:txBody>
          <a:bodyPr wrap="square" rtlCol="0">
            <a:spAutoFit/>
          </a:bodyPr>
          <a:lstStyle/>
          <a:p>
            <a:r>
              <a:rPr kumimoji="1" lang="ja-JP" altLang="en-US" sz="2000" dirty="0">
                <a:solidFill>
                  <a:srgbClr val="0070C0"/>
                </a:solidFill>
              </a:rPr>
              <a:t>応答遅延の差分</a:t>
            </a:r>
          </a:p>
        </p:txBody>
      </p:sp>
      <p:cxnSp>
        <p:nvCxnSpPr>
          <p:cNvPr id="79" name="直線コネクタ 78">
            <a:extLst>
              <a:ext uri="{FF2B5EF4-FFF2-40B4-BE49-F238E27FC236}">
                <a16:creationId xmlns:a16="http://schemas.microsoft.com/office/drawing/2014/main" id="{9D7681B7-A131-4987-B6DE-9C5EEE91C86D}"/>
              </a:ext>
            </a:extLst>
          </p:cNvPr>
          <p:cNvCxnSpPr>
            <a:cxnSpLocks/>
            <a:stCxn id="78" idx="1"/>
          </p:cNvCxnSpPr>
          <p:nvPr/>
        </p:nvCxnSpPr>
        <p:spPr>
          <a:xfrm flipH="1">
            <a:off x="5873986" y="2161727"/>
            <a:ext cx="262602" cy="364032"/>
          </a:xfrm>
          <a:prstGeom prst="line">
            <a:avLst/>
          </a:prstGeom>
        </p:spPr>
        <p:style>
          <a:lnRef idx="3">
            <a:schemeClr val="accent1"/>
          </a:lnRef>
          <a:fillRef idx="0">
            <a:schemeClr val="accent1"/>
          </a:fillRef>
          <a:effectRef idx="2">
            <a:schemeClr val="accent1"/>
          </a:effectRef>
          <a:fontRef idx="minor">
            <a:schemeClr val="tx1"/>
          </a:fontRef>
        </p:style>
      </p:cxnSp>
      <p:sp>
        <p:nvSpPr>
          <p:cNvPr id="6" name="正方形/長方形 5">
            <a:extLst>
              <a:ext uri="{FF2B5EF4-FFF2-40B4-BE49-F238E27FC236}">
                <a16:creationId xmlns:a16="http://schemas.microsoft.com/office/drawing/2014/main" id="{3F9FEF98-72E8-4DCC-9F59-FEC4581F609A}"/>
              </a:ext>
            </a:extLst>
          </p:cNvPr>
          <p:cNvSpPr/>
          <p:nvPr/>
        </p:nvSpPr>
        <p:spPr>
          <a:xfrm>
            <a:off x="729607" y="2161727"/>
            <a:ext cx="152537" cy="7374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7BF57786-B785-48CA-8CBA-0332341995F6}"/>
              </a:ext>
            </a:extLst>
          </p:cNvPr>
          <p:cNvSpPr/>
          <p:nvPr/>
        </p:nvSpPr>
        <p:spPr>
          <a:xfrm>
            <a:off x="5239377" y="2091969"/>
            <a:ext cx="126282" cy="3693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73E38D27-B0B6-48AE-9305-91CE3418BF4F}"/>
              </a:ext>
            </a:extLst>
          </p:cNvPr>
          <p:cNvSpPr/>
          <p:nvPr/>
        </p:nvSpPr>
        <p:spPr>
          <a:xfrm>
            <a:off x="5238855" y="2714300"/>
            <a:ext cx="126805" cy="2322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77288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0D257080-2115-4CB0-BE88-C7232BEC230C}"/>
                  </a:ext>
                </a:extLst>
              </p:cNvPr>
              <p:cNvSpPr>
                <a:spLocks noGrp="1"/>
              </p:cNvSpPr>
              <p:nvPr>
                <p:ph idx="1"/>
              </p:nvPr>
            </p:nvSpPr>
            <p:spPr>
              <a:xfrm>
                <a:off x="287959" y="1145051"/>
                <a:ext cx="8507458" cy="5107951"/>
              </a:xfrm>
            </p:spPr>
            <p:txBody>
              <a:bodyPr>
                <a:normAutofit/>
              </a:bodyPr>
              <a:lstStyle/>
              <a:p>
                <a:pPr marL="0" indent="0">
                  <a:buNone/>
                </a:pPr>
                <a14:m>
                  <m:oMathPara xmlns:m="http://schemas.openxmlformats.org/officeDocument/2006/math">
                    <m:oMathParaPr>
                      <m:jc m:val="centerGroup"/>
                    </m:oMathParaPr>
                    <m:oMath xmlns:m="http://schemas.openxmlformats.org/officeDocument/2006/math">
                      <m:sSub>
                        <m:sSubPr>
                          <m:ctrlPr>
                            <a:rPr lang="en-US" altLang="ja-JP" sz="2200" b="0" i="1" smtClean="0">
                              <a:latin typeface="Cambria Math" panose="02040503050406030204" pitchFamily="18" charset="0"/>
                            </a:rPr>
                          </m:ctrlPr>
                        </m:sSubPr>
                        <m:e>
                          <m:r>
                            <a:rPr lang="en-US" altLang="ja-JP" sz="2200" b="0" i="1" smtClean="0">
                              <a:latin typeface="Cambria Math" panose="02040503050406030204" pitchFamily="18" charset="0"/>
                            </a:rPr>
                            <m:t>𝑦</m:t>
                          </m:r>
                        </m:e>
                        <m:sub>
                          <m:r>
                            <a:rPr lang="en-US" altLang="ja-JP" sz="2200" b="0" i="1" smtClean="0">
                              <a:latin typeface="Cambria Math" panose="02040503050406030204" pitchFamily="18" charset="0"/>
                            </a:rPr>
                            <m:t>𝑡</m:t>
                          </m:r>
                        </m:sub>
                      </m:sSub>
                      <m:r>
                        <a:rPr lang="en-US" altLang="ja-JP" sz="2200" b="0" i="1" smtClean="0">
                          <a:latin typeface="Cambria Math" panose="02040503050406030204" pitchFamily="18" charset="0"/>
                        </a:rPr>
                        <m:t>=</m:t>
                      </m:r>
                      <m:r>
                        <a:rPr lang="en-US" altLang="ja-JP" sz="2200" i="1">
                          <a:solidFill>
                            <a:schemeClr val="accent1"/>
                          </a:solidFill>
                          <a:latin typeface="Cambria Math" panose="02040503050406030204" pitchFamily="18" charset="0"/>
                        </a:rPr>
                        <m:t>𝑐</m:t>
                      </m:r>
                      <m:r>
                        <a:rPr lang="en-US" altLang="ja-JP" sz="2200" b="0" i="1" smtClean="0">
                          <a:solidFill>
                            <a:schemeClr val="tx1"/>
                          </a:solidFill>
                          <a:latin typeface="Cambria Math" panose="02040503050406030204" pitchFamily="18" charset="0"/>
                        </a:rPr>
                        <m:t>+</m:t>
                      </m:r>
                      <m:r>
                        <a:rPr lang="en-US" altLang="ja-JP" sz="2200" b="0" i="1" smtClean="0">
                          <a:solidFill>
                            <a:schemeClr val="accent1"/>
                          </a:solidFill>
                          <a:latin typeface="Cambria Math" panose="02040503050406030204" pitchFamily="18" charset="0"/>
                        </a:rPr>
                        <m:t> </m:t>
                      </m:r>
                      <m:nary>
                        <m:naryPr>
                          <m:chr m:val="∑"/>
                          <m:ctrlPr>
                            <a:rPr lang="en-US" altLang="ja-JP" sz="2200" b="0" i="1" smtClean="0">
                              <a:latin typeface="Cambria Math" panose="02040503050406030204" pitchFamily="18" charset="0"/>
                            </a:rPr>
                          </m:ctrlPr>
                        </m:naryPr>
                        <m:sub>
                          <m:r>
                            <m:rPr>
                              <m:brk m:alnAt="23"/>
                            </m:rPr>
                            <a:rPr lang="en-US" altLang="ja-JP" sz="2200" b="0" i="1" smtClean="0">
                              <a:latin typeface="Cambria Math" panose="02040503050406030204" pitchFamily="18" charset="0"/>
                            </a:rPr>
                            <m:t>𝑖</m:t>
                          </m:r>
                          <m:r>
                            <a:rPr lang="en-US" altLang="ja-JP" sz="2200" b="0" i="1" smtClean="0">
                              <a:latin typeface="Cambria Math" panose="02040503050406030204" pitchFamily="18" charset="0"/>
                            </a:rPr>
                            <m:t>=1</m:t>
                          </m:r>
                        </m:sub>
                        <m:sup>
                          <m:r>
                            <a:rPr lang="en-US" altLang="ja-JP" sz="2200" b="0" i="1" smtClean="0">
                              <a:solidFill>
                                <a:srgbClr val="FF0000"/>
                              </a:solidFill>
                              <a:latin typeface="Cambria Math" panose="02040503050406030204" pitchFamily="18" charset="0"/>
                            </a:rPr>
                            <m:t>𝑝</m:t>
                          </m:r>
                        </m:sup>
                        <m:e>
                          <m:sSub>
                            <m:sSubPr>
                              <m:ctrlPr>
                                <a:rPr lang="en-US" altLang="ja-JP" sz="2200" b="0" i="1" smtClean="0">
                                  <a:solidFill>
                                    <a:schemeClr val="accent1"/>
                                  </a:solidFill>
                                  <a:latin typeface="Cambria Math" panose="02040503050406030204" pitchFamily="18" charset="0"/>
                                </a:rPr>
                              </m:ctrlPr>
                            </m:sSubPr>
                            <m:e>
                              <m:r>
                                <a:rPr lang="en-US" altLang="ja-JP" sz="2200" b="0" i="1" smtClean="0">
                                  <a:solidFill>
                                    <a:schemeClr val="accent1"/>
                                  </a:solidFill>
                                  <a:latin typeface="Cambria Math" panose="02040503050406030204" pitchFamily="18" charset="0"/>
                                </a:rPr>
                                <m:t>𝑎</m:t>
                              </m:r>
                            </m:e>
                            <m:sub>
                              <m:r>
                                <a:rPr lang="en-US" altLang="ja-JP" sz="2200" b="0" i="1" smtClean="0">
                                  <a:solidFill>
                                    <a:schemeClr val="accent1"/>
                                  </a:solidFill>
                                  <a:latin typeface="Cambria Math" panose="02040503050406030204" pitchFamily="18" charset="0"/>
                                </a:rPr>
                                <m:t>𝑖</m:t>
                              </m:r>
                            </m:sub>
                          </m:sSub>
                          <m:sSub>
                            <m:sSubPr>
                              <m:ctrlPr>
                                <a:rPr lang="en-US" altLang="ja-JP" sz="2200" b="0" i="1" smtClean="0">
                                  <a:latin typeface="Cambria Math" panose="02040503050406030204" pitchFamily="18" charset="0"/>
                                </a:rPr>
                              </m:ctrlPr>
                            </m:sSubPr>
                            <m:e>
                              <m:r>
                                <a:rPr lang="en-US" altLang="ja-JP" sz="2200" b="0" i="1" smtClean="0">
                                  <a:latin typeface="Cambria Math" panose="02040503050406030204" pitchFamily="18" charset="0"/>
                                </a:rPr>
                                <m:t>𝑥</m:t>
                              </m:r>
                            </m:e>
                            <m:sub>
                              <m:r>
                                <a:rPr lang="en-US" altLang="ja-JP" sz="2200" b="0" i="1" smtClean="0">
                                  <a:latin typeface="Cambria Math" panose="02040503050406030204" pitchFamily="18" charset="0"/>
                                </a:rPr>
                                <m:t>𝑡</m:t>
                              </m:r>
                              <m:r>
                                <a:rPr lang="en-US" altLang="ja-JP" sz="2200" b="0" i="1" smtClean="0">
                                  <a:latin typeface="Cambria Math" panose="02040503050406030204" pitchFamily="18" charset="0"/>
                                </a:rPr>
                                <m:t>−</m:t>
                              </m:r>
                              <m:r>
                                <a:rPr lang="en-US" altLang="ja-JP" sz="2200" b="0" i="1" smtClean="0">
                                  <a:latin typeface="Cambria Math" panose="02040503050406030204" pitchFamily="18" charset="0"/>
                                </a:rPr>
                                <m:t>𝑖</m:t>
                              </m:r>
                            </m:sub>
                          </m:sSub>
                        </m:e>
                      </m:nary>
                      <m:r>
                        <a:rPr lang="en-US" altLang="ja-JP" sz="2200" b="0" i="1" smtClean="0">
                          <a:latin typeface="Cambria Math" panose="02040503050406030204" pitchFamily="18" charset="0"/>
                        </a:rPr>
                        <m:t>+ </m:t>
                      </m:r>
                      <m:nary>
                        <m:naryPr>
                          <m:chr m:val="∑"/>
                          <m:ctrlPr>
                            <a:rPr lang="en-US" altLang="ja-JP" sz="2200" b="0" i="1" smtClean="0">
                              <a:latin typeface="Cambria Math" panose="02040503050406030204" pitchFamily="18" charset="0"/>
                            </a:rPr>
                          </m:ctrlPr>
                        </m:naryPr>
                        <m:sub>
                          <m:r>
                            <m:rPr>
                              <m:brk m:alnAt="23"/>
                            </m:rPr>
                            <a:rPr lang="en-US" altLang="ja-JP" sz="2200" b="0" i="1" smtClean="0">
                              <a:latin typeface="Cambria Math" panose="02040503050406030204" pitchFamily="18" charset="0"/>
                            </a:rPr>
                            <m:t>𝑖</m:t>
                          </m:r>
                          <m:r>
                            <a:rPr lang="en-US" altLang="ja-JP" sz="2200" b="0" i="1" smtClean="0">
                              <a:latin typeface="Cambria Math" panose="02040503050406030204" pitchFamily="18" charset="0"/>
                            </a:rPr>
                            <m:t>=1</m:t>
                          </m:r>
                        </m:sub>
                        <m:sup>
                          <m:r>
                            <a:rPr lang="en-US" altLang="ja-JP" sz="2200" b="0" i="1" smtClean="0">
                              <a:solidFill>
                                <a:srgbClr val="FF0000"/>
                              </a:solidFill>
                              <a:latin typeface="Cambria Math" panose="02040503050406030204" pitchFamily="18" charset="0"/>
                            </a:rPr>
                            <m:t>𝑞</m:t>
                          </m:r>
                        </m:sup>
                        <m:e>
                          <m:sSub>
                            <m:sSubPr>
                              <m:ctrlPr>
                                <a:rPr lang="en-US" altLang="ja-JP" sz="2200" b="0" i="1" smtClean="0">
                                  <a:solidFill>
                                    <a:schemeClr val="accent1"/>
                                  </a:solidFill>
                                  <a:latin typeface="Cambria Math" panose="02040503050406030204" pitchFamily="18" charset="0"/>
                                </a:rPr>
                              </m:ctrlPr>
                            </m:sSubPr>
                            <m:e>
                              <m:r>
                                <a:rPr lang="en-US" altLang="ja-JP" sz="2200" b="0" i="1" smtClean="0">
                                  <a:solidFill>
                                    <a:schemeClr val="accent1"/>
                                  </a:solidFill>
                                  <a:latin typeface="Cambria Math" panose="02040503050406030204" pitchFamily="18" charset="0"/>
                                </a:rPr>
                                <m:t>𝑏</m:t>
                              </m:r>
                            </m:e>
                            <m:sub>
                              <m:r>
                                <a:rPr lang="en-US" altLang="ja-JP" sz="2200" b="0" i="1" smtClean="0">
                                  <a:solidFill>
                                    <a:schemeClr val="accent1"/>
                                  </a:solidFill>
                                  <a:latin typeface="Cambria Math" panose="02040503050406030204" pitchFamily="18" charset="0"/>
                                </a:rPr>
                                <m:t>𝑖</m:t>
                              </m:r>
                            </m:sub>
                          </m:sSub>
                          <m:d>
                            <m:dPr>
                              <m:ctrlPr>
                                <a:rPr lang="en-US" altLang="ja-JP" sz="2200" b="0" i="1" smtClean="0">
                                  <a:latin typeface="Cambria Math" panose="02040503050406030204" pitchFamily="18" charset="0"/>
                                </a:rPr>
                              </m:ctrlPr>
                            </m:dPr>
                            <m:e>
                              <m:sSub>
                                <m:sSubPr>
                                  <m:ctrlPr>
                                    <a:rPr lang="en-US" altLang="ja-JP" sz="2200" b="0" i="1" smtClean="0">
                                      <a:latin typeface="Cambria Math" panose="02040503050406030204" pitchFamily="18" charset="0"/>
                                    </a:rPr>
                                  </m:ctrlPr>
                                </m:sSubPr>
                                <m:e>
                                  <m:r>
                                    <a:rPr lang="en-US" altLang="ja-JP" sz="2200" b="0" i="1" smtClean="0">
                                      <a:latin typeface="Cambria Math" panose="02040503050406030204" pitchFamily="18" charset="0"/>
                                    </a:rPr>
                                    <m:t>𝑥</m:t>
                                  </m:r>
                                </m:e>
                                <m:sub>
                                  <m:r>
                                    <a:rPr lang="en-US" altLang="ja-JP" sz="2200" b="0" i="1" smtClean="0">
                                      <a:latin typeface="Cambria Math" panose="02040503050406030204" pitchFamily="18" charset="0"/>
                                    </a:rPr>
                                    <m:t>𝑡</m:t>
                                  </m:r>
                                  <m:r>
                                    <a:rPr lang="en-US" altLang="ja-JP" sz="2200" b="0" i="1" smtClean="0">
                                      <a:latin typeface="Cambria Math" panose="02040503050406030204" pitchFamily="18" charset="0"/>
                                    </a:rPr>
                                    <m:t>−</m:t>
                                  </m:r>
                                  <m:r>
                                    <a:rPr lang="en-US" altLang="ja-JP" sz="2200" b="0" i="1" smtClean="0">
                                      <a:latin typeface="Cambria Math" panose="02040503050406030204" pitchFamily="18" charset="0"/>
                                    </a:rPr>
                                    <m:t>𝑖</m:t>
                                  </m:r>
                                </m:sub>
                              </m:sSub>
                              <m:r>
                                <a:rPr lang="en-US" altLang="ja-JP" sz="2200" b="0" i="1" smtClean="0">
                                  <a:latin typeface="Cambria Math" panose="02040503050406030204" pitchFamily="18" charset="0"/>
                                </a:rPr>
                                <m:t>−</m:t>
                              </m:r>
                              <m:sSub>
                                <m:sSubPr>
                                  <m:ctrlPr>
                                    <a:rPr lang="en-US" altLang="ja-JP" sz="2200" b="0" i="1" smtClean="0">
                                      <a:latin typeface="Cambria Math" panose="02040503050406030204" pitchFamily="18" charset="0"/>
                                    </a:rPr>
                                  </m:ctrlPr>
                                </m:sSubPr>
                                <m:e>
                                  <m:acc>
                                    <m:accPr>
                                      <m:chr m:val="̂"/>
                                      <m:ctrlPr>
                                        <a:rPr lang="en-US" altLang="ja-JP" sz="2200" b="0" i="1" smtClean="0">
                                          <a:latin typeface="Cambria Math" panose="02040503050406030204" pitchFamily="18" charset="0"/>
                                        </a:rPr>
                                      </m:ctrlPr>
                                    </m:accPr>
                                    <m:e>
                                      <m:r>
                                        <a:rPr lang="en-US" altLang="ja-JP" sz="2200" b="0" i="1" smtClean="0">
                                          <a:latin typeface="Cambria Math" panose="02040503050406030204" pitchFamily="18" charset="0"/>
                                        </a:rPr>
                                        <m:t>𝑦</m:t>
                                      </m:r>
                                    </m:e>
                                  </m:acc>
                                </m:e>
                                <m:sub>
                                  <m:r>
                                    <a:rPr lang="en-US" altLang="ja-JP" sz="2200" b="0" i="1" smtClean="0">
                                      <a:latin typeface="Cambria Math" panose="02040503050406030204" pitchFamily="18" charset="0"/>
                                    </a:rPr>
                                    <m:t>𝑡</m:t>
                                  </m:r>
                                  <m:r>
                                    <a:rPr lang="en-US" altLang="ja-JP" sz="2200" b="0" i="1" smtClean="0">
                                      <a:latin typeface="Cambria Math" panose="02040503050406030204" pitchFamily="18" charset="0"/>
                                    </a:rPr>
                                    <m:t>−</m:t>
                                  </m:r>
                                  <m:r>
                                    <a:rPr lang="en-US" altLang="ja-JP" sz="2200" b="0" i="1" smtClean="0">
                                      <a:latin typeface="Cambria Math" panose="02040503050406030204" pitchFamily="18" charset="0"/>
                                    </a:rPr>
                                    <m:t>𝑖</m:t>
                                  </m:r>
                                </m:sub>
                              </m:sSub>
                            </m:e>
                          </m:d>
                        </m:e>
                      </m:nary>
                      <m:r>
                        <a:rPr lang="en-US" altLang="ja-JP" sz="2200" b="0" i="1" smtClean="0">
                          <a:latin typeface="Cambria Math" panose="02040503050406030204" pitchFamily="18" charset="0"/>
                        </a:rPr>
                        <m:t>+</m:t>
                      </m:r>
                      <m:sSub>
                        <m:sSubPr>
                          <m:ctrlPr>
                            <a:rPr lang="en-US" altLang="ja-JP" sz="2200" b="0" i="1" smtClean="0">
                              <a:latin typeface="Cambria Math" panose="02040503050406030204" pitchFamily="18" charset="0"/>
                            </a:rPr>
                          </m:ctrlPr>
                        </m:sSubPr>
                        <m:e>
                          <m:r>
                            <a:rPr lang="en-US" altLang="ja-JP" sz="2200" b="0" i="1" smtClean="0">
                              <a:latin typeface="Cambria Math" panose="02040503050406030204" pitchFamily="18" charset="0"/>
                            </a:rPr>
                            <m:t>𝜀</m:t>
                          </m:r>
                        </m:e>
                        <m:sub>
                          <m:r>
                            <a:rPr lang="en-US" altLang="ja-JP" sz="2200" b="0" i="1" smtClean="0">
                              <a:latin typeface="Cambria Math" panose="02040503050406030204" pitchFamily="18" charset="0"/>
                            </a:rPr>
                            <m:t>𝑡</m:t>
                          </m:r>
                        </m:sub>
                      </m:sSub>
                    </m:oMath>
                  </m:oMathPara>
                </a14:m>
                <a:endParaRPr lang="en-US" altLang="ja-JP" sz="2200" i="1" dirty="0">
                  <a:latin typeface="Cambria Math" panose="02040503050406030204" pitchFamily="18" charset="0"/>
                </a:endParaRPr>
              </a:p>
              <a:p>
                <a:pPr marL="0" indent="0">
                  <a:buNone/>
                </a:pPr>
                <a:br>
                  <a:rPr lang="en-US" altLang="ja-JP" sz="2200" i="1" dirty="0">
                    <a:latin typeface="Cambria Math" panose="02040503050406030204" pitchFamily="18" charset="0"/>
                  </a:rPr>
                </a:br>
                <a:endParaRPr lang="en-US" altLang="ja-JP" sz="2200" i="1" dirty="0">
                  <a:latin typeface="Cambria Math" panose="02040503050406030204" pitchFamily="18" charset="0"/>
                </a:endParaRPr>
              </a:p>
              <a:p>
                <a:pPr marL="0" indent="0">
                  <a:buNone/>
                </a:pPr>
                <a:r>
                  <a:rPr lang="en-US" altLang="ja-JP" sz="2200" b="0" dirty="0"/>
                  <a:t>	</a:t>
                </a:r>
                <a14:m>
                  <m:oMath xmlns:m="http://schemas.openxmlformats.org/officeDocument/2006/math">
                    <m:sSub>
                      <m:sSubPr>
                        <m:ctrlPr>
                          <a:rPr lang="en-US" altLang="ja-JP" sz="2200" i="1">
                            <a:latin typeface="Cambria Math" panose="02040503050406030204" pitchFamily="18" charset="0"/>
                          </a:rPr>
                        </m:ctrlPr>
                      </m:sSubPr>
                      <m:e>
                        <m:r>
                          <a:rPr lang="en-US" altLang="ja-JP" sz="2200" i="1">
                            <a:latin typeface="Cambria Math" panose="02040503050406030204" pitchFamily="18" charset="0"/>
                          </a:rPr>
                          <m:t>𝜀</m:t>
                        </m:r>
                      </m:e>
                      <m:sub>
                        <m:r>
                          <a:rPr lang="en-US" altLang="ja-JP" sz="2200" i="1">
                            <a:latin typeface="Cambria Math" panose="02040503050406030204" pitchFamily="18" charset="0"/>
                          </a:rPr>
                          <m:t>𝑡</m:t>
                        </m:r>
                      </m:sub>
                    </m:sSub>
                  </m:oMath>
                </a14:m>
                <a:r>
                  <a:rPr lang="en-US" altLang="ja-JP" sz="2200" dirty="0">
                    <a:latin typeface="+mn-ea"/>
                  </a:rPr>
                  <a:t> </a:t>
                </a:r>
                <a:r>
                  <a:rPr lang="ja-JP" altLang="en-US" sz="2200" dirty="0">
                    <a:latin typeface="+mn-ea"/>
                  </a:rPr>
                  <a:t>は平均 </a:t>
                </a:r>
                <a:r>
                  <a:rPr lang="en-US" altLang="ja-JP" sz="2200" dirty="0">
                    <a:latin typeface="+mn-ea"/>
                  </a:rPr>
                  <a:t>0</a:t>
                </a:r>
                <a:r>
                  <a:rPr lang="ja-JP" altLang="en-US" sz="2200" dirty="0" err="1">
                    <a:latin typeface="+mn-ea"/>
                  </a:rPr>
                  <a:t>，</a:t>
                </a:r>
                <a:r>
                  <a:rPr lang="ja-JP" altLang="en-US" sz="2200" dirty="0">
                    <a:latin typeface="+mn-ea"/>
                  </a:rPr>
                  <a:t>分散 </a:t>
                </a:r>
                <a14:m>
                  <m:oMath xmlns:m="http://schemas.openxmlformats.org/officeDocument/2006/math">
                    <m:sSub>
                      <m:sSubPr>
                        <m:ctrlPr>
                          <a:rPr lang="en-US" altLang="ja-JP" sz="2200" i="1" smtClean="0">
                            <a:solidFill>
                              <a:schemeClr val="tx1"/>
                            </a:solidFill>
                            <a:latin typeface="Cambria Math" panose="02040503050406030204" pitchFamily="18" charset="0"/>
                          </a:rPr>
                        </m:ctrlPr>
                      </m:sSubPr>
                      <m:e>
                        <m:r>
                          <a:rPr lang="en-US" altLang="ja-JP" sz="2200" i="1">
                            <a:solidFill>
                              <a:schemeClr val="tx1"/>
                            </a:solidFill>
                            <a:latin typeface="Cambria Math" panose="02040503050406030204" pitchFamily="18" charset="0"/>
                          </a:rPr>
                          <m:t>h</m:t>
                        </m:r>
                      </m:e>
                      <m:sub>
                        <m:r>
                          <a:rPr lang="en-US" altLang="ja-JP" sz="2200" i="1">
                            <a:solidFill>
                              <a:schemeClr val="tx1"/>
                            </a:solidFill>
                            <a:latin typeface="Cambria Math" panose="02040503050406030204" pitchFamily="18" charset="0"/>
                          </a:rPr>
                          <m:t>𝑡</m:t>
                        </m:r>
                      </m:sub>
                    </m:sSub>
                  </m:oMath>
                </a14:m>
                <a:r>
                  <a:rPr lang="en-US" altLang="ja-JP" sz="2200" dirty="0">
                    <a:latin typeface="+mn-ea"/>
                  </a:rPr>
                  <a:t> </a:t>
                </a:r>
                <a:r>
                  <a:rPr lang="ja-JP" altLang="en-US" sz="2200" dirty="0">
                    <a:latin typeface="+mn-ea"/>
                  </a:rPr>
                  <a:t>の独立同一な正規分布に従う</a:t>
                </a:r>
                <a:endParaRPr lang="en-US" altLang="ja-JP" sz="1050" dirty="0">
                  <a:latin typeface="+mn-ea"/>
                </a:endParaRPr>
              </a:p>
              <a:p>
                <a:pPr marL="457200" lvl="1" indent="0">
                  <a:buNone/>
                </a:pPr>
                <a:endParaRPr lang="en-US" altLang="ja-JP" sz="600" i="1" dirty="0">
                  <a:solidFill>
                    <a:schemeClr val="tx1"/>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ja-JP" sz="2200" i="1" smtClean="0">
                              <a:solidFill>
                                <a:schemeClr val="tx1"/>
                              </a:solidFill>
                              <a:latin typeface="Cambria Math" panose="02040503050406030204" pitchFamily="18" charset="0"/>
                            </a:rPr>
                          </m:ctrlPr>
                        </m:sSubPr>
                        <m:e>
                          <m:r>
                            <a:rPr lang="en-US" altLang="ja-JP" sz="2200" b="0" i="1" smtClean="0">
                              <a:solidFill>
                                <a:schemeClr val="tx1"/>
                              </a:solidFill>
                              <a:latin typeface="Cambria Math" panose="02040503050406030204" pitchFamily="18" charset="0"/>
                            </a:rPr>
                            <m:t>h</m:t>
                          </m:r>
                        </m:e>
                        <m:sub>
                          <m:r>
                            <a:rPr lang="en-US" altLang="ja-JP" sz="2200" i="1">
                              <a:solidFill>
                                <a:schemeClr val="tx1"/>
                              </a:solidFill>
                              <a:latin typeface="Cambria Math" panose="02040503050406030204" pitchFamily="18" charset="0"/>
                            </a:rPr>
                            <m:t>𝑡</m:t>
                          </m:r>
                        </m:sub>
                      </m:sSub>
                      <m:r>
                        <a:rPr lang="en-US" altLang="ja-JP" sz="2200" i="1">
                          <a:latin typeface="Cambria Math" panose="02040503050406030204" pitchFamily="18" charset="0"/>
                        </a:rPr>
                        <m:t>=</m:t>
                      </m:r>
                      <m:r>
                        <a:rPr lang="en-US" altLang="ja-JP" sz="2200" i="1">
                          <a:solidFill>
                            <a:schemeClr val="accent1"/>
                          </a:solidFill>
                          <a:latin typeface="Cambria Math" panose="02040503050406030204" pitchFamily="18" charset="0"/>
                        </a:rPr>
                        <m:t>𝜔</m:t>
                      </m:r>
                      <m:r>
                        <a:rPr lang="en-US" altLang="ja-JP" sz="2200" b="0" i="1" smtClean="0">
                          <a:solidFill>
                            <a:schemeClr val="tx1"/>
                          </a:solidFill>
                          <a:latin typeface="Cambria Math" panose="02040503050406030204" pitchFamily="18" charset="0"/>
                        </a:rPr>
                        <m:t>+ </m:t>
                      </m:r>
                      <m:nary>
                        <m:naryPr>
                          <m:chr m:val="∑"/>
                          <m:ctrlPr>
                            <a:rPr lang="en-US" altLang="ja-JP" sz="2200" i="1">
                              <a:latin typeface="Cambria Math" panose="02040503050406030204" pitchFamily="18" charset="0"/>
                            </a:rPr>
                          </m:ctrlPr>
                        </m:naryPr>
                        <m:sub>
                          <m:r>
                            <m:rPr>
                              <m:brk m:alnAt="23"/>
                            </m:rPr>
                            <a:rPr lang="en-US" altLang="ja-JP" sz="2200" i="1">
                              <a:latin typeface="Cambria Math" panose="02040503050406030204" pitchFamily="18" charset="0"/>
                            </a:rPr>
                            <m:t>𝑖</m:t>
                          </m:r>
                          <m:r>
                            <a:rPr lang="en-US" altLang="ja-JP" sz="2200" i="1">
                              <a:latin typeface="Cambria Math" panose="02040503050406030204" pitchFamily="18" charset="0"/>
                            </a:rPr>
                            <m:t>=1</m:t>
                          </m:r>
                        </m:sub>
                        <m:sup>
                          <m:r>
                            <a:rPr lang="en-US" altLang="ja-JP" sz="2200" b="0" i="1" smtClean="0">
                              <a:solidFill>
                                <a:srgbClr val="FF0000"/>
                              </a:solidFill>
                              <a:latin typeface="Cambria Math" panose="02040503050406030204" pitchFamily="18" charset="0"/>
                            </a:rPr>
                            <m:t>𝑟</m:t>
                          </m:r>
                        </m:sup>
                        <m:e>
                          <m:sSub>
                            <m:sSubPr>
                              <m:ctrlPr>
                                <a:rPr lang="en-US" altLang="ja-JP" sz="2200" i="1" smtClean="0">
                                  <a:solidFill>
                                    <a:schemeClr val="accent1"/>
                                  </a:solidFill>
                                  <a:latin typeface="Cambria Math" panose="02040503050406030204" pitchFamily="18" charset="0"/>
                                </a:rPr>
                              </m:ctrlPr>
                            </m:sSubPr>
                            <m:e>
                              <m:r>
                                <a:rPr lang="en-US" altLang="ja-JP" sz="2200" b="0" i="1" smtClean="0">
                                  <a:solidFill>
                                    <a:schemeClr val="accent1"/>
                                  </a:solidFill>
                                  <a:latin typeface="Cambria Math" panose="02040503050406030204" pitchFamily="18" charset="0"/>
                                </a:rPr>
                                <m:t>𝛼</m:t>
                              </m:r>
                            </m:e>
                            <m:sub>
                              <m:r>
                                <a:rPr lang="en-US" altLang="ja-JP" sz="2200" i="1">
                                  <a:solidFill>
                                    <a:schemeClr val="accent1"/>
                                  </a:solidFill>
                                  <a:latin typeface="Cambria Math" panose="02040503050406030204" pitchFamily="18" charset="0"/>
                                </a:rPr>
                                <m:t>𝑖</m:t>
                              </m:r>
                            </m:sub>
                          </m:sSub>
                          <m:sSup>
                            <m:sSupPr>
                              <m:ctrlPr>
                                <a:rPr lang="en-US" altLang="ja-JP" sz="2200" b="0" i="1" smtClean="0">
                                  <a:latin typeface="Cambria Math" panose="02040503050406030204" pitchFamily="18" charset="0"/>
                                </a:rPr>
                              </m:ctrlPr>
                            </m:sSupPr>
                            <m:e>
                              <m:d>
                                <m:dPr>
                                  <m:ctrlPr>
                                    <a:rPr lang="en-US" altLang="ja-JP" sz="2200" i="1">
                                      <a:latin typeface="Cambria Math" panose="02040503050406030204" pitchFamily="18" charset="0"/>
                                    </a:rPr>
                                  </m:ctrlPr>
                                </m:dPr>
                                <m:e>
                                  <m:sSub>
                                    <m:sSubPr>
                                      <m:ctrlPr>
                                        <a:rPr lang="en-US" altLang="ja-JP" sz="2200" i="1">
                                          <a:latin typeface="Cambria Math" panose="02040503050406030204" pitchFamily="18" charset="0"/>
                                        </a:rPr>
                                      </m:ctrlPr>
                                    </m:sSubPr>
                                    <m:e>
                                      <m:r>
                                        <a:rPr lang="en-US" altLang="ja-JP" sz="2200" i="1">
                                          <a:latin typeface="Cambria Math" panose="02040503050406030204" pitchFamily="18" charset="0"/>
                                        </a:rPr>
                                        <m:t>𝑥</m:t>
                                      </m:r>
                                    </m:e>
                                    <m:sub>
                                      <m:r>
                                        <a:rPr lang="en-US" altLang="ja-JP" sz="2200" i="1">
                                          <a:latin typeface="Cambria Math" panose="02040503050406030204" pitchFamily="18" charset="0"/>
                                        </a:rPr>
                                        <m:t>𝑡</m:t>
                                      </m:r>
                                      <m:r>
                                        <a:rPr lang="en-US" altLang="ja-JP" sz="2200" i="1">
                                          <a:latin typeface="Cambria Math" panose="02040503050406030204" pitchFamily="18" charset="0"/>
                                        </a:rPr>
                                        <m:t>−</m:t>
                                      </m:r>
                                      <m:r>
                                        <a:rPr lang="en-US" altLang="ja-JP" sz="2200" i="1">
                                          <a:latin typeface="Cambria Math" panose="02040503050406030204" pitchFamily="18" charset="0"/>
                                        </a:rPr>
                                        <m:t>𝑖</m:t>
                                      </m:r>
                                    </m:sub>
                                  </m:sSub>
                                  <m:r>
                                    <a:rPr lang="en-US" altLang="ja-JP" sz="2200" i="1">
                                      <a:latin typeface="Cambria Math" panose="02040503050406030204" pitchFamily="18" charset="0"/>
                                    </a:rPr>
                                    <m:t>−</m:t>
                                  </m:r>
                                  <m:sSub>
                                    <m:sSubPr>
                                      <m:ctrlPr>
                                        <a:rPr lang="en-US" altLang="ja-JP" sz="2200" i="1">
                                          <a:latin typeface="Cambria Math" panose="02040503050406030204" pitchFamily="18" charset="0"/>
                                        </a:rPr>
                                      </m:ctrlPr>
                                    </m:sSubPr>
                                    <m:e>
                                      <m:acc>
                                        <m:accPr>
                                          <m:chr m:val="̂"/>
                                          <m:ctrlPr>
                                            <a:rPr lang="en-US" altLang="ja-JP" sz="2200" i="1">
                                              <a:latin typeface="Cambria Math" panose="02040503050406030204" pitchFamily="18" charset="0"/>
                                            </a:rPr>
                                          </m:ctrlPr>
                                        </m:accPr>
                                        <m:e>
                                          <m:r>
                                            <a:rPr lang="en-US" altLang="ja-JP" sz="2200" i="1">
                                              <a:latin typeface="Cambria Math" panose="02040503050406030204" pitchFamily="18" charset="0"/>
                                            </a:rPr>
                                            <m:t>𝑦</m:t>
                                          </m:r>
                                        </m:e>
                                      </m:acc>
                                    </m:e>
                                    <m:sub>
                                      <m:r>
                                        <a:rPr lang="en-US" altLang="ja-JP" sz="2200" i="1">
                                          <a:latin typeface="Cambria Math" panose="02040503050406030204" pitchFamily="18" charset="0"/>
                                        </a:rPr>
                                        <m:t>𝑡</m:t>
                                      </m:r>
                                      <m:r>
                                        <a:rPr lang="en-US" altLang="ja-JP" sz="2200" i="1">
                                          <a:latin typeface="Cambria Math" panose="02040503050406030204" pitchFamily="18" charset="0"/>
                                        </a:rPr>
                                        <m:t>−</m:t>
                                      </m:r>
                                      <m:r>
                                        <a:rPr lang="en-US" altLang="ja-JP" sz="2200" i="1">
                                          <a:latin typeface="Cambria Math" panose="02040503050406030204" pitchFamily="18" charset="0"/>
                                        </a:rPr>
                                        <m:t>𝑖</m:t>
                                      </m:r>
                                    </m:sub>
                                  </m:sSub>
                                </m:e>
                              </m:d>
                            </m:e>
                            <m:sup>
                              <m:r>
                                <a:rPr lang="en-US" altLang="ja-JP" sz="2200" b="0" i="1" smtClean="0">
                                  <a:latin typeface="Cambria Math" panose="02040503050406030204" pitchFamily="18" charset="0"/>
                                </a:rPr>
                                <m:t>2</m:t>
                              </m:r>
                            </m:sup>
                          </m:sSup>
                        </m:e>
                      </m:nary>
                      <m:r>
                        <a:rPr lang="en-US" altLang="ja-JP" sz="2200" i="1">
                          <a:latin typeface="Cambria Math" panose="02040503050406030204" pitchFamily="18" charset="0"/>
                        </a:rPr>
                        <m:t>+ </m:t>
                      </m:r>
                      <m:nary>
                        <m:naryPr>
                          <m:chr m:val="∑"/>
                          <m:ctrlPr>
                            <a:rPr lang="en-US" altLang="ja-JP" sz="2200" i="1" smtClean="0">
                              <a:latin typeface="Cambria Math" panose="02040503050406030204" pitchFamily="18" charset="0"/>
                            </a:rPr>
                          </m:ctrlPr>
                        </m:naryPr>
                        <m:sub>
                          <m:r>
                            <m:rPr>
                              <m:brk m:alnAt="23"/>
                            </m:rPr>
                            <a:rPr lang="en-US" altLang="ja-JP" sz="2200" i="1">
                              <a:latin typeface="Cambria Math" panose="02040503050406030204" pitchFamily="18" charset="0"/>
                            </a:rPr>
                            <m:t>𝑖</m:t>
                          </m:r>
                          <m:r>
                            <a:rPr lang="en-US" altLang="ja-JP" sz="2200" i="1">
                              <a:latin typeface="Cambria Math" panose="02040503050406030204" pitchFamily="18" charset="0"/>
                            </a:rPr>
                            <m:t>=1</m:t>
                          </m:r>
                        </m:sub>
                        <m:sup>
                          <m:r>
                            <a:rPr lang="en-US" altLang="ja-JP" sz="2200" b="0" i="1" smtClean="0">
                              <a:solidFill>
                                <a:srgbClr val="FF0000"/>
                              </a:solidFill>
                              <a:latin typeface="Cambria Math" panose="02040503050406030204" pitchFamily="18" charset="0"/>
                            </a:rPr>
                            <m:t>𝑠</m:t>
                          </m:r>
                        </m:sup>
                        <m:e>
                          <m:sSub>
                            <m:sSubPr>
                              <m:ctrlPr>
                                <a:rPr lang="en-US" altLang="ja-JP" sz="2200" i="1" smtClean="0">
                                  <a:solidFill>
                                    <a:schemeClr val="accent1"/>
                                  </a:solidFill>
                                  <a:latin typeface="Cambria Math" panose="02040503050406030204" pitchFamily="18" charset="0"/>
                                </a:rPr>
                              </m:ctrlPr>
                            </m:sSubPr>
                            <m:e>
                              <m:r>
                                <a:rPr lang="en-US" altLang="ja-JP" sz="2200" b="0" i="1" smtClean="0">
                                  <a:solidFill>
                                    <a:schemeClr val="accent1"/>
                                  </a:solidFill>
                                  <a:latin typeface="Cambria Math" panose="02040503050406030204" pitchFamily="18" charset="0"/>
                                </a:rPr>
                                <m:t>𝛽</m:t>
                              </m:r>
                            </m:e>
                            <m:sub>
                              <m:r>
                                <a:rPr lang="en-US" altLang="ja-JP" sz="2200" i="1">
                                  <a:solidFill>
                                    <a:schemeClr val="accent1"/>
                                  </a:solidFill>
                                  <a:latin typeface="Cambria Math" panose="02040503050406030204" pitchFamily="18" charset="0"/>
                                </a:rPr>
                                <m:t>𝑖</m:t>
                              </m:r>
                            </m:sub>
                          </m:sSub>
                          <m:sSub>
                            <m:sSubPr>
                              <m:ctrlPr>
                                <a:rPr lang="en-US" altLang="ja-JP" sz="2200" b="0" i="1" smtClean="0">
                                  <a:latin typeface="Cambria Math" panose="02040503050406030204" pitchFamily="18" charset="0"/>
                                </a:rPr>
                              </m:ctrlPr>
                            </m:sSubPr>
                            <m:e>
                              <m:r>
                                <a:rPr lang="en-US" altLang="ja-JP" sz="2200" b="0" i="1" smtClean="0">
                                  <a:latin typeface="Cambria Math" panose="02040503050406030204" pitchFamily="18" charset="0"/>
                                </a:rPr>
                                <m:t>h</m:t>
                              </m:r>
                            </m:e>
                            <m:sub>
                              <m:r>
                                <a:rPr lang="en-US" altLang="ja-JP" sz="2200" b="0" i="1" smtClean="0">
                                  <a:latin typeface="Cambria Math" panose="02040503050406030204" pitchFamily="18" charset="0"/>
                                </a:rPr>
                                <m:t>𝑡</m:t>
                              </m:r>
                              <m:r>
                                <a:rPr lang="en-US" altLang="ja-JP" sz="2200" b="0" i="1" smtClean="0">
                                  <a:latin typeface="Cambria Math" panose="02040503050406030204" pitchFamily="18" charset="0"/>
                                </a:rPr>
                                <m:t>−</m:t>
                              </m:r>
                              <m:r>
                                <a:rPr lang="en-US" altLang="ja-JP" sz="2200" b="0" i="1" smtClean="0">
                                  <a:latin typeface="Cambria Math" panose="02040503050406030204" pitchFamily="18" charset="0"/>
                                </a:rPr>
                                <m:t>𝑖</m:t>
                              </m:r>
                            </m:sub>
                          </m:sSub>
                        </m:e>
                      </m:nary>
                    </m:oMath>
                  </m:oMathPara>
                </a14:m>
                <a:endParaRPr lang="en-US" altLang="ja-JP" sz="2200" dirty="0"/>
              </a:p>
              <a:p>
                <a:pPr marL="0" indent="0">
                  <a:buNone/>
                </a:pPr>
                <a:r>
                  <a:rPr lang="ja-JP" altLang="en-US" sz="2200" dirty="0"/>
                  <a:t>適切な次数 </a:t>
                </a:r>
                <a14:m>
                  <m:oMath xmlns:m="http://schemas.openxmlformats.org/officeDocument/2006/math">
                    <m:r>
                      <a:rPr lang="en-US" altLang="ja-JP" sz="2200" b="0" i="0" smtClean="0">
                        <a:solidFill>
                          <a:schemeClr val="tx1"/>
                        </a:solidFill>
                        <a:latin typeface="Cambria Math" panose="02040503050406030204" pitchFamily="18" charset="0"/>
                      </a:rPr>
                      <m:t>(</m:t>
                    </m:r>
                    <m:r>
                      <a:rPr lang="en-US" altLang="ja-JP" sz="2200" b="0" i="1" smtClean="0">
                        <a:solidFill>
                          <a:srgbClr val="FF0000"/>
                        </a:solidFill>
                        <a:latin typeface="Cambria Math" panose="02040503050406030204" pitchFamily="18" charset="0"/>
                      </a:rPr>
                      <m:t>𝑝</m:t>
                    </m:r>
                    <m:r>
                      <a:rPr lang="en-US" altLang="ja-JP" sz="2200" b="0" i="1" smtClean="0">
                        <a:solidFill>
                          <a:schemeClr val="tx1"/>
                        </a:solidFill>
                        <a:latin typeface="Cambria Math" panose="02040503050406030204" pitchFamily="18" charset="0"/>
                      </a:rPr>
                      <m:t>, </m:t>
                    </m:r>
                    <m:r>
                      <a:rPr lang="en-US" altLang="ja-JP" sz="2200" b="0" i="1" smtClean="0">
                        <a:solidFill>
                          <a:srgbClr val="FF0000"/>
                        </a:solidFill>
                        <a:latin typeface="Cambria Math" panose="02040503050406030204" pitchFamily="18" charset="0"/>
                      </a:rPr>
                      <m:t>𝑞</m:t>
                    </m:r>
                    <m:r>
                      <a:rPr lang="en-US" altLang="ja-JP" sz="2200" b="0" i="1" smtClean="0">
                        <a:solidFill>
                          <a:schemeClr val="tx1"/>
                        </a:solidFill>
                        <a:latin typeface="Cambria Math" panose="02040503050406030204" pitchFamily="18" charset="0"/>
                      </a:rPr>
                      <m:t>,</m:t>
                    </m:r>
                    <m:r>
                      <a:rPr lang="en-US" altLang="ja-JP" sz="2200" b="0" i="1" smtClean="0">
                        <a:solidFill>
                          <a:srgbClr val="FF0000"/>
                        </a:solidFill>
                        <a:latin typeface="Cambria Math" panose="02040503050406030204" pitchFamily="18" charset="0"/>
                      </a:rPr>
                      <m:t>𝑟</m:t>
                    </m:r>
                    <m:r>
                      <a:rPr lang="en-US" altLang="ja-JP" sz="2200" b="0" i="1" smtClean="0">
                        <a:solidFill>
                          <a:schemeClr val="tx1"/>
                        </a:solidFill>
                        <a:latin typeface="Cambria Math" panose="02040503050406030204" pitchFamily="18" charset="0"/>
                      </a:rPr>
                      <m:t>,</m:t>
                    </m:r>
                    <m:r>
                      <a:rPr lang="en-US" altLang="ja-JP" sz="2200" b="0" i="1" smtClean="0">
                        <a:solidFill>
                          <a:srgbClr val="FF0000"/>
                        </a:solidFill>
                        <a:latin typeface="Cambria Math" panose="02040503050406030204" pitchFamily="18" charset="0"/>
                      </a:rPr>
                      <m:t>𝑠</m:t>
                    </m:r>
                    <m:r>
                      <a:rPr lang="en-US" altLang="ja-JP" sz="2200" b="0" i="1" smtClean="0">
                        <a:solidFill>
                          <a:schemeClr val="tx1"/>
                        </a:solidFill>
                        <a:latin typeface="Cambria Math" panose="02040503050406030204" pitchFamily="18" charset="0"/>
                      </a:rPr>
                      <m:t>)</m:t>
                    </m:r>
                  </m:oMath>
                </a14:m>
                <a:r>
                  <a:rPr lang="en-US" altLang="ja-JP" sz="2200" dirty="0">
                    <a:solidFill>
                      <a:schemeClr val="tx1"/>
                    </a:solidFill>
                  </a:rPr>
                  <a:t> </a:t>
                </a:r>
                <a:r>
                  <a:rPr lang="ja-JP" altLang="en-US" sz="2200" dirty="0"/>
                  <a:t>のもとパラメータ </a:t>
                </a:r>
                <a14:m>
                  <m:oMath xmlns:m="http://schemas.openxmlformats.org/officeDocument/2006/math">
                    <m:sSub>
                      <m:sSubPr>
                        <m:ctrlPr>
                          <a:rPr lang="en-US" altLang="ja-JP" sz="2200" b="0" i="1" smtClean="0">
                            <a:solidFill>
                              <a:schemeClr val="accent1"/>
                            </a:solidFill>
                            <a:latin typeface="Cambria Math" panose="02040503050406030204" pitchFamily="18" charset="0"/>
                          </a:rPr>
                        </m:ctrlPr>
                      </m:sSubPr>
                      <m:e>
                        <m:r>
                          <a:rPr lang="en-US" altLang="ja-JP" sz="2200" b="0" i="1" smtClean="0">
                            <a:solidFill>
                              <a:schemeClr val="accent1"/>
                            </a:solidFill>
                            <a:latin typeface="Cambria Math" panose="02040503050406030204" pitchFamily="18" charset="0"/>
                          </a:rPr>
                          <m:t>𝑎</m:t>
                        </m:r>
                      </m:e>
                      <m:sub>
                        <m:r>
                          <a:rPr lang="en-US" altLang="ja-JP" sz="2200" b="0" i="1" smtClean="0">
                            <a:solidFill>
                              <a:schemeClr val="accent1"/>
                            </a:solidFill>
                            <a:latin typeface="Cambria Math" panose="02040503050406030204" pitchFamily="18" charset="0"/>
                          </a:rPr>
                          <m:t>𝑖</m:t>
                        </m:r>
                      </m:sub>
                    </m:sSub>
                    <m:r>
                      <a:rPr lang="en-US" altLang="ja-JP" sz="2200" b="0" i="1" smtClean="0">
                        <a:solidFill>
                          <a:schemeClr val="tx1"/>
                        </a:solidFill>
                        <a:latin typeface="Cambria Math" panose="02040503050406030204" pitchFamily="18" charset="0"/>
                      </a:rPr>
                      <m:t>,  </m:t>
                    </m:r>
                    <m:sSub>
                      <m:sSubPr>
                        <m:ctrlPr>
                          <a:rPr lang="en-US" altLang="ja-JP" sz="2200" b="0" i="1" smtClean="0">
                            <a:solidFill>
                              <a:schemeClr val="accent1"/>
                            </a:solidFill>
                            <a:latin typeface="Cambria Math" panose="02040503050406030204" pitchFamily="18" charset="0"/>
                          </a:rPr>
                        </m:ctrlPr>
                      </m:sSubPr>
                      <m:e>
                        <m:r>
                          <a:rPr lang="en-US" altLang="ja-JP" sz="2200" b="0" i="1" smtClean="0">
                            <a:solidFill>
                              <a:schemeClr val="accent1"/>
                            </a:solidFill>
                            <a:latin typeface="Cambria Math" panose="02040503050406030204" pitchFamily="18" charset="0"/>
                          </a:rPr>
                          <m:t>𝑏</m:t>
                        </m:r>
                      </m:e>
                      <m:sub>
                        <m:r>
                          <a:rPr lang="en-US" altLang="ja-JP" sz="2200" b="0" i="1" smtClean="0">
                            <a:solidFill>
                              <a:schemeClr val="accent1"/>
                            </a:solidFill>
                            <a:latin typeface="Cambria Math" panose="02040503050406030204" pitchFamily="18" charset="0"/>
                          </a:rPr>
                          <m:t>𝑖</m:t>
                        </m:r>
                      </m:sub>
                    </m:sSub>
                    <m:r>
                      <a:rPr lang="en-US" altLang="ja-JP" sz="2200" i="1">
                        <a:latin typeface="Cambria Math" panose="02040503050406030204" pitchFamily="18" charset="0"/>
                      </a:rPr>
                      <m:t>,</m:t>
                    </m:r>
                    <m:r>
                      <a:rPr lang="en-US" altLang="ja-JP" sz="2200" b="0" i="1" smtClean="0">
                        <a:latin typeface="Cambria Math" panose="02040503050406030204" pitchFamily="18" charset="0"/>
                      </a:rPr>
                      <m:t>  </m:t>
                    </m:r>
                    <m:r>
                      <a:rPr lang="en-US" altLang="ja-JP" sz="2200" b="0" i="1" smtClean="0">
                        <a:solidFill>
                          <a:schemeClr val="accent1"/>
                        </a:solidFill>
                        <a:latin typeface="Cambria Math" panose="02040503050406030204" pitchFamily="18" charset="0"/>
                      </a:rPr>
                      <m:t>𝑐</m:t>
                    </m:r>
                    <m:r>
                      <a:rPr lang="en-US" altLang="ja-JP" sz="2200" i="1">
                        <a:latin typeface="Cambria Math" panose="02040503050406030204" pitchFamily="18" charset="0"/>
                      </a:rPr>
                      <m:t>,</m:t>
                    </m:r>
                    <m:r>
                      <a:rPr lang="en-US" altLang="ja-JP" sz="2200" b="0" i="1" smtClean="0">
                        <a:latin typeface="Cambria Math" panose="02040503050406030204" pitchFamily="18" charset="0"/>
                      </a:rPr>
                      <m:t>  </m:t>
                    </m:r>
                    <m:sSub>
                      <m:sSubPr>
                        <m:ctrlPr>
                          <a:rPr lang="en-US" altLang="ja-JP" sz="2200" b="0" i="1" smtClean="0">
                            <a:solidFill>
                              <a:schemeClr val="accent1"/>
                            </a:solidFill>
                            <a:latin typeface="Cambria Math" panose="02040503050406030204" pitchFamily="18" charset="0"/>
                          </a:rPr>
                        </m:ctrlPr>
                      </m:sSubPr>
                      <m:e>
                        <m:r>
                          <a:rPr lang="en-US" altLang="ja-JP" sz="2200" b="0" i="1" smtClean="0">
                            <a:solidFill>
                              <a:schemeClr val="accent1"/>
                            </a:solidFill>
                            <a:latin typeface="Cambria Math" panose="02040503050406030204" pitchFamily="18" charset="0"/>
                          </a:rPr>
                          <m:t>𝛼</m:t>
                        </m:r>
                      </m:e>
                      <m:sub>
                        <m:r>
                          <a:rPr lang="en-US" altLang="ja-JP" sz="2200" b="0" i="1" smtClean="0">
                            <a:solidFill>
                              <a:schemeClr val="accent1"/>
                            </a:solidFill>
                            <a:latin typeface="Cambria Math" panose="02040503050406030204" pitchFamily="18" charset="0"/>
                          </a:rPr>
                          <m:t>𝑖</m:t>
                        </m:r>
                      </m:sub>
                    </m:sSub>
                    <m:r>
                      <a:rPr lang="en-US" altLang="ja-JP" sz="2200" i="1">
                        <a:latin typeface="Cambria Math" panose="02040503050406030204" pitchFamily="18" charset="0"/>
                      </a:rPr>
                      <m:t>,</m:t>
                    </m:r>
                    <m:r>
                      <a:rPr lang="en-US" altLang="ja-JP" sz="2200" b="0" i="1" smtClean="0">
                        <a:latin typeface="Cambria Math" panose="02040503050406030204" pitchFamily="18" charset="0"/>
                      </a:rPr>
                      <m:t>  </m:t>
                    </m:r>
                    <m:sSub>
                      <m:sSubPr>
                        <m:ctrlPr>
                          <a:rPr lang="en-US" altLang="ja-JP" sz="2200" b="0" i="1" smtClean="0">
                            <a:solidFill>
                              <a:schemeClr val="accent1"/>
                            </a:solidFill>
                            <a:latin typeface="Cambria Math" panose="02040503050406030204" pitchFamily="18" charset="0"/>
                          </a:rPr>
                        </m:ctrlPr>
                      </m:sSubPr>
                      <m:e>
                        <m:r>
                          <a:rPr lang="en-US" altLang="ja-JP" sz="2200" b="0" i="1" smtClean="0">
                            <a:solidFill>
                              <a:schemeClr val="accent1"/>
                            </a:solidFill>
                            <a:latin typeface="Cambria Math" panose="02040503050406030204" pitchFamily="18" charset="0"/>
                          </a:rPr>
                          <m:t>𝛽</m:t>
                        </m:r>
                      </m:e>
                      <m:sub>
                        <m:r>
                          <a:rPr lang="en-US" altLang="ja-JP" sz="2200" b="0" i="1" smtClean="0">
                            <a:solidFill>
                              <a:schemeClr val="accent1"/>
                            </a:solidFill>
                            <a:latin typeface="Cambria Math" panose="02040503050406030204" pitchFamily="18" charset="0"/>
                          </a:rPr>
                          <m:t>𝑖</m:t>
                        </m:r>
                      </m:sub>
                    </m:sSub>
                    <m:r>
                      <a:rPr lang="en-US" altLang="ja-JP" sz="2200" i="1">
                        <a:latin typeface="Cambria Math" panose="02040503050406030204" pitchFamily="18" charset="0"/>
                      </a:rPr>
                      <m:t>,</m:t>
                    </m:r>
                    <m:r>
                      <a:rPr lang="en-US" altLang="ja-JP" sz="2200" b="0" i="1" smtClean="0">
                        <a:latin typeface="Cambria Math" panose="02040503050406030204" pitchFamily="18" charset="0"/>
                      </a:rPr>
                      <m:t>  </m:t>
                    </m:r>
                    <m:r>
                      <a:rPr lang="en-US" altLang="ja-JP" sz="2200" b="0" i="1" smtClean="0">
                        <a:solidFill>
                          <a:schemeClr val="accent1"/>
                        </a:solidFill>
                        <a:latin typeface="Cambria Math" panose="02040503050406030204" pitchFamily="18" charset="0"/>
                      </a:rPr>
                      <m:t>𝜔</m:t>
                    </m:r>
                  </m:oMath>
                </a14:m>
                <a:r>
                  <a:rPr lang="ja-JP" altLang="en-US" sz="2200" dirty="0"/>
                  <a:t> を算出</a:t>
                </a:r>
                <a:endParaRPr lang="en-US" altLang="ja-JP" sz="2200" dirty="0"/>
              </a:p>
              <a:p>
                <a:pPr marL="0" indent="0">
                  <a:buNone/>
                </a:pPr>
                <a:r>
                  <a:rPr lang="ja-JP" altLang="en-US" sz="2200" dirty="0"/>
                  <a:t>変動値の場合 </a:t>
                </a:r>
                <a:r>
                  <a:rPr lang="en-US" altLang="ja-JP" sz="2200" dirty="0"/>
                  <a:t>: </a:t>
                </a:r>
                <a14:m>
                  <m:oMath xmlns:m="http://schemas.openxmlformats.org/officeDocument/2006/math">
                    <m:sSub>
                      <m:sSubPr>
                        <m:ctrlPr>
                          <a:rPr lang="en-US" altLang="ja-JP" sz="2200" i="1">
                            <a:latin typeface="Cambria Math" panose="02040503050406030204" pitchFamily="18" charset="0"/>
                          </a:rPr>
                        </m:ctrlPr>
                      </m:sSubPr>
                      <m:e>
                        <m:r>
                          <a:rPr lang="en-US" altLang="ja-JP" sz="2200" i="1">
                            <a:latin typeface="Cambria Math" panose="02040503050406030204" pitchFamily="18" charset="0"/>
                          </a:rPr>
                          <m:t>𝑦</m:t>
                        </m:r>
                      </m:e>
                      <m:sub>
                        <m:r>
                          <a:rPr lang="en-US" altLang="ja-JP" sz="2200" i="1">
                            <a:latin typeface="Cambria Math" panose="02040503050406030204" pitchFamily="18" charset="0"/>
                          </a:rPr>
                          <m:t>𝑡</m:t>
                        </m:r>
                      </m:sub>
                    </m:sSub>
                    <m:r>
                      <a:rPr lang="ja-JP" altLang="en-US" sz="2200" i="1" smtClean="0">
                        <a:latin typeface="Cambria Math" panose="02040503050406030204" pitchFamily="18" charset="0"/>
                      </a:rPr>
                      <m:t>←</m:t>
                    </m:r>
                    <m:r>
                      <m:rPr>
                        <m:sty m:val="p"/>
                      </m:rPr>
                      <a:rPr lang="en-US" altLang="ja-JP" sz="2200" b="0" i="0" smtClean="0">
                        <a:latin typeface="Cambria Math" panose="02040503050406030204" pitchFamily="18" charset="0"/>
                      </a:rPr>
                      <m:t>Δ</m:t>
                    </m:r>
                    <m:sSub>
                      <m:sSubPr>
                        <m:ctrlPr>
                          <a:rPr lang="en-US" altLang="ja-JP" sz="2200" b="0" i="1" smtClean="0">
                            <a:latin typeface="Cambria Math" panose="02040503050406030204" pitchFamily="18" charset="0"/>
                          </a:rPr>
                        </m:ctrlPr>
                      </m:sSubPr>
                      <m:e>
                        <m:r>
                          <a:rPr lang="en-US" altLang="ja-JP" sz="2200" b="0" i="1" smtClean="0">
                            <a:latin typeface="Cambria Math" panose="02040503050406030204" pitchFamily="18" charset="0"/>
                          </a:rPr>
                          <m:t>𝑦</m:t>
                        </m:r>
                      </m:e>
                      <m:sub>
                        <m:r>
                          <a:rPr lang="en-US" altLang="ja-JP" sz="2200" b="0" i="1" smtClean="0">
                            <a:latin typeface="Cambria Math" panose="02040503050406030204" pitchFamily="18" charset="0"/>
                          </a:rPr>
                          <m:t>𝑡</m:t>
                        </m:r>
                      </m:sub>
                    </m:sSub>
                  </m:oMath>
                </a14:m>
                <a:r>
                  <a:rPr lang="ja-JP" altLang="en-US" sz="2200" dirty="0"/>
                  <a:t>，</a:t>
                </a:r>
                <a:r>
                  <a:rPr lang="en-US" altLang="ja-JP" sz="2200" dirty="0"/>
                  <a:t> </a:t>
                </a:r>
                <a14:m>
                  <m:oMath xmlns:m="http://schemas.openxmlformats.org/officeDocument/2006/math">
                    <m:sSub>
                      <m:sSubPr>
                        <m:ctrlPr>
                          <a:rPr lang="en-US" altLang="ja-JP" sz="2200" i="1">
                            <a:latin typeface="Cambria Math" panose="02040503050406030204" pitchFamily="18" charset="0"/>
                          </a:rPr>
                        </m:ctrlPr>
                      </m:sSubPr>
                      <m:e>
                        <m:r>
                          <a:rPr lang="en-US" altLang="ja-JP" sz="2200" b="0" i="1" smtClean="0">
                            <a:latin typeface="Cambria Math" panose="02040503050406030204" pitchFamily="18" charset="0"/>
                          </a:rPr>
                          <m:t>𝑥</m:t>
                        </m:r>
                      </m:e>
                      <m:sub>
                        <m:r>
                          <a:rPr lang="en-US" altLang="ja-JP" sz="2200" i="1">
                            <a:latin typeface="Cambria Math" panose="02040503050406030204" pitchFamily="18" charset="0"/>
                          </a:rPr>
                          <m:t>𝑡</m:t>
                        </m:r>
                      </m:sub>
                    </m:sSub>
                    <m:r>
                      <a:rPr lang="ja-JP" altLang="en-US" sz="2200" i="1">
                        <a:latin typeface="Cambria Math" panose="02040503050406030204" pitchFamily="18" charset="0"/>
                      </a:rPr>
                      <m:t>←</m:t>
                    </m:r>
                    <m:r>
                      <m:rPr>
                        <m:sty m:val="p"/>
                      </m:rPr>
                      <a:rPr lang="en-US" altLang="ja-JP" sz="2200" smtClean="0">
                        <a:latin typeface="Cambria Math" panose="02040503050406030204" pitchFamily="18" charset="0"/>
                      </a:rPr>
                      <m:t>Δ</m:t>
                    </m:r>
                    <m:sSub>
                      <m:sSubPr>
                        <m:ctrlPr>
                          <a:rPr lang="en-US" altLang="ja-JP" sz="2200" i="1">
                            <a:latin typeface="Cambria Math" panose="02040503050406030204" pitchFamily="18" charset="0"/>
                          </a:rPr>
                        </m:ctrlPr>
                      </m:sSubPr>
                      <m:e>
                        <m:r>
                          <a:rPr lang="en-US" altLang="ja-JP" sz="2200" b="0" i="1" smtClean="0">
                            <a:latin typeface="Cambria Math" panose="02040503050406030204" pitchFamily="18" charset="0"/>
                          </a:rPr>
                          <m:t>𝑥</m:t>
                        </m:r>
                      </m:e>
                      <m:sub>
                        <m:r>
                          <a:rPr lang="en-US" altLang="ja-JP" sz="2200" i="1">
                            <a:latin typeface="Cambria Math" panose="02040503050406030204" pitchFamily="18" charset="0"/>
                          </a:rPr>
                          <m:t>𝑡</m:t>
                        </m:r>
                      </m:sub>
                    </m:sSub>
                  </m:oMath>
                </a14:m>
                <a:r>
                  <a:rPr lang="ja-JP" altLang="en-US" sz="2200" dirty="0"/>
                  <a:t>，</a:t>
                </a:r>
                <a:r>
                  <a:rPr lang="en-US" altLang="ja-JP" sz="2200" dirty="0"/>
                  <a:t> </a:t>
                </a:r>
                <a14:m>
                  <m:oMath xmlns:m="http://schemas.openxmlformats.org/officeDocument/2006/math">
                    <m:sSub>
                      <m:sSubPr>
                        <m:ctrlPr>
                          <a:rPr lang="en-US" altLang="ja-JP" sz="2200" i="1">
                            <a:latin typeface="Cambria Math" panose="02040503050406030204" pitchFamily="18" charset="0"/>
                          </a:rPr>
                        </m:ctrlPr>
                      </m:sSubPr>
                      <m:e>
                        <m:acc>
                          <m:accPr>
                            <m:chr m:val="̂"/>
                            <m:ctrlPr>
                              <a:rPr lang="en-US" altLang="ja-JP" sz="2200" b="0" i="1" smtClean="0">
                                <a:latin typeface="Cambria Math" panose="02040503050406030204" pitchFamily="18" charset="0"/>
                              </a:rPr>
                            </m:ctrlPr>
                          </m:accPr>
                          <m:e>
                            <m:r>
                              <a:rPr lang="en-US" altLang="ja-JP" sz="2200" b="0" i="1" smtClean="0">
                                <a:latin typeface="Cambria Math" panose="02040503050406030204" pitchFamily="18" charset="0"/>
                              </a:rPr>
                              <m:t>𝑦</m:t>
                            </m:r>
                          </m:e>
                        </m:acc>
                      </m:e>
                      <m:sub>
                        <m:r>
                          <a:rPr lang="en-US" altLang="ja-JP" sz="2200" i="1">
                            <a:latin typeface="Cambria Math" panose="02040503050406030204" pitchFamily="18" charset="0"/>
                          </a:rPr>
                          <m:t>𝑡</m:t>
                        </m:r>
                      </m:sub>
                    </m:sSub>
                    <m:r>
                      <a:rPr lang="ja-JP" altLang="en-US" sz="2200" i="1">
                        <a:latin typeface="Cambria Math" panose="02040503050406030204" pitchFamily="18" charset="0"/>
                      </a:rPr>
                      <m:t>←</m:t>
                    </m:r>
                    <m:r>
                      <m:rPr>
                        <m:sty m:val="p"/>
                      </m:rPr>
                      <a:rPr lang="en-US" altLang="ja-JP" sz="2200">
                        <a:latin typeface="Cambria Math" panose="02040503050406030204" pitchFamily="18" charset="0"/>
                      </a:rPr>
                      <m:t>Δ</m:t>
                    </m:r>
                    <m:sSub>
                      <m:sSubPr>
                        <m:ctrlPr>
                          <a:rPr lang="en-US" altLang="ja-JP" sz="2200" i="1">
                            <a:latin typeface="Cambria Math" panose="02040503050406030204" pitchFamily="18" charset="0"/>
                          </a:rPr>
                        </m:ctrlPr>
                      </m:sSubPr>
                      <m:e>
                        <m:acc>
                          <m:accPr>
                            <m:chr m:val="̂"/>
                            <m:ctrlPr>
                              <a:rPr lang="en-US" altLang="ja-JP" sz="2200" b="0" i="1" smtClean="0">
                                <a:latin typeface="Cambria Math" panose="02040503050406030204" pitchFamily="18" charset="0"/>
                              </a:rPr>
                            </m:ctrlPr>
                          </m:accPr>
                          <m:e>
                            <m:r>
                              <a:rPr lang="en-US" altLang="ja-JP" sz="2200" b="0" i="1" smtClean="0">
                                <a:latin typeface="Cambria Math" panose="02040503050406030204" pitchFamily="18" charset="0"/>
                              </a:rPr>
                              <m:t>𝑦</m:t>
                            </m:r>
                          </m:e>
                        </m:acc>
                      </m:e>
                      <m:sub>
                        <m:r>
                          <a:rPr lang="en-US" altLang="ja-JP" sz="2200" i="1">
                            <a:latin typeface="Cambria Math" panose="02040503050406030204" pitchFamily="18" charset="0"/>
                          </a:rPr>
                          <m:t>𝑡</m:t>
                        </m:r>
                      </m:sub>
                    </m:sSub>
                  </m:oMath>
                </a14:m>
                <a:endParaRPr lang="en-US" altLang="ja-JP" sz="2200" dirty="0"/>
              </a:p>
              <a:p>
                <a:pPr marL="0" indent="0">
                  <a:buNone/>
                </a:pPr>
                <a:r>
                  <a:rPr lang="ja-JP" altLang="en-US" sz="2200" dirty="0"/>
                  <a:t>実測値と変動値の時系列データはともに</a:t>
                </a:r>
                <a:r>
                  <a:rPr lang="ja-JP" altLang="en-US" sz="2200" u="sng" dirty="0"/>
                  <a:t>定常性</a:t>
                </a:r>
                <a:r>
                  <a:rPr lang="ja-JP" altLang="en-US" sz="2200" dirty="0"/>
                  <a:t>を満たす</a:t>
                </a:r>
                <a:endParaRPr lang="en-US" altLang="ja-JP" sz="2200" dirty="0"/>
              </a:p>
              <a:p>
                <a:pPr marL="0" indent="0">
                  <a:buNone/>
                </a:pPr>
                <a:r>
                  <a:rPr lang="en-US" altLang="ja-JP" sz="2200" dirty="0"/>
                  <a:t>	</a:t>
                </a:r>
              </a:p>
              <a:p>
                <a:pPr marL="0" indent="0">
                  <a:buNone/>
                </a:pPr>
                <a:endParaRPr lang="en-US" altLang="ja-JP" sz="2200" i="1" dirty="0">
                  <a:latin typeface="Cambria Math" panose="02040503050406030204" pitchFamily="18" charset="0"/>
                </a:endParaRPr>
              </a:p>
              <a:p>
                <a:pPr marL="0" indent="0">
                  <a:buNone/>
                </a:pPr>
                <a:endParaRPr lang="en-US" altLang="ja-JP" sz="2200" dirty="0"/>
              </a:p>
            </p:txBody>
          </p:sp>
        </mc:Choice>
        <mc:Fallback xmlns="">
          <p:sp>
            <p:nvSpPr>
              <p:cNvPr id="2" name="コンテンツ プレースホルダー 1">
                <a:extLst>
                  <a:ext uri="{FF2B5EF4-FFF2-40B4-BE49-F238E27FC236}">
                    <a16:creationId xmlns:a16="http://schemas.microsoft.com/office/drawing/2014/main" id="{0D257080-2115-4CB0-BE88-C7232BEC230C}"/>
                  </a:ext>
                </a:extLst>
              </p:cNvPr>
              <p:cNvSpPr>
                <a:spLocks noGrp="1" noRot="1" noChangeAspect="1" noMove="1" noResize="1" noEditPoints="1" noAdjustHandles="1" noChangeArrowheads="1" noChangeShapeType="1" noTextEdit="1"/>
              </p:cNvSpPr>
              <p:nvPr>
                <p:ph idx="1"/>
              </p:nvPr>
            </p:nvSpPr>
            <p:spPr>
              <a:xfrm>
                <a:off x="287959" y="1145051"/>
                <a:ext cx="8507458" cy="5107951"/>
              </a:xfrm>
              <a:blipFill>
                <a:blip r:embed="rId3"/>
                <a:stretch>
                  <a:fillRect l="-931"/>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E7178F35-A2C6-418E-9D75-7C09B08B8128}"/>
              </a:ext>
            </a:extLst>
          </p:cNvPr>
          <p:cNvSpPr>
            <a:spLocks noGrp="1"/>
          </p:cNvSpPr>
          <p:nvPr>
            <p:ph type="sldNum" sz="quarter" idx="12"/>
          </p:nvPr>
        </p:nvSpPr>
        <p:spPr/>
        <p:txBody>
          <a:bodyPr/>
          <a:lstStyle/>
          <a:p>
            <a:fld id="{0FE09158-4641-447D-A5C8-E118829299E3}" type="slidenum">
              <a:rPr kumimoji="1" lang="ja-JP" altLang="en-US" smtClean="0"/>
              <a:pPr/>
              <a:t>7</a:t>
            </a:fld>
            <a:endParaRPr kumimoji="1" lang="ja-JP" altLang="en-US" dirty="0"/>
          </a:p>
        </p:txBody>
      </p:sp>
      <p:sp>
        <p:nvSpPr>
          <p:cNvPr id="4" name="タイトル 3">
            <a:extLst>
              <a:ext uri="{FF2B5EF4-FFF2-40B4-BE49-F238E27FC236}">
                <a16:creationId xmlns:a16="http://schemas.microsoft.com/office/drawing/2014/main" id="{336DA146-94CF-45F7-888A-6EE22E015497}"/>
              </a:ext>
            </a:extLst>
          </p:cNvPr>
          <p:cNvSpPr>
            <a:spLocks noGrp="1"/>
          </p:cNvSpPr>
          <p:nvPr>
            <p:ph type="title"/>
          </p:nvPr>
        </p:nvSpPr>
        <p:spPr>
          <a:xfrm>
            <a:off x="318271" y="39878"/>
            <a:ext cx="8507458" cy="771559"/>
          </a:xfrm>
        </p:spPr>
        <p:txBody>
          <a:bodyPr>
            <a:noAutofit/>
          </a:bodyPr>
          <a:lstStyle/>
          <a:p>
            <a:r>
              <a:rPr lang="en-US" altLang="ja-JP" sz="2400" dirty="0"/>
              <a:t>ARMA-GARCH</a:t>
            </a:r>
            <a:r>
              <a:rPr lang="ja-JP" altLang="en-US" sz="2400" dirty="0"/>
              <a:t>（</a:t>
            </a:r>
            <a:r>
              <a:rPr lang="en-US" altLang="ja-JP" sz="2400" dirty="0"/>
              <a:t> Autoregressive Moving Average – Generalized</a:t>
            </a:r>
            <a:r>
              <a:rPr lang="ja-JP" altLang="en-US" sz="2400" dirty="0"/>
              <a:t> </a:t>
            </a:r>
            <a:r>
              <a:rPr lang="en-US" altLang="ja-JP" sz="2400" dirty="0"/>
              <a:t>Autoregressive Conditional Heteroscedasticity</a:t>
            </a:r>
            <a:r>
              <a:rPr lang="ja-JP" altLang="en-US" sz="2400" dirty="0"/>
              <a:t>） モデル</a:t>
            </a:r>
            <a:r>
              <a:rPr lang="en-US" altLang="ja-JP" sz="2400" dirty="0"/>
              <a:t>[2]</a:t>
            </a:r>
            <a:endParaRPr kumimoji="1" lang="ja-JP" altLang="en-US" sz="2400" dirty="0"/>
          </a:p>
        </p:txBody>
      </p:sp>
      <p:cxnSp>
        <p:nvCxnSpPr>
          <p:cNvPr id="8" name="直線コネクタ 7">
            <a:extLst>
              <a:ext uri="{FF2B5EF4-FFF2-40B4-BE49-F238E27FC236}">
                <a16:creationId xmlns:a16="http://schemas.microsoft.com/office/drawing/2014/main" id="{C2E6FBFE-2790-4FE5-97B6-9990A6B3F2F5}"/>
              </a:ext>
            </a:extLst>
          </p:cNvPr>
          <p:cNvCxnSpPr/>
          <p:nvPr/>
        </p:nvCxnSpPr>
        <p:spPr>
          <a:xfrm>
            <a:off x="3574987" y="1860737"/>
            <a:ext cx="515297" cy="0"/>
          </a:xfrm>
          <a:prstGeom prst="line">
            <a:avLst/>
          </a:prstGeom>
        </p:spPr>
        <p:style>
          <a:lnRef idx="3">
            <a:schemeClr val="dk1"/>
          </a:lnRef>
          <a:fillRef idx="0">
            <a:schemeClr val="dk1"/>
          </a:fillRef>
          <a:effectRef idx="2">
            <a:schemeClr val="dk1"/>
          </a:effectRef>
          <a:fontRef idx="minor">
            <a:schemeClr val="tx1"/>
          </a:fontRef>
        </p:style>
      </p:cxnSp>
      <p:cxnSp>
        <p:nvCxnSpPr>
          <p:cNvPr id="10" name="直線コネクタ 9">
            <a:extLst>
              <a:ext uri="{FF2B5EF4-FFF2-40B4-BE49-F238E27FC236}">
                <a16:creationId xmlns:a16="http://schemas.microsoft.com/office/drawing/2014/main" id="{F4A9B9EB-C30F-48EC-91AA-623B6D8E23A1}"/>
              </a:ext>
            </a:extLst>
          </p:cNvPr>
          <p:cNvCxnSpPr>
            <a:cxnSpLocks/>
          </p:cNvCxnSpPr>
          <p:nvPr/>
        </p:nvCxnSpPr>
        <p:spPr>
          <a:xfrm flipH="1">
            <a:off x="3309814" y="1851475"/>
            <a:ext cx="519192" cy="355614"/>
          </a:xfrm>
          <a:prstGeom prst="line">
            <a:avLst/>
          </a:prstGeom>
        </p:spPr>
        <p:style>
          <a:lnRef idx="3">
            <a:schemeClr val="dk1"/>
          </a:lnRef>
          <a:fillRef idx="0">
            <a:schemeClr val="dk1"/>
          </a:fillRef>
          <a:effectRef idx="2">
            <a:schemeClr val="dk1"/>
          </a:effectRef>
          <a:fontRef idx="minor">
            <a:schemeClr val="tx1"/>
          </a:fontRef>
        </p:style>
      </p:cxnSp>
      <p:sp>
        <p:nvSpPr>
          <p:cNvPr id="11" name="テキスト ボックス 10">
            <a:extLst>
              <a:ext uri="{FF2B5EF4-FFF2-40B4-BE49-F238E27FC236}">
                <a16:creationId xmlns:a16="http://schemas.microsoft.com/office/drawing/2014/main" id="{5BC6CB8C-A114-4E33-97CA-285707746CB6}"/>
              </a:ext>
            </a:extLst>
          </p:cNvPr>
          <p:cNvSpPr txBox="1"/>
          <p:nvPr/>
        </p:nvSpPr>
        <p:spPr>
          <a:xfrm>
            <a:off x="2487160" y="2197942"/>
            <a:ext cx="1031051" cy="430887"/>
          </a:xfrm>
          <a:prstGeom prst="rect">
            <a:avLst/>
          </a:prstGeom>
          <a:noFill/>
        </p:spPr>
        <p:txBody>
          <a:bodyPr wrap="none" rtlCol="0">
            <a:spAutoFit/>
          </a:bodyPr>
          <a:lstStyle/>
          <a:p>
            <a:r>
              <a:rPr kumimoji="1" lang="ja-JP" altLang="en-US" sz="2200" dirty="0"/>
              <a:t>実測値</a:t>
            </a:r>
            <a:endParaRPr kumimoji="1" lang="ja-JP" altLang="en-US" sz="2000" dirty="0"/>
          </a:p>
        </p:txBody>
      </p:sp>
      <p:cxnSp>
        <p:nvCxnSpPr>
          <p:cNvPr id="12" name="直線コネクタ 11">
            <a:extLst>
              <a:ext uri="{FF2B5EF4-FFF2-40B4-BE49-F238E27FC236}">
                <a16:creationId xmlns:a16="http://schemas.microsoft.com/office/drawing/2014/main" id="{BE0FBCE3-01C2-4D88-861F-C2F3349FC81F}"/>
              </a:ext>
            </a:extLst>
          </p:cNvPr>
          <p:cNvCxnSpPr>
            <a:cxnSpLocks/>
          </p:cNvCxnSpPr>
          <p:nvPr/>
        </p:nvCxnSpPr>
        <p:spPr>
          <a:xfrm flipH="1">
            <a:off x="5936022" y="1814289"/>
            <a:ext cx="361412" cy="345007"/>
          </a:xfrm>
          <a:prstGeom prst="line">
            <a:avLst/>
          </a:prstGeom>
        </p:spPr>
        <p:style>
          <a:lnRef idx="3">
            <a:schemeClr val="dk1"/>
          </a:lnRef>
          <a:fillRef idx="0">
            <a:schemeClr val="dk1"/>
          </a:fillRef>
          <a:effectRef idx="2">
            <a:schemeClr val="dk1"/>
          </a:effectRef>
          <a:fontRef idx="minor">
            <a:schemeClr val="tx1"/>
          </a:fontRef>
        </p:style>
      </p:cxnSp>
      <p:cxnSp>
        <p:nvCxnSpPr>
          <p:cNvPr id="13" name="直線コネクタ 12">
            <a:extLst>
              <a:ext uri="{FF2B5EF4-FFF2-40B4-BE49-F238E27FC236}">
                <a16:creationId xmlns:a16="http://schemas.microsoft.com/office/drawing/2014/main" id="{B4AF9487-0B05-4D14-8C3F-B4352E132467}"/>
              </a:ext>
            </a:extLst>
          </p:cNvPr>
          <p:cNvCxnSpPr/>
          <p:nvPr/>
        </p:nvCxnSpPr>
        <p:spPr>
          <a:xfrm>
            <a:off x="6027654" y="1814289"/>
            <a:ext cx="515297" cy="0"/>
          </a:xfrm>
          <a:prstGeom prst="line">
            <a:avLst/>
          </a:prstGeom>
        </p:spPr>
        <p:style>
          <a:lnRef idx="3">
            <a:schemeClr val="dk1"/>
          </a:lnRef>
          <a:fillRef idx="0">
            <a:schemeClr val="dk1"/>
          </a:fillRef>
          <a:effectRef idx="2">
            <a:schemeClr val="dk1"/>
          </a:effectRef>
          <a:fontRef idx="minor">
            <a:schemeClr val="tx1"/>
          </a:fontRef>
        </p:style>
      </p:cxnSp>
      <p:sp>
        <p:nvSpPr>
          <p:cNvPr id="14" name="テキスト ボックス 13">
            <a:extLst>
              <a:ext uri="{FF2B5EF4-FFF2-40B4-BE49-F238E27FC236}">
                <a16:creationId xmlns:a16="http://schemas.microsoft.com/office/drawing/2014/main" id="{F2B92214-A629-448F-A5AC-42278D74BCE2}"/>
              </a:ext>
            </a:extLst>
          </p:cNvPr>
          <p:cNvSpPr txBox="1"/>
          <p:nvPr/>
        </p:nvSpPr>
        <p:spPr>
          <a:xfrm>
            <a:off x="4090284" y="2205744"/>
            <a:ext cx="3005951" cy="430887"/>
          </a:xfrm>
          <a:prstGeom prst="rect">
            <a:avLst/>
          </a:prstGeom>
          <a:noFill/>
        </p:spPr>
        <p:txBody>
          <a:bodyPr wrap="none" rtlCol="0">
            <a:spAutoFit/>
          </a:bodyPr>
          <a:lstStyle/>
          <a:p>
            <a:r>
              <a:rPr kumimoji="1" lang="ja-JP" altLang="en-US" sz="2200" dirty="0"/>
              <a:t>ノイズ項を除く推定値</a:t>
            </a:r>
          </a:p>
        </p:txBody>
      </p:sp>
      <p:sp>
        <p:nvSpPr>
          <p:cNvPr id="16" name="正方形/長方形 15">
            <a:extLst>
              <a:ext uri="{FF2B5EF4-FFF2-40B4-BE49-F238E27FC236}">
                <a16:creationId xmlns:a16="http://schemas.microsoft.com/office/drawing/2014/main" id="{992A3671-75C9-40D5-B6C8-A0A0E45A7A3F}"/>
              </a:ext>
            </a:extLst>
          </p:cNvPr>
          <p:cNvSpPr/>
          <p:nvPr/>
        </p:nvSpPr>
        <p:spPr>
          <a:xfrm>
            <a:off x="7229088" y="2205744"/>
            <a:ext cx="1313180" cy="430887"/>
          </a:xfrm>
          <a:prstGeom prst="rect">
            <a:avLst/>
          </a:prstGeom>
        </p:spPr>
        <p:txBody>
          <a:bodyPr wrap="none">
            <a:spAutoFit/>
          </a:bodyPr>
          <a:lstStyle/>
          <a:p>
            <a:r>
              <a:rPr kumimoji="1" lang="ja-JP" altLang="en-US" sz="2200" dirty="0"/>
              <a:t>ノイズ項</a:t>
            </a:r>
            <a:endParaRPr lang="ja-JP" altLang="en-US" sz="2200" dirty="0"/>
          </a:p>
        </p:txBody>
      </p:sp>
      <p:cxnSp>
        <p:nvCxnSpPr>
          <p:cNvPr id="17" name="直線コネクタ 16">
            <a:extLst>
              <a:ext uri="{FF2B5EF4-FFF2-40B4-BE49-F238E27FC236}">
                <a16:creationId xmlns:a16="http://schemas.microsoft.com/office/drawing/2014/main" id="{8C128E9F-857A-48EA-AA8B-885E87B5F523}"/>
              </a:ext>
            </a:extLst>
          </p:cNvPr>
          <p:cNvCxnSpPr>
            <a:cxnSpLocks/>
          </p:cNvCxnSpPr>
          <p:nvPr/>
        </p:nvCxnSpPr>
        <p:spPr>
          <a:xfrm>
            <a:off x="6998507" y="1814289"/>
            <a:ext cx="304890" cy="0"/>
          </a:xfrm>
          <a:prstGeom prst="line">
            <a:avLst/>
          </a:prstGeom>
        </p:spPr>
        <p:style>
          <a:lnRef idx="3">
            <a:schemeClr val="dk1"/>
          </a:lnRef>
          <a:fillRef idx="0">
            <a:schemeClr val="dk1"/>
          </a:fillRef>
          <a:effectRef idx="2">
            <a:schemeClr val="dk1"/>
          </a:effectRef>
          <a:fontRef idx="minor">
            <a:schemeClr val="tx1"/>
          </a:fontRef>
        </p:style>
      </p:cxnSp>
      <p:cxnSp>
        <p:nvCxnSpPr>
          <p:cNvPr id="19" name="直線コネクタ 18">
            <a:extLst>
              <a:ext uri="{FF2B5EF4-FFF2-40B4-BE49-F238E27FC236}">
                <a16:creationId xmlns:a16="http://schemas.microsoft.com/office/drawing/2014/main" id="{CA7353AD-E8F2-4D38-9DEB-F8BF39FF8B49}"/>
              </a:ext>
            </a:extLst>
          </p:cNvPr>
          <p:cNvCxnSpPr>
            <a:cxnSpLocks/>
          </p:cNvCxnSpPr>
          <p:nvPr/>
        </p:nvCxnSpPr>
        <p:spPr>
          <a:xfrm>
            <a:off x="7162044" y="1825660"/>
            <a:ext cx="289558" cy="314612"/>
          </a:xfrm>
          <a:prstGeom prst="line">
            <a:avLst/>
          </a:prstGeom>
        </p:spPr>
        <p:style>
          <a:lnRef idx="3">
            <a:schemeClr val="dk1"/>
          </a:lnRef>
          <a:fillRef idx="0">
            <a:schemeClr val="dk1"/>
          </a:fillRef>
          <a:effectRef idx="2">
            <a:schemeClr val="dk1"/>
          </a:effectRef>
          <a:fontRef idx="minor">
            <a:schemeClr val="tx1"/>
          </a:fontRef>
        </p:style>
      </p:cxnSp>
      <p:sp>
        <p:nvSpPr>
          <p:cNvPr id="5" name="テキスト ボックス 4">
            <a:extLst>
              <a:ext uri="{FF2B5EF4-FFF2-40B4-BE49-F238E27FC236}">
                <a16:creationId xmlns:a16="http://schemas.microsoft.com/office/drawing/2014/main" id="{E9C4DCF6-3C73-4087-B8E2-39367A254EA6}"/>
              </a:ext>
            </a:extLst>
          </p:cNvPr>
          <p:cNvSpPr txBox="1"/>
          <p:nvPr/>
        </p:nvSpPr>
        <p:spPr>
          <a:xfrm>
            <a:off x="446305" y="6242989"/>
            <a:ext cx="7998793" cy="52322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altLang="ja-JP" sz="1400" dirty="0"/>
              <a:t>[2] C.G. Lamoureux and W.D. </a:t>
            </a:r>
            <a:r>
              <a:rPr lang="en-US" altLang="ja-JP" sz="1400" dirty="0" err="1"/>
              <a:t>Lastrapes</a:t>
            </a:r>
            <a:r>
              <a:rPr lang="en-US" altLang="ja-JP" sz="1400" dirty="0"/>
              <a:t>, “Persistence in variance, structural change, and the GARCH model,” </a:t>
            </a:r>
            <a:br>
              <a:rPr lang="en-US" altLang="ja-JP" sz="1400" dirty="0"/>
            </a:br>
            <a:r>
              <a:rPr lang="en-US" altLang="ja-JP" sz="1400" dirty="0"/>
              <a:t>Journal of Business &amp; Economic Statistics, vol.8, no.2, pp.225–234, July 1990.</a:t>
            </a:r>
            <a:endParaRPr lang="ja-JP" altLang="en-US" sz="1400" dirty="0"/>
          </a:p>
        </p:txBody>
      </p:sp>
      <p:sp>
        <p:nvSpPr>
          <p:cNvPr id="6" name="テキスト ボックス 5">
            <a:extLst>
              <a:ext uri="{FF2B5EF4-FFF2-40B4-BE49-F238E27FC236}">
                <a16:creationId xmlns:a16="http://schemas.microsoft.com/office/drawing/2014/main" id="{DE7E5752-B1C4-41F7-AD48-DA453BC35968}"/>
              </a:ext>
            </a:extLst>
          </p:cNvPr>
          <p:cNvSpPr txBox="1"/>
          <p:nvPr/>
        </p:nvSpPr>
        <p:spPr>
          <a:xfrm>
            <a:off x="667777" y="2207089"/>
            <a:ext cx="1095172" cy="430887"/>
          </a:xfrm>
          <a:prstGeom prst="rect">
            <a:avLst/>
          </a:prstGeom>
          <a:noFill/>
        </p:spPr>
        <p:txBody>
          <a:bodyPr wrap="none" rtlCol="0">
            <a:spAutoFit/>
          </a:bodyPr>
          <a:lstStyle/>
          <a:p>
            <a:r>
              <a:rPr kumimoji="1" lang="ja-JP" altLang="en-US" sz="2200" dirty="0"/>
              <a:t>推定値</a:t>
            </a:r>
            <a:r>
              <a:rPr kumimoji="1" lang="en-US" altLang="ja-JP" sz="2200" dirty="0"/>
              <a:t> </a:t>
            </a:r>
            <a:endParaRPr kumimoji="1" lang="ja-JP" altLang="en-US" sz="2200" dirty="0"/>
          </a:p>
        </p:txBody>
      </p:sp>
      <p:cxnSp>
        <p:nvCxnSpPr>
          <p:cNvPr id="18" name="直線コネクタ 17">
            <a:extLst>
              <a:ext uri="{FF2B5EF4-FFF2-40B4-BE49-F238E27FC236}">
                <a16:creationId xmlns:a16="http://schemas.microsoft.com/office/drawing/2014/main" id="{25ABD5AF-0357-4F88-A5EF-BE827C6C5544}"/>
              </a:ext>
            </a:extLst>
          </p:cNvPr>
          <p:cNvCxnSpPr>
            <a:cxnSpLocks/>
          </p:cNvCxnSpPr>
          <p:nvPr/>
        </p:nvCxnSpPr>
        <p:spPr>
          <a:xfrm flipH="1">
            <a:off x="1366073" y="1825660"/>
            <a:ext cx="539025" cy="381429"/>
          </a:xfrm>
          <a:prstGeom prst="line">
            <a:avLst/>
          </a:prstGeom>
        </p:spPr>
        <p:style>
          <a:lnRef idx="3">
            <a:schemeClr val="dk1"/>
          </a:lnRef>
          <a:fillRef idx="0">
            <a:schemeClr val="dk1"/>
          </a:fillRef>
          <a:effectRef idx="2">
            <a:schemeClr val="dk1"/>
          </a:effectRef>
          <a:fontRef idx="minor">
            <a:schemeClr val="tx1"/>
          </a:fontRef>
        </p:style>
      </p:cxnSp>
      <p:cxnSp>
        <p:nvCxnSpPr>
          <p:cNvPr id="20" name="直線コネクタ 19">
            <a:extLst>
              <a:ext uri="{FF2B5EF4-FFF2-40B4-BE49-F238E27FC236}">
                <a16:creationId xmlns:a16="http://schemas.microsoft.com/office/drawing/2014/main" id="{EE44BA1B-48C4-4ECC-8555-364945E9D59A}"/>
              </a:ext>
            </a:extLst>
          </p:cNvPr>
          <p:cNvCxnSpPr>
            <a:cxnSpLocks/>
          </p:cNvCxnSpPr>
          <p:nvPr/>
        </p:nvCxnSpPr>
        <p:spPr>
          <a:xfrm flipV="1">
            <a:off x="1762949" y="1814289"/>
            <a:ext cx="303292" cy="8558"/>
          </a:xfrm>
          <a:prstGeom prst="line">
            <a:avLst/>
          </a:prstGeom>
        </p:spPr>
        <p:style>
          <a:lnRef idx="3">
            <a:schemeClr val="dk1"/>
          </a:lnRef>
          <a:fillRef idx="0">
            <a:schemeClr val="dk1"/>
          </a:fillRef>
          <a:effectRef idx="2">
            <a:schemeClr val="dk1"/>
          </a:effectRef>
          <a:fontRef idx="minor">
            <a:schemeClr val="tx1"/>
          </a:fontRef>
        </p:style>
      </p:cxnSp>
      <p:sp>
        <p:nvSpPr>
          <p:cNvPr id="35" name="テキスト ボックス 34">
            <a:extLst>
              <a:ext uri="{FF2B5EF4-FFF2-40B4-BE49-F238E27FC236}">
                <a16:creationId xmlns:a16="http://schemas.microsoft.com/office/drawing/2014/main" id="{27B85EA1-A7BD-4E09-AD95-DEA0DD21CB03}"/>
              </a:ext>
            </a:extLst>
          </p:cNvPr>
          <p:cNvSpPr txBox="1"/>
          <p:nvPr/>
        </p:nvSpPr>
        <p:spPr>
          <a:xfrm>
            <a:off x="5491452" y="5712949"/>
            <a:ext cx="3185487" cy="369332"/>
          </a:xfrm>
          <a:prstGeom prst="rect">
            <a:avLst/>
          </a:prstGeom>
          <a:noFill/>
        </p:spPr>
        <p:txBody>
          <a:bodyPr wrap="none" rtlCol="0">
            <a:spAutoFit/>
          </a:bodyPr>
          <a:lstStyle/>
          <a:p>
            <a:r>
              <a:rPr kumimoji="1" lang="ja-JP" altLang="en-US" dirty="0"/>
              <a:t>モデル適用のための前提条件</a:t>
            </a:r>
          </a:p>
        </p:txBody>
      </p:sp>
      <p:cxnSp>
        <p:nvCxnSpPr>
          <p:cNvPr id="9" name="直線コネクタ 8">
            <a:extLst>
              <a:ext uri="{FF2B5EF4-FFF2-40B4-BE49-F238E27FC236}">
                <a16:creationId xmlns:a16="http://schemas.microsoft.com/office/drawing/2014/main" id="{53610BE3-2B7F-4C51-97FD-14CB1953E97E}"/>
              </a:ext>
            </a:extLst>
          </p:cNvPr>
          <p:cNvCxnSpPr/>
          <p:nvPr/>
        </p:nvCxnSpPr>
        <p:spPr>
          <a:xfrm>
            <a:off x="5704401" y="5420414"/>
            <a:ext cx="282908" cy="257649"/>
          </a:xfrm>
          <a:prstGeom prst="line">
            <a:avLst/>
          </a:prstGeom>
        </p:spPr>
        <p:style>
          <a:lnRef idx="3">
            <a:schemeClr val="dk1"/>
          </a:lnRef>
          <a:fillRef idx="0">
            <a:schemeClr val="dk1"/>
          </a:fillRef>
          <a:effectRef idx="2">
            <a:schemeClr val="dk1"/>
          </a:effectRef>
          <a:fontRef idx="minor">
            <a:schemeClr val="tx1"/>
          </a:fontRef>
        </p:style>
      </p:cxnSp>
      <p:sp>
        <p:nvSpPr>
          <p:cNvPr id="7" name="テキスト ボックス 6">
            <a:extLst>
              <a:ext uri="{FF2B5EF4-FFF2-40B4-BE49-F238E27FC236}">
                <a16:creationId xmlns:a16="http://schemas.microsoft.com/office/drawing/2014/main" id="{6E6A04F6-C418-4E4C-914A-D33D1A918E9F}"/>
              </a:ext>
            </a:extLst>
          </p:cNvPr>
          <p:cNvSpPr txBox="1"/>
          <p:nvPr/>
        </p:nvSpPr>
        <p:spPr>
          <a:xfrm>
            <a:off x="5845855" y="678271"/>
            <a:ext cx="3416320" cy="369332"/>
          </a:xfrm>
          <a:prstGeom prst="rect">
            <a:avLst/>
          </a:prstGeom>
          <a:noFill/>
        </p:spPr>
        <p:txBody>
          <a:bodyPr wrap="none" rtlCol="0">
            <a:spAutoFit/>
          </a:bodyPr>
          <a:lstStyle/>
          <a:p>
            <a:r>
              <a:rPr kumimoji="1" lang="ja-JP" altLang="en-US" dirty="0">
                <a:solidFill>
                  <a:schemeClr val="bg1"/>
                </a:solidFill>
              </a:rPr>
              <a:t>～時系列モデリングによる分析</a:t>
            </a:r>
            <a:endParaRPr kumimoji="1" lang="en-US" altLang="ja-JP" dirty="0">
              <a:solidFill>
                <a:schemeClr val="bg1"/>
              </a:solidFill>
            </a:endParaRPr>
          </a:p>
        </p:txBody>
      </p:sp>
    </p:spTree>
    <p:extLst>
      <p:ext uri="{BB962C8B-B14F-4D97-AF65-F5344CB8AC3E}">
        <p14:creationId xmlns:p14="http://schemas.microsoft.com/office/powerpoint/2010/main" val="3746689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119DE13E-FEEC-4941-BA54-02EA3CB80D84}"/>
                  </a:ext>
                </a:extLst>
              </p:cNvPr>
              <p:cNvSpPr>
                <a:spLocks noGrp="1"/>
              </p:cNvSpPr>
              <p:nvPr>
                <p:ph idx="1"/>
              </p:nvPr>
            </p:nvSpPr>
            <p:spPr/>
            <p:txBody>
              <a:bodyPr>
                <a:normAutofit/>
              </a:bodyPr>
              <a:lstStyle/>
              <a:p>
                <a:pPr marL="0" indent="0">
                  <a:buNone/>
                </a:pPr>
                <a:r>
                  <a:rPr lang="ja-JP" altLang="en-US" sz="2200" dirty="0"/>
                  <a:t>各一時間の区間データごとに最適な次数</a:t>
                </a:r>
                <a14:m>
                  <m:oMath xmlns:m="http://schemas.openxmlformats.org/officeDocument/2006/math">
                    <m:d>
                      <m:dPr>
                        <m:ctrlPr>
                          <a:rPr lang="en-US" altLang="ja-JP" sz="2200" i="1">
                            <a:latin typeface="Cambria Math" panose="02040503050406030204" pitchFamily="18" charset="0"/>
                          </a:rPr>
                        </m:ctrlPr>
                      </m:dPr>
                      <m:e>
                        <m:r>
                          <a:rPr lang="en-US" altLang="ja-JP" sz="2200" i="1">
                            <a:latin typeface="Cambria Math" panose="02040503050406030204" pitchFamily="18" charset="0"/>
                          </a:rPr>
                          <m:t>𝑝</m:t>
                        </m:r>
                        <m:r>
                          <a:rPr lang="en-US" altLang="ja-JP" sz="2200" i="1">
                            <a:latin typeface="Cambria Math" panose="02040503050406030204" pitchFamily="18" charset="0"/>
                          </a:rPr>
                          <m:t>,</m:t>
                        </m:r>
                        <m:r>
                          <a:rPr lang="en-US" altLang="ja-JP" sz="2200" i="1">
                            <a:latin typeface="Cambria Math" panose="02040503050406030204" pitchFamily="18" charset="0"/>
                          </a:rPr>
                          <m:t>𝑞</m:t>
                        </m:r>
                        <m:r>
                          <a:rPr lang="en-US" altLang="ja-JP" sz="2200" i="1">
                            <a:latin typeface="Cambria Math" panose="02040503050406030204" pitchFamily="18" charset="0"/>
                          </a:rPr>
                          <m:t>,</m:t>
                        </m:r>
                        <m:r>
                          <a:rPr lang="en-US" altLang="ja-JP" sz="2200" i="1">
                            <a:latin typeface="Cambria Math" panose="02040503050406030204" pitchFamily="18" charset="0"/>
                          </a:rPr>
                          <m:t>𝑟</m:t>
                        </m:r>
                        <m:r>
                          <a:rPr lang="en-US" altLang="ja-JP" sz="2200" i="1">
                            <a:latin typeface="Cambria Math" panose="02040503050406030204" pitchFamily="18" charset="0"/>
                          </a:rPr>
                          <m:t>,</m:t>
                        </m:r>
                        <m:r>
                          <a:rPr lang="en-US" altLang="ja-JP" sz="2200" i="1">
                            <a:latin typeface="Cambria Math" panose="02040503050406030204" pitchFamily="18" charset="0"/>
                          </a:rPr>
                          <m:t>𝑠</m:t>
                        </m:r>
                      </m:e>
                    </m:d>
                  </m:oMath>
                </a14:m>
                <a:r>
                  <a:rPr lang="ja-JP" altLang="en-US" sz="2200" dirty="0"/>
                  <a:t> が存在</a:t>
                </a:r>
                <a:endParaRPr lang="en-US" altLang="ja-JP" sz="2200" dirty="0"/>
              </a:p>
              <a:p>
                <a:pPr marL="0" indent="0">
                  <a:buNone/>
                </a:pPr>
                <a:r>
                  <a:rPr lang="ja-JP" altLang="en-US" sz="2200" dirty="0"/>
                  <a:t>しかし，クラスタリングを行うために共通の次数を設定</a:t>
                </a:r>
                <a:endParaRPr lang="en-US" altLang="ja-JP" sz="2200" dirty="0"/>
              </a:p>
              <a:p>
                <a:pPr marL="0" indent="0">
                  <a:buNone/>
                </a:pPr>
                <a:r>
                  <a:rPr lang="en-US" altLang="ja-JP" sz="2200" dirty="0"/>
                  <a:t>	 AIC</a:t>
                </a:r>
                <a:r>
                  <a:rPr lang="ja-JP" altLang="en-US" sz="2200" dirty="0"/>
                  <a:t>（赤池情報量基準）</a:t>
                </a:r>
                <a:r>
                  <a:rPr lang="en-US" altLang="ja-JP" sz="2200" dirty="0"/>
                  <a:t>[3]</a:t>
                </a:r>
                <a:r>
                  <a:rPr lang="ja-JP" altLang="en-US" sz="2200" dirty="0"/>
                  <a:t> をもとに各区間データごとの</a:t>
                </a:r>
                <a:br>
                  <a:rPr lang="en-US" altLang="ja-JP" sz="2200" dirty="0"/>
                </a:br>
                <a:r>
                  <a:rPr lang="en-US" altLang="ja-JP" sz="2200" dirty="0"/>
                  <a:t>	</a:t>
                </a:r>
                <a:r>
                  <a:rPr lang="ja-JP" altLang="en-US" sz="2200" dirty="0"/>
                  <a:t>最適な </a:t>
                </a:r>
                <a14:m>
                  <m:oMath xmlns:m="http://schemas.openxmlformats.org/officeDocument/2006/math">
                    <m:r>
                      <a:rPr lang="en-US" altLang="ja-JP" sz="2200" b="0" i="1" smtClean="0">
                        <a:latin typeface="Cambria Math" panose="02040503050406030204" pitchFamily="18" charset="0"/>
                      </a:rPr>
                      <m:t>𝑝</m:t>
                    </m:r>
                    <m:r>
                      <a:rPr lang="ja-JP" altLang="en-US" sz="2200" i="1">
                        <a:latin typeface="Cambria Math" panose="02040503050406030204" pitchFamily="18" charset="0"/>
                      </a:rPr>
                      <m:t>，</m:t>
                    </m:r>
                    <m:r>
                      <a:rPr lang="en-US" altLang="ja-JP" sz="2200" b="0" i="1" smtClean="0">
                        <a:latin typeface="Cambria Math" panose="02040503050406030204" pitchFamily="18" charset="0"/>
                      </a:rPr>
                      <m:t>𝑞</m:t>
                    </m:r>
                    <m:r>
                      <a:rPr lang="ja-JP" altLang="en-US" sz="2200" i="1">
                        <a:latin typeface="Cambria Math" panose="02040503050406030204" pitchFamily="18" charset="0"/>
                      </a:rPr>
                      <m:t>，</m:t>
                    </m:r>
                    <m:r>
                      <a:rPr lang="en-US" altLang="ja-JP" sz="2200" b="0" i="1" smtClean="0">
                        <a:latin typeface="Cambria Math" panose="02040503050406030204" pitchFamily="18" charset="0"/>
                      </a:rPr>
                      <m:t>𝑟</m:t>
                    </m:r>
                    <m:r>
                      <a:rPr lang="ja-JP" altLang="en-US" sz="2200" i="1">
                        <a:latin typeface="Cambria Math" panose="02040503050406030204" pitchFamily="18" charset="0"/>
                      </a:rPr>
                      <m:t>，</m:t>
                    </m:r>
                    <m:r>
                      <a:rPr lang="en-US" altLang="ja-JP" sz="2200" b="0" i="1" smtClean="0">
                        <a:latin typeface="Cambria Math" panose="02040503050406030204" pitchFamily="18" charset="0"/>
                      </a:rPr>
                      <m:t>𝑠</m:t>
                    </m:r>
                    <m:r>
                      <a:rPr lang="en-US" altLang="ja-JP" sz="2200" b="0" i="1" smtClean="0">
                        <a:latin typeface="Cambria Math" panose="02040503050406030204" pitchFamily="18" charset="0"/>
                      </a:rPr>
                      <m:t> </m:t>
                    </m:r>
                    <m:r>
                      <a:rPr lang="ja-JP" altLang="en-US" sz="2200" i="1">
                        <a:latin typeface="Cambria Math" panose="02040503050406030204" pitchFamily="18" charset="0"/>
                      </a:rPr>
                      <m:t>を</m:t>
                    </m:r>
                  </m:oMath>
                </a14:m>
                <a:r>
                  <a:rPr lang="ja-JP" altLang="en-US" sz="2200" dirty="0"/>
                  <a:t>算出し，それぞれを最大値に設定</a:t>
                </a:r>
                <a:br>
                  <a:rPr lang="en-US" altLang="ja-JP" sz="2200" dirty="0"/>
                </a:br>
                <a:endParaRPr lang="en-US" altLang="ja-JP" sz="2200" dirty="0"/>
              </a:p>
              <a:p>
                <a:pPr marL="0" indent="0">
                  <a:buNone/>
                </a:pPr>
                <a:endParaRPr lang="en-US" altLang="ja-JP" sz="2200" dirty="0"/>
              </a:p>
              <a:p>
                <a:pPr marL="0" indent="0">
                  <a:buNone/>
                </a:pPr>
                <a14:m>
                  <m:oMath xmlns:m="http://schemas.openxmlformats.org/officeDocument/2006/math">
                    <m:r>
                      <a:rPr lang="en-US" altLang="ja-JP" sz="2200" b="0" i="1" smtClean="0">
                        <a:latin typeface="Cambria Math" panose="02040503050406030204" pitchFamily="18" charset="0"/>
                        <a:ea typeface="Cambria Math" panose="02040503050406030204" pitchFamily="18" charset="0"/>
                      </a:rPr>
                      <m:t>𝑝</m:t>
                    </m:r>
                    <m:r>
                      <a:rPr lang="en-US" altLang="ja-JP" sz="2200" b="0" i="1" smtClean="0">
                        <a:latin typeface="Cambria Math" panose="02040503050406030204" pitchFamily="18" charset="0"/>
                        <a:ea typeface="Cambria Math" panose="02040503050406030204" pitchFamily="18" charset="0"/>
                      </a:rPr>
                      <m:t>,</m:t>
                    </m:r>
                    <m:r>
                      <a:rPr lang="en-US" altLang="ja-JP" sz="2200" b="0" i="1" smtClean="0">
                        <a:latin typeface="Cambria Math" panose="02040503050406030204" pitchFamily="18" charset="0"/>
                        <a:ea typeface="Cambria Math" panose="02040503050406030204" pitchFamily="18" charset="0"/>
                      </a:rPr>
                      <m:t>𝑞</m:t>
                    </m:r>
                    <m:r>
                      <a:rPr lang="en-US" altLang="ja-JP" sz="2200" b="0" i="1" smtClean="0">
                        <a:latin typeface="Cambria Math" panose="02040503050406030204" pitchFamily="18" charset="0"/>
                        <a:ea typeface="Cambria Math" panose="02040503050406030204" pitchFamily="18" charset="0"/>
                      </a:rPr>
                      <m:t>∈</m:t>
                    </m:r>
                    <m:d>
                      <m:dPr>
                        <m:begChr m:val="{"/>
                        <m:endChr m:val="}"/>
                        <m:ctrlPr>
                          <a:rPr lang="en-US" altLang="ja-JP" sz="2200" b="0" i="1" smtClean="0">
                            <a:latin typeface="Cambria Math" panose="02040503050406030204" pitchFamily="18" charset="0"/>
                            <a:ea typeface="Cambria Math" panose="02040503050406030204" pitchFamily="18" charset="0"/>
                          </a:rPr>
                        </m:ctrlPr>
                      </m:dPr>
                      <m:e>
                        <m:r>
                          <a:rPr lang="en-US" altLang="ja-JP" sz="2200" b="0" i="1" smtClean="0">
                            <a:latin typeface="Cambria Math" panose="02040503050406030204" pitchFamily="18" charset="0"/>
                            <a:ea typeface="Cambria Math" panose="02040503050406030204" pitchFamily="18" charset="0"/>
                          </a:rPr>
                          <m:t>0,1,2</m:t>
                        </m:r>
                      </m:e>
                    </m:d>
                    <m:r>
                      <a:rPr lang="ja-JP" altLang="en-US" sz="2200" i="1">
                        <a:latin typeface="Cambria Math" panose="02040503050406030204" pitchFamily="18" charset="0"/>
                        <a:ea typeface="Cambria Math" panose="02040503050406030204" pitchFamily="18" charset="0"/>
                      </a:rPr>
                      <m:t>，</m:t>
                    </m:r>
                    <m:r>
                      <a:rPr lang="en-US" altLang="ja-JP" sz="2200" b="0" i="1" smtClean="0">
                        <a:latin typeface="Cambria Math" panose="02040503050406030204" pitchFamily="18" charset="0"/>
                        <a:ea typeface="Cambria Math" panose="02040503050406030204" pitchFamily="18" charset="0"/>
                      </a:rPr>
                      <m:t>𝑟</m:t>
                    </m:r>
                    <m:r>
                      <a:rPr lang="en-US" altLang="ja-JP" sz="2200" b="0" i="1" smtClean="0">
                        <a:latin typeface="Cambria Math" panose="02040503050406030204" pitchFamily="18" charset="0"/>
                        <a:ea typeface="Cambria Math" panose="02040503050406030204" pitchFamily="18" charset="0"/>
                      </a:rPr>
                      <m:t>=1，</m:t>
                    </m:r>
                    <m:r>
                      <a:rPr lang="en-US" altLang="ja-JP" sz="2200" b="0" i="1" smtClean="0">
                        <a:latin typeface="Cambria Math" panose="02040503050406030204" pitchFamily="18" charset="0"/>
                        <a:ea typeface="Cambria Math" panose="02040503050406030204" pitchFamily="18" charset="0"/>
                      </a:rPr>
                      <m:t>𝑠</m:t>
                    </m:r>
                    <m:r>
                      <a:rPr lang="en-US" altLang="ja-JP" sz="2200" b="0" i="1" smtClean="0">
                        <a:latin typeface="Cambria Math" panose="02040503050406030204" pitchFamily="18" charset="0"/>
                        <a:ea typeface="Cambria Math" panose="02040503050406030204" pitchFamily="18" charset="0"/>
                      </a:rPr>
                      <m:t>∈{0,1}</m:t>
                    </m:r>
                  </m:oMath>
                </a14:m>
                <a:r>
                  <a:rPr lang="en-US" altLang="ja-JP" sz="2200" dirty="0"/>
                  <a:t> </a:t>
                </a:r>
                <a:r>
                  <a:rPr lang="ja-JP" altLang="en-US" sz="2200" dirty="0"/>
                  <a:t>の組み合わせを検討</a:t>
                </a:r>
                <a:r>
                  <a:rPr lang="en-US" altLang="ja-JP" sz="2200" dirty="0"/>
                  <a:t>[4]</a:t>
                </a:r>
              </a:p>
              <a:p>
                <a:pPr lvl="1"/>
                <a:r>
                  <a:rPr lang="ja-JP" altLang="en-US" sz="2200" b="0" dirty="0"/>
                  <a:t>実測値</a:t>
                </a:r>
                <a14:m>
                  <m:oMath xmlns:m="http://schemas.openxmlformats.org/officeDocument/2006/math">
                    <m:r>
                      <a:rPr lang="en-US" altLang="ja-JP" sz="2200" b="0" i="0" smtClean="0">
                        <a:latin typeface="Cambria Math" panose="02040503050406030204" pitchFamily="18" charset="0"/>
                      </a:rPr>
                      <m:t> </m:t>
                    </m:r>
                    <m:r>
                      <a:rPr lang="en-US" altLang="ja-JP" sz="2200" b="0" i="1" smtClean="0">
                        <a:latin typeface="Cambria Math" panose="02040503050406030204" pitchFamily="18" charset="0"/>
                      </a:rPr>
                      <m:t> </m:t>
                    </m:r>
                    <m:r>
                      <a:rPr lang="en-US" altLang="ja-JP" sz="2200" b="0" i="0" smtClean="0">
                        <a:latin typeface="Cambria Math" panose="02040503050406030204" pitchFamily="18" charset="0"/>
                      </a:rPr>
                      <m:t>: </m:t>
                    </m:r>
                    <m:d>
                      <m:dPr>
                        <m:ctrlPr>
                          <a:rPr lang="en-US" altLang="ja-JP" sz="2200" b="0" i="1" smtClean="0">
                            <a:latin typeface="Cambria Math" panose="02040503050406030204" pitchFamily="18" charset="0"/>
                          </a:rPr>
                        </m:ctrlPr>
                      </m:dPr>
                      <m:e>
                        <m:r>
                          <a:rPr lang="en-US" altLang="ja-JP" sz="2200" b="0" i="1" smtClean="0">
                            <a:latin typeface="Cambria Math" panose="02040503050406030204" pitchFamily="18" charset="0"/>
                          </a:rPr>
                          <m:t>𝑝</m:t>
                        </m:r>
                        <m:r>
                          <a:rPr lang="en-US" altLang="ja-JP" sz="2200" b="0" i="1" smtClean="0">
                            <a:latin typeface="Cambria Math" panose="02040503050406030204" pitchFamily="18" charset="0"/>
                          </a:rPr>
                          <m:t>,</m:t>
                        </m:r>
                        <m:r>
                          <a:rPr lang="en-US" altLang="ja-JP" sz="2200" b="0" i="1" smtClean="0">
                            <a:latin typeface="Cambria Math" panose="02040503050406030204" pitchFamily="18" charset="0"/>
                          </a:rPr>
                          <m:t>𝑞</m:t>
                        </m:r>
                        <m:r>
                          <a:rPr lang="en-US" altLang="ja-JP" sz="2200" b="0" i="1" smtClean="0">
                            <a:latin typeface="Cambria Math" panose="02040503050406030204" pitchFamily="18" charset="0"/>
                          </a:rPr>
                          <m:t>,</m:t>
                        </m:r>
                        <m:r>
                          <a:rPr lang="en-US" altLang="ja-JP" sz="2200" b="0" i="1" smtClean="0">
                            <a:latin typeface="Cambria Math" panose="02040503050406030204" pitchFamily="18" charset="0"/>
                          </a:rPr>
                          <m:t>𝑟</m:t>
                        </m:r>
                        <m:r>
                          <a:rPr lang="en-US" altLang="ja-JP" sz="2200" b="0" i="1" smtClean="0">
                            <a:latin typeface="Cambria Math" panose="02040503050406030204" pitchFamily="18" charset="0"/>
                          </a:rPr>
                          <m:t>,</m:t>
                        </m:r>
                        <m:r>
                          <a:rPr lang="en-US" altLang="ja-JP" sz="2200" b="0" i="1" smtClean="0">
                            <a:latin typeface="Cambria Math" panose="02040503050406030204" pitchFamily="18" charset="0"/>
                          </a:rPr>
                          <m:t>𝑠</m:t>
                        </m:r>
                      </m:e>
                    </m:d>
                    <m:r>
                      <a:rPr lang="en-US" altLang="ja-JP" sz="2200" b="0" i="1" smtClean="0">
                        <a:latin typeface="Cambria Math" panose="02040503050406030204" pitchFamily="18" charset="0"/>
                      </a:rPr>
                      <m:t>=</m:t>
                    </m:r>
                    <m:d>
                      <m:dPr>
                        <m:ctrlPr>
                          <a:rPr lang="en-US" altLang="ja-JP" sz="2200" b="0" i="1" smtClean="0">
                            <a:latin typeface="Cambria Math" panose="02040503050406030204" pitchFamily="18" charset="0"/>
                          </a:rPr>
                        </m:ctrlPr>
                      </m:dPr>
                      <m:e>
                        <m:r>
                          <a:rPr lang="en-US" altLang="ja-JP" sz="2200" b="0" i="1" smtClean="0">
                            <a:latin typeface="Cambria Math" panose="02040503050406030204" pitchFamily="18" charset="0"/>
                          </a:rPr>
                          <m:t>2,2,1,1</m:t>
                        </m:r>
                      </m:e>
                    </m:d>
                  </m:oMath>
                </a14:m>
                <a:r>
                  <a:rPr lang="en-US" altLang="ja-JP" sz="2200" dirty="0"/>
                  <a:t> </a:t>
                </a:r>
              </a:p>
              <a:p>
                <a:pPr lvl="1"/>
                <a:r>
                  <a:rPr lang="ja-JP" altLang="en-US" sz="2200" dirty="0"/>
                  <a:t>変動</a:t>
                </a:r>
                <a14:m>
                  <m:oMath xmlns:m="http://schemas.openxmlformats.org/officeDocument/2006/math">
                    <m:r>
                      <a:rPr lang="ja-JP" altLang="en-US" sz="2200" i="1" smtClean="0">
                        <a:latin typeface="Cambria Math" panose="02040503050406030204" pitchFamily="18" charset="0"/>
                      </a:rPr>
                      <m:t>値</m:t>
                    </m:r>
                    <m:r>
                      <a:rPr lang="en-US" altLang="ja-JP" sz="2200" b="0" i="1" smtClean="0">
                        <a:latin typeface="Cambria Math" panose="02040503050406030204" pitchFamily="18" charset="0"/>
                      </a:rPr>
                      <m:t> : </m:t>
                    </m:r>
                    <m:d>
                      <m:dPr>
                        <m:ctrlPr>
                          <a:rPr lang="en-US" altLang="ja-JP" sz="2200" i="1">
                            <a:latin typeface="Cambria Math" panose="02040503050406030204" pitchFamily="18" charset="0"/>
                          </a:rPr>
                        </m:ctrlPr>
                      </m:dPr>
                      <m:e>
                        <m:r>
                          <a:rPr lang="en-US" altLang="ja-JP" sz="2200" i="1">
                            <a:latin typeface="Cambria Math" panose="02040503050406030204" pitchFamily="18" charset="0"/>
                          </a:rPr>
                          <m:t>𝑝</m:t>
                        </m:r>
                        <m:r>
                          <a:rPr lang="en-US" altLang="ja-JP" sz="2200" i="1">
                            <a:latin typeface="Cambria Math" panose="02040503050406030204" pitchFamily="18" charset="0"/>
                          </a:rPr>
                          <m:t>,</m:t>
                        </m:r>
                        <m:r>
                          <a:rPr lang="en-US" altLang="ja-JP" sz="2200" i="1">
                            <a:latin typeface="Cambria Math" panose="02040503050406030204" pitchFamily="18" charset="0"/>
                          </a:rPr>
                          <m:t>𝑞</m:t>
                        </m:r>
                        <m:r>
                          <a:rPr lang="en-US" altLang="ja-JP" sz="2200" i="1">
                            <a:latin typeface="Cambria Math" panose="02040503050406030204" pitchFamily="18" charset="0"/>
                          </a:rPr>
                          <m:t>,</m:t>
                        </m:r>
                        <m:r>
                          <a:rPr lang="en-US" altLang="ja-JP" sz="2200" i="1">
                            <a:latin typeface="Cambria Math" panose="02040503050406030204" pitchFamily="18" charset="0"/>
                          </a:rPr>
                          <m:t>𝑟</m:t>
                        </m:r>
                        <m:r>
                          <a:rPr lang="en-US" altLang="ja-JP" sz="2200" i="1">
                            <a:latin typeface="Cambria Math" panose="02040503050406030204" pitchFamily="18" charset="0"/>
                          </a:rPr>
                          <m:t>,</m:t>
                        </m:r>
                        <m:r>
                          <a:rPr lang="en-US" altLang="ja-JP" sz="2200" i="1">
                            <a:latin typeface="Cambria Math" panose="02040503050406030204" pitchFamily="18" charset="0"/>
                          </a:rPr>
                          <m:t>𝑠</m:t>
                        </m:r>
                      </m:e>
                    </m:d>
                    <m:r>
                      <a:rPr lang="en-US" altLang="ja-JP" sz="2200" i="1">
                        <a:latin typeface="Cambria Math" panose="02040503050406030204" pitchFamily="18" charset="0"/>
                      </a:rPr>
                      <m:t>=</m:t>
                    </m:r>
                    <m:d>
                      <m:dPr>
                        <m:ctrlPr>
                          <a:rPr lang="en-US" altLang="ja-JP" sz="2200" i="1">
                            <a:latin typeface="Cambria Math" panose="02040503050406030204" pitchFamily="18" charset="0"/>
                          </a:rPr>
                        </m:ctrlPr>
                      </m:dPr>
                      <m:e>
                        <m:r>
                          <a:rPr lang="en-US" altLang="ja-JP" sz="2200" i="1">
                            <a:latin typeface="Cambria Math" panose="02040503050406030204" pitchFamily="18" charset="0"/>
                          </a:rPr>
                          <m:t>2,2,1,1</m:t>
                        </m:r>
                      </m:e>
                    </m:d>
                  </m:oMath>
                </a14:m>
                <a:r>
                  <a:rPr lang="en-US" altLang="ja-JP" sz="2200" dirty="0"/>
                  <a:t> </a:t>
                </a:r>
              </a:p>
              <a:p>
                <a:pPr>
                  <a:buFont typeface="Wingdings" panose="05000000000000000000" pitchFamily="2" charset="2"/>
                  <a:buChar char="Ø"/>
                </a:pPr>
                <a:endParaRPr lang="en-US" altLang="ja-JP" dirty="0"/>
              </a:p>
              <a:p>
                <a:pPr>
                  <a:buFont typeface="Wingdings" panose="05000000000000000000" pitchFamily="2" charset="2"/>
                  <a:buChar char="Ø"/>
                </a:pPr>
                <a:endParaRPr lang="en-US" altLang="ja-JP" dirty="0"/>
              </a:p>
            </p:txBody>
          </p:sp>
        </mc:Choice>
        <mc:Fallback xmlns="">
          <p:sp>
            <p:nvSpPr>
              <p:cNvPr id="2" name="コンテンツ プレースホルダー 1">
                <a:extLst>
                  <a:ext uri="{FF2B5EF4-FFF2-40B4-BE49-F238E27FC236}">
                    <a16:creationId xmlns:a16="http://schemas.microsoft.com/office/drawing/2014/main" id="{119DE13E-FEEC-4941-BA54-02EA3CB80D84}"/>
                  </a:ext>
                </a:extLst>
              </p:cNvPr>
              <p:cNvSpPr>
                <a:spLocks noGrp="1" noRot="1" noChangeAspect="1" noMove="1" noResize="1" noEditPoints="1" noAdjustHandles="1" noChangeArrowheads="1" noChangeShapeType="1" noTextEdit="1"/>
              </p:cNvSpPr>
              <p:nvPr>
                <p:ph idx="1"/>
              </p:nvPr>
            </p:nvSpPr>
            <p:spPr>
              <a:blipFill>
                <a:blip r:embed="rId3"/>
                <a:stretch>
                  <a:fillRect l="-931" t="-1434"/>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8C3693A0-7335-4501-AFBA-F374478B8AC6}"/>
              </a:ext>
            </a:extLst>
          </p:cNvPr>
          <p:cNvSpPr>
            <a:spLocks noGrp="1"/>
          </p:cNvSpPr>
          <p:nvPr>
            <p:ph type="sldNum" sz="quarter" idx="12"/>
          </p:nvPr>
        </p:nvSpPr>
        <p:spPr/>
        <p:txBody>
          <a:bodyPr/>
          <a:lstStyle/>
          <a:p>
            <a:fld id="{0FE09158-4641-447D-A5C8-E118829299E3}" type="slidenum">
              <a:rPr kumimoji="1" lang="ja-JP" altLang="en-US" smtClean="0"/>
              <a:pPr/>
              <a:t>8</a:t>
            </a:fld>
            <a:endParaRPr kumimoji="1" lang="ja-JP" altLang="en-US" dirty="0"/>
          </a:p>
        </p:txBody>
      </p:sp>
      <p:sp>
        <p:nvSpPr>
          <p:cNvPr id="4" name="タイトル 3">
            <a:extLst>
              <a:ext uri="{FF2B5EF4-FFF2-40B4-BE49-F238E27FC236}">
                <a16:creationId xmlns:a16="http://schemas.microsoft.com/office/drawing/2014/main" id="{6220ABEC-166D-4190-9DBA-A69D351B6DEF}"/>
              </a:ext>
            </a:extLst>
          </p:cNvPr>
          <p:cNvSpPr>
            <a:spLocks noGrp="1"/>
          </p:cNvSpPr>
          <p:nvPr>
            <p:ph type="title"/>
          </p:nvPr>
        </p:nvSpPr>
        <p:spPr/>
        <p:txBody>
          <a:bodyPr>
            <a:normAutofit/>
          </a:bodyPr>
          <a:lstStyle/>
          <a:p>
            <a:r>
              <a:rPr kumimoji="1" lang="ja-JP" altLang="en-US" sz="3200" dirty="0"/>
              <a:t>共通次数の設定</a:t>
            </a:r>
          </a:p>
        </p:txBody>
      </p:sp>
      <p:sp>
        <p:nvSpPr>
          <p:cNvPr id="5" name="正方形/長方形 4">
            <a:extLst>
              <a:ext uri="{FF2B5EF4-FFF2-40B4-BE49-F238E27FC236}">
                <a16:creationId xmlns:a16="http://schemas.microsoft.com/office/drawing/2014/main" id="{B5D9B0BE-46B4-40DE-8ACF-EBF599477815}"/>
              </a:ext>
            </a:extLst>
          </p:cNvPr>
          <p:cNvSpPr/>
          <p:nvPr/>
        </p:nvSpPr>
        <p:spPr>
          <a:xfrm>
            <a:off x="128823" y="5833044"/>
            <a:ext cx="8302854" cy="954107"/>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altLang="ja-JP" sz="1400" dirty="0"/>
              <a:t>[3]H. </a:t>
            </a:r>
            <a:r>
              <a:rPr lang="en-US" altLang="ja-JP" sz="1400" dirty="0" err="1"/>
              <a:t>Bozdogan</a:t>
            </a:r>
            <a:r>
              <a:rPr lang="en-US" altLang="ja-JP" sz="1400" dirty="0"/>
              <a:t>, “Model selection and Akaike’s Information</a:t>
            </a:r>
            <a:r>
              <a:rPr lang="ja-JP" altLang="en-US" sz="1400" dirty="0"/>
              <a:t> </a:t>
            </a:r>
            <a:r>
              <a:rPr lang="en-US" altLang="ja-JP" sz="1400" dirty="0"/>
              <a:t>Criterion (AIC): The general theory and its analytical extensions,” </a:t>
            </a:r>
            <a:r>
              <a:rPr lang="nl-NL" altLang="ja-JP" sz="1400" dirty="0"/>
              <a:t>Psychometrika, vol.52, no.3, pp.345–370, Sept. </a:t>
            </a:r>
            <a:r>
              <a:rPr lang="en-US" altLang="ja-JP" sz="1400" dirty="0"/>
              <a:t>1987.</a:t>
            </a:r>
          </a:p>
          <a:p>
            <a:r>
              <a:rPr lang="en-US" altLang="ja-JP" sz="1400" dirty="0"/>
              <a:t>[4] P.R. Hansen and A. Lunde, “A forecast comparison of volatility models: does anything beat a GARCH (1, 1)?,” Journal of Applied Econometrics, vol.20, no.7, pp.873–889, March 2005.</a:t>
            </a:r>
          </a:p>
        </p:txBody>
      </p:sp>
      <p:sp>
        <p:nvSpPr>
          <p:cNvPr id="6" name="テキスト ボックス 5">
            <a:extLst>
              <a:ext uri="{FF2B5EF4-FFF2-40B4-BE49-F238E27FC236}">
                <a16:creationId xmlns:a16="http://schemas.microsoft.com/office/drawing/2014/main" id="{689444EC-B84B-4163-8F8C-7906ABA28563}"/>
              </a:ext>
            </a:extLst>
          </p:cNvPr>
          <p:cNvSpPr txBox="1"/>
          <p:nvPr/>
        </p:nvSpPr>
        <p:spPr>
          <a:xfrm>
            <a:off x="5845855" y="673219"/>
            <a:ext cx="3416320" cy="369332"/>
          </a:xfrm>
          <a:prstGeom prst="rect">
            <a:avLst/>
          </a:prstGeom>
          <a:noFill/>
        </p:spPr>
        <p:txBody>
          <a:bodyPr wrap="none" rtlCol="0">
            <a:spAutoFit/>
          </a:bodyPr>
          <a:lstStyle/>
          <a:p>
            <a:r>
              <a:rPr kumimoji="1" lang="ja-JP" altLang="en-US" dirty="0">
                <a:solidFill>
                  <a:schemeClr val="bg1"/>
                </a:solidFill>
              </a:rPr>
              <a:t>～時系列モデリングによる分析</a:t>
            </a:r>
            <a:endParaRPr kumimoji="1" lang="en-US" altLang="ja-JP" dirty="0">
              <a:solidFill>
                <a:schemeClr val="bg1"/>
              </a:solidFill>
            </a:endParaRPr>
          </a:p>
        </p:txBody>
      </p:sp>
    </p:spTree>
    <p:extLst>
      <p:ext uri="{BB962C8B-B14F-4D97-AF65-F5344CB8AC3E}">
        <p14:creationId xmlns:p14="http://schemas.microsoft.com/office/powerpoint/2010/main" val="4108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図 55">
            <a:extLst>
              <a:ext uri="{FF2B5EF4-FFF2-40B4-BE49-F238E27FC236}">
                <a16:creationId xmlns:a16="http://schemas.microsoft.com/office/drawing/2014/main" id="{DF05A02E-D2CF-436C-A7E8-668DAA8335F1}"/>
              </a:ext>
            </a:extLst>
          </p:cNvPr>
          <p:cNvPicPr>
            <a:picLocks noChangeAspect="1"/>
          </p:cNvPicPr>
          <p:nvPr/>
        </p:nvPicPr>
        <p:blipFill>
          <a:blip r:embed="rId3"/>
          <a:stretch>
            <a:fillRect/>
          </a:stretch>
        </p:blipFill>
        <p:spPr>
          <a:xfrm>
            <a:off x="1071013" y="4240376"/>
            <a:ext cx="1178693" cy="1752428"/>
          </a:xfrm>
          <a:prstGeom prst="rect">
            <a:avLst/>
          </a:prstGeom>
        </p:spPr>
      </p:pic>
      <p:pic>
        <p:nvPicPr>
          <p:cNvPr id="59" name="図 58">
            <a:extLst>
              <a:ext uri="{FF2B5EF4-FFF2-40B4-BE49-F238E27FC236}">
                <a16:creationId xmlns:a16="http://schemas.microsoft.com/office/drawing/2014/main" id="{B34E6D1B-E29E-4B14-A9B0-502666DA36DD}"/>
              </a:ext>
            </a:extLst>
          </p:cNvPr>
          <p:cNvPicPr>
            <a:picLocks noChangeAspect="1"/>
          </p:cNvPicPr>
          <p:nvPr/>
        </p:nvPicPr>
        <p:blipFill>
          <a:blip r:embed="rId4"/>
          <a:stretch>
            <a:fillRect/>
          </a:stretch>
        </p:blipFill>
        <p:spPr>
          <a:xfrm>
            <a:off x="4714700" y="3868611"/>
            <a:ext cx="1817367" cy="2366373"/>
          </a:xfrm>
          <a:prstGeom prst="rect">
            <a:avLst/>
          </a:prstGeom>
        </p:spPr>
      </p:pic>
      <p:sp>
        <p:nvSpPr>
          <p:cNvPr id="3" name="スライド番号プレースホルダー 2">
            <a:extLst>
              <a:ext uri="{FF2B5EF4-FFF2-40B4-BE49-F238E27FC236}">
                <a16:creationId xmlns:a16="http://schemas.microsoft.com/office/drawing/2014/main" id="{28138AD3-C1DD-459B-BD47-0E5C15A3BBA6}"/>
              </a:ext>
            </a:extLst>
          </p:cNvPr>
          <p:cNvSpPr>
            <a:spLocks noGrp="1"/>
          </p:cNvSpPr>
          <p:nvPr>
            <p:ph type="sldNum" sz="quarter" idx="12"/>
          </p:nvPr>
        </p:nvSpPr>
        <p:spPr/>
        <p:txBody>
          <a:bodyPr/>
          <a:lstStyle/>
          <a:p>
            <a:fld id="{0FE09158-4641-447D-A5C8-E118829299E3}" type="slidenum">
              <a:rPr kumimoji="1" lang="ja-JP" altLang="en-US" smtClean="0"/>
              <a:pPr/>
              <a:t>9</a:t>
            </a:fld>
            <a:endParaRPr kumimoji="1" lang="ja-JP" altLang="en-US" dirty="0"/>
          </a:p>
        </p:txBody>
      </p:sp>
      <p:sp>
        <p:nvSpPr>
          <p:cNvPr id="4" name="タイトル 3">
            <a:extLst>
              <a:ext uri="{FF2B5EF4-FFF2-40B4-BE49-F238E27FC236}">
                <a16:creationId xmlns:a16="http://schemas.microsoft.com/office/drawing/2014/main" id="{802AA958-82F1-4244-9791-9B5FB9F11B11}"/>
              </a:ext>
            </a:extLst>
          </p:cNvPr>
          <p:cNvSpPr>
            <a:spLocks noGrp="1"/>
          </p:cNvSpPr>
          <p:nvPr>
            <p:ph type="title"/>
          </p:nvPr>
        </p:nvSpPr>
        <p:spPr>
          <a:xfrm>
            <a:off x="287959" y="153067"/>
            <a:ext cx="8507458" cy="771559"/>
          </a:xfrm>
        </p:spPr>
        <p:txBody>
          <a:bodyPr>
            <a:normAutofit/>
          </a:bodyPr>
          <a:lstStyle/>
          <a:p>
            <a:r>
              <a:rPr kumimoji="1" lang="ja-JP" altLang="en-US" sz="3200" dirty="0"/>
              <a:t>実測値に対する回帰結果</a:t>
            </a:r>
          </a:p>
        </p:txBody>
      </p:sp>
      <p:sp>
        <p:nvSpPr>
          <p:cNvPr id="19" name="テキスト ボックス 18">
            <a:extLst>
              <a:ext uri="{FF2B5EF4-FFF2-40B4-BE49-F238E27FC236}">
                <a16:creationId xmlns:a16="http://schemas.microsoft.com/office/drawing/2014/main" id="{2CFA9F90-6C6F-47F3-986B-528A1DBC00CD}"/>
              </a:ext>
            </a:extLst>
          </p:cNvPr>
          <p:cNvSpPr txBox="1"/>
          <p:nvPr/>
        </p:nvSpPr>
        <p:spPr>
          <a:xfrm>
            <a:off x="2997168" y="1083809"/>
            <a:ext cx="2473754" cy="400110"/>
          </a:xfrm>
          <a:prstGeom prst="rect">
            <a:avLst/>
          </a:prstGeom>
          <a:noFill/>
        </p:spPr>
        <p:txBody>
          <a:bodyPr wrap="none" rtlCol="0">
            <a:spAutoFit/>
          </a:bodyPr>
          <a:lstStyle/>
          <a:p>
            <a:r>
              <a:rPr kumimoji="1" lang="en-US" altLang="ja-JP" sz="2000" dirty="0"/>
              <a:t>3/2</a:t>
            </a:r>
            <a:r>
              <a:rPr kumimoji="1" lang="ja-JP" altLang="en-US" sz="2000" dirty="0"/>
              <a:t>（月）</a:t>
            </a:r>
            <a:r>
              <a:rPr kumimoji="1" lang="en-US" altLang="ja-JP" sz="2000" dirty="0"/>
              <a:t>3:00 – 4:00</a:t>
            </a:r>
            <a:endParaRPr kumimoji="1" lang="ja-JP" altLang="en-US" sz="2000" dirty="0"/>
          </a:p>
        </p:txBody>
      </p:sp>
      <p:sp>
        <p:nvSpPr>
          <p:cNvPr id="2" name="コンテンツ プレースホルダー 1">
            <a:extLst>
              <a:ext uri="{FF2B5EF4-FFF2-40B4-BE49-F238E27FC236}">
                <a16:creationId xmlns:a16="http://schemas.microsoft.com/office/drawing/2014/main" id="{DBC9D217-F689-4FA4-9D99-2E080442A197}"/>
              </a:ext>
            </a:extLst>
          </p:cNvPr>
          <p:cNvSpPr>
            <a:spLocks noGrp="1"/>
          </p:cNvSpPr>
          <p:nvPr>
            <p:ph idx="1"/>
          </p:nvPr>
        </p:nvSpPr>
        <p:spPr>
          <a:xfrm>
            <a:off x="287959" y="1314075"/>
            <a:ext cx="8507458" cy="5107951"/>
          </a:xfrm>
        </p:spPr>
        <p:txBody>
          <a:bodyPr/>
          <a:lstStyle/>
          <a:p>
            <a:pPr>
              <a:buFont typeface="Wingdings" panose="05000000000000000000" pitchFamily="2" charset="2"/>
              <a:buChar char="Ø"/>
            </a:pPr>
            <a:endParaRPr lang="en-US" altLang="ja-JP" dirty="0"/>
          </a:p>
          <a:p>
            <a:pPr>
              <a:buFont typeface="Wingdings" panose="05000000000000000000" pitchFamily="2" charset="2"/>
              <a:buChar char="Ø"/>
            </a:pPr>
            <a:endParaRPr lang="en-US" altLang="ja-JP" dirty="0"/>
          </a:p>
          <a:p>
            <a:pPr>
              <a:buFont typeface="Wingdings" panose="05000000000000000000" pitchFamily="2" charset="2"/>
              <a:buChar char="Ø"/>
            </a:pPr>
            <a:endParaRPr lang="en-US" altLang="ja-JP" dirty="0"/>
          </a:p>
          <a:p>
            <a:pPr>
              <a:buFont typeface="Wingdings" panose="05000000000000000000" pitchFamily="2" charset="2"/>
              <a:buChar char="Ø"/>
            </a:pPr>
            <a:endParaRPr lang="en-US" altLang="ja-JP" dirty="0"/>
          </a:p>
          <a:p>
            <a:pPr>
              <a:buFont typeface="Wingdings" panose="05000000000000000000" pitchFamily="2" charset="2"/>
              <a:buChar char="Ø"/>
            </a:pPr>
            <a:endParaRPr lang="en-US" altLang="ja-JP" dirty="0"/>
          </a:p>
          <a:p>
            <a:pPr>
              <a:buFont typeface="Wingdings" panose="05000000000000000000" pitchFamily="2" charset="2"/>
              <a:buChar char="Ø"/>
            </a:pPr>
            <a:endParaRPr lang="en-US" altLang="ja-JP" dirty="0"/>
          </a:p>
          <a:p>
            <a:pPr>
              <a:buFont typeface="Wingdings" panose="05000000000000000000" pitchFamily="2" charset="2"/>
              <a:buChar char="Ø"/>
            </a:pPr>
            <a:endParaRPr lang="en-US" altLang="ja-JP" dirty="0"/>
          </a:p>
          <a:p>
            <a:pPr>
              <a:buFont typeface="Wingdings" panose="05000000000000000000" pitchFamily="2" charset="2"/>
              <a:buChar char="Ø"/>
            </a:pPr>
            <a:endParaRPr lang="en-US" altLang="ja-JP" dirty="0"/>
          </a:p>
          <a:p>
            <a:pPr>
              <a:buFont typeface="Wingdings" panose="05000000000000000000" pitchFamily="2" charset="2"/>
              <a:buChar char="Ø"/>
            </a:pPr>
            <a:endParaRPr lang="en-US" altLang="ja-JP" dirty="0"/>
          </a:p>
          <a:p>
            <a:pPr marL="0" indent="0">
              <a:buNone/>
            </a:pPr>
            <a:endParaRPr kumimoji="1" lang="en-US" altLang="ja-JP" dirty="0"/>
          </a:p>
        </p:txBody>
      </p:sp>
      <p:sp>
        <p:nvSpPr>
          <p:cNvPr id="92" name="テキスト ボックス 91">
            <a:extLst>
              <a:ext uri="{FF2B5EF4-FFF2-40B4-BE49-F238E27FC236}">
                <a16:creationId xmlns:a16="http://schemas.microsoft.com/office/drawing/2014/main" id="{620A6F84-C4AE-429B-8675-C5B72356E045}"/>
              </a:ext>
            </a:extLst>
          </p:cNvPr>
          <p:cNvSpPr txBox="1"/>
          <p:nvPr/>
        </p:nvSpPr>
        <p:spPr>
          <a:xfrm>
            <a:off x="2297184" y="4745086"/>
            <a:ext cx="2036084" cy="769441"/>
          </a:xfrm>
          <a:prstGeom prst="rect">
            <a:avLst/>
          </a:prstGeom>
          <a:noFill/>
        </p:spPr>
        <p:txBody>
          <a:bodyPr wrap="square" rtlCol="0">
            <a:spAutoFit/>
          </a:bodyPr>
          <a:lstStyle/>
          <a:p>
            <a:pPr algn="ctr"/>
            <a:r>
              <a:rPr kumimoji="1" lang="ja-JP" altLang="en-US" sz="2200" dirty="0"/>
              <a:t>細かな変化は</a:t>
            </a:r>
            <a:br>
              <a:rPr kumimoji="1" lang="en-US" altLang="ja-JP" sz="2200" dirty="0"/>
            </a:br>
            <a:r>
              <a:rPr kumimoji="1" lang="ja-JP" altLang="en-US" sz="2200" dirty="0"/>
              <a:t>捉えられない</a:t>
            </a:r>
          </a:p>
        </p:txBody>
      </p:sp>
      <p:sp>
        <p:nvSpPr>
          <p:cNvPr id="98" name="テキスト ボックス 97">
            <a:extLst>
              <a:ext uri="{FF2B5EF4-FFF2-40B4-BE49-F238E27FC236}">
                <a16:creationId xmlns:a16="http://schemas.microsoft.com/office/drawing/2014/main" id="{7F1AA577-C6A8-456F-AEFF-5DDC3210EC4A}"/>
              </a:ext>
            </a:extLst>
          </p:cNvPr>
          <p:cNvSpPr txBox="1"/>
          <p:nvPr/>
        </p:nvSpPr>
        <p:spPr>
          <a:xfrm>
            <a:off x="6955098" y="4614839"/>
            <a:ext cx="1595309" cy="1107996"/>
          </a:xfrm>
          <a:prstGeom prst="rect">
            <a:avLst/>
          </a:prstGeom>
          <a:noFill/>
        </p:spPr>
        <p:txBody>
          <a:bodyPr wrap="none" rtlCol="0">
            <a:spAutoFit/>
          </a:bodyPr>
          <a:lstStyle/>
          <a:p>
            <a:pPr algn="ctr"/>
            <a:r>
              <a:rPr kumimoji="1" lang="ja-JP" altLang="en-US" sz="2200" dirty="0"/>
              <a:t>平均的な</a:t>
            </a:r>
            <a:br>
              <a:rPr kumimoji="1" lang="en-US" altLang="ja-JP" sz="2200" dirty="0"/>
            </a:br>
            <a:r>
              <a:rPr kumimoji="1" lang="ja-JP" altLang="en-US" sz="2200" dirty="0"/>
              <a:t>振る舞いに</a:t>
            </a:r>
            <a:br>
              <a:rPr kumimoji="1" lang="en-US" altLang="ja-JP" sz="2200" dirty="0"/>
            </a:br>
            <a:r>
              <a:rPr kumimoji="1" lang="ja-JP" altLang="en-US" sz="2200" dirty="0"/>
              <a:t>追従</a:t>
            </a:r>
          </a:p>
        </p:txBody>
      </p:sp>
      <p:sp>
        <p:nvSpPr>
          <p:cNvPr id="64" name="四角形: 角を丸くする 63">
            <a:extLst>
              <a:ext uri="{FF2B5EF4-FFF2-40B4-BE49-F238E27FC236}">
                <a16:creationId xmlns:a16="http://schemas.microsoft.com/office/drawing/2014/main" id="{BABC33C0-5CBE-4DE0-98E4-6698B7E391FF}"/>
              </a:ext>
            </a:extLst>
          </p:cNvPr>
          <p:cNvSpPr/>
          <p:nvPr/>
        </p:nvSpPr>
        <p:spPr>
          <a:xfrm>
            <a:off x="1023534" y="4230304"/>
            <a:ext cx="1273650" cy="1707536"/>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200"/>
          </a:p>
        </p:txBody>
      </p:sp>
      <p:sp>
        <p:nvSpPr>
          <p:cNvPr id="61" name="正方形/長方形 60">
            <a:extLst>
              <a:ext uri="{FF2B5EF4-FFF2-40B4-BE49-F238E27FC236}">
                <a16:creationId xmlns:a16="http://schemas.microsoft.com/office/drawing/2014/main" id="{0A14C2BC-3A8D-43AB-984D-1D8111EE0C63}"/>
              </a:ext>
            </a:extLst>
          </p:cNvPr>
          <p:cNvSpPr/>
          <p:nvPr/>
        </p:nvSpPr>
        <p:spPr>
          <a:xfrm>
            <a:off x="2056137" y="6124361"/>
            <a:ext cx="4416594" cy="5054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200"/>
          </a:p>
        </p:txBody>
      </p:sp>
      <p:sp>
        <p:nvSpPr>
          <p:cNvPr id="62" name="テキスト ボックス 61">
            <a:extLst>
              <a:ext uri="{FF2B5EF4-FFF2-40B4-BE49-F238E27FC236}">
                <a16:creationId xmlns:a16="http://schemas.microsoft.com/office/drawing/2014/main" id="{F94DE4F8-5A22-4C7B-AE44-1509E59815BF}"/>
              </a:ext>
            </a:extLst>
          </p:cNvPr>
          <p:cNvSpPr txBox="1"/>
          <p:nvPr/>
        </p:nvSpPr>
        <p:spPr>
          <a:xfrm>
            <a:off x="2016637" y="6182001"/>
            <a:ext cx="4416594" cy="430887"/>
          </a:xfrm>
          <a:prstGeom prst="rect">
            <a:avLst/>
          </a:prstGeom>
          <a:noFill/>
        </p:spPr>
        <p:txBody>
          <a:bodyPr wrap="none" rtlCol="0">
            <a:spAutoFit/>
          </a:bodyPr>
          <a:lstStyle/>
          <a:p>
            <a:r>
              <a:rPr kumimoji="1" lang="ja-JP" altLang="en-US" sz="2200" dirty="0"/>
              <a:t>中期的な変化を捉えることが可能</a:t>
            </a:r>
            <a:endParaRPr kumimoji="1" lang="en-US" altLang="ja-JP" sz="2200" dirty="0"/>
          </a:p>
        </p:txBody>
      </p:sp>
      <p:pic>
        <p:nvPicPr>
          <p:cNvPr id="5" name="図 4">
            <a:extLst>
              <a:ext uri="{FF2B5EF4-FFF2-40B4-BE49-F238E27FC236}">
                <a16:creationId xmlns:a16="http://schemas.microsoft.com/office/drawing/2014/main" id="{D70AC8EE-903E-4AB8-B10B-E7562202224F}"/>
              </a:ext>
            </a:extLst>
          </p:cNvPr>
          <p:cNvPicPr>
            <a:picLocks noChangeAspect="1"/>
          </p:cNvPicPr>
          <p:nvPr/>
        </p:nvPicPr>
        <p:blipFill>
          <a:blip r:embed="rId5"/>
          <a:stretch>
            <a:fillRect/>
          </a:stretch>
        </p:blipFill>
        <p:spPr>
          <a:xfrm>
            <a:off x="1629866" y="1478588"/>
            <a:ext cx="4947688" cy="2597275"/>
          </a:xfrm>
          <a:prstGeom prst="rect">
            <a:avLst/>
          </a:prstGeom>
        </p:spPr>
      </p:pic>
      <p:sp>
        <p:nvSpPr>
          <p:cNvPr id="28" name="テキスト ボックス 27">
            <a:extLst>
              <a:ext uri="{FF2B5EF4-FFF2-40B4-BE49-F238E27FC236}">
                <a16:creationId xmlns:a16="http://schemas.microsoft.com/office/drawing/2014/main" id="{0560F358-E523-46F7-938E-93549ABD88C6}"/>
              </a:ext>
            </a:extLst>
          </p:cNvPr>
          <p:cNvSpPr txBox="1"/>
          <p:nvPr/>
        </p:nvSpPr>
        <p:spPr>
          <a:xfrm>
            <a:off x="2549400" y="1517943"/>
            <a:ext cx="1210588" cy="707886"/>
          </a:xfrm>
          <a:prstGeom prst="rect">
            <a:avLst/>
          </a:prstGeom>
          <a:noFill/>
        </p:spPr>
        <p:txBody>
          <a:bodyPr wrap="none" rtlCol="0">
            <a:spAutoFit/>
          </a:bodyPr>
          <a:lstStyle/>
          <a:p>
            <a:pPr algn="ctr"/>
            <a:r>
              <a:rPr kumimoji="1" lang="ja-JP" altLang="en-US" sz="2000" dirty="0">
                <a:solidFill>
                  <a:schemeClr val="accent6">
                    <a:lumMod val="75000"/>
                  </a:schemeClr>
                </a:solidFill>
              </a:rPr>
              <a:t>信頼区間</a:t>
            </a:r>
            <a:br>
              <a:rPr kumimoji="1" lang="en-US" altLang="ja-JP" sz="2000" dirty="0">
                <a:solidFill>
                  <a:schemeClr val="accent6">
                    <a:lumMod val="75000"/>
                  </a:schemeClr>
                </a:solidFill>
              </a:rPr>
            </a:br>
            <a:r>
              <a:rPr kumimoji="1" lang="en-US" altLang="ja-JP" sz="2000" dirty="0">
                <a:solidFill>
                  <a:schemeClr val="accent6">
                    <a:lumMod val="75000"/>
                  </a:schemeClr>
                </a:solidFill>
              </a:rPr>
              <a:t>(95%)</a:t>
            </a:r>
            <a:endParaRPr kumimoji="1" lang="ja-JP" altLang="en-US" sz="2000" dirty="0">
              <a:solidFill>
                <a:schemeClr val="accent6">
                  <a:lumMod val="75000"/>
                </a:schemeClr>
              </a:solidFill>
            </a:endParaRPr>
          </a:p>
        </p:txBody>
      </p:sp>
      <p:cxnSp>
        <p:nvCxnSpPr>
          <p:cNvPr id="30" name="直線コネクタ 29">
            <a:extLst>
              <a:ext uri="{FF2B5EF4-FFF2-40B4-BE49-F238E27FC236}">
                <a16:creationId xmlns:a16="http://schemas.microsoft.com/office/drawing/2014/main" id="{D955EE67-3C5F-4F9E-8105-623878E871C0}"/>
              </a:ext>
            </a:extLst>
          </p:cNvPr>
          <p:cNvCxnSpPr>
            <a:cxnSpLocks/>
            <a:endCxn id="28" idx="1"/>
          </p:cNvCxnSpPr>
          <p:nvPr/>
        </p:nvCxnSpPr>
        <p:spPr>
          <a:xfrm flipV="1">
            <a:off x="2371477" y="1871886"/>
            <a:ext cx="177923" cy="436389"/>
          </a:xfrm>
          <a:prstGeom prst="line">
            <a:avLst/>
          </a:prstGeom>
        </p:spPr>
        <p:style>
          <a:lnRef idx="3">
            <a:schemeClr val="accent6"/>
          </a:lnRef>
          <a:fillRef idx="0">
            <a:schemeClr val="accent6"/>
          </a:fillRef>
          <a:effectRef idx="2">
            <a:schemeClr val="accent6"/>
          </a:effectRef>
          <a:fontRef idx="minor">
            <a:schemeClr val="tx1"/>
          </a:fontRef>
        </p:style>
      </p:cxnSp>
      <p:sp>
        <p:nvSpPr>
          <p:cNvPr id="31" name="テキスト ボックス 30">
            <a:extLst>
              <a:ext uri="{FF2B5EF4-FFF2-40B4-BE49-F238E27FC236}">
                <a16:creationId xmlns:a16="http://schemas.microsoft.com/office/drawing/2014/main" id="{4875ACF9-BE69-4CA2-B5C2-8F10FEDA2A31}"/>
              </a:ext>
            </a:extLst>
          </p:cNvPr>
          <p:cNvSpPr txBox="1"/>
          <p:nvPr/>
        </p:nvSpPr>
        <p:spPr>
          <a:xfrm>
            <a:off x="4572000" y="1564518"/>
            <a:ext cx="954107" cy="400110"/>
          </a:xfrm>
          <a:prstGeom prst="rect">
            <a:avLst/>
          </a:prstGeom>
          <a:noFill/>
        </p:spPr>
        <p:txBody>
          <a:bodyPr wrap="none" rtlCol="0">
            <a:spAutoFit/>
          </a:bodyPr>
          <a:lstStyle/>
          <a:p>
            <a:r>
              <a:rPr kumimoji="1" lang="ja-JP" altLang="en-US" sz="2000" dirty="0">
                <a:solidFill>
                  <a:schemeClr val="accent1"/>
                </a:solidFill>
              </a:rPr>
              <a:t>実測値</a:t>
            </a:r>
          </a:p>
        </p:txBody>
      </p:sp>
      <p:cxnSp>
        <p:nvCxnSpPr>
          <p:cNvPr id="32" name="直線コネクタ 31">
            <a:extLst>
              <a:ext uri="{FF2B5EF4-FFF2-40B4-BE49-F238E27FC236}">
                <a16:creationId xmlns:a16="http://schemas.microsoft.com/office/drawing/2014/main" id="{F42EBF0F-B366-46F3-AB72-F807DC911737}"/>
              </a:ext>
            </a:extLst>
          </p:cNvPr>
          <p:cNvCxnSpPr>
            <a:cxnSpLocks/>
            <a:endCxn id="31" idx="1"/>
          </p:cNvCxnSpPr>
          <p:nvPr/>
        </p:nvCxnSpPr>
        <p:spPr>
          <a:xfrm flipV="1">
            <a:off x="4338972" y="1764573"/>
            <a:ext cx="233028" cy="35562"/>
          </a:xfrm>
          <a:prstGeom prst="line">
            <a:avLst/>
          </a:prstGeom>
        </p:spPr>
        <p:style>
          <a:lnRef idx="3">
            <a:schemeClr val="accent1"/>
          </a:lnRef>
          <a:fillRef idx="0">
            <a:schemeClr val="accent1"/>
          </a:fillRef>
          <a:effectRef idx="2">
            <a:schemeClr val="accent1"/>
          </a:effectRef>
          <a:fontRef idx="minor">
            <a:schemeClr val="tx1"/>
          </a:fontRef>
        </p:style>
      </p:cxnSp>
      <p:sp>
        <p:nvSpPr>
          <p:cNvPr id="33" name="テキスト ボックス 32">
            <a:extLst>
              <a:ext uri="{FF2B5EF4-FFF2-40B4-BE49-F238E27FC236}">
                <a16:creationId xmlns:a16="http://schemas.microsoft.com/office/drawing/2014/main" id="{311C434E-B199-491F-8EE4-998AAD6A746F}"/>
              </a:ext>
            </a:extLst>
          </p:cNvPr>
          <p:cNvSpPr txBox="1"/>
          <p:nvPr/>
        </p:nvSpPr>
        <p:spPr>
          <a:xfrm>
            <a:off x="5554057" y="1796196"/>
            <a:ext cx="954107" cy="400110"/>
          </a:xfrm>
          <a:prstGeom prst="rect">
            <a:avLst/>
          </a:prstGeom>
          <a:noFill/>
        </p:spPr>
        <p:txBody>
          <a:bodyPr wrap="none" rtlCol="0">
            <a:spAutoFit/>
          </a:bodyPr>
          <a:lstStyle/>
          <a:p>
            <a:r>
              <a:rPr kumimoji="1" lang="ja-JP" altLang="en-US" sz="2000" dirty="0">
                <a:solidFill>
                  <a:srgbClr val="FF0000"/>
                </a:solidFill>
              </a:rPr>
              <a:t>推定値</a:t>
            </a:r>
          </a:p>
        </p:txBody>
      </p:sp>
      <p:cxnSp>
        <p:nvCxnSpPr>
          <p:cNvPr id="35" name="直線コネクタ 34">
            <a:extLst>
              <a:ext uri="{FF2B5EF4-FFF2-40B4-BE49-F238E27FC236}">
                <a16:creationId xmlns:a16="http://schemas.microsoft.com/office/drawing/2014/main" id="{AB5A29CC-C712-4046-A977-287FD9FEE6DF}"/>
              </a:ext>
            </a:extLst>
          </p:cNvPr>
          <p:cNvCxnSpPr>
            <a:cxnSpLocks/>
            <a:stCxn id="33" idx="1"/>
          </p:cNvCxnSpPr>
          <p:nvPr/>
        </p:nvCxnSpPr>
        <p:spPr>
          <a:xfrm flipH="1">
            <a:off x="5300309" y="1996251"/>
            <a:ext cx="253748" cy="589504"/>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40" name="四角形: 角を丸くする 39">
            <a:extLst>
              <a:ext uri="{FF2B5EF4-FFF2-40B4-BE49-F238E27FC236}">
                <a16:creationId xmlns:a16="http://schemas.microsoft.com/office/drawing/2014/main" id="{22B4DE13-8330-4A45-B96D-42980BC591FF}"/>
              </a:ext>
            </a:extLst>
          </p:cNvPr>
          <p:cNvSpPr/>
          <p:nvPr/>
        </p:nvSpPr>
        <p:spPr>
          <a:xfrm>
            <a:off x="4521276" y="2372185"/>
            <a:ext cx="358417" cy="505200"/>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41" name="直線コネクタ 40">
            <a:extLst>
              <a:ext uri="{FF2B5EF4-FFF2-40B4-BE49-F238E27FC236}">
                <a16:creationId xmlns:a16="http://schemas.microsoft.com/office/drawing/2014/main" id="{2C7D5B65-E566-4E5D-A3C6-7110EE58E3F0}"/>
              </a:ext>
            </a:extLst>
          </p:cNvPr>
          <p:cNvCxnSpPr>
            <a:cxnSpLocks/>
          </p:cNvCxnSpPr>
          <p:nvPr/>
        </p:nvCxnSpPr>
        <p:spPr>
          <a:xfrm>
            <a:off x="4536173" y="2847805"/>
            <a:ext cx="64295" cy="1508712"/>
          </a:xfrm>
          <a:prstGeom prst="line">
            <a:avLst/>
          </a:prstGeom>
        </p:spPr>
        <p:style>
          <a:lnRef idx="3">
            <a:schemeClr val="dk1"/>
          </a:lnRef>
          <a:fillRef idx="0">
            <a:schemeClr val="dk1"/>
          </a:fillRef>
          <a:effectRef idx="2">
            <a:schemeClr val="dk1"/>
          </a:effectRef>
          <a:fontRef idx="minor">
            <a:schemeClr val="tx1"/>
          </a:fontRef>
        </p:style>
      </p:cxnSp>
      <p:cxnSp>
        <p:nvCxnSpPr>
          <p:cNvPr id="42" name="直線コネクタ 41">
            <a:extLst>
              <a:ext uri="{FF2B5EF4-FFF2-40B4-BE49-F238E27FC236}">
                <a16:creationId xmlns:a16="http://schemas.microsoft.com/office/drawing/2014/main" id="{6E182A21-03DB-4700-81B0-7EF634C9E838}"/>
              </a:ext>
            </a:extLst>
          </p:cNvPr>
          <p:cNvCxnSpPr>
            <a:cxnSpLocks/>
          </p:cNvCxnSpPr>
          <p:nvPr/>
        </p:nvCxnSpPr>
        <p:spPr>
          <a:xfrm>
            <a:off x="4917017" y="2849033"/>
            <a:ext cx="1727442" cy="1409700"/>
          </a:xfrm>
          <a:prstGeom prst="line">
            <a:avLst/>
          </a:prstGeom>
        </p:spPr>
        <p:style>
          <a:lnRef idx="3">
            <a:schemeClr val="dk1"/>
          </a:lnRef>
          <a:fillRef idx="0">
            <a:schemeClr val="dk1"/>
          </a:fillRef>
          <a:effectRef idx="2">
            <a:schemeClr val="dk1"/>
          </a:effectRef>
          <a:fontRef idx="minor">
            <a:schemeClr val="tx1"/>
          </a:fontRef>
        </p:style>
      </p:cxnSp>
      <p:sp>
        <p:nvSpPr>
          <p:cNvPr id="47" name="四角形: 角を丸くする 46">
            <a:extLst>
              <a:ext uri="{FF2B5EF4-FFF2-40B4-BE49-F238E27FC236}">
                <a16:creationId xmlns:a16="http://schemas.microsoft.com/office/drawing/2014/main" id="{15ADD840-E781-45AB-95D0-39EC748E991E}"/>
              </a:ext>
            </a:extLst>
          </p:cNvPr>
          <p:cNvSpPr/>
          <p:nvPr/>
        </p:nvSpPr>
        <p:spPr>
          <a:xfrm>
            <a:off x="3254846" y="2452360"/>
            <a:ext cx="93721" cy="442692"/>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49" name="直線コネクタ 48">
            <a:extLst>
              <a:ext uri="{FF2B5EF4-FFF2-40B4-BE49-F238E27FC236}">
                <a16:creationId xmlns:a16="http://schemas.microsoft.com/office/drawing/2014/main" id="{30FB0094-4E90-45CF-BD7D-D1D25F52E249}"/>
              </a:ext>
            </a:extLst>
          </p:cNvPr>
          <p:cNvCxnSpPr>
            <a:cxnSpLocks/>
          </p:cNvCxnSpPr>
          <p:nvPr/>
        </p:nvCxnSpPr>
        <p:spPr>
          <a:xfrm flipH="1">
            <a:off x="1119717" y="2882009"/>
            <a:ext cx="2131223" cy="1376724"/>
          </a:xfrm>
          <a:prstGeom prst="line">
            <a:avLst/>
          </a:prstGeom>
        </p:spPr>
        <p:style>
          <a:lnRef idx="3">
            <a:schemeClr val="dk1"/>
          </a:lnRef>
          <a:fillRef idx="0">
            <a:schemeClr val="dk1"/>
          </a:fillRef>
          <a:effectRef idx="2">
            <a:schemeClr val="dk1"/>
          </a:effectRef>
          <a:fontRef idx="minor">
            <a:schemeClr val="tx1"/>
          </a:fontRef>
        </p:style>
      </p:cxnSp>
      <p:cxnSp>
        <p:nvCxnSpPr>
          <p:cNvPr id="50" name="直線コネクタ 49">
            <a:extLst>
              <a:ext uri="{FF2B5EF4-FFF2-40B4-BE49-F238E27FC236}">
                <a16:creationId xmlns:a16="http://schemas.microsoft.com/office/drawing/2014/main" id="{5366E98D-3678-4CBE-8466-8AB50ABF06BB}"/>
              </a:ext>
            </a:extLst>
          </p:cNvPr>
          <p:cNvCxnSpPr>
            <a:cxnSpLocks/>
          </p:cNvCxnSpPr>
          <p:nvPr/>
        </p:nvCxnSpPr>
        <p:spPr>
          <a:xfrm flipH="1">
            <a:off x="2282693" y="2895052"/>
            <a:ext cx="1065874" cy="1503000"/>
          </a:xfrm>
          <a:prstGeom prst="line">
            <a:avLst/>
          </a:prstGeom>
        </p:spPr>
        <p:style>
          <a:lnRef idx="3">
            <a:schemeClr val="dk1"/>
          </a:lnRef>
          <a:fillRef idx="0">
            <a:schemeClr val="dk1"/>
          </a:fillRef>
          <a:effectRef idx="2">
            <a:schemeClr val="dk1"/>
          </a:effectRef>
          <a:fontRef idx="minor">
            <a:schemeClr val="tx1"/>
          </a:fontRef>
        </p:style>
      </p:cxnSp>
      <p:sp>
        <p:nvSpPr>
          <p:cNvPr id="23" name="正方形/長方形 22">
            <a:extLst>
              <a:ext uri="{FF2B5EF4-FFF2-40B4-BE49-F238E27FC236}">
                <a16:creationId xmlns:a16="http://schemas.microsoft.com/office/drawing/2014/main" id="{4D1EDA21-5505-4B2F-9395-82AF604E7207}"/>
              </a:ext>
            </a:extLst>
          </p:cNvPr>
          <p:cNvSpPr/>
          <p:nvPr/>
        </p:nvSpPr>
        <p:spPr>
          <a:xfrm>
            <a:off x="1926167" y="1478588"/>
            <a:ext cx="220895" cy="3932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a:extLst>
              <a:ext uri="{FF2B5EF4-FFF2-40B4-BE49-F238E27FC236}">
                <a16:creationId xmlns:a16="http://schemas.microsoft.com/office/drawing/2014/main" id="{ECDF2C7C-EA07-4419-8EE1-23BF6279E78B}"/>
              </a:ext>
            </a:extLst>
          </p:cNvPr>
          <p:cNvSpPr/>
          <p:nvPr/>
        </p:nvSpPr>
        <p:spPr>
          <a:xfrm>
            <a:off x="1920560" y="2397489"/>
            <a:ext cx="220895" cy="4503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正方形/長方形 62">
            <a:extLst>
              <a:ext uri="{FF2B5EF4-FFF2-40B4-BE49-F238E27FC236}">
                <a16:creationId xmlns:a16="http://schemas.microsoft.com/office/drawing/2014/main" id="{31E69A89-1BAD-4DE9-87DD-7F6B6AE6F210}"/>
              </a:ext>
            </a:extLst>
          </p:cNvPr>
          <p:cNvSpPr/>
          <p:nvPr/>
        </p:nvSpPr>
        <p:spPr>
          <a:xfrm>
            <a:off x="1933316" y="3191933"/>
            <a:ext cx="208140" cy="22960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200"/>
          </a:p>
        </p:txBody>
      </p:sp>
      <p:sp>
        <p:nvSpPr>
          <p:cNvPr id="53" name="楕円 52">
            <a:extLst>
              <a:ext uri="{FF2B5EF4-FFF2-40B4-BE49-F238E27FC236}">
                <a16:creationId xmlns:a16="http://schemas.microsoft.com/office/drawing/2014/main" id="{47F051F8-65F9-42E9-A535-D231CE72A473}"/>
              </a:ext>
            </a:extLst>
          </p:cNvPr>
          <p:cNvSpPr/>
          <p:nvPr/>
        </p:nvSpPr>
        <p:spPr>
          <a:xfrm>
            <a:off x="4860758" y="4204759"/>
            <a:ext cx="365760" cy="15175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200"/>
          </a:p>
        </p:txBody>
      </p:sp>
      <p:sp>
        <p:nvSpPr>
          <p:cNvPr id="68" name="楕円 67">
            <a:extLst>
              <a:ext uri="{FF2B5EF4-FFF2-40B4-BE49-F238E27FC236}">
                <a16:creationId xmlns:a16="http://schemas.microsoft.com/office/drawing/2014/main" id="{55D70E6F-718C-43D2-9735-C70DAAEB40A3}"/>
              </a:ext>
            </a:extLst>
          </p:cNvPr>
          <p:cNvSpPr/>
          <p:nvPr/>
        </p:nvSpPr>
        <p:spPr>
          <a:xfrm>
            <a:off x="6577554" y="4202432"/>
            <a:ext cx="497922" cy="15641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200"/>
          </a:p>
        </p:txBody>
      </p:sp>
      <p:sp>
        <p:nvSpPr>
          <p:cNvPr id="70" name="楕円 69">
            <a:extLst>
              <a:ext uri="{FF2B5EF4-FFF2-40B4-BE49-F238E27FC236}">
                <a16:creationId xmlns:a16="http://schemas.microsoft.com/office/drawing/2014/main" id="{75B43D41-74A1-4171-B7CA-8621CBA15D76}"/>
              </a:ext>
            </a:extLst>
          </p:cNvPr>
          <p:cNvSpPr/>
          <p:nvPr/>
        </p:nvSpPr>
        <p:spPr>
          <a:xfrm>
            <a:off x="5388862" y="5869125"/>
            <a:ext cx="86783" cy="4571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200" dirty="0"/>
          </a:p>
        </p:txBody>
      </p:sp>
      <p:sp>
        <p:nvSpPr>
          <p:cNvPr id="71" name="楕円 70">
            <a:extLst>
              <a:ext uri="{FF2B5EF4-FFF2-40B4-BE49-F238E27FC236}">
                <a16:creationId xmlns:a16="http://schemas.microsoft.com/office/drawing/2014/main" id="{30D41796-9192-422F-996E-5B4EFFC94E0D}"/>
              </a:ext>
            </a:extLst>
          </p:cNvPr>
          <p:cNvSpPr/>
          <p:nvPr/>
        </p:nvSpPr>
        <p:spPr>
          <a:xfrm rot="19048220">
            <a:off x="6966403" y="5768326"/>
            <a:ext cx="214864" cy="11706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200"/>
          </a:p>
        </p:txBody>
      </p:sp>
      <p:sp>
        <p:nvSpPr>
          <p:cNvPr id="76" name="楕円 75">
            <a:extLst>
              <a:ext uri="{FF2B5EF4-FFF2-40B4-BE49-F238E27FC236}">
                <a16:creationId xmlns:a16="http://schemas.microsoft.com/office/drawing/2014/main" id="{A3B701E4-7E54-49AE-AE87-FF67B68EE170}"/>
              </a:ext>
            </a:extLst>
          </p:cNvPr>
          <p:cNvSpPr/>
          <p:nvPr/>
        </p:nvSpPr>
        <p:spPr>
          <a:xfrm>
            <a:off x="6025871" y="5763086"/>
            <a:ext cx="365760" cy="15175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200"/>
          </a:p>
        </p:txBody>
      </p:sp>
      <p:sp>
        <p:nvSpPr>
          <p:cNvPr id="79" name="四角形: 角を丸くする 78">
            <a:extLst>
              <a:ext uri="{FF2B5EF4-FFF2-40B4-BE49-F238E27FC236}">
                <a16:creationId xmlns:a16="http://schemas.microsoft.com/office/drawing/2014/main" id="{2269DCF6-E20F-4ECA-9B44-DE36624687DD}"/>
              </a:ext>
            </a:extLst>
          </p:cNvPr>
          <p:cNvSpPr/>
          <p:nvPr/>
        </p:nvSpPr>
        <p:spPr>
          <a:xfrm>
            <a:off x="4572001" y="4176407"/>
            <a:ext cx="2164260" cy="1774394"/>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200"/>
          </a:p>
        </p:txBody>
      </p:sp>
      <p:sp>
        <p:nvSpPr>
          <p:cNvPr id="36" name="テキスト ボックス 35">
            <a:extLst>
              <a:ext uri="{FF2B5EF4-FFF2-40B4-BE49-F238E27FC236}">
                <a16:creationId xmlns:a16="http://schemas.microsoft.com/office/drawing/2014/main" id="{6DF18DF3-0258-4609-ABA8-C4FAE477F2F5}"/>
              </a:ext>
            </a:extLst>
          </p:cNvPr>
          <p:cNvSpPr txBox="1"/>
          <p:nvPr/>
        </p:nvSpPr>
        <p:spPr>
          <a:xfrm>
            <a:off x="5845855" y="683323"/>
            <a:ext cx="3416320" cy="369332"/>
          </a:xfrm>
          <a:prstGeom prst="rect">
            <a:avLst/>
          </a:prstGeom>
          <a:noFill/>
        </p:spPr>
        <p:txBody>
          <a:bodyPr wrap="none" rtlCol="0">
            <a:spAutoFit/>
          </a:bodyPr>
          <a:lstStyle/>
          <a:p>
            <a:r>
              <a:rPr kumimoji="1" lang="ja-JP" altLang="en-US" dirty="0">
                <a:solidFill>
                  <a:schemeClr val="bg1"/>
                </a:solidFill>
              </a:rPr>
              <a:t>～時系列モデリングによる分析</a:t>
            </a:r>
            <a:endParaRPr kumimoji="1" lang="en-US" altLang="ja-JP" dirty="0">
              <a:solidFill>
                <a:schemeClr val="bg1"/>
              </a:solidFill>
            </a:endParaRPr>
          </a:p>
        </p:txBody>
      </p:sp>
    </p:spTree>
    <p:extLst>
      <p:ext uri="{BB962C8B-B14F-4D97-AF65-F5344CB8AC3E}">
        <p14:creationId xmlns:p14="http://schemas.microsoft.com/office/powerpoint/2010/main" val="670294447"/>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10717</TotalTime>
  <Words>4734</Words>
  <Application>Microsoft Office PowerPoint</Application>
  <PresentationFormat>画面に合わせる (4:3)</PresentationFormat>
  <Paragraphs>390</Paragraphs>
  <Slides>20</Slides>
  <Notes>20</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20</vt:i4>
      </vt:variant>
    </vt:vector>
  </HeadingPairs>
  <TitlesOfParts>
    <vt:vector size="30" baseType="lpstr">
      <vt:lpstr>IPAexMincho</vt:lpstr>
      <vt:lpstr>LMRoman9-Regular</vt:lpstr>
      <vt:lpstr>游ゴシック</vt:lpstr>
      <vt:lpstr>游ゴシック Light</vt:lpstr>
      <vt:lpstr>Arial</vt:lpstr>
      <vt:lpstr>Calibri</vt:lpstr>
      <vt:lpstr>Calibri Light</vt:lpstr>
      <vt:lpstr>Cambria Math</vt:lpstr>
      <vt:lpstr>Wingdings</vt:lpstr>
      <vt:lpstr>Office テーマ</vt:lpstr>
      <vt:lpstr>LTE 環境における応答遅延特性の 時系列モデリングによる分析</vt:lpstr>
      <vt:lpstr>研究背景 : 産業用モニタリングシステム</vt:lpstr>
      <vt:lpstr>研究目的</vt:lpstr>
      <vt:lpstr>以降の発表の流れ</vt:lpstr>
      <vt:lpstr>計測方法</vt:lpstr>
      <vt:lpstr>分析方法</vt:lpstr>
      <vt:lpstr>ARMA-GARCH（ Autoregressive Moving Average – Generalized Autoregressive Conditional Heteroscedasticity） モデル[2]</vt:lpstr>
      <vt:lpstr>共通次数の設定</vt:lpstr>
      <vt:lpstr>実測値に対する回帰結果</vt:lpstr>
      <vt:lpstr>変動値に対する回帰結果</vt:lpstr>
      <vt:lpstr>モデルパラメータによる比較</vt:lpstr>
      <vt:lpstr>時系列モデリングによる異常検知手法</vt:lpstr>
      <vt:lpstr>クラスタリングパラメータの前処理</vt:lpstr>
      <vt:lpstr>クラスタ数の設定</vt:lpstr>
      <vt:lpstr>実測値を用いたクラスタリング 1/3</vt:lpstr>
      <vt:lpstr>実測値を用いたクラスタリング 2/3</vt:lpstr>
      <vt:lpstr>実測値を用いたクラスタリング 3/3</vt:lpstr>
      <vt:lpstr>変動値を用いたクラスタリング</vt:lpstr>
      <vt:lpstr>クラスタリングによる異常検知手法</vt:lpstr>
      <vt:lpstr>まとめと今後の課題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user</dc:creator>
  <cp:lastModifiedBy>user</cp:lastModifiedBy>
  <cp:revision>376</cp:revision>
  <dcterms:created xsi:type="dcterms:W3CDTF">2020-04-27T03:00:58Z</dcterms:created>
  <dcterms:modified xsi:type="dcterms:W3CDTF">2020-05-22T02:40:08Z</dcterms:modified>
</cp:coreProperties>
</file>