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60" r:id="rId4"/>
    <p:sldId id="261" r:id="rId5"/>
    <p:sldId id="262"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3" d="100"/>
          <a:sy n="63" d="100"/>
        </p:scale>
        <p:origin x="134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8D1F411-6597-4652-8DB6-54ECEFE08F0A}" type="datetimeFigureOut">
              <a:rPr kumimoji="1" lang="ja-JP" altLang="en-US" smtClean="0"/>
              <a:t>2020/5/28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7B5D17-E561-4140-B9C0-F7208CFBD5DA}" type="slidenum">
              <a:rPr kumimoji="1" lang="ja-JP" altLang="en-US" smtClean="0"/>
              <a:t>‹#›</a:t>
            </a:fld>
            <a:endParaRPr kumimoji="1" lang="ja-JP" altLang="en-US"/>
          </a:p>
        </p:txBody>
      </p:sp>
    </p:spTree>
    <p:extLst>
      <p:ext uri="{BB962C8B-B14F-4D97-AF65-F5344CB8AC3E}">
        <p14:creationId xmlns:p14="http://schemas.microsoft.com/office/powerpoint/2010/main" val="2166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D1F411-6597-4652-8DB6-54ECEFE08F0A}" type="datetimeFigureOut">
              <a:rPr kumimoji="1" lang="ja-JP" altLang="en-US" smtClean="0"/>
              <a:t>2020/5/28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7B5D17-E561-4140-B9C0-F7208CFBD5DA}" type="slidenum">
              <a:rPr kumimoji="1" lang="ja-JP" altLang="en-US" smtClean="0"/>
              <a:t>‹#›</a:t>
            </a:fld>
            <a:endParaRPr kumimoji="1" lang="ja-JP" altLang="en-US"/>
          </a:p>
        </p:txBody>
      </p:sp>
    </p:spTree>
    <p:extLst>
      <p:ext uri="{BB962C8B-B14F-4D97-AF65-F5344CB8AC3E}">
        <p14:creationId xmlns:p14="http://schemas.microsoft.com/office/powerpoint/2010/main" val="235864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D1F411-6597-4652-8DB6-54ECEFE08F0A}" type="datetimeFigureOut">
              <a:rPr kumimoji="1" lang="ja-JP" altLang="en-US" smtClean="0"/>
              <a:t>2020/5/28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7B5D17-E561-4140-B9C0-F7208CFBD5DA}" type="slidenum">
              <a:rPr kumimoji="1" lang="ja-JP" altLang="en-US" smtClean="0"/>
              <a:t>‹#›</a:t>
            </a:fld>
            <a:endParaRPr kumimoji="1" lang="ja-JP" altLang="en-US"/>
          </a:p>
        </p:txBody>
      </p:sp>
    </p:spTree>
    <p:extLst>
      <p:ext uri="{BB962C8B-B14F-4D97-AF65-F5344CB8AC3E}">
        <p14:creationId xmlns:p14="http://schemas.microsoft.com/office/powerpoint/2010/main" val="47687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D1F411-6597-4652-8DB6-54ECEFE08F0A}" type="datetimeFigureOut">
              <a:rPr kumimoji="1" lang="ja-JP" altLang="en-US" smtClean="0"/>
              <a:t>2020/5/28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7B5D17-E561-4140-B9C0-F7208CFBD5DA}" type="slidenum">
              <a:rPr kumimoji="1" lang="ja-JP" altLang="en-US" smtClean="0"/>
              <a:t>‹#›</a:t>
            </a:fld>
            <a:endParaRPr kumimoji="1" lang="ja-JP" altLang="en-US"/>
          </a:p>
        </p:txBody>
      </p:sp>
    </p:spTree>
    <p:extLst>
      <p:ext uri="{BB962C8B-B14F-4D97-AF65-F5344CB8AC3E}">
        <p14:creationId xmlns:p14="http://schemas.microsoft.com/office/powerpoint/2010/main" val="89521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8D1F411-6597-4652-8DB6-54ECEFE08F0A}" type="datetimeFigureOut">
              <a:rPr kumimoji="1" lang="ja-JP" altLang="en-US" smtClean="0"/>
              <a:t>2020/5/28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7B5D17-E561-4140-B9C0-F7208CFBD5DA}" type="slidenum">
              <a:rPr kumimoji="1" lang="ja-JP" altLang="en-US" smtClean="0"/>
              <a:t>‹#›</a:t>
            </a:fld>
            <a:endParaRPr kumimoji="1" lang="ja-JP" altLang="en-US"/>
          </a:p>
        </p:txBody>
      </p:sp>
    </p:spTree>
    <p:extLst>
      <p:ext uri="{BB962C8B-B14F-4D97-AF65-F5344CB8AC3E}">
        <p14:creationId xmlns:p14="http://schemas.microsoft.com/office/powerpoint/2010/main" val="340688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8D1F411-6597-4652-8DB6-54ECEFE08F0A}" type="datetimeFigureOut">
              <a:rPr kumimoji="1" lang="ja-JP" altLang="en-US" smtClean="0"/>
              <a:t>2020/5/28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67B5D17-E561-4140-B9C0-F7208CFBD5DA}" type="slidenum">
              <a:rPr kumimoji="1" lang="ja-JP" altLang="en-US" smtClean="0"/>
              <a:t>‹#›</a:t>
            </a:fld>
            <a:endParaRPr kumimoji="1" lang="ja-JP" altLang="en-US"/>
          </a:p>
        </p:txBody>
      </p:sp>
    </p:spTree>
    <p:extLst>
      <p:ext uri="{BB962C8B-B14F-4D97-AF65-F5344CB8AC3E}">
        <p14:creationId xmlns:p14="http://schemas.microsoft.com/office/powerpoint/2010/main" val="209960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8D1F411-6597-4652-8DB6-54ECEFE08F0A}" type="datetimeFigureOut">
              <a:rPr kumimoji="1" lang="ja-JP" altLang="en-US" smtClean="0"/>
              <a:t>2020/5/28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67B5D17-E561-4140-B9C0-F7208CFBD5DA}" type="slidenum">
              <a:rPr kumimoji="1" lang="ja-JP" altLang="en-US" smtClean="0"/>
              <a:t>‹#›</a:t>
            </a:fld>
            <a:endParaRPr kumimoji="1" lang="ja-JP" altLang="en-US"/>
          </a:p>
        </p:txBody>
      </p:sp>
    </p:spTree>
    <p:extLst>
      <p:ext uri="{BB962C8B-B14F-4D97-AF65-F5344CB8AC3E}">
        <p14:creationId xmlns:p14="http://schemas.microsoft.com/office/powerpoint/2010/main" val="313223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8D1F411-6597-4652-8DB6-54ECEFE08F0A}" type="datetimeFigureOut">
              <a:rPr kumimoji="1" lang="ja-JP" altLang="en-US" smtClean="0"/>
              <a:t>2020/5/28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67B5D17-E561-4140-B9C0-F7208CFBD5DA}" type="slidenum">
              <a:rPr kumimoji="1" lang="ja-JP" altLang="en-US" smtClean="0"/>
              <a:t>‹#›</a:t>
            </a:fld>
            <a:endParaRPr kumimoji="1" lang="ja-JP" altLang="en-US"/>
          </a:p>
        </p:txBody>
      </p:sp>
    </p:spTree>
    <p:extLst>
      <p:ext uri="{BB962C8B-B14F-4D97-AF65-F5344CB8AC3E}">
        <p14:creationId xmlns:p14="http://schemas.microsoft.com/office/powerpoint/2010/main" val="315664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1F411-6597-4652-8DB6-54ECEFE08F0A}" type="datetimeFigureOut">
              <a:rPr kumimoji="1" lang="ja-JP" altLang="en-US" smtClean="0"/>
              <a:t>2020/5/28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67B5D17-E561-4140-B9C0-F7208CFBD5DA}" type="slidenum">
              <a:rPr kumimoji="1" lang="ja-JP" altLang="en-US" smtClean="0"/>
              <a:t>‹#›</a:t>
            </a:fld>
            <a:endParaRPr kumimoji="1" lang="ja-JP" altLang="en-US"/>
          </a:p>
        </p:txBody>
      </p:sp>
    </p:spTree>
    <p:extLst>
      <p:ext uri="{BB962C8B-B14F-4D97-AF65-F5344CB8AC3E}">
        <p14:creationId xmlns:p14="http://schemas.microsoft.com/office/powerpoint/2010/main" val="121226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8D1F411-6597-4652-8DB6-54ECEFE08F0A}" type="datetimeFigureOut">
              <a:rPr kumimoji="1" lang="ja-JP" altLang="en-US" smtClean="0"/>
              <a:t>2020/5/28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67B5D17-E561-4140-B9C0-F7208CFBD5DA}" type="slidenum">
              <a:rPr kumimoji="1" lang="ja-JP" altLang="en-US" smtClean="0"/>
              <a:t>‹#›</a:t>
            </a:fld>
            <a:endParaRPr kumimoji="1" lang="ja-JP" altLang="en-US"/>
          </a:p>
        </p:txBody>
      </p:sp>
    </p:spTree>
    <p:extLst>
      <p:ext uri="{BB962C8B-B14F-4D97-AF65-F5344CB8AC3E}">
        <p14:creationId xmlns:p14="http://schemas.microsoft.com/office/powerpoint/2010/main" val="132025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8D1F411-6597-4652-8DB6-54ECEFE08F0A}" type="datetimeFigureOut">
              <a:rPr kumimoji="1" lang="ja-JP" altLang="en-US" smtClean="0"/>
              <a:t>2020/5/28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67B5D17-E561-4140-B9C0-F7208CFBD5DA}" type="slidenum">
              <a:rPr kumimoji="1" lang="ja-JP" altLang="en-US" smtClean="0"/>
              <a:t>‹#›</a:t>
            </a:fld>
            <a:endParaRPr kumimoji="1" lang="ja-JP" altLang="en-US"/>
          </a:p>
        </p:txBody>
      </p:sp>
    </p:spTree>
    <p:extLst>
      <p:ext uri="{BB962C8B-B14F-4D97-AF65-F5344CB8AC3E}">
        <p14:creationId xmlns:p14="http://schemas.microsoft.com/office/powerpoint/2010/main" val="418429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1F411-6597-4652-8DB6-54ECEFE08F0A}" type="datetimeFigureOut">
              <a:rPr kumimoji="1" lang="ja-JP" altLang="en-US" smtClean="0"/>
              <a:t>2020/5/28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B5D17-E561-4140-B9C0-F7208CFBD5DA}" type="slidenum">
              <a:rPr kumimoji="1" lang="ja-JP" altLang="en-US" smtClean="0"/>
              <a:t>‹#›</a:t>
            </a:fld>
            <a:endParaRPr kumimoji="1" lang="ja-JP" altLang="en-US"/>
          </a:p>
        </p:txBody>
      </p:sp>
    </p:spTree>
    <p:extLst>
      <p:ext uri="{BB962C8B-B14F-4D97-AF65-F5344CB8AC3E}">
        <p14:creationId xmlns:p14="http://schemas.microsoft.com/office/powerpoint/2010/main" val="4003453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C84BCA-49AF-442B-8621-66071941409A}"/>
              </a:ext>
            </a:extLst>
          </p:cNvPr>
          <p:cNvSpPr>
            <a:spLocks noGrp="1"/>
          </p:cNvSpPr>
          <p:nvPr>
            <p:ph type="title"/>
          </p:nvPr>
        </p:nvSpPr>
        <p:spPr>
          <a:xfrm>
            <a:off x="259859" y="168101"/>
            <a:ext cx="8651752" cy="993931"/>
          </a:xfrm>
        </p:spPr>
        <p:txBody>
          <a:bodyPr>
            <a:normAutofit/>
          </a:bodyPr>
          <a:lstStyle/>
          <a:p>
            <a:r>
              <a:rPr kumimoji="1" lang="ja-JP" altLang="en-US" sz="3200" u="sng" dirty="0"/>
              <a:t>今までの分析結果からわかっている傾向</a:t>
            </a:r>
          </a:p>
        </p:txBody>
      </p:sp>
      <p:sp>
        <p:nvSpPr>
          <p:cNvPr id="3" name="コンテンツ プレースホルダー 2">
            <a:extLst>
              <a:ext uri="{FF2B5EF4-FFF2-40B4-BE49-F238E27FC236}">
                <a16:creationId xmlns:a16="http://schemas.microsoft.com/office/drawing/2014/main" id="{BF4445DC-DC6E-4F50-B20E-6424450B32AA}"/>
              </a:ext>
            </a:extLst>
          </p:cNvPr>
          <p:cNvSpPr>
            <a:spLocks noGrp="1"/>
          </p:cNvSpPr>
          <p:nvPr>
            <p:ph idx="1"/>
          </p:nvPr>
        </p:nvSpPr>
        <p:spPr>
          <a:xfrm>
            <a:off x="259858" y="1495372"/>
            <a:ext cx="8651751" cy="5107504"/>
          </a:xfrm>
        </p:spPr>
        <p:txBody>
          <a:bodyPr>
            <a:normAutofit/>
          </a:bodyPr>
          <a:lstStyle/>
          <a:p>
            <a:pPr marL="457200" indent="-457200">
              <a:buFont typeface="+mj-lt"/>
              <a:buAutoNum type="arabicPeriod"/>
            </a:pPr>
            <a:r>
              <a:rPr kumimoji="1" lang="ja-JP" altLang="en-US" sz="2200" dirty="0"/>
              <a:t>周期性はなく各周波数成分が万遍なく含まれている</a:t>
            </a:r>
            <a:endParaRPr kumimoji="1" lang="en-US" altLang="ja-JP" sz="2200" dirty="0"/>
          </a:p>
          <a:p>
            <a:pPr marL="457200" indent="-457200">
              <a:buFont typeface="+mj-lt"/>
              <a:buAutoNum type="arabicPeriod"/>
            </a:pPr>
            <a:r>
              <a:rPr kumimoji="1" lang="ja-JP" altLang="en-US" sz="2200" dirty="0"/>
              <a:t>平均や分散に曜日や時間帯，場所に応じた顕著な傾向はない</a:t>
            </a:r>
            <a:endParaRPr kumimoji="1" lang="en-US" altLang="ja-JP" sz="2200" dirty="0"/>
          </a:p>
          <a:p>
            <a:pPr marL="457200" indent="-457200">
              <a:buFont typeface="+mj-lt"/>
              <a:buAutoNum type="arabicPeriod"/>
            </a:pPr>
            <a:r>
              <a:rPr kumimoji="1" lang="ja-JP" altLang="en-US" sz="2200" b="1" dirty="0"/>
              <a:t>分布が二つ，三つの分布帯に分かれる</a:t>
            </a:r>
            <a:endParaRPr kumimoji="1" lang="en-US" altLang="ja-JP" sz="2200" b="1" dirty="0"/>
          </a:p>
          <a:p>
            <a:pPr lvl="1">
              <a:buFont typeface="Wingdings" panose="05000000000000000000" pitchFamily="2" charset="2"/>
              <a:buChar char="Ø"/>
            </a:pPr>
            <a:r>
              <a:rPr lang="en-US" altLang="ja-JP" sz="2200" b="1" dirty="0"/>
              <a:t>3</a:t>
            </a:r>
            <a:r>
              <a:rPr lang="ja-JP" altLang="en-US" sz="2200" b="1" dirty="0"/>
              <a:t> 時台が三つの分布帯に分かれやすい様に見えたが未検証</a:t>
            </a:r>
            <a:endParaRPr lang="en-US" altLang="ja-JP" sz="2200" b="1" dirty="0"/>
          </a:p>
          <a:p>
            <a:pPr marL="457200" indent="-457200">
              <a:buFont typeface="+mj-lt"/>
              <a:buAutoNum type="arabicPeriod"/>
            </a:pPr>
            <a:r>
              <a:rPr lang="ja-JP" altLang="en-US" sz="2200" dirty="0"/>
              <a:t>場所やイベント事の有無による顕著な傾向は見られない</a:t>
            </a:r>
            <a:endParaRPr lang="en-US" altLang="ja-JP" sz="2200" dirty="0"/>
          </a:p>
          <a:p>
            <a:pPr marL="457200" indent="-457200">
              <a:buFont typeface="+mj-lt"/>
              <a:buAutoNum type="arabicPeriod"/>
            </a:pPr>
            <a:r>
              <a:rPr lang="ja-JP" altLang="en-US" sz="2200" b="1" dirty="0"/>
              <a:t>実測値に対する時系列モデル回帰では，細かな変動を捉えられないが，中期的な傾向を捉えられる</a:t>
            </a:r>
            <a:endParaRPr lang="en-US" altLang="ja-JP" sz="2200" b="1" dirty="0"/>
          </a:p>
          <a:p>
            <a:pPr marL="457200" indent="-457200">
              <a:buFont typeface="+mj-lt"/>
              <a:buAutoNum type="arabicPeriod"/>
            </a:pPr>
            <a:r>
              <a:rPr lang="ja-JP" altLang="en-US" sz="2200" dirty="0"/>
              <a:t>変動値に対する時系列回帰では，平均的に実測値よりも良い</a:t>
            </a:r>
            <a:br>
              <a:rPr lang="en-US" altLang="ja-JP" sz="2200" dirty="0"/>
            </a:br>
            <a:r>
              <a:rPr lang="ja-JP" altLang="en-US" sz="2200" dirty="0"/>
              <a:t>回帰精度を示す</a:t>
            </a:r>
            <a:endParaRPr lang="en-US" altLang="ja-JP" sz="2200" dirty="0"/>
          </a:p>
          <a:p>
            <a:pPr marL="457200" indent="-457200">
              <a:buFont typeface="+mj-lt"/>
              <a:buAutoNum type="arabicPeriod"/>
            </a:pPr>
            <a:r>
              <a:rPr lang="ja-JP" altLang="en-US" sz="2200" dirty="0"/>
              <a:t>実測値に対するモデルパラメータを基としたクラスタリング</a:t>
            </a:r>
            <a:br>
              <a:rPr lang="en-US" altLang="ja-JP" sz="2200" dirty="0"/>
            </a:br>
            <a:r>
              <a:rPr lang="ja-JP" altLang="en-US" sz="2200" dirty="0"/>
              <a:t>では曜日や時間帯に応じたモバイル通信トラヒックの変化に</a:t>
            </a:r>
            <a:br>
              <a:rPr lang="en-US" altLang="ja-JP" sz="2200" dirty="0"/>
            </a:br>
            <a:r>
              <a:rPr lang="ja-JP" altLang="en-US" sz="2200" dirty="0"/>
              <a:t>応じた傾向がある</a:t>
            </a:r>
            <a:endParaRPr lang="en-US" altLang="ja-JP" sz="2200" dirty="0"/>
          </a:p>
          <a:p>
            <a:endParaRPr lang="en-US" altLang="ja-JP" sz="2200" dirty="0"/>
          </a:p>
        </p:txBody>
      </p:sp>
    </p:spTree>
    <p:extLst>
      <p:ext uri="{BB962C8B-B14F-4D97-AF65-F5344CB8AC3E}">
        <p14:creationId xmlns:p14="http://schemas.microsoft.com/office/powerpoint/2010/main" val="112470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C84BCA-49AF-442B-8621-66071941409A}"/>
              </a:ext>
            </a:extLst>
          </p:cNvPr>
          <p:cNvSpPr>
            <a:spLocks noGrp="1"/>
          </p:cNvSpPr>
          <p:nvPr>
            <p:ph type="title"/>
          </p:nvPr>
        </p:nvSpPr>
        <p:spPr>
          <a:xfrm>
            <a:off x="259857" y="349971"/>
            <a:ext cx="8651752" cy="695780"/>
          </a:xfrm>
        </p:spPr>
        <p:txBody>
          <a:bodyPr>
            <a:normAutofit/>
          </a:bodyPr>
          <a:lstStyle/>
          <a:p>
            <a:r>
              <a:rPr lang="ja-JP" altLang="en-US" sz="3200" u="sng" dirty="0"/>
              <a:t>今後の方針</a:t>
            </a:r>
            <a:endParaRPr kumimoji="1" lang="ja-JP" altLang="en-US" sz="3200" u="sng" dirty="0"/>
          </a:p>
        </p:txBody>
      </p:sp>
      <p:sp>
        <p:nvSpPr>
          <p:cNvPr id="3" name="コンテンツ プレースホルダー 2">
            <a:extLst>
              <a:ext uri="{FF2B5EF4-FFF2-40B4-BE49-F238E27FC236}">
                <a16:creationId xmlns:a16="http://schemas.microsoft.com/office/drawing/2014/main" id="{BF4445DC-DC6E-4F50-B20E-6424450B32AA}"/>
              </a:ext>
            </a:extLst>
          </p:cNvPr>
          <p:cNvSpPr>
            <a:spLocks noGrp="1"/>
          </p:cNvSpPr>
          <p:nvPr>
            <p:ph idx="1"/>
          </p:nvPr>
        </p:nvSpPr>
        <p:spPr>
          <a:xfrm>
            <a:off x="259857" y="1475253"/>
            <a:ext cx="8651751" cy="4971015"/>
          </a:xfrm>
        </p:spPr>
        <p:txBody>
          <a:bodyPr>
            <a:normAutofit/>
          </a:bodyPr>
          <a:lstStyle/>
          <a:p>
            <a:pPr marL="457200" indent="-457200">
              <a:buFont typeface="+mj-lt"/>
              <a:buAutoNum type="arabicPeriod"/>
            </a:pPr>
            <a:r>
              <a:rPr kumimoji="1" lang="ja-JP" altLang="en-US" sz="2200" dirty="0"/>
              <a:t>長期的もしくは通常とは異なるネットワーク利用状況での</a:t>
            </a:r>
            <a:br>
              <a:rPr kumimoji="1" lang="en-US" altLang="ja-JP" sz="2200" dirty="0"/>
            </a:br>
            <a:r>
              <a:rPr kumimoji="1" lang="ja-JP" altLang="en-US" sz="2200" dirty="0"/>
              <a:t>計測データに対して分析を行う</a:t>
            </a:r>
            <a:r>
              <a:rPr lang="ja-JP" altLang="en-US" sz="2200" dirty="0"/>
              <a:t>．これに向けて計測実験を追加で行う．計測対象のサーバは要検討</a:t>
            </a:r>
            <a:endParaRPr lang="en-US" altLang="ja-JP" sz="2200" dirty="0"/>
          </a:p>
          <a:p>
            <a:pPr marL="457200" indent="-457200">
              <a:buFont typeface="+mj-lt"/>
              <a:buAutoNum type="arabicPeriod"/>
            </a:pPr>
            <a:r>
              <a:rPr lang="ja-JP" altLang="en-US" sz="2200" b="1" dirty="0"/>
              <a:t>他の手法と組み合わせることによる異常検知手法の精度向上</a:t>
            </a:r>
            <a:endParaRPr lang="en-US" altLang="ja-JP" sz="2200" b="1" dirty="0"/>
          </a:p>
          <a:p>
            <a:pPr marL="971550" lvl="1" indent="-514350">
              <a:buFont typeface="+mj-lt"/>
              <a:buAutoNum type="romanUcPeriod"/>
            </a:pPr>
            <a:r>
              <a:rPr lang="ja-JP" altLang="en-US" sz="2200" dirty="0"/>
              <a:t>時系列モデルの回帰精度の向上</a:t>
            </a:r>
            <a:endParaRPr lang="en-US" altLang="ja-JP" sz="2200" dirty="0"/>
          </a:p>
          <a:p>
            <a:pPr lvl="2">
              <a:buFont typeface="Wingdings" panose="05000000000000000000" pitchFamily="2" charset="2"/>
              <a:buChar char="Ø"/>
            </a:pPr>
            <a:r>
              <a:rPr lang="ja-JP" altLang="en-US" sz="2200" dirty="0"/>
              <a:t>「データの前処理として </a:t>
            </a:r>
            <a:r>
              <a:rPr lang="en-US" altLang="ja-JP" sz="2200" dirty="0"/>
              <a:t>Box-Cox </a:t>
            </a:r>
            <a:r>
              <a:rPr lang="ja-JP" altLang="en-US" sz="2200" dirty="0"/>
              <a:t>変換や移動平均を取る」「スパイク状の応答遅延を取り除いて回帰を行う」など，</a:t>
            </a:r>
            <a:br>
              <a:rPr lang="en-US" altLang="ja-JP" sz="2200" dirty="0"/>
            </a:br>
            <a:r>
              <a:rPr lang="ja-JP" altLang="en-US" sz="2200" dirty="0"/>
              <a:t>さまざまな方法を実施してきたが，あまり良い成果は</a:t>
            </a:r>
            <a:br>
              <a:rPr lang="en-US" altLang="ja-JP" sz="2200" dirty="0"/>
            </a:br>
            <a:r>
              <a:rPr lang="ja-JP" altLang="en-US" sz="2200" dirty="0"/>
              <a:t>得られていない</a:t>
            </a:r>
            <a:endParaRPr lang="en-US" altLang="ja-JP" sz="2200" dirty="0"/>
          </a:p>
          <a:p>
            <a:pPr marL="971550" lvl="1" indent="-514350">
              <a:buFont typeface="+mj-lt"/>
              <a:buAutoNum type="romanUcPeriod"/>
            </a:pPr>
            <a:r>
              <a:rPr lang="ja-JP" altLang="en-US" sz="2200" b="1" dirty="0"/>
              <a:t>時系列モデルで捉えられない傾向を捉える手法の設計</a:t>
            </a:r>
            <a:endParaRPr lang="en-US" altLang="ja-JP" sz="2200" b="1" dirty="0"/>
          </a:p>
          <a:p>
            <a:pPr marL="457200" indent="-457200">
              <a:buFont typeface="+mj-lt"/>
              <a:buAutoNum type="arabicPeriod"/>
            </a:pPr>
            <a:r>
              <a:rPr lang="ja-JP" altLang="en-US" sz="2200" dirty="0"/>
              <a:t>異常検知手法の設計と検証</a:t>
            </a:r>
            <a:endParaRPr lang="en-US" altLang="ja-JP" sz="2200" dirty="0"/>
          </a:p>
          <a:p>
            <a:pPr lvl="1">
              <a:buFont typeface="Wingdings" panose="05000000000000000000" pitchFamily="2" charset="2"/>
              <a:buChar char="Ø"/>
            </a:pPr>
            <a:r>
              <a:rPr lang="ja-JP" altLang="en-US" sz="2200" dirty="0"/>
              <a:t>異常を明確に定めることと，その異常が発生している状況</a:t>
            </a:r>
            <a:br>
              <a:rPr lang="en-US" altLang="ja-JP" sz="2200" dirty="0"/>
            </a:br>
            <a:r>
              <a:rPr lang="ja-JP" altLang="en-US" sz="2200" dirty="0"/>
              <a:t>で計測したデータが必要</a:t>
            </a:r>
            <a:endParaRPr lang="en-US" altLang="ja-JP" sz="2200" dirty="0"/>
          </a:p>
          <a:p>
            <a:endParaRPr lang="en-US" altLang="ja-JP" sz="2200" b="1" dirty="0"/>
          </a:p>
          <a:p>
            <a:endParaRPr lang="en-US" altLang="ja-JP" sz="2200" b="1" dirty="0"/>
          </a:p>
          <a:p>
            <a:endParaRPr kumimoji="1" lang="ja-JP" altLang="en-US" sz="2200" dirty="0"/>
          </a:p>
        </p:txBody>
      </p:sp>
    </p:spTree>
    <p:extLst>
      <p:ext uri="{BB962C8B-B14F-4D97-AF65-F5344CB8AC3E}">
        <p14:creationId xmlns:p14="http://schemas.microsoft.com/office/powerpoint/2010/main" val="363414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C84BCA-49AF-442B-8621-66071941409A}"/>
              </a:ext>
            </a:extLst>
          </p:cNvPr>
          <p:cNvSpPr>
            <a:spLocks noGrp="1"/>
          </p:cNvSpPr>
          <p:nvPr>
            <p:ph type="title"/>
          </p:nvPr>
        </p:nvSpPr>
        <p:spPr>
          <a:xfrm>
            <a:off x="259859" y="168102"/>
            <a:ext cx="8651752" cy="1079726"/>
          </a:xfrm>
        </p:spPr>
        <p:txBody>
          <a:bodyPr>
            <a:noAutofit/>
          </a:bodyPr>
          <a:lstStyle/>
          <a:p>
            <a:r>
              <a:rPr kumimoji="1" lang="ja-JP" altLang="en-US" sz="3200" u="sng" dirty="0"/>
              <a:t>時系列モデルでは捉えられない傾向とその</a:t>
            </a:r>
            <a:br>
              <a:rPr kumimoji="1" lang="en-US" altLang="ja-JP" sz="3200" u="sng" dirty="0"/>
            </a:br>
            <a:r>
              <a:rPr kumimoji="1" lang="ja-JP" altLang="en-US" sz="3200" u="sng" dirty="0"/>
              <a:t>傾向を捉えるための手法</a:t>
            </a:r>
          </a:p>
        </p:txBody>
      </p:sp>
      <p:sp>
        <p:nvSpPr>
          <p:cNvPr id="3" name="コンテンツ プレースホルダー 2">
            <a:extLst>
              <a:ext uri="{FF2B5EF4-FFF2-40B4-BE49-F238E27FC236}">
                <a16:creationId xmlns:a16="http://schemas.microsoft.com/office/drawing/2014/main" id="{BF4445DC-DC6E-4F50-B20E-6424450B32AA}"/>
              </a:ext>
            </a:extLst>
          </p:cNvPr>
          <p:cNvSpPr>
            <a:spLocks noGrp="1"/>
          </p:cNvSpPr>
          <p:nvPr>
            <p:ph idx="1"/>
          </p:nvPr>
        </p:nvSpPr>
        <p:spPr>
          <a:xfrm>
            <a:off x="259859" y="1434839"/>
            <a:ext cx="8651751" cy="4713366"/>
          </a:xfrm>
        </p:spPr>
        <p:txBody>
          <a:bodyPr>
            <a:normAutofit/>
          </a:bodyPr>
          <a:lstStyle/>
          <a:p>
            <a:pPr marL="457200" indent="-457200">
              <a:buFont typeface="+mj-lt"/>
              <a:buAutoNum type="arabicPeriod"/>
            </a:pPr>
            <a:r>
              <a:rPr lang="ja-JP" altLang="en-US" sz="2200" dirty="0"/>
              <a:t>単発的に発生する大きな応答遅延</a:t>
            </a:r>
            <a:endParaRPr lang="en-US" altLang="ja-JP" sz="2200" dirty="0"/>
          </a:p>
          <a:p>
            <a:pPr marL="971550" lvl="1" indent="-514350">
              <a:buFont typeface="+mj-lt"/>
              <a:buAutoNum type="romanUcPeriod"/>
            </a:pPr>
            <a:r>
              <a:rPr lang="ja-JP" altLang="en-US" sz="2200" dirty="0"/>
              <a:t>発生頻度やその大きさの分布</a:t>
            </a:r>
            <a:endParaRPr lang="en-US" altLang="ja-JP" sz="2200" dirty="0"/>
          </a:p>
          <a:p>
            <a:pPr marL="457200" indent="-457200">
              <a:buFont typeface="+mj-lt"/>
              <a:buAutoNum type="arabicPeriod"/>
            </a:pPr>
            <a:r>
              <a:rPr lang="ja-JP" altLang="en-US" sz="2200" dirty="0"/>
              <a:t>短期的な変動</a:t>
            </a:r>
            <a:endParaRPr lang="en-US" altLang="ja-JP" sz="2200" dirty="0"/>
          </a:p>
          <a:p>
            <a:pPr marL="971550" lvl="1" indent="-514350">
              <a:buFont typeface="+mj-lt"/>
              <a:buAutoNum type="romanUcPeriod"/>
            </a:pPr>
            <a:r>
              <a:rPr lang="ja-JP" altLang="en-US" sz="2200" dirty="0"/>
              <a:t>各計測時点間での分布帯間の遷移を表した確率モデル</a:t>
            </a:r>
            <a:endParaRPr lang="en-US" altLang="ja-JP" sz="2200" dirty="0"/>
          </a:p>
          <a:p>
            <a:pPr marL="457200" indent="-457200">
              <a:buFont typeface="+mj-lt"/>
              <a:buAutoNum type="arabicPeriod"/>
            </a:pPr>
            <a:r>
              <a:rPr lang="ja-JP" altLang="en-US" sz="2200" dirty="0"/>
              <a:t>計測時間帯による分布の違い</a:t>
            </a:r>
            <a:endParaRPr lang="en-US" altLang="ja-JP" sz="2200" dirty="0"/>
          </a:p>
          <a:p>
            <a:pPr marL="971550" lvl="1" indent="-514350">
              <a:buFont typeface="+mj-lt"/>
              <a:buAutoNum type="romanUcPeriod"/>
            </a:pPr>
            <a:r>
              <a:rPr lang="ja-JP" altLang="en-US" sz="2200" dirty="0"/>
              <a:t>金尻先輩が行っていた分布に基づくクラスタリング</a:t>
            </a:r>
            <a:endParaRPr kumimoji="1" lang="ja-JP" altLang="en-US" sz="2200" dirty="0"/>
          </a:p>
        </p:txBody>
      </p:sp>
    </p:spTree>
    <p:extLst>
      <p:ext uri="{BB962C8B-B14F-4D97-AF65-F5344CB8AC3E}">
        <p14:creationId xmlns:p14="http://schemas.microsoft.com/office/powerpoint/2010/main" val="380792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C84BCA-49AF-442B-8621-66071941409A}"/>
              </a:ext>
            </a:extLst>
          </p:cNvPr>
          <p:cNvSpPr>
            <a:spLocks noGrp="1"/>
          </p:cNvSpPr>
          <p:nvPr>
            <p:ph type="title"/>
          </p:nvPr>
        </p:nvSpPr>
        <p:spPr>
          <a:xfrm>
            <a:off x="259857" y="208516"/>
            <a:ext cx="8651752" cy="1019103"/>
          </a:xfrm>
        </p:spPr>
        <p:txBody>
          <a:bodyPr>
            <a:normAutofit/>
          </a:bodyPr>
          <a:lstStyle/>
          <a:p>
            <a:r>
              <a:rPr kumimoji="1" lang="en-US" altLang="ja-JP" sz="3200" u="sng" dirty="0"/>
              <a:t>1. </a:t>
            </a:r>
            <a:r>
              <a:rPr lang="ja-JP" altLang="en-US" sz="3200" u="sng" dirty="0"/>
              <a:t>単発的に発生する大きな応答遅延の傾向を捉えるための発生頻度や分布の分析</a:t>
            </a:r>
            <a:endParaRPr kumimoji="1" lang="ja-JP" altLang="en-US" sz="3200" u="sng" dirty="0"/>
          </a:p>
        </p:txBody>
      </p:sp>
      <p:sp>
        <p:nvSpPr>
          <p:cNvPr id="3" name="コンテンツ プレースホルダー 2">
            <a:extLst>
              <a:ext uri="{FF2B5EF4-FFF2-40B4-BE49-F238E27FC236}">
                <a16:creationId xmlns:a16="http://schemas.microsoft.com/office/drawing/2014/main" id="{BF4445DC-DC6E-4F50-B20E-6424450B32AA}"/>
              </a:ext>
            </a:extLst>
          </p:cNvPr>
          <p:cNvSpPr>
            <a:spLocks noGrp="1"/>
          </p:cNvSpPr>
          <p:nvPr>
            <p:ph idx="1"/>
          </p:nvPr>
        </p:nvSpPr>
        <p:spPr>
          <a:xfrm>
            <a:off x="259857" y="1429785"/>
            <a:ext cx="8651751" cy="4925547"/>
          </a:xfrm>
        </p:spPr>
        <p:txBody>
          <a:bodyPr>
            <a:normAutofit/>
          </a:bodyPr>
          <a:lstStyle/>
          <a:p>
            <a:r>
              <a:rPr kumimoji="1" lang="ja-JP" altLang="en-US" sz="2200" dirty="0"/>
              <a:t>大きな応答遅延　</a:t>
            </a:r>
            <a:r>
              <a:rPr lang="en-US" altLang="ja-JP" sz="2200" dirty="0"/>
              <a:t>:=</a:t>
            </a:r>
            <a:r>
              <a:rPr lang="ja-JP" altLang="en-US" sz="2200" dirty="0"/>
              <a:t>　</a:t>
            </a:r>
            <a:r>
              <a:rPr kumimoji="1" lang="ja-JP" altLang="en-US" sz="2200" u="sng" dirty="0"/>
              <a:t>一定</a:t>
            </a:r>
            <a:r>
              <a:rPr lang="ja-JP" altLang="en-US" sz="2200" u="sng" dirty="0"/>
              <a:t>値</a:t>
            </a:r>
            <a:r>
              <a:rPr kumimoji="1" lang="ja-JP" altLang="en-US" sz="2200" dirty="0"/>
              <a:t>以上の応答遅延</a:t>
            </a:r>
            <a:endParaRPr kumimoji="1" lang="en-US" altLang="ja-JP" sz="2200" dirty="0"/>
          </a:p>
          <a:p>
            <a:pPr marL="898525" indent="-898525">
              <a:buNone/>
            </a:pPr>
            <a:endParaRPr lang="en-US" altLang="ja-JP" sz="2200" dirty="0"/>
          </a:p>
          <a:p>
            <a:pPr marL="898525" indent="-898525">
              <a:buNone/>
            </a:pPr>
            <a:r>
              <a:rPr lang="en-US" altLang="ja-JP" sz="2200" dirty="0"/>
              <a:t>	</a:t>
            </a:r>
            <a:r>
              <a:rPr lang="ja-JP" altLang="en-US" sz="2200" dirty="0"/>
              <a:t>　　　     </a:t>
            </a:r>
            <a:r>
              <a:rPr lang="en-US" altLang="ja-JP" sz="2200" dirty="0"/>
              <a:t>or  :=   </a:t>
            </a:r>
            <a:r>
              <a:rPr lang="ja-JP" altLang="en-US" sz="2200" dirty="0"/>
              <a:t>時系列モデルでの回帰結果において，ノイズ</a:t>
            </a:r>
            <a:br>
              <a:rPr lang="en-US" altLang="ja-JP" sz="2200" dirty="0"/>
            </a:br>
            <a:r>
              <a:rPr lang="en-US" altLang="ja-JP" sz="2200" dirty="0"/>
              <a:t>			  </a:t>
            </a:r>
            <a:r>
              <a:rPr lang="ja-JP" altLang="en-US" sz="2200" dirty="0"/>
              <a:t>項を加味した信頼区間を上に外れた応答遅延</a:t>
            </a:r>
            <a:endParaRPr lang="en-US" altLang="ja-JP" sz="2200" dirty="0"/>
          </a:p>
          <a:p>
            <a:pPr marL="0" indent="0">
              <a:buNone/>
            </a:pPr>
            <a:endParaRPr kumimoji="1" lang="en-US" altLang="ja-JP" sz="2200" dirty="0"/>
          </a:p>
          <a:p>
            <a:r>
              <a:rPr lang="ja-JP" altLang="en-US" sz="2200" dirty="0"/>
              <a:t>発生頻度 　</a:t>
            </a:r>
            <a:r>
              <a:rPr lang="en-US" altLang="ja-JP" sz="2200" dirty="0"/>
              <a:t>:=</a:t>
            </a:r>
            <a:r>
              <a:rPr lang="ja-JP" altLang="en-US" sz="2200" dirty="0"/>
              <a:t>　一時間の区間データに含まれる大きな応答遅延の</a:t>
            </a:r>
            <a:br>
              <a:rPr lang="en-US" altLang="ja-JP" sz="2200" dirty="0"/>
            </a:br>
            <a:r>
              <a:rPr lang="en-US" altLang="ja-JP" sz="2200" dirty="0"/>
              <a:t>		</a:t>
            </a:r>
            <a:r>
              <a:rPr lang="ja-JP" altLang="en-US" sz="2200" dirty="0"/>
              <a:t>　 比率</a:t>
            </a:r>
            <a:endParaRPr lang="en-US" altLang="ja-JP" sz="2200" dirty="0"/>
          </a:p>
          <a:p>
            <a:endParaRPr kumimoji="1" lang="en-US" altLang="ja-JP" sz="2200" dirty="0"/>
          </a:p>
          <a:p>
            <a:r>
              <a:rPr kumimoji="1" lang="ja-JP" altLang="en-US" sz="2200" dirty="0"/>
              <a:t>異常とみなすもの</a:t>
            </a:r>
            <a:endParaRPr kumimoji="1" lang="en-US" altLang="ja-JP" sz="2200" dirty="0"/>
          </a:p>
          <a:p>
            <a:pPr marL="0" indent="0">
              <a:buNone/>
            </a:pPr>
            <a:endParaRPr kumimoji="1" lang="ja-JP" altLang="en-US" sz="2200" dirty="0"/>
          </a:p>
        </p:txBody>
      </p:sp>
      <p:cxnSp>
        <p:nvCxnSpPr>
          <p:cNvPr id="7" name="直線コネクタ 6">
            <a:extLst>
              <a:ext uri="{FF2B5EF4-FFF2-40B4-BE49-F238E27FC236}">
                <a16:creationId xmlns:a16="http://schemas.microsoft.com/office/drawing/2014/main" id="{06CCC041-C2E3-4226-9DCF-7ED958624740}"/>
              </a:ext>
            </a:extLst>
          </p:cNvPr>
          <p:cNvCxnSpPr/>
          <p:nvPr/>
        </p:nvCxnSpPr>
        <p:spPr>
          <a:xfrm>
            <a:off x="3733379" y="1732813"/>
            <a:ext cx="232389" cy="227337"/>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BC0C5814-025E-47CD-BB52-61AE62BD4F10}"/>
                  </a:ext>
                </a:extLst>
              </p:cNvPr>
              <p:cNvSpPr txBox="1"/>
              <p:nvPr/>
            </p:nvSpPr>
            <p:spPr>
              <a:xfrm>
                <a:off x="3965768" y="1788689"/>
                <a:ext cx="3933641" cy="474489"/>
              </a:xfrm>
              <a:prstGeom prst="rect">
                <a:avLst/>
              </a:prstGeom>
              <a:noFill/>
            </p:spPr>
            <p:txBody>
              <a:bodyPr wrap="none" rtlCol="0">
                <a:spAutoFit/>
              </a:bodyPr>
              <a:lstStyle/>
              <a:p>
                <a:r>
                  <a:rPr kumimoji="1" lang="en-US" altLang="ja-JP" sz="2200" b="0" dirty="0"/>
                  <a:t>100 </a:t>
                </a:r>
                <a:r>
                  <a:rPr kumimoji="1" lang="en-US" altLang="ja-JP" sz="2200" b="0" dirty="0" err="1"/>
                  <a:t>ms</a:t>
                </a:r>
                <a:r>
                  <a:rPr kumimoji="1" lang="en-US" altLang="ja-JP" sz="2200" b="0" dirty="0"/>
                  <a:t> </a:t>
                </a:r>
                <a:r>
                  <a:rPr kumimoji="1" lang="ja-JP" altLang="en-US" sz="2200" b="0" dirty="0"/>
                  <a:t>や，</a:t>
                </a:r>
                <a14:m>
                  <m:oMath xmlns:m="http://schemas.openxmlformats.org/officeDocument/2006/math">
                    <m:r>
                      <a:rPr kumimoji="1" lang="en-US" altLang="ja-JP" sz="2200" b="0" i="1" smtClean="0">
                        <a:latin typeface="Cambria Math" panose="02040503050406030204" pitchFamily="18" charset="0"/>
                      </a:rPr>
                      <m:t> </m:t>
                    </m:r>
                    <m:r>
                      <a:rPr kumimoji="1" lang="en-US" altLang="ja-JP" sz="2200" b="0" i="1" smtClean="0">
                        <a:latin typeface="Cambria Math" panose="02040503050406030204" pitchFamily="18" charset="0"/>
                      </a:rPr>
                      <m:t>𝛼</m:t>
                    </m:r>
                    <m:r>
                      <a:rPr kumimoji="1" lang="en-US" altLang="ja-JP" sz="2200" b="0" i="1" smtClean="0">
                        <a:latin typeface="Cambria Math" panose="02040503050406030204" pitchFamily="18" charset="0"/>
                      </a:rPr>
                      <m:t> ∗</m:t>
                    </m:r>
                    <m:d>
                      <m:dPr>
                        <m:ctrlPr>
                          <a:rPr kumimoji="1" lang="en-US" altLang="ja-JP" sz="2200" b="0" i="1" smtClean="0">
                            <a:latin typeface="Cambria Math" panose="02040503050406030204" pitchFamily="18" charset="0"/>
                          </a:rPr>
                        </m:ctrlPr>
                      </m:dPr>
                      <m:e>
                        <m:r>
                          <a:rPr kumimoji="1" lang="ja-JP" altLang="en-US" sz="2200" i="1">
                            <a:latin typeface="Cambria Math" panose="02040503050406030204" pitchFamily="18" charset="0"/>
                          </a:rPr>
                          <m:t>平均値</m:t>
                        </m:r>
                      </m:e>
                    </m:d>
                    <m:r>
                      <a:rPr kumimoji="1" lang="en-US" altLang="ja-JP" sz="2200" b="0" i="1" smtClean="0">
                        <a:latin typeface="Cambria Math" panose="02040503050406030204" pitchFamily="18" charset="0"/>
                      </a:rPr>
                      <m:t> </m:t>
                    </m:r>
                    <m:r>
                      <a:rPr kumimoji="1" lang="ja-JP" altLang="en-US" sz="2200" i="1">
                        <a:latin typeface="Cambria Math" panose="02040503050406030204" pitchFamily="18" charset="0"/>
                      </a:rPr>
                      <m:t>な</m:t>
                    </m:r>
                    <m:r>
                      <a:rPr kumimoji="1" lang="ja-JP" altLang="en-US" sz="2200" i="1" dirty="0">
                        <a:latin typeface="Cambria Math" panose="02040503050406030204" pitchFamily="18" charset="0"/>
                      </a:rPr>
                      <m:t>ど</m:t>
                    </m:r>
                  </m:oMath>
                </a14:m>
                <a:endParaRPr kumimoji="1" lang="en-US" altLang="ja-JP" sz="2200" dirty="0"/>
              </a:p>
            </p:txBody>
          </p:sp>
        </mc:Choice>
        <mc:Fallback>
          <p:sp>
            <p:nvSpPr>
              <p:cNvPr id="8" name="テキスト ボックス 7">
                <a:extLst>
                  <a:ext uri="{FF2B5EF4-FFF2-40B4-BE49-F238E27FC236}">
                    <a16:creationId xmlns:a16="http://schemas.microsoft.com/office/drawing/2014/main" id="{BC0C5814-025E-47CD-BB52-61AE62BD4F10}"/>
                  </a:ext>
                </a:extLst>
              </p:cNvPr>
              <p:cNvSpPr txBox="1">
                <a:spLocks noRot="1" noChangeAspect="1" noMove="1" noResize="1" noEditPoints="1" noAdjustHandles="1" noChangeArrowheads="1" noChangeShapeType="1" noTextEdit="1"/>
              </p:cNvSpPr>
              <p:nvPr/>
            </p:nvSpPr>
            <p:spPr>
              <a:xfrm>
                <a:off x="3965768" y="1788689"/>
                <a:ext cx="3933641" cy="474489"/>
              </a:xfrm>
              <a:prstGeom prst="rect">
                <a:avLst/>
              </a:prstGeom>
              <a:blipFill>
                <a:blip r:embed="rId2"/>
                <a:stretch>
                  <a:fillRect l="-2016" t="-2564" b="-23077"/>
                </a:stretch>
              </a:blipFill>
            </p:spPr>
            <p:txBody>
              <a:bodyPr/>
              <a:lstStyle/>
              <a:p>
                <a:r>
                  <a:rPr lang="ja-JP" altLang="en-US">
                    <a:noFill/>
                  </a:rPr>
                  <a:t> </a:t>
                </a:r>
              </a:p>
            </p:txBody>
          </p:sp>
        </mc:Fallback>
      </mc:AlternateContent>
      <p:cxnSp>
        <p:nvCxnSpPr>
          <p:cNvPr id="10" name="直線矢印コネクタ 9">
            <a:extLst>
              <a:ext uri="{FF2B5EF4-FFF2-40B4-BE49-F238E27FC236}">
                <a16:creationId xmlns:a16="http://schemas.microsoft.com/office/drawing/2014/main" id="{1076EAC1-331F-43B6-B494-878B18AB0F11}"/>
              </a:ext>
            </a:extLst>
          </p:cNvPr>
          <p:cNvCxnSpPr>
            <a:cxnSpLocks/>
          </p:cNvCxnSpPr>
          <p:nvPr/>
        </p:nvCxnSpPr>
        <p:spPr>
          <a:xfrm>
            <a:off x="961692" y="6243031"/>
            <a:ext cx="30738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1D200545-40B1-46CC-BF98-EF71D34E0D0C}"/>
              </a:ext>
            </a:extLst>
          </p:cNvPr>
          <p:cNvSpPr txBox="1"/>
          <p:nvPr/>
        </p:nvSpPr>
        <p:spPr>
          <a:xfrm>
            <a:off x="2612149" y="6404064"/>
            <a:ext cx="1523174" cy="369332"/>
          </a:xfrm>
          <a:prstGeom prst="rect">
            <a:avLst/>
          </a:prstGeom>
          <a:noFill/>
        </p:spPr>
        <p:txBody>
          <a:bodyPr wrap="none" rtlCol="0">
            <a:spAutoFit/>
          </a:bodyPr>
          <a:lstStyle/>
          <a:p>
            <a:r>
              <a:rPr kumimoji="1" lang="ja-JP" altLang="en-US" dirty="0"/>
              <a:t>応答遅延</a:t>
            </a:r>
            <a:r>
              <a:rPr kumimoji="1" lang="en-US" altLang="ja-JP" dirty="0"/>
              <a:t>[</a:t>
            </a:r>
            <a:r>
              <a:rPr kumimoji="1" lang="en-US" altLang="ja-JP" dirty="0" err="1"/>
              <a:t>ms</a:t>
            </a:r>
            <a:r>
              <a:rPr kumimoji="1" lang="en-US" altLang="ja-JP" dirty="0"/>
              <a:t>]</a:t>
            </a:r>
            <a:endParaRPr kumimoji="1" lang="ja-JP" altLang="en-US" dirty="0"/>
          </a:p>
        </p:txBody>
      </p:sp>
      <p:cxnSp>
        <p:nvCxnSpPr>
          <p:cNvPr id="13" name="直線矢印コネクタ 12">
            <a:extLst>
              <a:ext uri="{FF2B5EF4-FFF2-40B4-BE49-F238E27FC236}">
                <a16:creationId xmlns:a16="http://schemas.microsoft.com/office/drawing/2014/main" id="{3E1C766C-C5E8-4223-A8DE-E618BB2BAAAD}"/>
              </a:ext>
            </a:extLst>
          </p:cNvPr>
          <p:cNvCxnSpPr/>
          <p:nvPr/>
        </p:nvCxnSpPr>
        <p:spPr>
          <a:xfrm flipV="1">
            <a:off x="1093042" y="5172021"/>
            <a:ext cx="0" cy="12530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テキスト ボックス 13">
            <a:extLst>
              <a:ext uri="{FF2B5EF4-FFF2-40B4-BE49-F238E27FC236}">
                <a16:creationId xmlns:a16="http://schemas.microsoft.com/office/drawing/2014/main" id="{007FF29D-7E9B-45DD-9FD9-C017F9A909B2}"/>
              </a:ext>
            </a:extLst>
          </p:cNvPr>
          <p:cNvSpPr txBox="1"/>
          <p:nvPr/>
        </p:nvSpPr>
        <p:spPr>
          <a:xfrm>
            <a:off x="446711" y="5153528"/>
            <a:ext cx="646331" cy="369332"/>
          </a:xfrm>
          <a:prstGeom prst="rect">
            <a:avLst/>
          </a:prstGeom>
          <a:noFill/>
        </p:spPr>
        <p:txBody>
          <a:bodyPr wrap="none" rtlCol="0">
            <a:spAutoFit/>
          </a:bodyPr>
          <a:lstStyle/>
          <a:p>
            <a:r>
              <a:rPr kumimoji="1" lang="ja-JP" altLang="en-US" dirty="0"/>
              <a:t>度数</a:t>
            </a:r>
          </a:p>
        </p:txBody>
      </p:sp>
      <p:sp>
        <p:nvSpPr>
          <p:cNvPr id="27" name="テキスト ボックス 26">
            <a:extLst>
              <a:ext uri="{FF2B5EF4-FFF2-40B4-BE49-F238E27FC236}">
                <a16:creationId xmlns:a16="http://schemas.microsoft.com/office/drawing/2014/main" id="{9812718F-AB67-46C2-A55F-3F41615EBEF9}"/>
              </a:ext>
            </a:extLst>
          </p:cNvPr>
          <p:cNvSpPr txBox="1"/>
          <p:nvPr/>
        </p:nvSpPr>
        <p:spPr>
          <a:xfrm>
            <a:off x="1518071" y="6355332"/>
            <a:ext cx="415498" cy="369332"/>
          </a:xfrm>
          <a:prstGeom prst="rect">
            <a:avLst/>
          </a:prstGeom>
          <a:noFill/>
        </p:spPr>
        <p:txBody>
          <a:bodyPr wrap="square" rtlCol="0">
            <a:spAutoFit/>
          </a:bodyPr>
          <a:lstStyle/>
          <a:p>
            <a:r>
              <a:rPr kumimoji="1" lang="ja-JP" altLang="en-US" dirty="0"/>
              <a:t>大</a:t>
            </a:r>
          </a:p>
        </p:txBody>
      </p:sp>
      <p:cxnSp>
        <p:nvCxnSpPr>
          <p:cNvPr id="29" name="直線コネクタ 28">
            <a:extLst>
              <a:ext uri="{FF2B5EF4-FFF2-40B4-BE49-F238E27FC236}">
                <a16:creationId xmlns:a16="http://schemas.microsoft.com/office/drawing/2014/main" id="{3D9DE248-EBCD-42C8-80B4-E747D16AC972}"/>
              </a:ext>
            </a:extLst>
          </p:cNvPr>
          <p:cNvCxnSpPr>
            <a:cxnSpLocks/>
          </p:cNvCxnSpPr>
          <p:nvPr/>
        </p:nvCxnSpPr>
        <p:spPr>
          <a:xfrm>
            <a:off x="1725820" y="6268379"/>
            <a:ext cx="0" cy="0"/>
          </a:xfrm>
          <a:prstGeom prst="line">
            <a:avLst/>
          </a:prstGeom>
        </p:spPr>
        <p:style>
          <a:lnRef idx="2">
            <a:schemeClr val="dk1"/>
          </a:lnRef>
          <a:fillRef idx="0">
            <a:schemeClr val="dk1"/>
          </a:fillRef>
          <a:effectRef idx="1">
            <a:schemeClr val="dk1"/>
          </a:effectRef>
          <a:fontRef idx="minor">
            <a:schemeClr val="tx1"/>
          </a:fontRef>
        </p:style>
      </p:cxnSp>
      <p:cxnSp>
        <p:nvCxnSpPr>
          <p:cNvPr id="33" name="直線コネクタ 32">
            <a:extLst>
              <a:ext uri="{FF2B5EF4-FFF2-40B4-BE49-F238E27FC236}">
                <a16:creationId xmlns:a16="http://schemas.microsoft.com/office/drawing/2014/main" id="{6789B33F-87D7-4690-824A-791A355D45E9}"/>
              </a:ext>
            </a:extLst>
          </p:cNvPr>
          <p:cNvCxnSpPr>
            <a:cxnSpLocks/>
          </p:cNvCxnSpPr>
          <p:nvPr/>
        </p:nvCxnSpPr>
        <p:spPr>
          <a:xfrm>
            <a:off x="1725820" y="6130731"/>
            <a:ext cx="0" cy="201781"/>
          </a:xfrm>
          <a:prstGeom prst="line">
            <a:avLst/>
          </a:prstGeom>
        </p:spPr>
        <p:style>
          <a:lnRef idx="2">
            <a:schemeClr val="dk1"/>
          </a:lnRef>
          <a:fillRef idx="0">
            <a:schemeClr val="dk1"/>
          </a:fillRef>
          <a:effectRef idx="1">
            <a:schemeClr val="dk1"/>
          </a:effectRef>
          <a:fontRef idx="minor">
            <a:schemeClr val="tx1"/>
          </a:fontRef>
        </p:style>
      </p:cxnSp>
      <p:sp>
        <p:nvSpPr>
          <p:cNvPr id="36" name="正方形/長方形 35">
            <a:extLst>
              <a:ext uri="{FF2B5EF4-FFF2-40B4-BE49-F238E27FC236}">
                <a16:creationId xmlns:a16="http://schemas.microsoft.com/office/drawing/2014/main" id="{4C967541-E13E-422C-B3F1-6263648B34DB}"/>
              </a:ext>
            </a:extLst>
          </p:cNvPr>
          <p:cNvSpPr/>
          <p:nvPr/>
        </p:nvSpPr>
        <p:spPr>
          <a:xfrm>
            <a:off x="1765730" y="5707051"/>
            <a:ext cx="113867" cy="5397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22DEC17E-AD78-4F10-B729-C5A45B2F2436}"/>
              </a:ext>
            </a:extLst>
          </p:cNvPr>
          <p:cNvSpPr/>
          <p:nvPr/>
        </p:nvSpPr>
        <p:spPr>
          <a:xfrm>
            <a:off x="2018709" y="6055785"/>
            <a:ext cx="113867" cy="1871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1E75776-4A71-4321-BFC1-B292D3CE1AAC}"/>
              </a:ext>
            </a:extLst>
          </p:cNvPr>
          <p:cNvSpPr/>
          <p:nvPr/>
        </p:nvSpPr>
        <p:spPr>
          <a:xfrm>
            <a:off x="2398508" y="6175181"/>
            <a:ext cx="113867" cy="71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874CEEF0-CC2E-4535-951C-D076167F32F6}"/>
              </a:ext>
            </a:extLst>
          </p:cNvPr>
          <p:cNvSpPr/>
          <p:nvPr/>
        </p:nvSpPr>
        <p:spPr>
          <a:xfrm>
            <a:off x="3668508" y="6175181"/>
            <a:ext cx="113867" cy="71619"/>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249B9247-2E93-4641-99AD-812ED74FC031}"/>
              </a:ext>
            </a:extLst>
          </p:cNvPr>
          <p:cNvSpPr txBox="1"/>
          <p:nvPr/>
        </p:nvSpPr>
        <p:spPr>
          <a:xfrm>
            <a:off x="2034363" y="5193597"/>
            <a:ext cx="2159566" cy="430887"/>
          </a:xfrm>
          <a:prstGeom prst="rect">
            <a:avLst/>
          </a:prstGeom>
          <a:noFill/>
        </p:spPr>
        <p:txBody>
          <a:bodyPr wrap="none" rtlCol="0">
            <a:spAutoFit/>
          </a:bodyPr>
          <a:lstStyle/>
          <a:p>
            <a:r>
              <a:rPr kumimoji="1" lang="ja-JP" altLang="en-US" sz="2200" b="1" dirty="0"/>
              <a:t>大き過ぎるもの</a:t>
            </a:r>
            <a:endParaRPr kumimoji="1" lang="en-US" altLang="ja-JP" sz="2200" b="1" dirty="0"/>
          </a:p>
        </p:txBody>
      </p:sp>
      <p:cxnSp>
        <p:nvCxnSpPr>
          <p:cNvPr id="43" name="直線矢印コネクタ 42">
            <a:extLst>
              <a:ext uri="{FF2B5EF4-FFF2-40B4-BE49-F238E27FC236}">
                <a16:creationId xmlns:a16="http://schemas.microsoft.com/office/drawing/2014/main" id="{FD410ABA-B198-48EB-AB6E-A465DE9A936C}"/>
              </a:ext>
            </a:extLst>
          </p:cNvPr>
          <p:cNvCxnSpPr>
            <a:cxnSpLocks/>
            <a:stCxn id="41" idx="2"/>
            <a:endCxn id="40" idx="1"/>
          </p:cNvCxnSpPr>
          <p:nvPr/>
        </p:nvCxnSpPr>
        <p:spPr>
          <a:xfrm>
            <a:off x="3114146" y="5624484"/>
            <a:ext cx="554362" cy="5865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51304F3D-1AC0-4F6E-9E23-7258D6D36D21}"/>
              </a:ext>
            </a:extLst>
          </p:cNvPr>
          <p:cNvCxnSpPr>
            <a:cxnSpLocks/>
          </p:cNvCxnSpPr>
          <p:nvPr/>
        </p:nvCxnSpPr>
        <p:spPr>
          <a:xfrm>
            <a:off x="4841297" y="6275323"/>
            <a:ext cx="27568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直線矢印コネクタ 46">
            <a:extLst>
              <a:ext uri="{FF2B5EF4-FFF2-40B4-BE49-F238E27FC236}">
                <a16:creationId xmlns:a16="http://schemas.microsoft.com/office/drawing/2014/main" id="{6BEF519D-5275-4E66-8F1D-F786E0D43F92}"/>
              </a:ext>
            </a:extLst>
          </p:cNvPr>
          <p:cNvCxnSpPr/>
          <p:nvPr/>
        </p:nvCxnSpPr>
        <p:spPr>
          <a:xfrm flipV="1">
            <a:off x="5019097" y="5185872"/>
            <a:ext cx="0" cy="13864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テキスト ボックス 47">
            <a:extLst>
              <a:ext uri="{FF2B5EF4-FFF2-40B4-BE49-F238E27FC236}">
                <a16:creationId xmlns:a16="http://schemas.microsoft.com/office/drawing/2014/main" id="{320A2EAA-81A6-4FEA-9FEB-7DF1232CC7B1}"/>
              </a:ext>
            </a:extLst>
          </p:cNvPr>
          <p:cNvSpPr txBox="1"/>
          <p:nvPr/>
        </p:nvSpPr>
        <p:spPr>
          <a:xfrm>
            <a:off x="6766956" y="6350192"/>
            <a:ext cx="930063" cy="369332"/>
          </a:xfrm>
          <a:prstGeom prst="rect">
            <a:avLst/>
          </a:prstGeom>
          <a:noFill/>
        </p:spPr>
        <p:txBody>
          <a:bodyPr wrap="none" rtlCol="0">
            <a:spAutoFit/>
          </a:bodyPr>
          <a:lstStyle/>
          <a:p>
            <a:r>
              <a:rPr kumimoji="1" lang="ja-JP" altLang="en-US" dirty="0"/>
              <a:t>時刻 </a:t>
            </a:r>
            <a:r>
              <a:rPr kumimoji="1" lang="en-US" altLang="ja-JP" dirty="0"/>
              <a:t>[s]</a:t>
            </a:r>
            <a:endParaRPr kumimoji="1" lang="ja-JP" altLang="en-US" dirty="0"/>
          </a:p>
        </p:txBody>
      </p:sp>
      <p:sp>
        <p:nvSpPr>
          <p:cNvPr id="50" name="テキスト ボックス 49">
            <a:extLst>
              <a:ext uri="{FF2B5EF4-FFF2-40B4-BE49-F238E27FC236}">
                <a16:creationId xmlns:a16="http://schemas.microsoft.com/office/drawing/2014/main" id="{F2788AEB-5D19-4F50-BE7D-B2BE4F8C2145}"/>
              </a:ext>
            </a:extLst>
          </p:cNvPr>
          <p:cNvSpPr txBox="1"/>
          <p:nvPr/>
        </p:nvSpPr>
        <p:spPr>
          <a:xfrm>
            <a:off x="4310717" y="5080170"/>
            <a:ext cx="603250" cy="1477328"/>
          </a:xfrm>
          <a:prstGeom prst="rect">
            <a:avLst/>
          </a:prstGeom>
          <a:noFill/>
        </p:spPr>
        <p:txBody>
          <a:bodyPr wrap="square" rtlCol="0">
            <a:spAutoFit/>
          </a:bodyPr>
          <a:lstStyle/>
          <a:p>
            <a:r>
              <a:rPr kumimoji="1" lang="ja-JP" altLang="en-US" dirty="0"/>
              <a:t>応答遅延</a:t>
            </a:r>
            <a:r>
              <a:rPr kumimoji="1" lang="en-US" altLang="ja-JP" dirty="0"/>
              <a:t>[</a:t>
            </a:r>
            <a:r>
              <a:rPr kumimoji="1" lang="en-US" altLang="ja-JP" dirty="0" err="1"/>
              <a:t>ms</a:t>
            </a:r>
            <a:r>
              <a:rPr kumimoji="1" lang="en-US" altLang="ja-JP" dirty="0"/>
              <a:t>]</a:t>
            </a:r>
            <a:endParaRPr kumimoji="1" lang="ja-JP" altLang="en-US" dirty="0"/>
          </a:p>
        </p:txBody>
      </p:sp>
      <p:sp>
        <p:nvSpPr>
          <p:cNvPr id="51" name="フリーフォーム: 図形 50">
            <a:extLst>
              <a:ext uri="{FF2B5EF4-FFF2-40B4-BE49-F238E27FC236}">
                <a16:creationId xmlns:a16="http://schemas.microsoft.com/office/drawing/2014/main" id="{60BE443F-FE0D-488E-93C1-B6CCA34AE965}"/>
              </a:ext>
            </a:extLst>
          </p:cNvPr>
          <p:cNvSpPr/>
          <p:nvPr/>
        </p:nvSpPr>
        <p:spPr>
          <a:xfrm>
            <a:off x="5496417" y="5730991"/>
            <a:ext cx="296975" cy="297049"/>
          </a:xfrm>
          <a:custGeom>
            <a:avLst/>
            <a:gdLst>
              <a:gd name="connsiteX0" fmla="*/ 0 w 228600"/>
              <a:gd name="connsiteY0" fmla="*/ 393700 h 692150"/>
              <a:gd name="connsiteX1" fmla="*/ 12700 w 228600"/>
              <a:gd name="connsiteY1" fmla="*/ 0 h 692150"/>
              <a:gd name="connsiteX2" fmla="*/ 31750 w 228600"/>
              <a:gd name="connsiteY2" fmla="*/ 647700 h 692150"/>
              <a:gd name="connsiteX3" fmla="*/ 57150 w 228600"/>
              <a:gd name="connsiteY3" fmla="*/ 196850 h 692150"/>
              <a:gd name="connsiteX4" fmla="*/ 76200 w 228600"/>
              <a:gd name="connsiteY4" fmla="*/ 514350 h 692150"/>
              <a:gd name="connsiteX5" fmla="*/ 114300 w 228600"/>
              <a:gd name="connsiteY5" fmla="*/ 69850 h 692150"/>
              <a:gd name="connsiteX6" fmla="*/ 114300 w 228600"/>
              <a:gd name="connsiteY6" fmla="*/ 552450 h 692150"/>
              <a:gd name="connsiteX7" fmla="*/ 146050 w 228600"/>
              <a:gd name="connsiteY7" fmla="*/ 50800 h 692150"/>
              <a:gd name="connsiteX8" fmla="*/ 158750 w 228600"/>
              <a:gd name="connsiteY8" fmla="*/ 412750 h 692150"/>
              <a:gd name="connsiteX9" fmla="*/ 184150 w 228600"/>
              <a:gd name="connsiteY9" fmla="*/ 260350 h 692150"/>
              <a:gd name="connsiteX10" fmla="*/ 165100 w 228600"/>
              <a:gd name="connsiteY10" fmla="*/ 692150 h 692150"/>
              <a:gd name="connsiteX11" fmla="*/ 228600 w 228600"/>
              <a:gd name="connsiteY11" fmla="*/ 209550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 h="692150">
                <a:moveTo>
                  <a:pt x="0" y="393700"/>
                </a:moveTo>
                <a:lnTo>
                  <a:pt x="12700" y="0"/>
                </a:lnTo>
                <a:lnTo>
                  <a:pt x="31750" y="647700"/>
                </a:lnTo>
                <a:lnTo>
                  <a:pt x="57150" y="196850"/>
                </a:lnTo>
                <a:lnTo>
                  <a:pt x="76200" y="514350"/>
                </a:lnTo>
                <a:lnTo>
                  <a:pt x="114300" y="69850"/>
                </a:lnTo>
                <a:lnTo>
                  <a:pt x="114300" y="552450"/>
                </a:lnTo>
                <a:lnTo>
                  <a:pt x="146050" y="50800"/>
                </a:lnTo>
                <a:lnTo>
                  <a:pt x="158750" y="412750"/>
                </a:lnTo>
                <a:lnTo>
                  <a:pt x="184150" y="260350"/>
                </a:lnTo>
                <a:lnTo>
                  <a:pt x="165100" y="692150"/>
                </a:lnTo>
                <a:lnTo>
                  <a:pt x="228600" y="2095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図形 51">
            <a:extLst>
              <a:ext uri="{FF2B5EF4-FFF2-40B4-BE49-F238E27FC236}">
                <a16:creationId xmlns:a16="http://schemas.microsoft.com/office/drawing/2014/main" id="{165FFF17-9808-454F-B059-8FF5AB60CDF1}"/>
              </a:ext>
            </a:extLst>
          </p:cNvPr>
          <p:cNvSpPr/>
          <p:nvPr/>
        </p:nvSpPr>
        <p:spPr>
          <a:xfrm>
            <a:off x="5793392" y="5682388"/>
            <a:ext cx="296975" cy="297049"/>
          </a:xfrm>
          <a:custGeom>
            <a:avLst/>
            <a:gdLst>
              <a:gd name="connsiteX0" fmla="*/ 0 w 228600"/>
              <a:gd name="connsiteY0" fmla="*/ 393700 h 692150"/>
              <a:gd name="connsiteX1" fmla="*/ 12700 w 228600"/>
              <a:gd name="connsiteY1" fmla="*/ 0 h 692150"/>
              <a:gd name="connsiteX2" fmla="*/ 31750 w 228600"/>
              <a:gd name="connsiteY2" fmla="*/ 647700 h 692150"/>
              <a:gd name="connsiteX3" fmla="*/ 57150 w 228600"/>
              <a:gd name="connsiteY3" fmla="*/ 196850 h 692150"/>
              <a:gd name="connsiteX4" fmla="*/ 76200 w 228600"/>
              <a:gd name="connsiteY4" fmla="*/ 514350 h 692150"/>
              <a:gd name="connsiteX5" fmla="*/ 114300 w 228600"/>
              <a:gd name="connsiteY5" fmla="*/ 69850 h 692150"/>
              <a:gd name="connsiteX6" fmla="*/ 114300 w 228600"/>
              <a:gd name="connsiteY6" fmla="*/ 552450 h 692150"/>
              <a:gd name="connsiteX7" fmla="*/ 146050 w 228600"/>
              <a:gd name="connsiteY7" fmla="*/ 50800 h 692150"/>
              <a:gd name="connsiteX8" fmla="*/ 158750 w 228600"/>
              <a:gd name="connsiteY8" fmla="*/ 412750 h 692150"/>
              <a:gd name="connsiteX9" fmla="*/ 184150 w 228600"/>
              <a:gd name="connsiteY9" fmla="*/ 260350 h 692150"/>
              <a:gd name="connsiteX10" fmla="*/ 165100 w 228600"/>
              <a:gd name="connsiteY10" fmla="*/ 692150 h 692150"/>
              <a:gd name="connsiteX11" fmla="*/ 228600 w 228600"/>
              <a:gd name="connsiteY11" fmla="*/ 209550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 h="692150">
                <a:moveTo>
                  <a:pt x="0" y="393700"/>
                </a:moveTo>
                <a:lnTo>
                  <a:pt x="12700" y="0"/>
                </a:lnTo>
                <a:lnTo>
                  <a:pt x="31750" y="647700"/>
                </a:lnTo>
                <a:lnTo>
                  <a:pt x="57150" y="196850"/>
                </a:lnTo>
                <a:lnTo>
                  <a:pt x="76200" y="514350"/>
                </a:lnTo>
                <a:lnTo>
                  <a:pt x="114300" y="69850"/>
                </a:lnTo>
                <a:lnTo>
                  <a:pt x="114300" y="552450"/>
                </a:lnTo>
                <a:lnTo>
                  <a:pt x="146050" y="50800"/>
                </a:lnTo>
                <a:lnTo>
                  <a:pt x="158750" y="412750"/>
                </a:lnTo>
                <a:lnTo>
                  <a:pt x="184150" y="260350"/>
                </a:lnTo>
                <a:lnTo>
                  <a:pt x="165100" y="692150"/>
                </a:lnTo>
                <a:lnTo>
                  <a:pt x="228600" y="2095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89164EFD-7727-48F2-8D0C-BBDD9C1E0180}"/>
              </a:ext>
            </a:extLst>
          </p:cNvPr>
          <p:cNvSpPr/>
          <p:nvPr/>
        </p:nvSpPr>
        <p:spPr>
          <a:xfrm rot="10800000">
            <a:off x="6190073" y="5727487"/>
            <a:ext cx="296975" cy="297049"/>
          </a:xfrm>
          <a:custGeom>
            <a:avLst/>
            <a:gdLst>
              <a:gd name="connsiteX0" fmla="*/ 0 w 228600"/>
              <a:gd name="connsiteY0" fmla="*/ 393700 h 692150"/>
              <a:gd name="connsiteX1" fmla="*/ 12700 w 228600"/>
              <a:gd name="connsiteY1" fmla="*/ 0 h 692150"/>
              <a:gd name="connsiteX2" fmla="*/ 31750 w 228600"/>
              <a:gd name="connsiteY2" fmla="*/ 647700 h 692150"/>
              <a:gd name="connsiteX3" fmla="*/ 57150 w 228600"/>
              <a:gd name="connsiteY3" fmla="*/ 196850 h 692150"/>
              <a:gd name="connsiteX4" fmla="*/ 76200 w 228600"/>
              <a:gd name="connsiteY4" fmla="*/ 514350 h 692150"/>
              <a:gd name="connsiteX5" fmla="*/ 114300 w 228600"/>
              <a:gd name="connsiteY5" fmla="*/ 69850 h 692150"/>
              <a:gd name="connsiteX6" fmla="*/ 114300 w 228600"/>
              <a:gd name="connsiteY6" fmla="*/ 552450 h 692150"/>
              <a:gd name="connsiteX7" fmla="*/ 146050 w 228600"/>
              <a:gd name="connsiteY7" fmla="*/ 50800 h 692150"/>
              <a:gd name="connsiteX8" fmla="*/ 158750 w 228600"/>
              <a:gd name="connsiteY8" fmla="*/ 412750 h 692150"/>
              <a:gd name="connsiteX9" fmla="*/ 184150 w 228600"/>
              <a:gd name="connsiteY9" fmla="*/ 260350 h 692150"/>
              <a:gd name="connsiteX10" fmla="*/ 165100 w 228600"/>
              <a:gd name="connsiteY10" fmla="*/ 692150 h 692150"/>
              <a:gd name="connsiteX11" fmla="*/ 228600 w 228600"/>
              <a:gd name="connsiteY11" fmla="*/ 209550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 h="692150">
                <a:moveTo>
                  <a:pt x="0" y="393700"/>
                </a:moveTo>
                <a:lnTo>
                  <a:pt x="12700" y="0"/>
                </a:lnTo>
                <a:lnTo>
                  <a:pt x="31750" y="647700"/>
                </a:lnTo>
                <a:lnTo>
                  <a:pt x="57150" y="196850"/>
                </a:lnTo>
                <a:lnTo>
                  <a:pt x="76200" y="514350"/>
                </a:lnTo>
                <a:lnTo>
                  <a:pt x="114300" y="69850"/>
                </a:lnTo>
                <a:lnTo>
                  <a:pt x="114300" y="552450"/>
                </a:lnTo>
                <a:lnTo>
                  <a:pt x="146050" y="50800"/>
                </a:lnTo>
                <a:lnTo>
                  <a:pt x="158750" y="412750"/>
                </a:lnTo>
                <a:lnTo>
                  <a:pt x="184150" y="260350"/>
                </a:lnTo>
                <a:lnTo>
                  <a:pt x="165100" y="692150"/>
                </a:lnTo>
                <a:lnTo>
                  <a:pt x="228600" y="2095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1E310CC1-53C2-4717-A52F-1D627000EDB5}"/>
              </a:ext>
            </a:extLst>
          </p:cNvPr>
          <p:cNvSpPr/>
          <p:nvPr/>
        </p:nvSpPr>
        <p:spPr>
          <a:xfrm>
            <a:off x="6087869" y="5190419"/>
            <a:ext cx="38100" cy="704850"/>
          </a:xfrm>
          <a:custGeom>
            <a:avLst/>
            <a:gdLst>
              <a:gd name="connsiteX0" fmla="*/ 0 w 38100"/>
              <a:gd name="connsiteY0" fmla="*/ 622300 h 704850"/>
              <a:gd name="connsiteX1" fmla="*/ 25400 w 38100"/>
              <a:gd name="connsiteY1" fmla="*/ 0 h 704850"/>
              <a:gd name="connsiteX2" fmla="*/ 38100 w 38100"/>
              <a:gd name="connsiteY2" fmla="*/ 685800 h 704850"/>
              <a:gd name="connsiteX3" fmla="*/ 38100 w 38100"/>
              <a:gd name="connsiteY3" fmla="*/ 685800 h 704850"/>
              <a:gd name="connsiteX4" fmla="*/ 38100 w 38100"/>
              <a:gd name="connsiteY4" fmla="*/ 704850 h 704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704850">
                <a:moveTo>
                  <a:pt x="0" y="622300"/>
                </a:moveTo>
                <a:lnTo>
                  <a:pt x="25400" y="0"/>
                </a:lnTo>
                <a:lnTo>
                  <a:pt x="38100" y="685800"/>
                </a:lnTo>
                <a:lnTo>
                  <a:pt x="38100" y="685800"/>
                </a:lnTo>
                <a:lnTo>
                  <a:pt x="38100" y="7048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5C39537B-448A-4054-9E44-E05F47896AFF}"/>
              </a:ext>
            </a:extLst>
          </p:cNvPr>
          <p:cNvSpPr/>
          <p:nvPr/>
        </p:nvSpPr>
        <p:spPr>
          <a:xfrm>
            <a:off x="6141151" y="5041244"/>
            <a:ext cx="45719" cy="949156"/>
          </a:xfrm>
          <a:custGeom>
            <a:avLst/>
            <a:gdLst>
              <a:gd name="connsiteX0" fmla="*/ 0 w 38100"/>
              <a:gd name="connsiteY0" fmla="*/ 622300 h 704850"/>
              <a:gd name="connsiteX1" fmla="*/ 25400 w 38100"/>
              <a:gd name="connsiteY1" fmla="*/ 0 h 704850"/>
              <a:gd name="connsiteX2" fmla="*/ 38100 w 38100"/>
              <a:gd name="connsiteY2" fmla="*/ 685800 h 704850"/>
              <a:gd name="connsiteX3" fmla="*/ 38100 w 38100"/>
              <a:gd name="connsiteY3" fmla="*/ 685800 h 704850"/>
              <a:gd name="connsiteX4" fmla="*/ 38100 w 38100"/>
              <a:gd name="connsiteY4" fmla="*/ 704850 h 704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704850">
                <a:moveTo>
                  <a:pt x="0" y="622300"/>
                </a:moveTo>
                <a:lnTo>
                  <a:pt x="25400" y="0"/>
                </a:lnTo>
                <a:lnTo>
                  <a:pt x="38100" y="685800"/>
                </a:lnTo>
                <a:lnTo>
                  <a:pt x="38100" y="685800"/>
                </a:lnTo>
                <a:lnTo>
                  <a:pt x="38100" y="7048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9194AB43-E50D-43D8-9327-8D712FB4A427}"/>
              </a:ext>
            </a:extLst>
          </p:cNvPr>
          <p:cNvSpPr/>
          <p:nvPr/>
        </p:nvSpPr>
        <p:spPr>
          <a:xfrm>
            <a:off x="6136697" y="5525094"/>
            <a:ext cx="12700" cy="323850"/>
          </a:xfrm>
          <a:custGeom>
            <a:avLst/>
            <a:gdLst>
              <a:gd name="connsiteX0" fmla="*/ 0 w 12700"/>
              <a:gd name="connsiteY0" fmla="*/ 323850 h 323850"/>
              <a:gd name="connsiteX1" fmla="*/ 12700 w 12700"/>
              <a:gd name="connsiteY1" fmla="*/ 0 h 323850"/>
              <a:gd name="connsiteX2" fmla="*/ 0 w 12700"/>
              <a:gd name="connsiteY2" fmla="*/ 323850 h 323850"/>
            </a:gdLst>
            <a:ahLst/>
            <a:cxnLst>
              <a:cxn ang="0">
                <a:pos x="connsiteX0" y="connsiteY0"/>
              </a:cxn>
              <a:cxn ang="0">
                <a:pos x="connsiteX1" y="connsiteY1"/>
              </a:cxn>
              <a:cxn ang="0">
                <a:pos x="connsiteX2" y="connsiteY2"/>
              </a:cxn>
            </a:cxnLst>
            <a:rect l="l" t="t" r="r" b="b"/>
            <a:pathLst>
              <a:path w="12700" h="323850">
                <a:moveTo>
                  <a:pt x="0" y="323850"/>
                </a:moveTo>
                <a:lnTo>
                  <a:pt x="12700" y="0"/>
                </a:lnTo>
                <a:lnTo>
                  <a:pt x="0" y="32385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F5679CCD-D648-464F-AFDB-F889C1DC45A7}"/>
              </a:ext>
            </a:extLst>
          </p:cNvPr>
          <p:cNvSpPr/>
          <p:nvPr/>
        </p:nvSpPr>
        <p:spPr>
          <a:xfrm>
            <a:off x="6497156" y="5727488"/>
            <a:ext cx="296975" cy="297049"/>
          </a:xfrm>
          <a:custGeom>
            <a:avLst/>
            <a:gdLst>
              <a:gd name="connsiteX0" fmla="*/ 0 w 228600"/>
              <a:gd name="connsiteY0" fmla="*/ 393700 h 692150"/>
              <a:gd name="connsiteX1" fmla="*/ 12700 w 228600"/>
              <a:gd name="connsiteY1" fmla="*/ 0 h 692150"/>
              <a:gd name="connsiteX2" fmla="*/ 31750 w 228600"/>
              <a:gd name="connsiteY2" fmla="*/ 647700 h 692150"/>
              <a:gd name="connsiteX3" fmla="*/ 57150 w 228600"/>
              <a:gd name="connsiteY3" fmla="*/ 196850 h 692150"/>
              <a:gd name="connsiteX4" fmla="*/ 76200 w 228600"/>
              <a:gd name="connsiteY4" fmla="*/ 514350 h 692150"/>
              <a:gd name="connsiteX5" fmla="*/ 114300 w 228600"/>
              <a:gd name="connsiteY5" fmla="*/ 69850 h 692150"/>
              <a:gd name="connsiteX6" fmla="*/ 114300 w 228600"/>
              <a:gd name="connsiteY6" fmla="*/ 552450 h 692150"/>
              <a:gd name="connsiteX7" fmla="*/ 146050 w 228600"/>
              <a:gd name="connsiteY7" fmla="*/ 50800 h 692150"/>
              <a:gd name="connsiteX8" fmla="*/ 158750 w 228600"/>
              <a:gd name="connsiteY8" fmla="*/ 412750 h 692150"/>
              <a:gd name="connsiteX9" fmla="*/ 184150 w 228600"/>
              <a:gd name="connsiteY9" fmla="*/ 260350 h 692150"/>
              <a:gd name="connsiteX10" fmla="*/ 165100 w 228600"/>
              <a:gd name="connsiteY10" fmla="*/ 692150 h 692150"/>
              <a:gd name="connsiteX11" fmla="*/ 228600 w 228600"/>
              <a:gd name="connsiteY11" fmla="*/ 209550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 h="692150">
                <a:moveTo>
                  <a:pt x="0" y="393700"/>
                </a:moveTo>
                <a:lnTo>
                  <a:pt x="12700" y="0"/>
                </a:lnTo>
                <a:lnTo>
                  <a:pt x="31750" y="647700"/>
                </a:lnTo>
                <a:lnTo>
                  <a:pt x="57150" y="196850"/>
                </a:lnTo>
                <a:lnTo>
                  <a:pt x="76200" y="514350"/>
                </a:lnTo>
                <a:lnTo>
                  <a:pt x="114300" y="69850"/>
                </a:lnTo>
                <a:lnTo>
                  <a:pt x="114300" y="552450"/>
                </a:lnTo>
                <a:lnTo>
                  <a:pt x="146050" y="50800"/>
                </a:lnTo>
                <a:lnTo>
                  <a:pt x="158750" y="412750"/>
                </a:lnTo>
                <a:lnTo>
                  <a:pt x="184150" y="260350"/>
                </a:lnTo>
                <a:lnTo>
                  <a:pt x="165100" y="692150"/>
                </a:lnTo>
                <a:lnTo>
                  <a:pt x="228600" y="2095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フリーフォーム: 図形 58">
            <a:extLst>
              <a:ext uri="{FF2B5EF4-FFF2-40B4-BE49-F238E27FC236}">
                <a16:creationId xmlns:a16="http://schemas.microsoft.com/office/drawing/2014/main" id="{95AF45B7-902C-4956-A004-41826E901501}"/>
              </a:ext>
            </a:extLst>
          </p:cNvPr>
          <p:cNvSpPr/>
          <p:nvPr/>
        </p:nvSpPr>
        <p:spPr>
          <a:xfrm rot="10800000">
            <a:off x="6766957" y="5692927"/>
            <a:ext cx="296975" cy="297049"/>
          </a:xfrm>
          <a:custGeom>
            <a:avLst/>
            <a:gdLst>
              <a:gd name="connsiteX0" fmla="*/ 0 w 228600"/>
              <a:gd name="connsiteY0" fmla="*/ 393700 h 692150"/>
              <a:gd name="connsiteX1" fmla="*/ 12700 w 228600"/>
              <a:gd name="connsiteY1" fmla="*/ 0 h 692150"/>
              <a:gd name="connsiteX2" fmla="*/ 31750 w 228600"/>
              <a:gd name="connsiteY2" fmla="*/ 647700 h 692150"/>
              <a:gd name="connsiteX3" fmla="*/ 57150 w 228600"/>
              <a:gd name="connsiteY3" fmla="*/ 196850 h 692150"/>
              <a:gd name="connsiteX4" fmla="*/ 76200 w 228600"/>
              <a:gd name="connsiteY4" fmla="*/ 514350 h 692150"/>
              <a:gd name="connsiteX5" fmla="*/ 114300 w 228600"/>
              <a:gd name="connsiteY5" fmla="*/ 69850 h 692150"/>
              <a:gd name="connsiteX6" fmla="*/ 114300 w 228600"/>
              <a:gd name="connsiteY6" fmla="*/ 552450 h 692150"/>
              <a:gd name="connsiteX7" fmla="*/ 146050 w 228600"/>
              <a:gd name="connsiteY7" fmla="*/ 50800 h 692150"/>
              <a:gd name="connsiteX8" fmla="*/ 158750 w 228600"/>
              <a:gd name="connsiteY8" fmla="*/ 412750 h 692150"/>
              <a:gd name="connsiteX9" fmla="*/ 184150 w 228600"/>
              <a:gd name="connsiteY9" fmla="*/ 260350 h 692150"/>
              <a:gd name="connsiteX10" fmla="*/ 165100 w 228600"/>
              <a:gd name="connsiteY10" fmla="*/ 692150 h 692150"/>
              <a:gd name="connsiteX11" fmla="*/ 228600 w 228600"/>
              <a:gd name="connsiteY11" fmla="*/ 209550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 h="692150">
                <a:moveTo>
                  <a:pt x="0" y="393700"/>
                </a:moveTo>
                <a:lnTo>
                  <a:pt x="12700" y="0"/>
                </a:lnTo>
                <a:lnTo>
                  <a:pt x="31750" y="647700"/>
                </a:lnTo>
                <a:lnTo>
                  <a:pt x="57150" y="196850"/>
                </a:lnTo>
                <a:lnTo>
                  <a:pt x="76200" y="514350"/>
                </a:lnTo>
                <a:lnTo>
                  <a:pt x="114300" y="69850"/>
                </a:lnTo>
                <a:lnTo>
                  <a:pt x="114300" y="552450"/>
                </a:lnTo>
                <a:lnTo>
                  <a:pt x="146050" y="50800"/>
                </a:lnTo>
                <a:lnTo>
                  <a:pt x="158750" y="412750"/>
                </a:lnTo>
                <a:lnTo>
                  <a:pt x="184150" y="260350"/>
                </a:lnTo>
                <a:lnTo>
                  <a:pt x="165100" y="692150"/>
                </a:lnTo>
                <a:lnTo>
                  <a:pt x="228600" y="2095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BF3B8D1D-FB80-4898-9D8A-68CA7F094956}"/>
              </a:ext>
            </a:extLst>
          </p:cNvPr>
          <p:cNvSpPr txBox="1"/>
          <p:nvPr/>
        </p:nvSpPr>
        <p:spPr>
          <a:xfrm>
            <a:off x="6420446" y="4855043"/>
            <a:ext cx="2723823" cy="769441"/>
          </a:xfrm>
          <a:prstGeom prst="rect">
            <a:avLst/>
          </a:prstGeom>
          <a:noFill/>
        </p:spPr>
        <p:txBody>
          <a:bodyPr wrap="none" rtlCol="0">
            <a:spAutoFit/>
          </a:bodyPr>
          <a:lstStyle/>
          <a:p>
            <a:r>
              <a:rPr kumimoji="1" lang="ja-JP" altLang="en-US" sz="2200" b="1" dirty="0"/>
              <a:t>発生頻度に対して</a:t>
            </a:r>
            <a:br>
              <a:rPr kumimoji="1" lang="en-US" altLang="ja-JP" sz="2200" b="1" dirty="0"/>
            </a:br>
            <a:r>
              <a:rPr kumimoji="1" lang="ja-JP" altLang="en-US" sz="2200" b="1" dirty="0"/>
              <a:t>間隔が短すぎるもの</a:t>
            </a:r>
          </a:p>
        </p:txBody>
      </p:sp>
      <p:cxnSp>
        <p:nvCxnSpPr>
          <p:cNvPr id="63" name="直線矢印コネクタ 62">
            <a:extLst>
              <a:ext uri="{FF2B5EF4-FFF2-40B4-BE49-F238E27FC236}">
                <a16:creationId xmlns:a16="http://schemas.microsoft.com/office/drawing/2014/main" id="{F1519600-E167-4A93-B18A-203F29EB3D41}"/>
              </a:ext>
            </a:extLst>
          </p:cNvPr>
          <p:cNvCxnSpPr>
            <a:cxnSpLocks/>
            <a:stCxn id="61" idx="1"/>
          </p:cNvCxnSpPr>
          <p:nvPr/>
        </p:nvCxnSpPr>
        <p:spPr>
          <a:xfrm flipH="1">
            <a:off x="6260370" y="5239764"/>
            <a:ext cx="16007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楕円 65">
            <a:extLst>
              <a:ext uri="{FF2B5EF4-FFF2-40B4-BE49-F238E27FC236}">
                <a16:creationId xmlns:a16="http://schemas.microsoft.com/office/drawing/2014/main" id="{18D96AEA-6EF8-464E-9EBA-ECCA4BE66223}"/>
              </a:ext>
            </a:extLst>
          </p:cNvPr>
          <p:cNvSpPr/>
          <p:nvPr/>
        </p:nvSpPr>
        <p:spPr>
          <a:xfrm>
            <a:off x="6026968" y="4855042"/>
            <a:ext cx="226432" cy="9491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085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図 114">
            <a:extLst>
              <a:ext uri="{FF2B5EF4-FFF2-40B4-BE49-F238E27FC236}">
                <a16:creationId xmlns:a16="http://schemas.microsoft.com/office/drawing/2014/main" id="{08631FC0-34EB-46B1-A046-256362DD0EE4}"/>
              </a:ext>
            </a:extLst>
          </p:cNvPr>
          <p:cNvPicPr>
            <a:picLocks noChangeAspect="1"/>
          </p:cNvPicPr>
          <p:nvPr/>
        </p:nvPicPr>
        <p:blipFill>
          <a:blip r:embed="rId2"/>
          <a:stretch>
            <a:fillRect/>
          </a:stretch>
        </p:blipFill>
        <p:spPr>
          <a:xfrm>
            <a:off x="1055790" y="4489052"/>
            <a:ext cx="1525621" cy="1087534"/>
          </a:xfrm>
          <a:prstGeom prst="rect">
            <a:avLst/>
          </a:prstGeom>
        </p:spPr>
      </p:pic>
      <p:sp>
        <p:nvSpPr>
          <p:cNvPr id="2" name="タイトル 1">
            <a:extLst>
              <a:ext uri="{FF2B5EF4-FFF2-40B4-BE49-F238E27FC236}">
                <a16:creationId xmlns:a16="http://schemas.microsoft.com/office/drawing/2014/main" id="{51C84BCA-49AF-442B-8621-66071941409A}"/>
              </a:ext>
            </a:extLst>
          </p:cNvPr>
          <p:cNvSpPr>
            <a:spLocks noGrp="1"/>
          </p:cNvSpPr>
          <p:nvPr>
            <p:ph type="title"/>
          </p:nvPr>
        </p:nvSpPr>
        <p:spPr>
          <a:xfrm>
            <a:off x="259857" y="181870"/>
            <a:ext cx="8651752" cy="1177100"/>
          </a:xfrm>
        </p:spPr>
        <p:txBody>
          <a:bodyPr>
            <a:normAutofit/>
          </a:bodyPr>
          <a:lstStyle/>
          <a:p>
            <a:r>
              <a:rPr kumimoji="1" lang="en-US" altLang="ja-JP" sz="3200" u="sng" dirty="0"/>
              <a:t>2. </a:t>
            </a:r>
            <a:r>
              <a:rPr lang="ja-JP" altLang="en-US" sz="3200" u="sng" dirty="0"/>
              <a:t>短期的な変動を捉えるための各計測時点間の応答遅延の確率遷移モデル</a:t>
            </a:r>
            <a:endParaRPr kumimoji="1" lang="ja-JP" altLang="en-US" sz="3200" u="sng" dirty="0"/>
          </a:p>
        </p:txBody>
      </p:sp>
      <p:pic>
        <p:nvPicPr>
          <p:cNvPr id="4" name="コンテンツ プレースホルダー 3">
            <a:extLst>
              <a:ext uri="{FF2B5EF4-FFF2-40B4-BE49-F238E27FC236}">
                <a16:creationId xmlns:a16="http://schemas.microsoft.com/office/drawing/2014/main" id="{0656C1A3-A33E-4146-81D4-08B4FB1369F4}"/>
              </a:ext>
            </a:extLst>
          </p:cNvPr>
          <p:cNvPicPr>
            <a:picLocks noGrp="1" noChangeAspect="1"/>
          </p:cNvPicPr>
          <p:nvPr>
            <p:ph idx="1"/>
          </p:nvPr>
        </p:nvPicPr>
        <p:blipFill>
          <a:blip r:embed="rId3"/>
          <a:stretch>
            <a:fillRect/>
          </a:stretch>
        </p:blipFill>
        <p:spPr>
          <a:xfrm>
            <a:off x="1753170" y="1485900"/>
            <a:ext cx="5111773" cy="1517993"/>
          </a:xfrm>
          <a:prstGeom prst="rect">
            <a:avLst/>
          </a:prstGeom>
        </p:spPr>
      </p:pic>
      <p:sp>
        <p:nvSpPr>
          <p:cNvPr id="5" name="テキスト ボックス 4">
            <a:extLst>
              <a:ext uri="{FF2B5EF4-FFF2-40B4-BE49-F238E27FC236}">
                <a16:creationId xmlns:a16="http://schemas.microsoft.com/office/drawing/2014/main" id="{7042FBBA-D2A0-4FCE-A0E0-08937165A763}"/>
              </a:ext>
            </a:extLst>
          </p:cNvPr>
          <p:cNvSpPr txBox="1"/>
          <p:nvPr/>
        </p:nvSpPr>
        <p:spPr>
          <a:xfrm>
            <a:off x="6629243" y="3059668"/>
            <a:ext cx="1523174" cy="369332"/>
          </a:xfrm>
          <a:prstGeom prst="rect">
            <a:avLst/>
          </a:prstGeom>
          <a:noFill/>
        </p:spPr>
        <p:txBody>
          <a:bodyPr wrap="none" rtlCol="0">
            <a:spAutoFit/>
          </a:bodyPr>
          <a:lstStyle/>
          <a:p>
            <a:r>
              <a:rPr kumimoji="1" lang="ja-JP" altLang="en-US" dirty="0"/>
              <a:t>応答遅延</a:t>
            </a:r>
            <a:r>
              <a:rPr kumimoji="1" lang="en-US" altLang="ja-JP" dirty="0"/>
              <a:t>[</a:t>
            </a:r>
            <a:r>
              <a:rPr kumimoji="1" lang="en-US" altLang="ja-JP" dirty="0" err="1"/>
              <a:t>ms</a:t>
            </a:r>
            <a:r>
              <a:rPr kumimoji="1" lang="en-US" altLang="ja-JP" dirty="0"/>
              <a:t>]</a:t>
            </a:r>
            <a:endParaRPr kumimoji="1" lang="ja-JP" altLang="en-US" dirty="0"/>
          </a:p>
        </p:txBody>
      </p:sp>
      <p:cxnSp>
        <p:nvCxnSpPr>
          <p:cNvPr id="7" name="直線矢印コネクタ 6">
            <a:extLst>
              <a:ext uri="{FF2B5EF4-FFF2-40B4-BE49-F238E27FC236}">
                <a16:creationId xmlns:a16="http://schemas.microsoft.com/office/drawing/2014/main" id="{3F431A3E-F0D7-4793-9A37-27169F122811}"/>
              </a:ext>
            </a:extLst>
          </p:cNvPr>
          <p:cNvCxnSpPr>
            <a:cxnSpLocks/>
          </p:cNvCxnSpPr>
          <p:nvPr/>
        </p:nvCxnSpPr>
        <p:spPr>
          <a:xfrm>
            <a:off x="5880100" y="3003893"/>
            <a:ext cx="227231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直線矢印コネクタ 8">
            <a:extLst>
              <a:ext uri="{FF2B5EF4-FFF2-40B4-BE49-F238E27FC236}">
                <a16:creationId xmlns:a16="http://schemas.microsoft.com/office/drawing/2014/main" id="{BD2C33F7-3D18-4FA6-B460-9560F018E9BD}"/>
              </a:ext>
            </a:extLst>
          </p:cNvPr>
          <p:cNvCxnSpPr/>
          <p:nvPr/>
        </p:nvCxnSpPr>
        <p:spPr>
          <a:xfrm flipV="1">
            <a:off x="1441450" y="1466884"/>
            <a:ext cx="0" cy="15560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直線コネクタ 10">
            <a:extLst>
              <a:ext uri="{FF2B5EF4-FFF2-40B4-BE49-F238E27FC236}">
                <a16:creationId xmlns:a16="http://schemas.microsoft.com/office/drawing/2014/main" id="{76D98886-7739-424A-B6C5-6B58E7BDDD86}"/>
              </a:ext>
            </a:extLst>
          </p:cNvPr>
          <p:cNvCxnSpPr/>
          <p:nvPr/>
        </p:nvCxnSpPr>
        <p:spPr>
          <a:xfrm flipH="1">
            <a:off x="1428750" y="3003893"/>
            <a:ext cx="673100" cy="0"/>
          </a:xfrm>
          <a:prstGeom prst="line">
            <a:avLst/>
          </a:prstGeom>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3558900F-2B89-4245-8C06-351316D2D680}"/>
              </a:ext>
            </a:extLst>
          </p:cNvPr>
          <p:cNvSpPr txBox="1"/>
          <p:nvPr/>
        </p:nvSpPr>
        <p:spPr>
          <a:xfrm>
            <a:off x="974064" y="1466884"/>
            <a:ext cx="415498" cy="646331"/>
          </a:xfrm>
          <a:prstGeom prst="rect">
            <a:avLst/>
          </a:prstGeom>
          <a:noFill/>
        </p:spPr>
        <p:txBody>
          <a:bodyPr wrap="none" rtlCol="0">
            <a:spAutoFit/>
          </a:bodyPr>
          <a:lstStyle/>
          <a:p>
            <a:r>
              <a:rPr kumimoji="1" lang="ja-JP" altLang="en-US" dirty="0"/>
              <a:t>度</a:t>
            </a:r>
            <a:br>
              <a:rPr kumimoji="1" lang="en-US" altLang="ja-JP" dirty="0"/>
            </a:br>
            <a:r>
              <a:rPr kumimoji="1" lang="ja-JP" altLang="en-US" dirty="0"/>
              <a:t>数</a:t>
            </a:r>
          </a:p>
        </p:txBody>
      </p:sp>
      <p:sp>
        <p:nvSpPr>
          <p:cNvPr id="13" name="楕円 12">
            <a:extLst>
              <a:ext uri="{FF2B5EF4-FFF2-40B4-BE49-F238E27FC236}">
                <a16:creationId xmlns:a16="http://schemas.microsoft.com/office/drawing/2014/main" id="{301B22E8-E770-4CFA-9C92-72E33039A36F}"/>
              </a:ext>
            </a:extLst>
          </p:cNvPr>
          <p:cNvSpPr/>
          <p:nvPr/>
        </p:nvSpPr>
        <p:spPr>
          <a:xfrm>
            <a:off x="1753170" y="2654306"/>
            <a:ext cx="2679128" cy="5778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59EB279D-1C97-4682-9A90-BC37846DD7EB}"/>
              </a:ext>
            </a:extLst>
          </p:cNvPr>
          <p:cNvSpPr/>
          <p:nvPr/>
        </p:nvSpPr>
        <p:spPr>
          <a:xfrm>
            <a:off x="4432298" y="1644655"/>
            <a:ext cx="534272" cy="158749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FEA583BA-B17D-4D1A-845D-AA1B4B80EBDF}"/>
              </a:ext>
            </a:extLst>
          </p:cNvPr>
          <p:cNvSpPr/>
          <p:nvPr/>
        </p:nvSpPr>
        <p:spPr>
          <a:xfrm>
            <a:off x="4745175" y="2292351"/>
            <a:ext cx="2164192" cy="94006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90707BF-969F-4ADD-B26B-0564E121ADEC}"/>
              </a:ext>
            </a:extLst>
          </p:cNvPr>
          <p:cNvSpPr txBox="1"/>
          <p:nvPr/>
        </p:nvSpPr>
        <p:spPr>
          <a:xfrm>
            <a:off x="4309056" y="3496651"/>
            <a:ext cx="748923" cy="430887"/>
          </a:xfrm>
          <a:prstGeom prst="rect">
            <a:avLst/>
          </a:prstGeom>
          <a:noFill/>
        </p:spPr>
        <p:txBody>
          <a:bodyPr wrap="none" rtlCol="0">
            <a:spAutoFit/>
          </a:bodyPr>
          <a:lstStyle/>
          <a:p>
            <a:r>
              <a:rPr kumimoji="1" lang="ja-JP" altLang="en-US" sz="2200" dirty="0"/>
              <a:t>分割</a:t>
            </a:r>
          </a:p>
        </p:txBody>
      </p:sp>
      <p:sp>
        <p:nvSpPr>
          <p:cNvPr id="29" name="楕円 28">
            <a:extLst>
              <a:ext uri="{FF2B5EF4-FFF2-40B4-BE49-F238E27FC236}">
                <a16:creationId xmlns:a16="http://schemas.microsoft.com/office/drawing/2014/main" id="{EB2065A7-D0B1-41CC-B9EC-AB2113967FAC}"/>
              </a:ext>
            </a:extLst>
          </p:cNvPr>
          <p:cNvSpPr/>
          <p:nvPr/>
        </p:nvSpPr>
        <p:spPr>
          <a:xfrm>
            <a:off x="3781190" y="4332390"/>
            <a:ext cx="1585724" cy="151068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800E1D5B-5D63-40CF-97ED-54CDF6679982}"/>
              </a:ext>
            </a:extLst>
          </p:cNvPr>
          <p:cNvSpPr txBox="1"/>
          <p:nvPr/>
        </p:nvSpPr>
        <p:spPr>
          <a:xfrm>
            <a:off x="4172256" y="4191313"/>
            <a:ext cx="834644" cy="369332"/>
          </a:xfrm>
          <a:prstGeom prst="rect">
            <a:avLst/>
          </a:prstGeom>
          <a:solidFill>
            <a:schemeClr val="bg1"/>
          </a:solidFill>
        </p:spPr>
        <p:txBody>
          <a:bodyPr wrap="square" rtlCol="0">
            <a:spAutoFit/>
          </a:bodyPr>
          <a:lstStyle/>
          <a:p>
            <a:r>
              <a:rPr kumimoji="1" lang="ja-JP" altLang="en-US" dirty="0">
                <a:solidFill>
                  <a:srgbClr val="00B050"/>
                </a:solidFill>
              </a:rPr>
              <a:t>状態 </a:t>
            </a:r>
            <a:r>
              <a:rPr kumimoji="1" lang="en-US" altLang="ja-JP" dirty="0">
                <a:solidFill>
                  <a:srgbClr val="00B050"/>
                </a:solidFill>
              </a:rPr>
              <a:t>2 </a:t>
            </a:r>
            <a:endParaRPr kumimoji="1" lang="ja-JP" altLang="en-US" dirty="0">
              <a:solidFill>
                <a:srgbClr val="00B050"/>
              </a:solidFill>
            </a:endParaRPr>
          </a:p>
        </p:txBody>
      </p:sp>
      <p:sp>
        <p:nvSpPr>
          <p:cNvPr id="33" name="楕円 32">
            <a:extLst>
              <a:ext uri="{FF2B5EF4-FFF2-40B4-BE49-F238E27FC236}">
                <a16:creationId xmlns:a16="http://schemas.microsoft.com/office/drawing/2014/main" id="{7BDB0523-14C9-4632-9C75-7213AC84DD68}"/>
              </a:ext>
            </a:extLst>
          </p:cNvPr>
          <p:cNvSpPr/>
          <p:nvPr/>
        </p:nvSpPr>
        <p:spPr>
          <a:xfrm>
            <a:off x="6566693" y="4332390"/>
            <a:ext cx="1585724" cy="151068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テキスト ボックス 33">
            <a:extLst>
              <a:ext uri="{FF2B5EF4-FFF2-40B4-BE49-F238E27FC236}">
                <a16:creationId xmlns:a16="http://schemas.microsoft.com/office/drawing/2014/main" id="{2129586F-08B6-4698-BF41-BC6FA8487B2A}"/>
              </a:ext>
            </a:extLst>
          </p:cNvPr>
          <p:cNvSpPr txBox="1"/>
          <p:nvPr/>
        </p:nvSpPr>
        <p:spPr>
          <a:xfrm>
            <a:off x="6957759" y="4191313"/>
            <a:ext cx="834644" cy="369332"/>
          </a:xfrm>
          <a:prstGeom prst="rect">
            <a:avLst/>
          </a:prstGeom>
          <a:solidFill>
            <a:schemeClr val="bg1"/>
          </a:solidFill>
        </p:spPr>
        <p:txBody>
          <a:bodyPr wrap="square" rtlCol="0">
            <a:spAutoFit/>
          </a:bodyPr>
          <a:lstStyle/>
          <a:p>
            <a:r>
              <a:rPr kumimoji="1" lang="ja-JP" altLang="en-US" dirty="0">
                <a:solidFill>
                  <a:schemeClr val="accent1"/>
                </a:solidFill>
              </a:rPr>
              <a:t>状態 </a:t>
            </a:r>
            <a:r>
              <a:rPr kumimoji="1" lang="en-US" altLang="ja-JP" dirty="0">
                <a:solidFill>
                  <a:schemeClr val="accent1"/>
                </a:solidFill>
              </a:rPr>
              <a:t>3 </a:t>
            </a:r>
            <a:endParaRPr kumimoji="1" lang="ja-JP" altLang="en-US" dirty="0">
              <a:solidFill>
                <a:schemeClr val="accent1"/>
              </a:solidFill>
            </a:endParaRPr>
          </a:p>
        </p:txBody>
      </p:sp>
      <p:sp>
        <p:nvSpPr>
          <p:cNvPr id="38" name="矢印: 右 37">
            <a:extLst>
              <a:ext uri="{FF2B5EF4-FFF2-40B4-BE49-F238E27FC236}">
                <a16:creationId xmlns:a16="http://schemas.microsoft.com/office/drawing/2014/main" id="{6B38E727-6A80-4A95-A015-C599A8604792}"/>
              </a:ext>
            </a:extLst>
          </p:cNvPr>
          <p:cNvSpPr/>
          <p:nvPr/>
        </p:nvSpPr>
        <p:spPr>
          <a:xfrm rot="5400000">
            <a:off x="4445526" y="2770888"/>
            <a:ext cx="510511" cy="190856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0BAF516F-8191-4E39-B1E4-91BCEDB175F8}"/>
              </a:ext>
            </a:extLst>
          </p:cNvPr>
          <p:cNvCxnSpPr>
            <a:cxnSpLocks/>
          </p:cNvCxnSpPr>
          <p:nvPr/>
        </p:nvCxnSpPr>
        <p:spPr>
          <a:xfrm>
            <a:off x="2624920" y="4960424"/>
            <a:ext cx="11129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9B987BED-5413-4314-BF99-B51D4C8E95FD}"/>
              </a:ext>
            </a:extLst>
          </p:cNvPr>
          <p:cNvCxnSpPr>
            <a:cxnSpLocks/>
          </p:cNvCxnSpPr>
          <p:nvPr/>
        </p:nvCxnSpPr>
        <p:spPr>
          <a:xfrm>
            <a:off x="5432470" y="4960424"/>
            <a:ext cx="11074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6568D9DD-9A33-4125-AA10-682C02564609}"/>
              </a:ext>
            </a:extLst>
          </p:cNvPr>
          <p:cNvCxnSpPr>
            <a:cxnSpLocks/>
          </p:cNvCxnSpPr>
          <p:nvPr/>
        </p:nvCxnSpPr>
        <p:spPr>
          <a:xfrm flipH="1">
            <a:off x="2624920" y="5277924"/>
            <a:ext cx="11129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コネクタ: 曲線 47">
            <a:extLst>
              <a:ext uri="{FF2B5EF4-FFF2-40B4-BE49-F238E27FC236}">
                <a16:creationId xmlns:a16="http://schemas.microsoft.com/office/drawing/2014/main" id="{6C9CB407-5AFE-4A8C-A4AE-3F9DE50E78A6}"/>
              </a:ext>
            </a:extLst>
          </p:cNvPr>
          <p:cNvCxnSpPr>
            <a:cxnSpLocks/>
          </p:cNvCxnSpPr>
          <p:nvPr/>
        </p:nvCxnSpPr>
        <p:spPr>
          <a:xfrm rot="5400000">
            <a:off x="895698" y="4894371"/>
            <a:ext cx="336859" cy="49862"/>
          </a:xfrm>
          <a:prstGeom prst="curvedConnector4">
            <a:avLst>
              <a:gd name="adj1" fmla="val -41471"/>
              <a:gd name="adj2" fmla="val 558465"/>
            </a:avLst>
          </a:prstGeom>
          <a:ln>
            <a:tailEnd type="triangle"/>
          </a:ln>
        </p:spPr>
        <p:style>
          <a:lnRef idx="2">
            <a:schemeClr val="dk1"/>
          </a:lnRef>
          <a:fillRef idx="0">
            <a:schemeClr val="dk1"/>
          </a:fillRef>
          <a:effectRef idx="1">
            <a:schemeClr val="dk1"/>
          </a:effectRef>
          <a:fontRef idx="minor">
            <a:schemeClr val="tx1"/>
          </a:fontRef>
        </p:style>
      </p:cxnSp>
      <p:cxnSp>
        <p:nvCxnSpPr>
          <p:cNvPr id="59" name="コネクタ: 曲線 58">
            <a:extLst>
              <a:ext uri="{FF2B5EF4-FFF2-40B4-BE49-F238E27FC236}">
                <a16:creationId xmlns:a16="http://schemas.microsoft.com/office/drawing/2014/main" id="{6F38EE99-F9E4-455B-A041-3104131569BC}"/>
              </a:ext>
            </a:extLst>
          </p:cNvPr>
          <p:cNvCxnSpPr>
            <a:cxnSpLocks/>
            <a:endCxn id="29" idx="4"/>
          </p:cNvCxnSpPr>
          <p:nvPr/>
        </p:nvCxnSpPr>
        <p:spPr>
          <a:xfrm>
            <a:off x="4172256" y="5811324"/>
            <a:ext cx="401796" cy="31750"/>
          </a:xfrm>
          <a:prstGeom prst="curvedConnector4">
            <a:avLst>
              <a:gd name="adj1" fmla="val -31395"/>
              <a:gd name="adj2" fmla="val 820000"/>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曲線 71">
            <a:extLst>
              <a:ext uri="{FF2B5EF4-FFF2-40B4-BE49-F238E27FC236}">
                <a16:creationId xmlns:a16="http://schemas.microsoft.com/office/drawing/2014/main" id="{CCB4AB02-C5B0-4DF7-AE14-BFF11E02DF27}"/>
              </a:ext>
            </a:extLst>
          </p:cNvPr>
          <p:cNvCxnSpPr>
            <a:cxnSpLocks/>
            <a:stCxn id="33" idx="6"/>
            <a:endCxn id="33" idx="7"/>
          </p:cNvCxnSpPr>
          <p:nvPr/>
        </p:nvCxnSpPr>
        <p:spPr>
          <a:xfrm flipH="1" flipV="1">
            <a:off x="7920193" y="4553625"/>
            <a:ext cx="232224" cy="534107"/>
          </a:xfrm>
          <a:prstGeom prst="curvedConnector4">
            <a:avLst>
              <a:gd name="adj1" fmla="val -98439"/>
              <a:gd name="adj2" fmla="val 116455"/>
            </a:avLst>
          </a:prstGeom>
          <a:ln>
            <a:tailEnd type="triangle"/>
          </a:ln>
        </p:spPr>
        <p:style>
          <a:lnRef idx="2">
            <a:schemeClr val="dk1"/>
          </a:lnRef>
          <a:fillRef idx="0">
            <a:schemeClr val="dk1"/>
          </a:fillRef>
          <a:effectRef idx="1">
            <a:schemeClr val="dk1"/>
          </a:effectRef>
          <a:fontRef idx="minor">
            <a:schemeClr val="tx1"/>
          </a:fontRef>
        </p:style>
      </p:cxnSp>
      <p:cxnSp>
        <p:nvCxnSpPr>
          <p:cNvPr id="78" name="コネクタ: 曲線 77">
            <a:extLst>
              <a:ext uri="{FF2B5EF4-FFF2-40B4-BE49-F238E27FC236}">
                <a16:creationId xmlns:a16="http://schemas.microsoft.com/office/drawing/2014/main" id="{6C6B919A-6A1F-4EB4-83DE-B48A488CD61E}"/>
              </a:ext>
            </a:extLst>
          </p:cNvPr>
          <p:cNvCxnSpPr>
            <a:cxnSpLocks/>
            <a:stCxn id="33" idx="1"/>
          </p:cNvCxnSpPr>
          <p:nvPr/>
        </p:nvCxnSpPr>
        <p:spPr>
          <a:xfrm rot="16200000" flipV="1">
            <a:off x="4595807" y="2350514"/>
            <a:ext cx="12700" cy="4406221"/>
          </a:xfrm>
          <a:prstGeom prst="curvedConnector3">
            <a:avLst>
              <a:gd name="adj1" fmla="val 3542008"/>
            </a:avLst>
          </a:prstGeom>
          <a:ln>
            <a:tailEnd type="triangle"/>
          </a:ln>
        </p:spPr>
        <p:style>
          <a:lnRef idx="2">
            <a:schemeClr val="dk1"/>
          </a:lnRef>
          <a:fillRef idx="0">
            <a:schemeClr val="dk1"/>
          </a:fillRef>
          <a:effectRef idx="1">
            <a:schemeClr val="dk1"/>
          </a:effectRef>
          <a:fontRef idx="minor">
            <a:schemeClr val="tx1"/>
          </a:fontRef>
        </p:style>
      </p:cxnSp>
      <p:cxnSp>
        <p:nvCxnSpPr>
          <p:cNvPr id="84" name="コネクタ: 曲線 83">
            <a:extLst>
              <a:ext uri="{FF2B5EF4-FFF2-40B4-BE49-F238E27FC236}">
                <a16:creationId xmlns:a16="http://schemas.microsoft.com/office/drawing/2014/main" id="{E3D05CC1-9335-48DF-A40F-1A8C4902E42A}"/>
              </a:ext>
            </a:extLst>
          </p:cNvPr>
          <p:cNvCxnSpPr>
            <a:cxnSpLocks/>
            <a:endCxn id="33" idx="3"/>
          </p:cNvCxnSpPr>
          <p:nvPr/>
        </p:nvCxnSpPr>
        <p:spPr>
          <a:xfrm rot="16200000" flipH="1">
            <a:off x="4595806" y="3418728"/>
            <a:ext cx="12700" cy="4406221"/>
          </a:xfrm>
          <a:prstGeom prst="curvedConnector3">
            <a:avLst>
              <a:gd name="adj1" fmla="val 3542008"/>
            </a:avLst>
          </a:prstGeom>
          <a:ln>
            <a:tailEnd type="triangle"/>
          </a:ln>
        </p:spPr>
        <p:style>
          <a:lnRef idx="2">
            <a:schemeClr val="dk1"/>
          </a:lnRef>
          <a:fillRef idx="0">
            <a:schemeClr val="dk1"/>
          </a:fillRef>
          <a:effectRef idx="1">
            <a:schemeClr val="dk1"/>
          </a:effectRef>
          <a:fontRef idx="minor">
            <a:schemeClr val="tx1"/>
          </a:fontRef>
        </p:style>
      </p:cxnSp>
      <p:cxnSp>
        <p:nvCxnSpPr>
          <p:cNvPr id="114" name="直線矢印コネクタ 113">
            <a:extLst>
              <a:ext uri="{FF2B5EF4-FFF2-40B4-BE49-F238E27FC236}">
                <a16:creationId xmlns:a16="http://schemas.microsoft.com/office/drawing/2014/main" id="{1850AB6E-4FC6-42E5-A662-65A46237CF9A}"/>
              </a:ext>
            </a:extLst>
          </p:cNvPr>
          <p:cNvCxnSpPr>
            <a:cxnSpLocks/>
          </p:cNvCxnSpPr>
          <p:nvPr/>
        </p:nvCxnSpPr>
        <p:spPr>
          <a:xfrm flipH="1">
            <a:off x="5426989" y="5277924"/>
            <a:ext cx="11129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6" name="正方形/長方形 115">
            <a:extLst>
              <a:ext uri="{FF2B5EF4-FFF2-40B4-BE49-F238E27FC236}">
                <a16:creationId xmlns:a16="http://schemas.microsoft.com/office/drawing/2014/main" id="{120B68A2-F03F-4C01-B1F7-81668F611D0A}"/>
              </a:ext>
            </a:extLst>
          </p:cNvPr>
          <p:cNvSpPr/>
          <p:nvPr/>
        </p:nvSpPr>
        <p:spPr>
          <a:xfrm>
            <a:off x="1055790" y="5431795"/>
            <a:ext cx="1525621" cy="1447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95C34567-8E51-48E5-9B67-1DA1D8F5671E}"/>
              </a:ext>
            </a:extLst>
          </p:cNvPr>
          <p:cNvSpPr/>
          <p:nvPr/>
        </p:nvSpPr>
        <p:spPr>
          <a:xfrm>
            <a:off x="1039196" y="4332390"/>
            <a:ext cx="1585724" cy="15106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BC31FA43-5D3F-4C43-B669-4A85BBE6E9EA}"/>
              </a:ext>
            </a:extLst>
          </p:cNvPr>
          <p:cNvSpPr txBox="1"/>
          <p:nvPr/>
        </p:nvSpPr>
        <p:spPr>
          <a:xfrm>
            <a:off x="1411911" y="4191313"/>
            <a:ext cx="834644" cy="369332"/>
          </a:xfrm>
          <a:prstGeom prst="rect">
            <a:avLst/>
          </a:prstGeom>
          <a:solidFill>
            <a:schemeClr val="bg1"/>
          </a:solidFill>
        </p:spPr>
        <p:txBody>
          <a:bodyPr wrap="square" rtlCol="0">
            <a:spAutoFit/>
          </a:bodyPr>
          <a:lstStyle/>
          <a:p>
            <a:r>
              <a:rPr kumimoji="1" lang="ja-JP" altLang="en-US" dirty="0">
                <a:solidFill>
                  <a:srgbClr val="FF0000"/>
                </a:solidFill>
              </a:rPr>
              <a:t>状態 </a:t>
            </a:r>
            <a:r>
              <a:rPr kumimoji="1" lang="en-US" altLang="ja-JP" dirty="0">
                <a:solidFill>
                  <a:srgbClr val="FF0000"/>
                </a:solidFill>
              </a:rPr>
              <a:t>1 </a:t>
            </a:r>
            <a:endParaRPr kumimoji="1" lang="ja-JP" altLang="en-US" dirty="0">
              <a:solidFill>
                <a:srgbClr val="FF0000"/>
              </a:solidFill>
            </a:endParaRPr>
          </a:p>
        </p:txBody>
      </p:sp>
      <p:pic>
        <p:nvPicPr>
          <p:cNvPr id="121" name="図 120">
            <a:extLst>
              <a:ext uri="{FF2B5EF4-FFF2-40B4-BE49-F238E27FC236}">
                <a16:creationId xmlns:a16="http://schemas.microsoft.com/office/drawing/2014/main" id="{4CEB6F91-30BD-4BB4-8914-665CC738768E}"/>
              </a:ext>
            </a:extLst>
          </p:cNvPr>
          <p:cNvPicPr>
            <a:picLocks noChangeAspect="1"/>
          </p:cNvPicPr>
          <p:nvPr/>
        </p:nvPicPr>
        <p:blipFill>
          <a:blip r:embed="rId4"/>
          <a:stretch>
            <a:fillRect/>
          </a:stretch>
        </p:blipFill>
        <p:spPr>
          <a:xfrm>
            <a:off x="4532270" y="4559975"/>
            <a:ext cx="497024" cy="832918"/>
          </a:xfrm>
          <a:prstGeom prst="rect">
            <a:avLst/>
          </a:prstGeom>
        </p:spPr>
      </p:pic>
      <p:pic>
        <p:nvPicPr>
          <p:cNvPr id="122" name="図 121">
            <a:extLst>
              <a:ext uri="{FF2B5EF4-FFF2-40B4-BE49-F238E27FC236}">
                <a16:creationId xmlns:a16="http://schemas.microsoft.com/office/drawing/2014/main" id="{2E206C4D-0A38-48C3-AF3F-2BC9A21E4C8F}"/>
              </a:ext>
            </a:extLst>
          </p:cNvPr>
          <p:cNvPicPr>
            <a:picLocks noChangeAspect="1"/>
          </p:cNvPicPr>
          <p:nvPr/>
        </p:nvPicPr>
        <p:blipFill>
          <a:blip r:embed="rId5"/>
          <a:stretch>
            <a:fillRect/>
          </a:stretch>
        </p:blipFill>
        <p:spPr>
          <a:xfrm>
            <a:off x="6817645" y="4648817"/>
            <a:ext cx="1146370" cy="782978"/>
          </a:xfrm>
          <a:prstGeom prst="rect">
            <a:avLst/>
          </a:prstGeom>
        </p:spPr>
      </p:pic>
      <p:sp>
        <p:nvSpPr>
          <p:cNvPr id="123" name="テキスト ボックス 122">
            <a:extLst>
              <a:ext uri="{FF2B5EF4-FFF2-40B4-BE49-F238E27FC236}">
                <a16:creationId xmlns:a16="http://schemas.microsoft.com/office/drawing/2014/main" id="{BC89AD8E-38C5-44FB-BA85-BBE382D91766}"/>
              </a:ext>
            </a:extLst>
          </p:cNvPr>
          <p:cNvSpPr txBox="1"/>
          <p:nvPr/>
        </p:nvSpPr>
        <p:spPr>
          <a:xfrm>
            <a:off x="65906" y="6326389"/>
            <a:ext cx="9039654" cy="430887"/>
          </a:xfrm>
          <a:prstGeom prst="rect">
            <a:avLst/>
          </a:prstGeom>
          <a:noFill/>
        </p:spPr>
        <p:txBody>
          <a:bodyPr wrap="none" rtlCol="0">
            <a:spAutoFit/>
          </a:bodyPr>
          <a:lstStyle/>
          <a:p>
            <a:r>
              <a:rPr kumimoji="1" lang="ja-JP" altLang="en-US" sz="2200" dirty="0"/>
              <a:t>変動の異常度 </a:t>
            </a:r>
            <a:r>
              <a:rPr kumimoji="1" lang="en-US" altLang="ja-JP" sz="2200" dirty="0"/>
              <a:t>:= 1 – (</a:t>
            </a:r>
            <a:r>
              <a:rPr kumimoji="1" lang="ja-JP" altLang="en-US" sz="2200" dirty="0"/>
              <a:t>遷移確率</a:t>
            </a:r>
            <a:r>
              <a:rPr kumimoji="1" lang="en-US" altLang="ja-JP" sz="2200" dirty="0"/>
              <a:t>)*(</a:t>
            </a:r>
            <a:r>
              <a:rPr kumimoji="1" lang="ja-JP" altLang="en-US" sz="2200" dirty="0"/>
              <a:t>遷移後の状態における発生確率</a:t>
            </a:r>
            <a:r>
              <a:rPr kumimoji="1" lang="en-US" altLang="ja-JP" sz="2200" dirty="0"/>
              <a:t>)</a:t>
            </a:r>
            <a:r>
              <a:rPr kumimoji="1" lang="ja-JP" altLang="en-US" sz="2200" dirty="0"/>
              <a:t>　など</a:t>
            </a:r>
          </a:p>
        </p:txBody>
      </p:sp>
      <p:sp>
        <p:nvSpPr>
          <p:cNvPr id="125" name="テキスト ボックス 124">
            <a:extLst>
              <a:ext uri="{FF2B5EF4-FFF2-40B4-BE49-F238E27FC236}">
                <a16:creationId xmlns:a16="http://schemas.microsoft.com/office/drawing/2014/main" id="{D9F4D46B-E96E-482B-A7F8-C91CC9151DA2}"/>
              </a:ext>
            </a:extLst>
          </p:cNvPr>
          <p:cNvSpPr txBox="1"/>
          <p:nvPr/>
        </p:nvSpPr>
        <p:spPr>
          <a:xfrm>
            <a:off x="3911700" y="4706888"/>
            <a:ext cx="646331" cy="646331"/>
          </a:xfrm>
          <a:prstGeom prst="rect">
            <a:avLst/>
          </a:prstGeom>
          <a:noFill/>
        </p:spPr>
        <p:txBody>
          <a:bodyPr wrap="none" rtlCol="0">
            <a:spAutoFit/>
          </a:bodyPr>
          <a:lstStyle/>
          <a:p>
            <a:r>
              <a:rPr kumimoji="1" lang="ja-JP" altLang="en-US" dirty="0"/>
              <a:t>確率</a:t>
            </a:r>
            <a:br>
              <a:rPr kumimoji="1" lang="en-US" altLang="ja-JP" dirty="0"/>
            </a:br>
            <a:r>
              <a:rPr kumimoji="1" lang="ja-JP" altLang="en-US" dirty="0"/>
              <a:t>分布</a:t>
            </a:r>
          </a:p>
        </p:txBody>
      </p:sp>
      <p:sp>
        <p:nvSpPr>
          <p:cNvPr id="126" name="テキスト ボックス 125">
            <a:extLst>
              <a:ext uri="{FF2B5EF4-FFF2-40B4-BE49-F238E27FC236}">
                <a16:creationId xmlns:a16="http://schemas.microsoft.com/office/drawing/2014/main" id="{EFAC896E-83A0-41BC-9835-3CFE63309D79}"/>
              </a:ext>
            </a:extLst>
          </p:cNvPr>
          <p:cNvSpPr txBox="1"/>
          <p:nvPr/>
        </p:nvSpPr>
        <p:spPr>
          <a:xfrm>
            <a:off x="2604599" y="4581061"/>
            <a:ext cx="1107996" cy="369332"/>
          </a:xfrm>
          <a:prstGeom prst="rect">
            <a:avLst/>
          </a:prstGeom>
          <a:noFill/>
        </p:spPr>
        <p:txBody>
          <a:bodyPr wrap="none" rtlCol="0">
            <a:spAutoFit/>
          </a:bodyPr>
          <a:lstStyle/>
          <a:p>
            <a:r>
              <a:rPr kumimoji="1" lang="ja-JP" altLang="en-US" dirty="0"/>
              <a:t>遷移確率</a:t>
            </a:r>
          </a:p>
        </p:txBody>
      </p:sp>
    </p:spTree>
    <p:extLst>
      <p:ext uri="{BB962C8B-B14F-4D97-AF65-F5344CB8AC3E}">
        <p14:creationId xmlns:p14="http://schemas.microsoft.com/office/powerpoint/2010/main" val="3223550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C84BCA-49AF-442B-8621-66071941409A}"/>
              </a:ext>
            </a:extLst>
          </p:cNvPr>
          <p:cNvSpPr>
            <a:spLocks noGrp="1"/>
          </p:cNvSpPr>
          <p:nvPr>
            <p:ph type="title"/>
          </p:nvPr>
        </p:nvSpPr>
        <p:spPr>
          <a:xfrm>
            <a:off x="259856" y="193360"/>
            <a:ext cx="8651752" cy="1019103"/>
          </a:xfrm>
        </p:spPr>
        <p:txBody>
          <a:bodyPr>
            <a:normAutofit/>
          </a:bodyPr>
          <a:lstStyle/>
          <a:p>
            <a:r>
              <a:rPr lang="en-US" altLang="ja-JP" sz="3200" u="sng" dirty="0"/>
              <a:t>3. </a:t>
            </a:r>
            <a:r>
              <a:rPr lang="ja-JP" altLang="en-US" sz="3200" u="sng" dirty="0"/>
              <a:t>計測時間帯による分布の違いを捉えるための分布に基づくクラスタリング</a:t>
            </a:r>
          </a:p>
        </p:txBody>
      </p:sp>
      <p:sp>
        <p:nvSpPr>
          <p:cNvPr id="3" name="コンテンツ プレースホルダー 2">
            <a:extLst>
              <a:ext uri="{FF2B5EF4-FFF2-40B4-BE49-F238E27FC236}">
                <a16:creationId xmlns:a16="http://schemas.microsoft.com/office/drawing/2014/main" id="{BF4445DC-DC6E-4F50-B20E-6424450B32AA}"/>
              </a:ext>
            </a:extLst>
          </p:cNvPr>
          <p:cNvSpPr>
            <a:spLocks noGrp="1"/>
          </p:cNvSpPr>
          <p:nvPr>
            <p:ph idx="1"/>
          </p:nvPr>
        </p:nvSpPr>
        <p:spPr>
          <a:xfrm>
            <a:off x="259857" y="1429785"/>
            <a:ext cx="8651751" cy="4925547"/>
          </a:xfrm>
        </p:spPr>
        <p:txBody>
          <a:bodyPr>
            <a:normAutofit/>
          </a:bodyPr>
          <a:lstStyle/>
          <a:p>
            <a:pPr marL="0" indent="0">
              <a:buNone/>
            </a:pPr>
            <a:r>
              <a:rPr kumimoji="1" lang="ja-JP" altLang="en-US" sz="2200" dirty="0"/>
              <a:t>金尻先輩が行っていた，確率分布間距離に </a:t>
            </a:r>
            <a:r>
              <a:rPr kumimoji="1" lang="en-US" altLang="ja-JP" sz="2200" dirty="0"/>
              <a:t>KL</a:t>
            </a:r>
            <a:r>
              <a:rPr kumimoji="1" lang="ja-JP" altLang="en-US" sz="2200" dirty="0"/>
              <a:t>ダイバージェンスを</a:t>
            </a:r>
            <a:br>
              <a:rPr kumimoji="1" lang="en-US" altLang="ja-JP" sz="2200" dirty="0"/>
            </a:br>
            <a:r>
              <a:rPr kumimoji="1" lang="ja-JP" altLang="en-US" sz="2200" dirty="0"/>
              <a:t>用いたクラスタリングを行う</a:t>
            </a:r>
            <a:endParaRPr kumimoji="1" lang="en-US" altLang="ja-JP" sz="2200" dirty="0"/>
          </a:p>
          <a:p>
            <a:pPr marL="0" indent="0">
              <a:buNone/>
            </a:pPr>
            <a:endParaRPr lang="en-US" altLang="ja-JP" sz="2200" dirty="0"/>
          </a:p>
          <a:p>
            <a:pPr marL="0" indent="0">
              <a:buNone/>
            </a:pPr>
            <a:r>
              <a:rPr kumimoji="1" lang="ja-JP" altLang="en-US" sz="2200" dirty="0"/>
              <a:t>クラスタ数やクラスタリング手法はこれまでの経験を活かしながら</a:t>
            </a:r>
            <a:br>
              <a:rPr kumimoji="1" lang="en-US" altLang="ja-JP" sz="2200" dirty="0"/>
            </a:br>
            <a:r>
              <a:rPr kumimoji="1" lang="ja-JP" altLang="en-US" sz="2200" dirty="0"/>
              <a:t>定量的によいものを用いる</a:t>
            </a:r>
          </a:p>
        </p:txBody>
      </p:sp>
    </p:spTree>
    <p:extLst>
      <p:ext uri="{BB962C8B-B14F-4D97-AF65-F5344CB8AC3E}">
        <p14:creationId xmlns:p14="http://schemas.microsoft.com/office/powerpoint/2010/main" val="276696243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TotalTime>
  <Words>578</Words>
  <Application>Microsoft Office PowerPoint</Application>
  <PresentationFormat>画面に合わせる (4:3)</PresentationFormat>
  <Paragraphs>55</Paragraphs>
  <Slides>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vt:i4>
      </vt:variant>
    </vt:vector>
  </HeadingPairs>
  <TitlesOfParts>
    <vt:vector size="14" baseType="lpstr">
      <vt:lpstr>游ゴシック</vt:lpstr>
      <vt:lpstr>游ゴシック Light</vt:lpstr>
      <vt:lpstr>Arial</vt:lpstr>
      <vt:lpstr>Calibri</vt:lpstr>
      <vt:lpstr>Calibri Light</vt:lpstr>
      <vt:lpstr>Cambria Math</vt:lpstr>
      <vt:lpstr>Wingdings</vt:lpstr>
      <vt:lpstr>Office テーマ</vt:lpstr>
      <vt:lpstr>今までの分析結果からわかっている傾向</vt:lpstr>
      <vt:lpstr>今後の方針</vt:lpstr>
      <vt:lpstr>時系列モデルでは捉えられない傾向とその 傾向を捉えるための手法</vt:lpstr>
      <vt:lpstr>1. 単発的に発生する大きな応答遅延の傾向を捉えるための発生頻度や分布の分析</vt:lpstr>
      <vt:lpstr>2. 短期的な変動を捉えるための各計測時点間の応答遅延の確率遷移モデル</vt:lpstr>
      <vt:lpstr>3. 計測時間帯による分布の違いを捉えるための分布に基づくクラスタリング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dc:creator>
  <cp:lastModifiedBy>user</cp:lastModifiedBy>
  <cp:revision>19</cp:revision>
  <dcterms:created xsi:type="dcterms:W3CDTF">2020-05-28T13:57:39Z</dcterms:created>
  <dcterms:modified xsi:type="dcterms:W3CDTF">2020-05-28T17:01:39Z</dcterms:modified>
</cp:coreProperties>
</file>