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77" r:id="rId9"/>
    <p:sldId id="278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淳 水谷" initials="淳" lastIdx="1" clrIdx="0">
    <p:extLst>
      <p:ext uri="{19B8F6BF-5375-455C-9EA6-DF929625EA0E}">
        <p15:presenceInfo xmlns:p15="http://schemas.microsoft.com/office/powerpoint/2012/main" userId="62dbafa201164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100" d="100"/>
          <a:sy n="100" d="100"/>
        </p:scale>
        <p:origin x="1149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16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8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4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37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7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5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1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56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6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251A-5336-4132-85D6-FCB0D90536C1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6DBF-1F9F-4EC6-9A57-AC31C541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1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F65A75-93B4-40B4-BC33-F77966655827}"/>
              </a:ext>
            </a:extLst>
          </p:cNvPr>
          <p:cNvSpPr/>
          <p:nvPr/>
        </p:nvSpPr>
        <p:spPr>
          <a:xfrm>
            <a:off x="491490" y="594360"/>
            <a:ext cx="1661160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C96100-2289-4F64-ABCB-8C2B796122BA}"/>
              </a:ext>
            </a:extLst>
          </p:cNvPr>
          <p:cNvSpPr txBox="1"/>
          <p:nvPr/>
        </p:nvSpPr>
        <p:spPr>
          <a:xfrm>
            <a:off x="2320290" y="602218"/>
            <a:ext cx="346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・・・ボタン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1B9410FC-94B4-4DD8-86C4-1E8D5214A40D}"/>
              </a:ext>
            </a:extLst>
          </p:cNvPr>
          <p:cNvSpPr/>
          <p:nvPr/>
        </p:nvSpPr>
        <p:spPr>
          <a:xfrm>
            <a:off x="883920" y="1207770"/>
            <a:ext cx="1268730" cy="769620"/>
          </a:xfrm>
          <a:prstGeom prst="wedgeEllipseCallout">
            <a:avLst>
              <a:gd name="adj1" fmla="val -87535"/>
              <a:gd name="adj2" fmla="val -17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5B5049-49BC-4533-8A9A-F99F6E3B5CB7}"/>
              </a:ext>
            </a:extLst>
          </p:cNvPr>
          <p:cNvSpPr txBox="1"/>
          <p:nvPr/>
        </p:nvSpPr>
        <p:spPr>
          <a:xfrm>
            <a:off x="2320290" y="1407914"/>
            <a:ext cx="346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・・・補足説明。</a:t>
            </a:r>
          </a:p>
        </p:txBody>
      </p:sp>
    </p:spTree>
    <p:extLst>
      <p:ext uri="{BB962C8B-B14F-4D97-AF65-F5344CB8AC3E}">
        <p14:creationId xmlns:p14="http://schemas.microsoft.com/office/powerpoint/2010/main" val="158203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ぞいや視点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39" y="5312413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ぞいや</a:t>
            </a:r>
            <a:endParaRPr kumimoji="1" lang="en-US" altLang="ja-JP" dirty="0"/>
          </a:p>
          <a:p>
            <a:r>
              <a:rPr kumimoji="1" lang="ja-JP" altLang="en-US" dirty="0"/>
              <a:t>ミッション参加者を選出してください。</a:t>
            </a:r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0ED316CF-89D9-45F1-8929-8B2DF88EF548}"/>
              </a:ext>
            </a:extLst>
          </p:cNvPr>
          <p:cNvSpPr/>
          <p:nvPr/>
        </p:nvSpPr>
        <p:spPr>
          <a:xfrm>
            <a:off x="5604030" y="1589118"/>
            <a:ext cx="1040608" cy="601980"/>
          </a:xfrm>
          <a:prstGeom prst="wedgeEllipseCallout">
            <a:avLst>
              <a:gd name="adj1" fmla="val -39847"/>
              <a:gd name="adj2" fmla="val 55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使用済</a:t>
            </a:r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50420DB9-4F50-4AE0-AC62-FC9DAB1711B2}"/>
              </a:ext>
            </a:extLst>
          </p:cNvPr>
          <p:cNvSpPr/>
          <p:nvPr/>
        </p:nvSpPr>
        <p:spPr>
          <a:xfrm>
            <a:off x="2758915" y="2427440"/>
            <a:ext cx="1670210" cy="601980"/>
          </a:xfrm>
          <a:prstGeom prst="wedgeEllipseCallout">
            <a:avLst>
              <a:gd name="adj1" fmla="val -48705"/>
              <a:gd name="adj2" fmla="val -413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得られた情報は反映される。</a:t>
            </a:r>
            <a:endParaRPr kumimoji="1" lang="en-US" altLang="ja-JP" sz="1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BA17BBA-9DEC-48B3-9040-CC4AD65D7E6F}"/>
              </a:ext>
            </a:extLst>
          </p:cNvPr>
          <p:cNvSpPr/>
          <p:nvPr/>
        </p:nvSpPr>
        <p:spPr>
          <a:xfrm>
            <a:off x="1893570" y="7907465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参加者を確定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24A1A0-AE34-420D-8AE9-2A41522D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" y="6163543"/>
            <a:ext cx="1650801" cy="1613111"/>
          </a:xfrm>
          <a:prstGeom prst="rect">
            <a:avLst/>
          </a:prstGeom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B2083412-D6D8-41FC-9B1C-3E7B3D22874E}"/>
              </a:ext>
            </a:extLst>
          </p:cNvPr>
          <p:cNvSpPr/>
          <p:nvPr/>
        </p:nvSpPr>
        <p:spPr>
          <a:xfrm>
            <a:off x="2003227" y="6305594"/>
            <a:ext cx="3294462" cy="1055135"/>
          </a:xfrm>
          <a:prstGeom prst="wedgeEllipseCallout">
            <a:avLst>
              <a:gd name="adj1" fmla="val -59952"/>
              <a:gd name="adj2" fmla="val 152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チェックボックスで選出。</a:t>
            </a:r>
            <a:endParaRPr kumimoji="1" lang="en-US" altLang="ja-JP" sz="1000" dirty="0"/>
          </a:p>
          <a:p>
            <a:pPr algn="ctr"/>
            <a:r>
              <a:rPr kumimoji="1" lang="en-US" altLang="ja-JP" sz="1000" dirty="0"/>
              <a:t>※</a:t>
            </a:r>
            <a:r>
              <a:rPr kumimoji="1" lang="ja-JP" altLang="en-US" sz="1000" dirty="0"/>
              <a:t>参加人数分しかつけれない。</a:t>
            </a:r>
          </a:p>
        </p:txBody>
      </p:sp>
    </p:spTree>
    <p:extLst>
      <p:ext uri="{BB962C8B-B14F-4D97-AF65-F5344CB8AC3E}">
        <p14:creationId xmlns:p14="http://schemas.microsoft.com/office/powerpoint/2010/main" val="42391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92297"/>
              </p:ext>
            </p:extLst>
          </p:nvPr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ぞいや視点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40" y="5577185"/>
            <a:ext cx="6147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全員</a:t>
            </a:r>
            <a:endParaRPr kumimoji="1" lang="en-US" altLang="ja-JP" dirty="0"/>
          </a:p>
          <a:p>
            <a:r>
              <a:rPr kumimoji="1" lang="ja-JP" altLang="en-US" dirty="0"/>
              <a:t>賛成か反対を投票しくてください。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ミッション参加者：鳥巣、ぞいや</a:t>
            </a:r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BA17BBA-9DEC-48B3-9040-CC4AD65D7E6F}"/>
              </a:ext>
            </a:extLst>
          </p:cNvPr>
          <p:cNvSpPr/>
          <p:nvPr/>
        </p:nvSpPr>
        <p:spPr>
          <a:xfrm>
            <a:off x="1893570" y="8059686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投票を確定</a:t>
            </a:r>
          </a:p>
        </p:txBody>
      </p:sp>
      <p:graphicFrame>
        <p:nvGraphicFramePr>
          <p:cNvPr id="21" name="表 5">
            <a:extLst>
              <a:ext uri="{FF2B5EF4-FFF2-40B4-BE49-F238E27FC236}">
                <a16:creationId xmlns:a16="http://schemas.microsoft.com/office/drawing/2014/main" id="{FA3E46E6-A336-49EE-8DFF-C774353C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08720"/>
              </p:ext>
            </p:extLst>
          </p:nvPr>
        </p:nvGraphicFramePr>
        <p:xfrm>
          <a:off x="358140" y="7271508"/>
          <a:ext cx="2125186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25186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賛成（タブから選択）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25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72804"/>
              </p:ext>
            </p:extLst>
          </p:nvPr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ぞいや視点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40" y="5577185"/>
            <a:ext cx="6147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全員</a:t>
            </a:r>
            <a:endParaRPr kumimoji="1" lang="en-US" altLang="ja-JP" dirty="0"/>
          </a:p>
          <a:p>
            <a:r>
              <a:rPr kumimoji="1" lang="ja-JP" altLang="en-US" dirty="0"/>
              <a:t>投票結果：賛成</a:t>
            </a:r>
            <a:r>
              <a:rPr kumimoji="1" lang="en-US" altLang="ja-JP" dirty="0"/>
              <a:t>6</a:t>
            </a:r>
            <a:r>
              <a:rPr kumimoji="1" lang="ja-JP" altLang="en-US" dirty="0"/>
              <a:t>、反対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で賛成。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ミッション参加者：鳥巣、ぞいや</a:t>
            </a:r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77230"/>
              </p:ext>
            </p:extLst>
          </p:nvPr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4158A55-8D32-4D7C-93D5-9F0E46F3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05490"/>
              </p:ext>
            </p:extLst>
          </p:nvPr>
        </p:nvGraphicFramePr>
        <p:xfrm>
          <a:off x="352425" y="6568563"/>
          <a:ext cx="2238376" cy="208026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tableStyleId>{073A0DAA-6AF3-43AB-8588-CEC1D06C72B9}</a:tableStyleId>
              </a:tblPr>
              <a:tblGrid>
                <a:gridCol w="1119188">
                  <a:extLst>
                    <a:ext uri="{9D8B030D-6E8A-4147-A177-3AD203B41FA5}">
                      <a16:colId xmlns:a16="http://schemas.microsoft.com/office/drawing/2014/main" val="1128340309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103546379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賛成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514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賛成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50435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反対</a:t>
                      </a:r>
                    </a:p>
                  </a:txBody>
                  <a:tcP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4907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賛成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260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賛成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賛成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116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賛成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10279"/>
                  </a:ext>
                </a:extLst>
              </a:tr>
            </a:tbl>
          </a:graphicData>
        </a:graphic>
      </p:graphicFrame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6C99808E-E351-4E88-8FC2-AD50292FC877}"/>
              </a:ext>
            </a:extLst>
          </p:cNvPr>
          <p:cNvSpPr/>
          <p:nvPr/>
        </p:nvSpPr>
        <p:spPr>
          <a:xfrm>
            <a:off x="3150990" y="6568563"/>
            <a:ext cx="2063948" cy="1055135"/>
          </a:xfrm>
          <a:prstGeom prst="wedgeEllipseCallout">
            <a:avLst>
              <a:gd name="adj1" fmla="val -59952"/>
              <a:gd name="adj2" fmla="val 152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色やデザインは要検討</a:t>
            </a:r>
          </a:p>
        </p:txBody>
      </p:sp>
    </p:spTree>
    <p:extLst>
      <p:ext uri="{BB962C8B-B14F-4D97-AF65-F5344CB8AC3E}">
        <p14:creationId xmlns:p14="http://schemas.microsoft.com/office/powerpoint/2010/main" val="105592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ぞいや視点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40" y="5577185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&gt;&gt;Rocky</a:t>
            </a:r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不信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を使用しますか。</a:t>
            </a:r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426A66-FB6B-4F29-8A2F-DA245CDC5F44}"/>
              </a:ext>
            </a:extLst>
          </p:cNvPr>
          <p:cNvSpPr/>
          <p:nvPr/>
        </p:nvSpPr>
        <p:spPr>
          <a:xfrm>
            <a:off x="2309813" y="7362325"/>
            <a:ext cx="1947862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確定</a:t>
            </a:r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301CE0F2-73D4-438F-8B0A-C33A7DC1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04872"/>
              </p:ext>
            </p:extLst>
          </p:nvPr>
        </p:nvGraphicFramePr>
        <p:xfrm>
          <a:off x="358140" y="6569579"/>
          <a:ext cx="2775585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使用する</a:t>
                      </a:r>
                      <a:r>
                        <a:rPr kumimoji="1" lang="en-US" altLang="ja-JP" sz="1050" dirty="0"/>
                        <a:t>or</a:t>
                      </a:r>
                      <a:r>
                        <a:rPr kumimoji="1" lang="ja-JP" altLang="en-US" sz="1050" dirty="0"/>
                        <a:t>使用しない（タブから選択）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7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ぞいや視点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5282" y="5493683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鳥巣、ぞいや</a:t>
            </a:r>
            <a:endParaRPr kumimoji="1" lang="en-US" altLang="ja-JP" dirty="0"/>
          </a:p>
          <a:p>
            <a:r>
              <a:rPr kumimoji="1" lang="ja-JP" altLang="en-US" dirty="0"/>
              <a:t>ミッションカードを選択して下さい。</a:t>
            </a:r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426A66-FB6B-4F29-8A2F-DA245CDC5F44}"/>
              </a:ext>
            </a:extLst>
          </p:cNvPr>
          <p:cNvSpPr/>
          <p:nvPr/>
        </p:nvSpPr>
        <p:spPr>
          <a:xfrm>
            <a:off x="2309813" y="7362325"/>
            <a:ext cx="1947862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確定</a:t>
            </a:r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301CE0F2-73D4-438F-8B0A-C33A7DC1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10891"/>
              </p:ext>
            </p:extLst>
          </p:nvPr>
        </p:nvGraphicFramePr>
        <p:xfrm>
          <a:off x="358140" y="6569579"/>
          <a:ext cx="2775585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遂行</a:t>
                      </a:r>
                      <a:r>
                        <a:rPr kumimoji="1" lang="en-US" altLang="ja-JP" sz="1050" dirty="0"/>
                        <a:t>or</a:t>
                      </a:r>
                      <a:r>
                        <a:rPr kumimoji="1" lang="ja-JP" altLang="en-US" sz="1050" dirty="0"/>
                        <a:t>裏切り（タブから選択）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82CA5756-F7D9-4617-97E0-BA9ADAA1EB9D}"/>
              </a:ext>
            </a:extLst>
          </p:cNvPr>
          <p:cNvSpPr/>
          <p:nvPr/>
        </p:nvSpPr>
        <p:spPr>
          <a:xfrm>
            <a:off x="4031100" y="6096000"/>
            <a:ext cx="2502097" cy="1055135"/>
          </a:xfrm>
          <a:prstGeom prst="wedgeEllipseCallout">
            <a:avLst>
              <a:gd name="adj1" fmla="val -70797"/>
              <a:gd name="adj2" fmla="val 166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※</a:t>
            </a:r>
            <a:r>
              <a:rPr kumimoji="1" lang="ja-JP" altLang="en-US" sz="1000" dirty="0"/>
              <a:t>レジスタンスは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裏切り選択不可。</a:t>
            </a:r>
          </a:p>
        </p:txBody>
      </p:sp>
    </p:spTree>
    <p:extLst>
      <p:ext uri="{BB962C8B-B14F-4D97-AF65-F5344CB8AC3E}">
        <p14:creationId xmlns:p14="http://schemas.microsoft.com/office/powerpoint/2010/main" val="351949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成功バージョン、ぞいや視点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5282" y="5493683"/>
            <a:ext cx="6147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全員</a:t>
            </a:r>
            <a:endParaRPr kumimoji="1" lang="en-US" altLang="ja-JP" dirty="0"/>
          </a:p>
          <a:p>
            <a:r>
              <a:rPr kumimoji="1" lang="ja-JP" altLang="en-US" dirty="0"/>
              <a:t>ミッション結果：遂行</a:t>
            </a:r>
            <a:r>
              <a:rPr kumimoji="1" lang="en-US" altLang="ja-JP" dirty="0"/>
              <a:t>2</a:t>
            </a:r>
            <a:r>
              <a:rPr kumimoji="1" lang="ja-JP" altLang="en-US" dirty="0"/>
              <a:t>、裏切り</a:t>
            </a:r>
            <a:r>
              <a:rPr kumimoji="1" lang="en-US" altLang="ja-JP" dirty="0"/>
              <a:t>0</a:t>
            </a:r>
            <a:r>
              <a:rPr kumimoji="1" lang="ja-JP" altLang="en-US" dirty="0"/>
              <a:t>でミッション成功。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ぞいや</a:t>
            </a:r>
            <a:endParaRPr kumimoji="1" lang="en-US" altLang="ja-JP" dirty="0"/>
          </a:p>
          <a:p>
            <a:r>
              <a:rPr kumimoji="1" lang="ja-JP" altLang="en-US" dirty="0"/>
              <a:t>次のミッションに移行して下さい。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02737"/>
              </p:ext>
            </p:extLst>
          </p:nvPr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成功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6C4114-EA1B-4F14-BE13-38FB291A5725}"/>
              </a:ext>
            </a:extLst>
          </p:cNvPr>
          <p:cNvSpPr/>
          <p:nvPr/>
        </p:nvSpPr>
        <p:spPr>
          <a:xfrm>
            <a:off x="1858328" y="8731176"/>
            <a:ext cx="2266950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次のミッションへ</a:t>
            </a: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CC5337C3-ACE5-41FB-953A-7B73160E7BE1}"/>
              </a:ext>
            </a:extLst>
          </p:cNvPr>
          <p:cNvSpPr/>
          <p:nvPr/>
        </p:nvSpPr>
        <p:spPr>
          <a:xfrm>
            <a:off x="4303395" y="7870351"/>
            <a:ext cx="2097405" cy="1055135"/>
          </a:xfrm>
          <a:prstGeom prst="wedgeEllipseCallout">
            <a:avLst>
              <a:gd name="adj1" fmla="val -55760"/>
              <a:gd name="adj2" fmla="val 351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リーダーに表示される。</a:t>
            </a:r>
            <a:endParaRPr kumimoji="1" lang="en-US" altLang="ja-JP" sz="1000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FDE32D3-03A7-4613-BC89-5C5B79D68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96696"/>
              </p:ext>
            </p:extLst>
          </p:nvPr>
        </p:nvGraphicFramePr>
        <p:xfrm>
          <a:off x="355282" y="6639713"/>
          <a:ext cx="2238376" cy="59436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tableStyleId>{073A0DAA-6AF3-43AB-8588-CEC1D06C72B9}</a:tableStyleId>
              </a:tblPr>
              <a:tblGrid>
                <a:gridCol w="1119188">
                  <a:extLst>
                    <a:ext uri="{9D8B030D-6E8A-4147-A177-3AD203B41FA5}">
                      <a16:colId xmlns:a16="http://schemas.microsoft.com/office/drawing/2014/main" val="1128340309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103546379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遂行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514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遂行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5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1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成功バージョン、ふぃふぉ視点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5282" y="5493683"/>
            <a:ext cx="6147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全員</a:t>
            </a:r>
            <a:endParaRPr kumimoji="1" lang="en-US" altLang="ja-JP" dirty="0"/>
          </a:p>
          <a:p>
            <a:r>
              <a:rPr kumimoji="1" lang="ja-JP" altLang="en-US" dirty="0"/>
              <a:t>ミッション結果：遂行</a:t>
            </a:r>
            <a:r>
              <a:rPr kumimoji="1" lang="en-US" altLang="ja-JP" dirty="0"/>
              <a:t>2</a:t>
            </a:r>
            <a:r>
              <a:rPr kumimoji="1" lang="ja-JP" altLang="en-US" dirty="0"/>
              <a:t>、裏切り</a:t>
            </a:r>
            <a:r>
              <a:rPr kumimoji="1" lang="en-US" altLang="ja-JP" dirty="0"/>
              <a:t>0</a:t>
            </a:r>
            <a:r>
              <a:rPr kumimoji="1" lang="ja-JP" altLang="en-US" dirty="0"/>
              <a:t>でミッション成功。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ぞいや</a:t>
            </a:r>
            <a:endParaRPr kumimoji="1" lang="en-US" altLang="ja-JP" dirty="0"/>
          </a:p>
          <a:p>
            <a:r>
              <a:rPr kumimoji="1" lang="ja-JP" altLang="en-US" dirty="0"/>
              <a:t>次のミッションに移行して下さい。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成功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FDE32D3-03A7-4613-BC89-5C5B79D68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85623"/>
              </p:ext>
            </p:extLst>
          </p:nvPr>
        </p:nvGraphicFramePr>
        <p:xfrm>
          <a:off x="355282" y="6621445"/>
          <a:ext cx="2238376" cy="59436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tableStyleId>{073A0DAA-6AF3-43AB-8588-CEC1D06C72B9}</a:tableStyleId>
              </a:tblPr>
              <a:tblGrid>
                <a:gridCol w="1119188">
                  <a:extLst>
                    <a:ext uri="{9D8B030D-6E8A-4147-A177-3AD203B41FA5}">
                      <a16:colId xmlns:a16="http://schemas.microsoft.com/office/drawing/2014/main" val="1128340309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103546379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遂行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514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遂行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5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6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失敗バージョン、ぞいや視点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5282" y="5493683"/>
            <a:ext cx="6147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全員</a:t>
            </a:r>
            <a:endParaRPr kumimoji="1" lang="en-US" altLang="ja-JP" dirty="0"/>
          </a:p>
          <a:p>
            <a:r>
              <a:rPr kumimoji="1" lang="ja-JP" altLang="en-US" dirty="0"/>
              <a:t>ミッション結果：遂行</a:t>
            </a:r>
            <a:r>
              <a:rPr kumimoji="1" lang="en-US" altLang="ja-JP" dirty="0"/>
              <a:t>1</a:t>
            </a:r>
            <a:r>
              <a:rPr kumimoji="1" lang="ja-JP" altLang="en-US" dirty="0"/>
              <a:t>、裏切り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でミッション失敗。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ぞいや</a:t>
            </a:r>
            <a:endParaRPr kumimoji="1" lang="en-US" altLang="ja-JP" dirty="0"/>
          </a:p>
          <a:p>
            <a:r>
              <a:rPr kumimoji="1" lang="ja-JP" altLang="en-US" dirty="0"/>
              <a:t>次のミッションに移行して下さい。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50565"/>
              </p:ext>
            </p:extLst>
          </p:nvPr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失敗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FDE32D3-03A7-4613-BC89-5C5B79D68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2786"/>
              </p:ext>
            </p:extLst>
          </p:nvPr>
        </p:nvGraphicFramePr>
        <p:xfrm>
          <a:off x="355282" y="6742612"/>
          <a:ext cx="2238376" cy="59436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tableStyleId>{073A0DAA-6AF3-43AB-8588-CEC1D06C72B9}</a:tableStyleId>
              </a:tblPr>
              <a:tblGrid>
                <a:gridCol w="1119188">
                  <a:extLst>
                    <a:ext uri="{9D8B030D-6E8A-4147-A177-3AD203B41FA5}">
                      <a16:colId xmlns:a16="http://schemas.microsoft.com/office/drawing/2014/main" val="1128340309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103546379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裏切り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514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遂行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50435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F41586-A437-4296-81BA-8CB823EA1CF7}"/>
              </a:ext>
            </a:extLst>
          </p:cNvPr>
          <p:cNvSpPr/>
          <p:nvPr/>
        </p:nvSpPr>
        <p:spPr>
          <a:xfrm>
            <a:off x="1858328" y="8731176"/>
            <a:ext cx="2266950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次のミッションへ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F98150E4-D550-4EA0-AF05-CB953FC125BD}"/>
              </a:ext>
            </a:extLst>
          </p:cNvPr>
          <p:cNvSpPr/>
          <p:nvPr/>
        </p:nvSpPr>
        <p:spPr>
          <a:xfrm>
            <a:off x="4303395" y="7870351"/>
            <a:ext cx="2097405" cy="1055135"/>
          </a:xfrm>
          <a:prstGeom prst="wedgeEllipseCallout">
            <a:avLst>
              <a:gd name="adj1" fmla="val -55760"/>
              <a:gd name="adj2" fmla="val 351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リーダーに表示される。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99023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6577"/>
              </p:ext>
            </p:extLst>
          </p:nvPr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スパイ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スパイ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スパイ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失敗バージョン、ふぃふぉ視点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5282" y="5493683"/>
            <a:ext cx="6147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全員</a:t>
            </a:r>
            <a:endParaRPr kumimoji="1" lang="en-US" altLang="ja-JP" dirty="0"/>
          </a:p>
          <a:p>
            <a:r>
              <a:rPr kumimoji="1" lang="ja-JP" altLang="en-US" dirty="0"/>
              <a:t>ミッション結果：遂行</a:t>
            </a:r>
            <a:r>
              <a:rPr kumimoji="1" lang="en-US" altLang="ja-JP" dirty="0"/>
              <a:t>1</a:t>
            </a:r>
            <a:r>
              <a:rPr kumimoji="1" lang="ja-JP" altLang="en-US" dirty="0"/>
              <a:t>、裏切り</a:t>
            </a:r>
            <a:r>
              <a:rPr kumimoji="1" lang="en-US" altLang="ja-JP" dirty="0"/>
              <a:t>1</a:t>
            </a:r>
            <a:r>
              <a:rPr kumimoji="1" lang="ja-JP" altLang="en-US" dirty="0"/>
              <a:t>でミッション失敗。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ぞいや</a:t>
            </a:r>
            <a:endParaRPr kumimoji="1" lang="en-US" altLang="ja-JP" dirty="0"/>
          </a:p>
          <a:p>
            <a:r>
              <a:rPr kumimoji="1" lang="ja-JP" altLang="en-US" dirty="0"/>
              <a:t>次のミッションに移行して下さい。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08937"/>
              </p:ext>
            </p:extLst>
          </p:nvPr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失敗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FDE32D3-03A7-4613-BC89-5C5B79D68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19598"/>
              </p:ext>
            </p:extLst>
          </p:nvPr>
        </p:nvGraphicFramePr>
        <p:xfrm>
          <a:off x="355282" y="6621445"/>
          <a:ext cx="2238376" cy="59436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tableStyleId>{073A0DAA-6AF3-43AB-8588-CEC1D06C72B9}</a:tableStyleId>
              </a:tblPr>
              <a:tblGrid>
                <a:gridCol w="1119188">
                  <a:extLst>
                    <a:ext uri="{9D8B030D-6E8A-4147-A177-3AD203B41FA5}">
                      <a16:colId xmlns:a16="http://schemas.microsoft.com/office/drawing/2014/main" val="1128340309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103546379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514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50435"/>
                  </a:ext>
                </a:extLst>
              </a:tr>
            </a:tbl>
          </a:graphicData>
        </a:graphic>
      </p:graphicFrame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966BC958-1431-4402-B4E2-FC988CC414E0}"/>
              </a:ext>
            </a:extLst>
          </p:cNvPr>
          <p:cNvSpPr/>
          <p:nvPr/>
        </p:nvSpPr>
        <p:spPr>
          <a:xfrm>
            <a:off x="3499484" y="6451126"/>
            <a:ext cx="3320415" cy="1245074"/>
          </a:xfrm>
          <a:prstGeom prst="wedgeEllipseCallout">
            <a:avLst>
              <a:gd name="adj1" fmla="val -67074"/>
              <a:gd name="adj2" fmla="val 35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『</a:t>
            </a:r>
            <a:r>
              <a:rPr kumimoji="1" lang="ja-JP" altLang="en-US" sz="1000" dirty="0"/>
              <a:t>注目の的</a:t>
            </a:r>
            <a:r>
              <a:rPr kumimoji="1" lang="en-US" altLang="ja-JP" sz="1000" dirty="0"/>
              <a:t>』</a:t>
            </a:r>
            <a:r>
              <a:rPr kumimoji="1" lang="ja-JP" altLang="en-US" sz="1000" dirty="0"/>
              <a:t>使用時は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全員にミッションカードが表示される。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1000" dirty="0"/>
              <a:t>『</a:t>
            </a:r>
            <a:r>
              <a:rPr kumimoji="1" lang="ja-JP" altLang="en-US" sz="1000" dirty="0"/>
              <a:t>監視者</a:t>
            </a:r>
            <a:r>
              <a:rPr kumimoji="1" lang="en-US" altLang="ja-JP" sz="1000" dirty="0"/>
              <a:t>』</a:t>
            </a:r>
            <a:r>
              <a:rPr kumimoji="1" lang="ja-JP" altLang="en-US" sz="1000" dirty="0"/>
              <a:t>使用時は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使用者のみにミッションカードが表示される。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52218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感想戦画面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5282" y="5493683"/>
            <a:ext cx="6147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全員</a:t>
            </a:r>
            <a:endParaRPr kumimoji="1" lang="en-US" altLang="ja-JP" dirty="0"/>
          </a:p>
          <a:p>
            <a:r>
              <a:rPr kumimoji="1" lang="ja-JP" altLang="en-US" dirty="0"/>
              <a:t>スパイの勝利。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56491"/>
              </p:ext>
            </p:extLst>
          </p:nvPr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失敗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失敗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成功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成功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失敗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5E58E2B6-61EB-4F39-A3C5-958576E4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1" y="6370846"/>
            <a:ext cx="6619875" cy="15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6F3632-20DB-4444-85DB-6A95E17C0B77}"/>
              </a:ext>
            </a:extLst>
          </p:cNvPr>
          <p:cNvSpPr/>
          <p:nvPr/>
        </p:nvSpPr>
        <p:spPr>
          <a:xfrm>
            <a:off x="815340" y="163830"/>
            <a:ext cx="4712970" cy="45339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レジスタンスオンライン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4EEAD5-6F15-4223-A9AA-06FF25CD433C}"/>
              </a:ext>
            </a:extLst>
          </p:cNvPr>
          <p:cNvSpPr/>
          <p:nvPr/>
        </p:nvSpPr>
        <p:spPr>
          <a:xfrm>
            <a:off x="762000" y="998220"/>
            <a:ext cx="1661160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部屋を作成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AC3537-8C43-4F54-9FC6-EC164DA98AAB}"/>
              </a:ext>
            </a:extLst>
          </p:cNvPr>
          <p:cNvSpPr/>
          <p:nvPr/>
        </p:nvSpPr>
        <p:spPr>
          <a:xfrm>
            <a:off x="762000" y="1695450"/>
            <a:ext cx="1661160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部屋に入る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A58620F0-00DF-423F-B713-619EA00F00B2}"/>
              </a:ext>
            </a:extLst>
          </p:cNvPr>
          <p:cNvSpPr/>
          <p:nvPr/>
        </p:nvSpPr>
        <p:spPr>
          <a:xfrm>
            <a:off x="2975610" y="697230"/>
            <a:ext cx="2015490" cy="739140"/>
          </a:xfrm>
          <a:prstGeom prst="wedgeEllipseCallout">
            <a:avLst>
              <a:gd name="adj1" fmla="val -71485"/>
              <a:gd name="adj2" fmla="val 276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ホストになる。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名前を要求される。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78D0BA89-F484-44F2-8A5D-E80A4AE05362}"/>
              </a:ext>
            </a:extLst>
          </p:cNvPr>
          <p:cNvSpPr/>
          <p:nvPr/>
        </p:nvSpPr>
        <p:spPr>
          <a:xfrm>
            <a:off x="3048000" y="1604010"/>
            <a:ext cx="2804160" cy="739140"/>
          </a:xfrm>
          <a:prstGeom prst="wedgeEllipseCallout">
            <a:avLst>
              <a:gd name="adj1" fmla="val -75833"/>
              <a:gd name="adj2" fmla="val -63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部屋番号と名前を要求される。</a:t>
            </a:r>
          </a:p>
        </p:txBody>
      </p:sp>
    </p:spTree>
    <p:extLst>
      <p:ext uri="{BB962C8B-B14F-4D97-AF65-F5344CB8AC3E}">
        <p14:creationId xmlns:p14="http://schemas.microsoft.com/office/powerpoint/2010/main" val="296459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13668"/>
              </p:ext>
            </p:extLst>
          </p:nvPr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責任者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総意の形成者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※Rocky</a:t>
            </a:r>
            <a:r>
              <a:rPr kumimoji="1" lang="ja-JP" altLang="en-US" dirty="0"/>
              <a:t>視点＜責任者の使用＞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39" y="5517212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&gt;&gt;Rocky</a:t>
            </a:r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責任者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の使用対象を選択してください。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4F51DC2-B553-4610-96CD-2AEB8B362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27088"/>
              </p:ext>
            </p:extLst>
          </p:nvPr>
        </p:nvGraphicFramePr>
        <p:xfrm>
          <a:off x="358138" y="6503636"/>
          <a:ext cx="6366512" cy="1102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91628">
                  <a:extLst>
                    <a:ext uri="{9D8B030D-6E8A-4147-A177-3AD203B41FA5}">
                      <a16:colId xmlns:a16="http://schemas.microsoft.com/office/drawing/2014/main" val="2605577100"/>
                    </a:ext>
                  </a:extLst>
                </a:gridCol>
                <a:gridCol w="1591628">
                  <a:extLst>
                    <a:ext uri="{9D8B030D-6E8A-4147-A177-3AD203B41FA5}">
                      <a16:colId xmlns:a16="http://schemas.microsoft.com/office/drawing/2014/main" val="396534155"/>
                    </a:ext>
                  </a:extLst>
                </a:gridCol>
                <a:gridCol w="1591628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  <a:gridCol w="1591628">
                  <a:extLst>
                    <a:ext uri="{9D8B030D-6E8A-4147-A177-3AD203B41FA5}">
                      <a16:colId xmlns:a16="http://schemas.microsoft.com/office/drawing/2014/main" val="310723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陰謀カード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効果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使用対象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陰謀カード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『</a:t>
                      </a:r>
                      <a:r>
                        <a:rPr kumimoji="1" lang="ja-JP" altLang="en-US" sz="1050" dirty="0"/>
                        <a:t>責任者</a:t>
                      </a:r>
                      <a:r>
                        <a:rPr kumimoji="1" lang="en-US" altLang="ja-JP" sz="1050" dirty="0"/>
                        <a:t>』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あなたはほかのプレイヤーの陰謀カードを１枚引きとらなければならない。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（タブから選択）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52E718-6E36-4611-AF84-D1585F4A7F1A}"/>
              </a:ext>
            </a:extLst>
          </p:cNvPr>
          <p:cNvSpPr/>
          <p:nvPr/>
        </p:nvSpPr>
        <p:spPr>
          <a:xfrm>
            <a:off x="2295048" y="7985565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確定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580A3C80-B00C-4E9D-AEAD-6B2A1E79BB63}"/>
              </a:ext>
            </a:extLst>
          </p:cNvPr>
          <p:cNvSpPr/>
          <p:nvPr/>
        </p:nvSpPr>
        <p:spPr>
          <a:xfrm>
            <a:off x="210024" y="8760786"/>
            <a:ext cx="2661764" cy="932243"/>
          </a:xfrm>
          <a:prstGeom prst="wedgeEllipseCallout">
            <a:avLst>
              <a:gd name="adj1" fmla="val 59088"/>
              <a:gd name="adj2" fmla="val -792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引きとれるカードが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ない場合もある。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その際はなんかうまくやる。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02010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74992"/>
              </p:ext>
            </p:extLst>
          </p:nvPr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監視者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4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※Rocky</a:t>
            </a:r>
            <a:r>
              <a:rPr kumimoji="1" lang="ja-JP" altLang="en-US" dirty="0"/>
              <a:t>視点＜監視者を使用した場合＞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5282" y="5423145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&gt;&gt;Rocky</a:t>
            </a:r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監視者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を使用しますか。</a:t>
            </a:r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64A7D30-5BF5-4834-9847-8DBD4D195C72}"/>
              </a:ext>
            </a:extLst>
          </p:cNvPr>
          <p:cNvSpPr/>
          <p:nvPr/>
        </p:nvSpPr>
        <p:spPr>
          <a:xfrm>
            <a:off x="2266950" y="7288113"/>
            <a:ext cx="1947862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確定</a:t>
            </a:r>
          </a:p>
        </p:txBody>
      </p:sp>
      <p:graphicFrame>
        <p:nvGraphicFramePr>
          <p:cNvPr id="18" name="表 5">
            <a:extLst>
              <a:ext uri="{FF2B5EF4-FFF2-40B4-BE49-F238E27FC236}">
                <a16:creationId xmlns:a16="http://schemas.microsoft.com/office/drawing/2014/main" id="{44C74647-1E21-4674-8FFF-962514C9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35466"/>
              </p:ext>
            </p:extLst>
          </p:nvPr>
        </p:nvGraphicFramePr>
        <p:xfrm>
          <a:off x="355282" y="6594850"/>
          <a:ext cx="2775585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使用する</a:t>
                      </a:r>
                      <a:r>
                        <a:rPr kumimoji="1" lang="en-US" altLang="ja-JP" sz="1050" dirty="0"/>
                        <a:t>or</a:t>
                      </a:r>
                      <a:r>
                        <a:rPr kumimoji="1" lang="ja-JP" altLang="en-US" sz="1050" dirty="0"/>
                        <a:t>使用しない（タブから選択）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4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監視者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4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※Rocky</a:t>
            </a:r>
            <a:r>
              <a:rPr kumimoji="1" lang="ja-JP" altLang="en-US" dirty="0"/>
              <a:t>視点＜監視者を使用した場合＞</a:t>
            </a:r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B1B85F-012E-43B8-9AA0-B6FD56133AE9}"/>
              </a:ext>
            </a:extLst>
          </p:cNvPr>
          <p:cNvSpPr txBox="1"/>
          <p:nvPr/>
        </p:nvSpPr>
        <p:spPr>
          <a:xfrm>
            <a:off x="291464" y="5460062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&gt;&gt;Rocky</a:t>
            </a:r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監視者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の使用対象を選択してください。</a:t>
            </a: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203C7831-E9D0-4536-9DAC-9C9C8793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307"/>
              </p:ext>
            </p:extLst>
          </p:nvPr>
        </p:nvGraphicFramePr>
        <p:xfrm>
          <a:off x="291465" y="6446486"/>
          <a:ext cx="6375558" cy="9423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25186">
                  <a:extLst>
                    <a:ext uri="{9D8B030D-6E8A-4147-A177-3AD203B41FA5}">
                      <a16:colId xmlns:a16="http://schemas.microsoft.com/office/drawing/2014/main" val="2605577100"/>
                    </a:ext>
                  </a:extLst>
                </a:gridCol>
                <a:gridCol w="2125186">
                  <a:extLst>
                    <a:ext uri="{9D8B030D-6E8A-4147-A177-3AD203B41FA5}">
                      <a16:colId xmlns:a16="http://schemas.microsoft.com/office/drawing/2014/main" val="396534155"/>
                    </a:ext>
                  </a:extLst>
                </a:gridCol>
                <a:gridCol w="2125186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陰謀カード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効果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使用対象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『</a:t>
                      </a:r>
                      <a:r>
                        <a:rPr kumimoji="1" lang="ja-JP" altLang="en-US" sz="1050" dirty="0"/>
                        <a:t>監視者</a:t>
                      </a:r>
                      <a:r>
                        <a:rPr kumimoji="1" lang="en-US" altLang="ja-JP" sz="1050" dirty="0"/>
                        <a:t>』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あなたはプレイヤーの前に出されたミッションカードを一枚見ることができる。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鳥巣（タブから選択）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612CB9F-AF20-4D47-B781-2B987E153F1B}"/>
              </a:ext>
            </a:extLst>
          </p:cNvPr>
          <p:cNvSpPr/>
          <p:nvPr/>
        </p:nvSpPr>
        <p:spPr>
          <a:xfrm>
            <a:off x="2303144" y="8093393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対象を確定</a:t>
            </a:r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407721BD-0895-4BF1-B369-463DC918F138}"/>
              </a:ext>
            </a:extLst>
          </p:cNvPr>
          <p:cNvSpPr/>
          <p:nvPr/>
        </p:nvSpPr>
        <p:spPr>
          <a:xfrm>
            <a:off x="4597717" y="7526838"/>
            <a:ext cx="2260283" cy="601980"/>
          </a:xfrm>
          <a:prstGeom prst="wedgeEllipseCallout">
            <a:avLst>
              <a:gd name="adj1" fmla="val -15195"/>
              <a:gd name="adj2" fmla="val -817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使用対象の制限も反映</a:t>
            </a:r>
          </a:p>
        </p:txBody>
      </p:sp>
    </p:spTree>
    <p:extLst>
      <p:ext uri="{BB962C8B-B14F-4D97-AF65-F5344CB8AC3E}">
        <p14:creationId xmlns:p14="http://schemas.microsoft.com/office/powerpoint/2010/main" val="337652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監視者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43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※Rocky</a:t>
            </a:r>
            <a:r>
              <a:rPr kumimoji="1" lang="ja-JP" altLang="en-US" dirty="0"/>
              <a:t>視点＜監視者を使用した場合＞</a:t>
            </a:r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1" y="4502305"/>
          <a:ext cx="2580322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669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1101450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871203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B1B85F-012E-43B8-9AA0-B6FD56133AE9}"/>
              </a:ext>
            </a:extLst>
          </p:cNvPr>
          <p:cNvSpPr txBox="1"/>
          <p:nvPr/>
        </p:nvSpPr>
        <p:spPr>
          <a:xfrm>
            <a:off x="291464" y="5460062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&gt;&gt;Rocky</a:t>
            </a:r>
          </a:p>
          <a:p>
            <a:r>
              <a:rPr kumimoji="1" lang="ja-JP" altLang="en-US" dirty="0"/>
              <a:t>鳥巣の選択したミッションカードは“裏切り”です。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612CB9F-AF20-4D47-B781-2B987E153F1B}"/>
              </a:ext>
            </a:extLst>
          </p:cNvPr>
          <p:cNvSpPr/>
          <p:nvPr/>
        </p:nvSpPr>
        <p:spPr>
          <a:xfrm>
            <a:off x="2179319" y="7188518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</a:t>
            </a: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60E511D5-7B75-4A33-BE22-3E6966909269}"/>
              </a:ext>
            </a:extLst>
          </p:cNvPr>
          <p:cNvSpPr/>
          <p:nvPr/>
        </p:nvSpPr>
        <p:spPr>
          <a:xfrm>
            <a:off x="2506980" y="8117388"/>
            <a:ext cx="2260283" cy="601980"/>
          </a:xfrm>
          <a:prstGeom prst="wedgeEllipseCallout">
            <a:avLst>
              <a:gd name="adj1" fmla="val -13931"/>
              <a:gd name="adj2" fmla="val -998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Rocky</a:t>
            </a:r>
            <a:r>
              <a:rPr kumimoji="1" lang="ja-JP" altLang="en-US" sz="1000" dirty="0"/>
              <a:t>が確認ボタンを押して結果開示に進む。</a:t>
            </a: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41916841-6047-4DB7-9C1C-55148366F00C}"/>
              </a:ext>
            </a:extLst>
          </p:cNvPr>
          <p:cNvSpPr/>
          <p:nvPr/>
        </p:nvSpPr>
        <p:spPr>
          <a:xfrm>
            <a:off x="3629026" y="4654936"/>
            <a:ext cx="3228974" cy="785581"/>
          </a:xfrm>
          <a:prstGeom prst="wedgeEllipseCallout">
            <a:avLst>
              <a:gd name="adj1" fmla="val -25098"/>
              <a:gd name="adj2" fmla="val 1287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他のプレイヤーにはマスキング。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〇〇と表示。</a:t>
            </a:r>
          </a:p>
        </p:txBody>
      </p:sp>
    </p:spTree>
    <p:extLst>
      <p:ext uri="{BB962C8B-B14F-4D97-AF65-F5344CB8AC3E}">
        <p14:creationId xmlns:p14="http://schemas.microsoft.com/office/powerpoint/2010/main" val="142534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95727"/>
              </p:ext>
            </p:extLst>
          </p:nvPr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総意の形成者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3" y="40124"/>
            <a:ext cx="521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※Rocky</a:t>
            </a:r>
            <a:r>
              <a:rPr kumimoji="1" lang="ja-JP" altLang="en-US" dirty="0"/>
              <a:t>視点 ＜</a:t>
            </a:r>
            <a:r>
              <a:rPr kumimoji="1" lang="en-US" altLang="ja-JP" dirty="0"/>
              <a:t>『</a:t>
            </a:r>
            <a:r>
              <a:rPr kumimoji="1" lang="ja-JP" altLang="en-US" dirty="0"/>
              <a:t>総意の形成者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について＞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40" y="5577185"/>
            <a:ext cx="6147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&gt;&gt;Rocky</a:t>
            </a:r>
          </a:p>
          <a:p>
            <a:r>
              <a:rPr kumimoji="1" lang="ja-JP" altLang="en-US" dirty="0"/>
              <a:t>あなたは</a:t>
            </a:r>
            <a:r>
              <a:rPr kumimoji="1" lang="en-US" altLang="ja-JP" dirty="0"/>
              <a:t>『</a:t>
            </a:r>
            <a:r>
              <a:rPr kumimoji="1" lang="ja-JP" altLang="en-US" dirty="0"/>
              <a:t>総意の形成者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r>
              <a:rPr kumimoji="1" lang="ja-JP" altLang="en-US" dirty="0"/>
              <a:t>賛成か反対を投票しくてください。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ミッション参加者：鳥巣、ぞいや</a:t>
            </a:r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BA17BBA-9DEC-48B3-9040-CC4AD65D7E6F}"/>
              </a:ext>
            </a:extLst>
          </p:cNvPr>
          <p:cNvSpPr/>
          <p:nvPr/>
        </p:nvSpPr>
        <p:spPr>
          <a:xfrm>
            <a:off x="1893570" y="8059686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投票を確定</a:t>
            </a:r>
          </a:p>
        </p:txBody>
      </p:sp>
      <p:graphicFrame>
        <p:nvGraphicFramePr>
          <p:cNvPr id="21" name="表 5">
            <a:extLst>
              <a:ext uri="{FF2B5EF4-FFF2-40B4-BE49-F238E27FC236}">
                <a16:creationId xmlns:a16="http://schemas.microsoft.com/office/drawing/2014/main" id="{FA3E46E6-A336-49EE-8DFF-C774353C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01179"/>
              </p:ext>
            </p:extLst>
          </p:nvPr>
        </p:nvGraphicFramePr>
        <p:xfrm>
          <a:off x="358140" y="7471533"/>
          <a:ext cx="2125186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25186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賛成（タブから選択）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03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46704"/>
              </p:ext>
            </p:extLst>
          </p:nvPr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総意の形成者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sngStrike" dirty="0"/>
                        <a:t>『</a:t>
                      </a:r>
                      <a:r>
                        <a:rPr kumimoji="1" lang="ja-JP" altLang="en-US" strike="sngStrike" dirty="0"/>
                        <a:t>立ち聞きされた会話</a:t>
                      </a:r>
                      <a:r>
                        <a:rPr kumimoji="1" lang="en-US" altLang="ja-JP" strike="sngStrike" dirty="0"/>
                        <a:t>』</a:t>
                      </a:r>
                      <a:endParaRPr kumimoji="1" lang="ja-JP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499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にゅ視点＜</a:t>
            </a:r>
            <a:r>
              <a:rPr kumimoji="1" lang="en-US" altLang="ja-JP" dirty="0"/>
              <a:t>『</a:t>
            </a:r>
            <a:r>
              <a:rPr kumimoji="1" lang="ja-JP" altLang="en-US" dirty="0"/>
              <a:t>総意の形成者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について＞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40" y="5577185"/>
            <a:ext cx="6147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全員</a:t>
            </a:r>
            <a:endParaRPr kumimoji="1" lang="en-US" altLang="ja-JP" dirty="0"/>
          </a:p>
          <a:p>
            <a:r>
              <a:rPr kumimoji="1" lang="en-US" altLang="ja-JP" dirty="0"/>
              <a:t>Rocky</a:t>
            </a:r>
            <a:r>
              <a:rPr kumimoji="1" lang="ja-JP" altLang="en-US" dirty="0"/>
              <a:t>は“賛成”に投票しました。</a:t>
            </a:r>
            <a:endParaRPr kumimoji="1" lang="en-US" altLang="ja-JP" dirty="0"/>
          </a:p>
          <a:p>
            <a:r>
              <a:rPr kumimoji="1" lang="ja-JP" altLang="en-US" dirty="0"/>
              <a:t>賛成か反対を投票しくてください。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ミッション参加者：鳥巣、ぞいや</a:t>
            </a:r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BA17BBA-9DEC-48B3-9040-CC4AD65D7E6F}"/>
              </a:ext>
            </a:extLst>
          </p:cNvPr>
          <p:cNvSpPr/>
          <p:nvPr/>
        </p:nvSpPr>
        <p:spPr>
          <a:xfrm>
            <a:off x="1893570" y="8128579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投票を確定</a:t>
            </a:r>
          </a:p>
        </p:txBody>
      </p:sp>
      <p:graphicFrame>
        <p:nvGraphicFramePr>
          <p:cNvPr id="21" name="表 5">
            <a:extLst>
              <a:ext uri="{FF2B5EF4-FFF2-40B4-BE49-F238E27FC236}">
                <a16:creationId xmlns:a16="http://schemas.microsoft.com/office/drawing/2014/main" id="{FA3E46E6-A336-49EE-8DFF-C774353C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48837"/>
              </p:ext>
            </p:extLst>
          </p:nvPr>
        </p:nvGraphicFramePr>
        <p:xfrm>
          <a:off x="352425" y="7331511"/>
          <a:ext cx="2125186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25186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賛成（タブから選択）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1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30D7DF-CA1B-4E26-AF63-BD4CE10C759B}"/>
              </a:ext>
            </a:extLst>
          </p:cNvPr>
          <p:cNvSpPr/>
          <p:nvPr/>
        </p:nvSpPr>
        <p:spPr>
          <a:xfrm>
            <a:off x="335280" y="243840"/>
            <a:ext cx="2038350" cy="453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部屋番号：</a:t>
            </a:r>
            <a:r>
              <a:rPr kumimoji="1" lang="en-US" altLang="ja-JP" dirty="0"/>
              <a:t>XXXX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01942"/>
              </p:ext>
            </p:extLst>
          </p:nvPr>
        </p:nvGraphicFramePr>
        <p:xfrm>
          <a:off x="335280" y="918210"/>
          <a:ext cx="132969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690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48957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A10615-49DA-4349-AA38-0292A5FBE204}"/>
              </a:ext>
            </a:extLst>
          </p:cNvPr>
          <p:cNvSpPr/>
          <p:nvPr/>
        </p:nvSpPr>
        <p:spPr>
          <a:xfrm>
            <a:off x="2485072" y="3626167"/>
            <a:ext cx="1887855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役割カード配布</a:t>
            </a: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714BB12E-268D-4E57-A213-C7117DBB765C}"/>
              </a:ext>
            </a:extLst>
          </p:cNvPr>
          <p:cNvSpPr/>
          <p:nvPr/>
        </p:nvSpPr>
        <p:spPr>
          <a:xfrm>
            <a:off x="4469130" y="2857500"/>
            <a:ext cx="1623060" cy="601980"/>
          </a:xfrm>
          <a:prstGeom prst="wedgeEllipseCallout">
            <a:avLst>
              <a:gd name="adj1" fmla="val -65916"/>
              <a:gd name="adj2" fmla="val 630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（ホストのみ）</a:t>
            </a:r>
          </a:p>
        </p:txBody>
      </p:sp>
    </p:spTree>
    <p:extLst>
      <p:ext uri="{BB962C8B-B14F-4D97-AF65-F5344CB8AC3E}">
        <p14:creationId xmlns:p14="http://schemas.microsoft.com/office/powerpoint/2010/main" val="53383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62010"/>
              </p:ext>
            </p:extLst>
          </p:nvPr>
        </p:nvGraphicFramePr>
        <p:xfrm>
          <a:off x="358140" y="438150"/>
          <a:ext cx="62865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3346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5" y="40124"/>
            <a:ext cx="18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ぞいや視点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4FE58-3524-4455-B9F3-FD6F306ED954}"/>
              </a:ext>
            </a:extLst>
          </p:cNvPr>
          <p:cNvSpPr/>
          <p:nvPr/>
        </p:nvSpPr>
        <p:spPr>
          <a:xfrm>
            <a:off x="1965960" y="4042410"/>
            <a:ext cx="1623060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ゲーム開始</a:t>
            </a: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6277AD8C-1DFB-412B-8AB4-6BBD631F68F9}"/>
              </a:ext>
            </a:extLst>
          </p:cNvPr>
          <p:cNvSpPr/>
          <p:nvPr/>
        </p:nvSpPr>
        <p:spPr>
          <a:xfrm>
            <a:off x="4236720" y="3554730"/>
            <a:ext cx="1817370" cy="601980"/>
          </a:xfrm>
          <a:prstGeom prst="wedgeEllipseCallout">
            <a:avLst>
              <a:gd name="adj1" fmla="val -74132"/>
              <a:gd name="adj2" fmla="val 472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（リーダーのみ）</a:t>
            </a:r>
          </a:p>
        </p:txBody>
      </p:sp>
    </p:spTree>
    <p:extLst>
      <p:ext uri="{BB962C8B-B14F-4D97-AF65-F5344CB8AC3E}">
        <p14:creationId xmlns:p14="http://schemas.microsoft.com/office/powerpoint/2010/main" val="246500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56551"/>
              </p:ext>
            </p:extLst>
          </p:nvPr>
        </p:nvGraphicFramePr>
        <p:xfrm>
          <a:off x="358140" y="438150"/>
          <a:ext cx="62865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スパイ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スパイ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スパイ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4534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5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ふぃふぉ（スパイ）視点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B8D34604-1794-4971-B7B2-3300CE9D9366}"/>
              </a:ext>
            </a:extLst>
          </p:cNvPr>
          <p:cNvSpPr/>
          <p:nvPr/>
        </p:nvSpPr>
        <p:spPr>
          <a:xfrm>
            <a:off x="2025967" y="3197542"/>
            <a:ext cx="2260283" cy="601980"/>
          </a:xfrm>
          <a:prstGeom prst="wedgeEllipseCallout">
            <a:avLst>
              <a:gd name="adj1" fmla="val -20673"/>
              <a:gd name="adj2" fmla="val -76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スパイは全てわかる</a:t>
            </a:r>
          </a:p>
        </p:txBody>
      </p:sp>
    </p:spTree>
    <p:extLst>
      <p:ext uri="{BB962C8B-B14F-4D97-AF65-F5344CB8AC3E}">
        <p14:creationId xmlns:p14="http://schemas.microsoft.com/office/powerpoint/2010/main" val="350991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51164"/>
              </p:ext>
            </p:extLst>
          </p:nvPr>
        </p:nvGraphicFramePr>
        <p:xfrm>
          <a:off x="358140" y="438150"/>
          <a:ext cx="62865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ぞいや（リーダー）視点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40" y="5517212"/>
            <a:ext cx="502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ぞいや</a:t>
            </a:r>
            <a:endParaRPr kumimoji="1" lang="en-US" altLang="ja-JP" dirty="0"/>
          </a:p>
          <a:p>
            <a:r>
              <a:rPr kumimoji="1" lang="ja-JP" altLang="en-US" dirty="0"/>
              <a:t>陰謀カードを配してください。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248E9959-AE1B-4DCB-82A9-751718CCDE5A}"/>
              </a:ext>
            </a:extLst>
          </p:cNvPr>
          <p:cNvSpPr/>
          <p:nvPr/>
        </p:nvSpPr>
        <p:spPr>
          <a:xfrm>
            <a:off x="3501390" y="5184675"/>
            <a:ext cx="2260283" cy="601980"/>
          </a:xfrm>
          <a:prstGeom prst="wedgeEllipseCallout">
            <a:avLst>
              <a:gd name="adj1" fmla="val -39847"/>
              <a:gd name="adj2" fmla="val 55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常に誰が何をするか表示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4F51DC2-B553-4610-96CD-2AEB8B362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26714"/>
              </p:ext>
            </p:extLst>
          </p:nvPr>
        </p:nvGraphicFramePr>
        <p:xfrm>
          <a:off x="358140" y="6503636"/>
          <a:ext cx="6375558" cy="15138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25186">
                  <a:extLst>
                    <a:ext uri="{9D8B030D-6E8A-4147-A177-3AD203B41FA5}">
                      <a16:colId xmlns:a16="http://schemas.microsoft.com/office/drawing/2014/main" val="2605577100"/>
                    </a:ext>
                  </a:extLst>
                </a:gridCol>
                <a:gridCol w="2125186">
                  <a:extLst>
                    <a:ext uri="{9D8B030D-6E8A-4147-A177-3AD203B41FA5}">
                      <a16:colId xmlns:a16="http://schemas.microsoft.com/office/drawing/2014/main" val="396534155"/>
                    </a:ext>
                  </a:extLst>
                </a:gridCol>
                <a:gridCol w="2125186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引いたカード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効果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配布先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『</a:t>
                      </a:r>
                      <a:r>
                        <a:rPr kumimoji="1" lang="ja-JP" altLang="en-US" sz="1050" dirty="0"/>
                        <a:t>不信</a:t>
                      </a:r>
                      <a:r>
                        <a:rPr kumimoji="1" lang="en-US" altLang="ja-JP" sz="1050" dirty="0"/>
                        <a:t>』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あなたは承認された投票を無効とし、リーダーを交代させることができる。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Rocky</a:t>
                      </a:r>
                    </a:p>
                    <a:p>
                      <a:pPr algn="ctr"/>
                      <a:r>
                        <a:rPr kumimoji="1" lang="ja-JP" altLang="en-US" sz="1050" dirty="0"/>
                        <a:t>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17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『</a:t>
                      </a:r>
                      <a:r>
                        <a:rPr kumimoji="1" lang="ja-JP" altLang="en-US" sz="1050" dirty="0"/>
                        <a:t>立ち聞きされた会話</a:t>
                      </a:r>
                      <a:r>
                        <a:rPr kumimoji="1" lang="en-US" altLang="ja-JP" sz="1050" dirty="0"/>
                        <a:t>』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あなたはすぐ右にいるか左にいるプレイヤー１人の役割カードの中身を見なければならない。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にゅ</a:t>
                      </a:r>
                      <a:endParaRPr kumimoji="1" lang="en-US" altLang="ja-JP" sz="105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93095"/>
              </p:ext>
            </p:extLst>
          </p:nvPr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68116E24-4277-44F3-BFEA-EF60DADFC6E0}"/>
              </a:ext>
            </a:extLst>
          </p:cNvPr>
          <p:cNvSpPr/>
          <p:nvPr/>
        </p:nvSpPr>
        <p:spPr>
          <a:xfrm>
            <a:off x="4384355" y="4379265"/>
            <a:ext cx="2260283" cy="601980"/>
          </a:xfrm>
          <a:prstGeom prst="wedgeEllipseCallout">
            <a:avLst>
              <a:gd name="adj1" fmla="val -40901"/>
              <a:gd name="adj2" fmla="val -1022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裏切り</a:t>
            </a:r>
            <a:r>
              <a:rPr kumimoji="1" lang="en-US" altLang="ja-JP" sz="1000" dirty="0"/>
              <a:t>2</a:t>
            </a:r>
            <a:r>
              <a:rPr kumimoji="1" lang="ja-JP" altLang="en-US" sz="1000" dirty="0"/>
              <a:t>枚必要回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52E718-6E36-4611-AF84-D1585F4A7F1A}"/>
              </a:ext>
            </a:extLst>
          </p:cNvPr>
          <p:cNvSpPr/>
          <p:nvPr/>
        </p:nvSpPr>
        <p:spPr>
          <a:xfrm>
            <a:off x="2369819" y="8150543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陰謀カードを配布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58522"/>
              </p:ext>
            </p:extLst>
          </p:nvPr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3A702FDB-4AF4-4500-8545-A3E21DE41F47}"/>
              </a:ext>
            </a:extLst>
          </p:cNvPr>
          <p:cNvSpPr/>
          <p:nvPr/>
        </p:nvSpPr>
        <p:spPr>
          <a:xfrm>
            <a:off x="4384355" y="8754063"/>
            <a:ext cx="2260283" cy="601980"/>
          </a:xfrm>
          <a:prstGeom prst="wedgeEllipseCallout">
            <a:avLst>
              <a:gd name="adj1" fmla="val -47854"/>
              <a:gd name="adj2" fmla="val -619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リーダーのみ</a:t>
            </a:r>
          </a:p>
        </p:txBody>
      </p:sp>
    </p:spTree>
    <p:extLst>
      <p:ext uri="{BB962C8B-B14F-4D97-AF65-F5344CB8AC3E}">
        <p14:creationId xmlns:p14="http://schemas.microsoft.com/office/powerpoint/2010/main" val="66663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95710"/>
              </p:ext>
            </p:extLst>
          </p:nvPr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立ち聞きされた会話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にゅ視点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39" y="5517212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にゅ</a:t>
            </a:r>
            <a:endParaRPr kumimoji="1" lang="en-US" altLang="ja-JP" dirty="0"/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立ち聞きされた会話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の使用対象を選択してください。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248E9959-AE1B-4DCB-82A9-751718CCDE5A}"/>
              </a:ext>
            </a:extLst>
          </p:cNvPr>
          <p:cNvSpPr/>
          <p:nvPr/>
        </p:nvSpPr>
        <p:spPr>
          <a:xfrm>
            <a:off x="4384355" y="5177119"/>
            <a:ext cx="2260283" cy="601980"/>
          </a:xfrm>
          <a:prstGeom prst="wedgeEllipseCallout">
            <a:avLst>
              <a:gd name="adj1" fmla="val -39847"/>
              <a:gd name="adj2" fmla="val 55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常に誰が何をするか表示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4F51DC2-B553-4610-96CD-2AEB8B362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68123"/>
              </p:ext>
            </p:extLst>
          </p:nvPr>
        </p:nvGraphicFramePr>
        <p:xfrm>
          <a:off x="358140" y="6503636"/>
          <a:ext cx="6375558" cy="9423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25186">
                  <a:extLst>
                    <a:ext uri="{9D8B030D-6E8A-4147-A177-3AD203B41FA5}">
                      <a16:colId xmlns:a16="http://schemas.microsoft.com/office/drawing/2014/main" val="2605577100"/>
                    </a:ext>
                  </a:extLst>
                </a:gridCol>
                <a:gridCol w="2125186">
                  <a:extLst>
                    <a:ext uri="{9D8B030D-6E8A-4147-A177-3AD203B41FA5}">
                      <a16:colId xmlns:a16="http://schemas.microsoft.com/office/drawing/2014/main" val="396534155"/>
                    </a:ext>
                  </a:extLst>
                </a:gridCol>
                <a:gridCol w="2125186">
                  <a:extLst>
                    <a:ext uri="{9D8B030D-6E8A-4147-A177-3AD203B41FA5}">
                      <a16:colId xmlns:a16="http://schemas.microsoft.com/office/drawing/2014/main" val="360997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陰謀カード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効果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使用対象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『</a:t>
                      </a:r>
                      <a:r>
                        <a:rPr kumimoji="1" lang="ja-JP" altLang="en-US" sz="1050" dirty="0"/>
                        <a:t>立ち聞きされた会話</a:t>
                      </a:r>
                      <a:r>
                        <a:rPr kumimoji="1" lang="en-US" altLang="ja-JP" sz="1050" dirty="0"/>
                        <a:t>』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あなたはすぐ右にいるか左にいるプレイヤー１人の役割カードの中身を見なければならない。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/>
                        <a:t>ぞいや（タブから選択）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6860"/>
                  </a:ext>
                </a:extLst>
              </a:tr>
            </a:tbl>
          </a:graphicData>
        </a:graphic>
      </p:graphicFrame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52E718-6E36-4611-AF84-D1585F4A7F1A}"/>
              </a:ext>
            </a:extLst>
          </p:cNvPr>
          <p:cNvSpPr/>
          <p:nvPr/>
        </p:nvSpPr>
        <p:spPr>
          <a:xfrm>
            <a:off x="2369819" y="8150543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対象を確定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5A81A0F8-A99A-43A3-9E27-FEFC1B25141C}"/>
              </a:ext>
            </a:extLst>
          </p:cNvPr>
          <p:cNvSpPr/>
          <p:nvPr/>
        </p:nvSpPr>
        <p:spPr>
          <a:xfrm>
            <a:off x="4538662" y="7441113"/>
            <a:ext cx="2260283" cy="601980"/>
          </a:xfrm>
          <a:prstGeom prst="wedgeEllipseCallout">
            <a:avLst>
              <a:gd name="adj1" fmla="val -15195"/>
              <a:gd name="adj2" fmla="val -817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使用対象の制限も反映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19712B81-15C5-4045-BB11-B649ACD3BC65}"/>
              </a:ext>
            </a:extLst>
          </p:cNvPr>
          <p:cNvSpPr/>
          <p:nvPr/>
        </p:nvSpPr>
        <p:spPr>
          <a:xfrm>
            <a:off x="5410199" y="710261"/>
            <a:ext cx="1885951" cy="601980"/>
          </a:xfrm>
          <a:prstGeom prst="wedgeEllipseCallout">
            <a:avLst>
              <a:gd name="adj1" fmla="val -45403"/>
              <a:gd name="adj2" fmla="val 48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配布を反映</a:t>
            </a:r>
          </a:p>
        </p:txBody>
      </p:sp>
    </p:spTree>
    <p:extLst>
      <p:ext uri="{BB962C8B-B14F-4D97-AF65-F5344CB8AC3E}">
        <p14:creationId xmlns:p14="http://schemas.microsoft.com/office/powerpoint/2010/main" val="351472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立ち聞きされた会話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ぞいや視点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39" y="5517212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ぞいや</a:t>
            </a:r>
            <a:endParaRPr kumimoji="1" lang="en-US" altLang="ja-JP" dirty="0"/>
          </a:p>
          <a:p>
            <a:r>
              <a:rPr kumimoji="1" lang="ja-JP" altLang="en-US" dirty="0"/>
              <a:t>にゅの役割はレジスタンスです。</a:t>
            </a:r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52E718-6E36-4611-AF84-D1585F4A7F1A}"/>
              </a:ext>
            </a:extLst>
          </p:cNvPr>
          <p:cNvSpPr/>
          <p:nvPr/>
        </p:nvSpPr>
        <p:spPr>
          <a:xfrm>
            <a:off x="2295048" y="6826251"/>
            <a:ext cx="2168843" cy="388620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19712B81-15C5-4045-BB11-B649ACD3BC65}"/>
              </a:ext>
            </a:extLst>
          </p:cNvPr>
          <p:cNvSpPr/>
          <p:nvPr/>
        </p:nvSpPr>
        <p:spPr>
          <a:xfrm>
            <a:off x="5410199" y="710261"/>
            <a:ext cx="1885951" cy="601980"/>
          </a:xfrm>
          <a:prstGeom prst="wedgeEllipseCallout">
            <a:avLst>
              <a:gd name="adj1" fmla="val -45403"/>
              <a:gd name="adj2" fmla="val 48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配布を反映</a:t>
            </a:r>
          </a:p>
        </p:txBody>
      </p:sp>
    </p:spTree>
    <p:extLst>
      <p:ext uri="{BB962C8B-B14F-4D97-AF65-F5344CB8AC3E}">
        <p14:creationId xmlns:p14="http://schemas.microsoft.com/office/powerpoint/2010/main" val="266861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175C4888-AD6D-4094-B427-0A3F9E3D8FEB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38150"/>
          <a:ext cx="604266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548">
                  <a:extLst>
                    <a:ext uri="{9D8B030D-6E8A-4147-A177-3AD203B41FA5}">
                      <a16:colId xmlns:a16="http://schemas.microsoft.com/office/drawing/2014/main" val="312332422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26496744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55591330"/>
                    </a:ext>
                  </a:extLst>
                </a:gridCol>
                <a:gridCol w="2553652">
                  <a:extLst>
                    <a:ext uri="{9D8B030D-6E8A-4147-A177-3AD203B41FA5}">
                      <a16:colId xmlns:a16="http://schemas.microsoft.com/office/drawing/2014/main" val="2065949265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陰謀カード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鳥巣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0617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ふぃふぉ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70864"/>
                  </a:ext>
                </a:extLst>
              </a:tr>
              <a:tr h="2329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Rocky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不信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79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じゅきぼー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92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ぞいや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i="0" dirty="0">
                          <a:solidFill>
                            <a:schemeClr val="tx1"/>
                          </a:solidFill>
                        </a:rPr>
                        <a:t>レジスタンス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1625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にゅ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『</a:t>
                      </a:r>
                      <a:r>
                        <a:rPr kumimoji="1" lang="ja-JP" altLang="en-US" dirty="0"/>
                        <a:t>立ち聞きされた会話</a:t>
                      </a:r>
                      <a:r>
                        <a:rPr kumimoji="1" lang="en-US" altLang="ja-JP" dirty="0"/>
                        <a:t>』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0261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942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166A6-9015-43AA-9CF1-879F1C0E2FCD}"/>
              </a:ext>
            </a:extLst>
          </p:cNvPr>
          <p:cNvSpPr txBox="1"/>
          <p:nvPr/>
        </p:nvSpPr>
        <p:spPr>
          <a:xfrm>
            <a:off x="5714" y="40124"/>
            <a:ext cx="378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※Rocky</a:t>
            </a:r>
            <a:r>
              <a:rPr kumimoji="1" lang="ja-JP" altLang="en-US" dirty="0"/>
              <a:t>視点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B0D044-1395-4AC7-8D02-88381DD6A82F}"/>
              </a:ext>
            </a:extLst>
          </p:cNvPr>
          <p:cNvSpPr txBox="1"/>
          <p:nvPr/>
        </p:nvSpPr>
        <p:spPr>
          <a:xfrm>
            <a:off x="358139" y="5517212"/>
            <a:ext cx="61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&gt;&gt;</a:t>
            </a:r>
            <a:r>
              <a:rPr kumimoji="1" lang="ja-JP" altLang="en-US" dirty="0"/>
              <a:t>ぞいや</a:t>
            </a:r>
            <a:endParaRPr kumimoji="1" lang="en-US" altLang="ja-JP" dirty="0"/>
          </a:p>
          <a:p>
            <a:r>
              <a:rPr kumimoji="1" lang="ja-JP" altLang="en-US" dirty="0"/>
              <a:t>にゅの役割は〇〇です。</a:t>
            </a:r>
            <a:endParaRPr kumimoji="1" lang="en-US" altLang="ja-JP" dirty="0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7782DB57-3EF1-44AC-8D09-CC9CDC4B234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3070872"/>
          <a:ext cx="5471160" cy="11125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303185375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80022709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27827352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6975544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526195700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158549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9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34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参加人数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4*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435250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BEF2F68-520E-4940-8481-9EE1D7188CD3}"/>
              </a:ext>
            </a:extLst>
          </p:cNvPr>
          <p:cNvGraphicFramePr>
            <a:graphicFrameLocks noGrp="1"/>
          </p:cNvGraphicFramePr>
          <p:nvPr/>
        </p:nvGraphicFramePr>
        <p:xfrm>
          <a:off x="358140" y="4502305"/>
          <a:ext cx="3070860" cy="6724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3821">
                  <a:extLst>
                    <a:ext uri="{9D8B030D-6E8A-4147-A177-3AD203B41FA5}">
                      <a16:colId xmlns:a16="http://schemas.microsoft.com/office/drawing/2014/main" val="3914701134"/>
                    </a:ext>
                  </a:extLst>
                </a:gridCol>
                <a:gridCol w="965129">
                  <a:extLst>
                    <a:ext uri="{9D8B030D-6E8A-4147-A177-3AD203B41FA5}">
                      <a16:colId xmlns:a16="http://schemas.microsoft.com/office/drawing/2014/main" val="156586572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79436868"/>
                    </a:ext>
                  </a:extLst>
                </a:gridCol>
              </a:tblGrid>
              <a:tr h="2241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全体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63547"/>
                  </a:ext>
                </a:extLst>
              </a:tr>
              <a:tr h="22415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レジスタンス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スパイ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450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61079"/>
                  </a:ext>
                </a:extLst>
              </a:tr>
            </a:tbl>
          </a:graphicData>
        </a:graphic>
      </p:graphicFrame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19712B81-15C5-4045-BB11-B649ACD3BC65}"/>
              </a:ext>
            </a:extLst>
          </p:cNvPr>
          <p:cNvSpPr/>
          <p:nvPr/>
        </p:nvSpPr>
        <p:spPr>
          <a:xfrm>
            <a:off x="5410199" y="710261"/>
            <a:ext cx="1885951" cy="601980"/>
          </a:xfrm>
          <a:prstGeom prst="wedgeEllipseCallout">
            <a:avLst>
              <a:gd name="adj1" fmla="val -45403"/>
              <a:gd name="adj2" fmla="val 48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配布を反映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EDE7B29D-1074-4E46-80B4-356635734E4D}"/>
              </a:ext>
            </a:extLst>
          </p:cNvPr>
          <p:cNvSpPr/>
          <p:nvPr/>
        </p:nvSpPr>
        <p:spPr>
          <a:xfrm>
            <a:off x="2262186" y="5376897"/>
            <a:ext cx="2652714" cy="601980"/>
          </a:xfrm>
          <a:prstGeom prst="wedgeEllipseCallout">
            <a:avLst>
              <a:gd name="adj1" fmla="val -45403"/>
              <a:gd name="adj2" fmla="val 48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マスキングされる。</a:t>
            </a:r>
          </a:p>
        </p:txBody>
      </p:sp>
    </p:spTree>
    <p:extLst>
      <p:ext uri="{BB962C8B-B14F-4D97-AF65-F5344CB8AC3E}">
        <p14:creationId xmlns:p14="http://schemas.microsoft.com/office/powerpoint/2010/main" val="46628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2102</Words>
  <Application>Microsoft Office PowerPoint</Application>
  <PresentationFormat>ワイド画面</PresentationFormat>
  <Paragraphs>1122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水谷</dc:creator>
  <cp:lastModifiedBy>淳 水谷</cp:lastModifiedBy>
  <cp:revision>52</cp:revision>
  <dcterms:created xsi:type="dcterms:W3CDTF">2020-05-17T03:08:16Z</dcterms:created>
  <dcterms:modified xsi:type="dcterms:W3CDTF">2020-05-17T06:02:32Z</dcterms:modified>
</cp:coreProperties>
</file>