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1" r:id="rId3"/>
    <p:sldId id="270" r:id="rId4"/>
    <p:sldId id="266" r:id="rId5"/>
    <p:sldId id="271" r:id="rId6"/>
    <p:sldId id="262" r:id="rId7"/>
    <p:sldId id="265" r:id="rId8"/>
    <p:sldId id="264" r:id="rId9"/>
    <p:sldId id="267" r:id="rId10"/>
    <p:sldId id="263" r:id="rId11"/>
    <p:sldId id="268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 Gutmann" initials="AG" lastIdx="3" clrIdx="0">
    <p:extLst>
      <p:ext uri="{19B8F6BF-5375-455C-9EA6-DF929625EA0E}">
        <p15:presenceInfo xmlns:p15="http://schemas.microsoft.com/office/powerpoint/2012/main" userId="a8707424bb46de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2E5-2E73-4A0E-97D1-1A0238A18DF7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E5FAC-A6DC-431A-B4E5-0D2C0E12B33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01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Erweiterbare Liste von Blöcken</a:t>
            </a:r>
          </a:p>
          <a:p>
            <a:r>
              <a:rPr lang="de-AT" dirty="0"/>
              <a:t>Über Hashwerte miteinander verbunden.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E5FAC-A6DC-431A-B4E5-0D2C0E12B33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312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Jeder Block hat Hash Wert von vorherigen Block gespeichert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E5FAC-A6DC-431A-B4E5-0D2C0E12B338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56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AT" dirty="0"/>
              <a:t>Block wird verschlüsselt </a:t>
            </a:r>
            <a:r>
              <a:rPr lang="de-AT" dirty="0">
                <a:sym typeface="Wingdings" panose="05000000000000000000" pitchFamily="2" charset="2"/>
              </a:rPr>
              <a:t> Menge von Transaktionen ergeben Hash Wert davon </a:t>
            </a:r>
          </a:p>
          <a:p>
            <a:pPr marL="228600" indent="-228600">
              <a:buAutoNum type="arabicPeriod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E5FAC-A6DC-431A-B4E5-0D2C0E12B33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88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75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5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7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99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23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30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41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16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887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2EE474-2983-4B15-AB16-C8AEE5700BB5}" type="datetimeFigureOut">
              <a:rPr lang="de-AT" smtClean="0"/>
              <a:t>22.03.2018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8F2372-E1F1-44B2-8ADD-DE824364F1E6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FF060-40A0-4A2C-84D8-CF516984C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1D6234-CABF-4E4D-A2CC-70A31F3CD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99866"/>
            <a:ext cx="10058400" cy="1143000"/>
          </a:xfrm>
        </p:spPr>
        <p:txBody>
          <a:bodyPr>
            <a:normAutofit/>
          </a:bodyPr>
          <a:lstStyle/>
          <a:p>
            <a:r>
              <a:rPr lang="de-AT" sz="2000" dirty="0"/>
              <a:t>Gruppe: </a:t>
            </a:r>
            <a:r>
              <a:rPr lang="de-AT" sz="2000" dirty="0" err="1"/>
              <a:t>Mühlburger</a:t>
            </a:r>
            <a:r>
              <a:rPr lang="de-AT" sz="2000" dirty="0"/>
              <a:t>, </a:t>
            </a:r>
            <a:r>
              <a:rPr lang="de-AT" sz="2000" dirty="0" err="1"/>
              <a:t>Wollendorfer</a:t>
            </a:r>
            <a:r>
              <a:rPr lang="de-AT" sz="2000" dirty="0"/>
              <a:t>, </a:t>
            </a:r>
            <a:r>
              <a:rPr lang="de-AT" sz="2000" dirty="0" err="1"/>
              <a:t>Klampfer</a:t>
            </a:r>
            <a:r>
              <a:rPr lang="de-AT" sz="2000" dirty="0"/>
              <a:t>, Ganser, Gutmann </a:t>
            </a:r>
          </a:p>
        </p:txBody>
      </p:sp>
      <p:pic>
        <p:nvPicPr>
          <p:cNvPr id="1028" name="Picture 4" descr="Bildergebnis für blockchain">
            <a:extLst>
              <a:ext uri="{FF2B5EF4-FFF2-40B4-BE49-F238E27FC236}">
                <a16:creationId xmlns:a16="http://schemas.microsoft.com/office/drawing/2014/main" id="{9D00B12B-B794-4438-B852-934FDB77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68" y="1369348"/>
            <a:ext cx="5589639" cy="27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1824C-9DD6-4F56-90B5-D0CA846E97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de-AT" dirty="0"/>
              <a:t>Technologie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D03785E-653C-4895-BF96-088EE8F1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20" y="205580"/>
            <a:ext cx="9474625" cy="59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2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40E6-BC70-4F8F-BA5E-76414F6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6BFB8-A13C-492F-B016-A06DC4E0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2050" name="Picture 2" descr="Bildergebnis für bitcoin">
            <a:extLst>
              <a:ext uri="{FF2B5EF4-FFF2-40B4-BE49-F238E27FC236}">
                <a16:creationId xmlns:a16="http://schemas.microsoft.com/office/drawing/2014/main" id="{A31DAC93-470F-4A9F-AE90-AD7DBA5D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2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4CEDD-A387-4FC2-ADB4-7E21C3E3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0D2D-8322-4502-A888-E1A47992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2760"/>
            <a:ext cx="10058400" cy="3686333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Kryptowährung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Erste Anwendung von </a:t>
            </a:r>
            <a:r>
              <a:rPr lang="de-AT" dirty="0" err="1"/>
              <a:t>Blockchain</a:t>
            </a: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Gründer: Satoshi </a:t>
            </a:r>
            <a:r>
              <a:rPr lang="de-AT" dirty="0" err="1"/>
              <a:t>Nakamoto</a:t>
            </a: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Hashfunktion: SHA-256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33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B3718-80AF-4AB0-AEB2-5361F68C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4AC58-C87B-4A3A-A887-742E89A7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230"/>
            <a:ext cx="10058400" cy="402336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Erzeugung neuer Blöcke durch </a:t>
            </a:r>
            <a:r>
              <a:rPr lang="de-AT" b="1" dirty="0"/>
              <a:t>Proof </a:t>
            </a:r>
            <a:r>
              <a:rPr lang="de-AT" b="1" dirty="0" err="1"/>
              <a:t>of</a:t>
            </a:r>
            <a:r>
              <a:rPr lang="de-AT" b="1" dirty="0"/>
              <a:t> Work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sehr Rechenintensiv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Das Protokoll gibt vor, dass der Hashwert ein bestimmtes Format hat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z.B. gewisse Anzahl von Nullen 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Komplexität von Format steigt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Miner berechnet </a:t>
            </a:r>
            <a:r>
              <a:rPr lang="de-AT" b="1" dirty="0" err="1"/>
              <a:t>Nonce</a:t>
            </a:r>
            <a:r>
              <a:rPr lang="de-AT" dirty="0"/>
              <a:t> um das zu erreichen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Miner hängt den Block an die </a:t>
            </a:r>
            <a:r>
              <a:rPr lang="de-AT" dirty="0" err="1"/>
              <a:t>Blockchain</a:t>
            </a: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Belohnung -  gewisse Anzahl von Bitcoins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EEC29E-4747-4BDD-BCE0-675622AA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91" y="3857413"/>
            <a:ext cx="4354000" cy="11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39894-18C5-4FD0-B9C1-06960CFF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Einleitung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065C7-558A-4517-A1FC-29B9D2C0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erste Ideen zur Technologie 1991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erste konkrete Umsetzung 2008 – Bitcoin 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 marL="0" indent="0">
              <a:buNone/>
            </a:pPr>
            <a:r>
              <a:rPr lang="de-AT" dirty="0"/>
              <a:t>WAS IST BLOCKCHAIN?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kryptographisch geschützt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dirty="0" err="1"/>
              <a:t>peer-to-peer</a:t>
            </a:r>
            <a:r>
              <a:rPr lang="de-AT" dirty="0"/>
              <a:t>-verteilt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dezentral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Datenbank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B712C-DB0F-42FE-B2F4-8746C14A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05" y="4638724"/>
            <a:ext cx="8771450" cy="14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5613B-4672-44F6-8070-7280C6F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P2P-Netzwerke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E8414-20AE-4D2D-9E5B-0184D103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Jeder hat Kopie der Gesamten </a:t>
            </a:r>
            <a:r>
              <a:rPr lang="de-AT" dirty="0" err="1"/>
              <a:t>Blockchain</a:t>
            </a: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Vermeidung von „</a:t>
            </a:r>
            <a:r>
              <a:rPr lang="de-AT" dirty="0" err="1"/>
              <a:t>Trusted</a:t>
            </a:r>
            <a:r>
              <a:rPr lang="de-AT" dirty="0"/>
              <a:t> 3rd </a:t>
            </a:r>
            <a:r>
              <a:rPr lang="de-AT" dirty="0" err="1"/>
              <a:t>Parties</a:t>
            </a:r>
            <a:r>
              <a:rPr lang="de-AT" dirty="0"/>
              <a:t>“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Mehrheit bestimmt über Validität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2806EF-07CD-477A-8DD2-296280DA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74" y="2581580"/>
            <a:ext cx="5760765" cy="30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9245C-0189-45DE-9EDD-76F6F70F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Kryptographie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5C6A-D45C-46D0-B783-0977C870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private Schlüssel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vgl. digitale Signatur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öffentliche Schlüssel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>
                <a:sym typeface="Wingdings" panose="05000000000000000000" pitchFamily="2" charset="2"/>
              </a:rPr>
              <a:t>vgl. Kontonummer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relative Anonymität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Hash Wert abhängig von allen Werten in </a:t>
            </a:r>
            <a:r>
              <a:rPr lang="de-AT" dirty="0" err="1"/>
              <a:t>Blockchain</a:t>
            </a: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3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7DD87-70DB-4D8E-AA98-8B9D9516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Spieltheorie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5DFD5-DAC8-4FAF-AB02-148A2721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Mehrheit bestimmt über Validität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Erzeugung neuer Blöcke nur durch Belohnungssystem möglich (Mining)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Proof </a:t>
            </a:r>
            <a:r>
              <a:rPr lang="de-AT" dirty="0" err="1"/>
              <a:t>of</a:t>
            </a:r>
            <a:r>
              <a:rPr lang="de-AT" dirty="0"/>
              <a:t> Work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 Rechenintensiv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 Hashwert Berechnung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 im Moment Standard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Proof </a:t>
            </a:r>
            <a:r>
              <a:rPr lang="de-AT" dirty="0" err="1"/>
              <a:t>of</a:t>
            </a:r>
            <a:r>
              <a:rPr lang="de-AT" dirty="0"/>
              <a:t> Stake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 Je mehr Anteile ein Miner hat umso mehr Blöcke kann er berechnen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Proof </a:t>
            </a:r>
            <a:r>
              <a:rPr lang="de-AT" dirty="0" err="1"/>
              <a:t>of</a:t>
            </a:r>
            <a:r>
              <a:rPr lang="de-AT" dirty="0"/>
              <a:t> Burn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Transaktion an nicht brauchbare Adresse</a:t>
            </a:r>
          </a:p>
        </p:txBody>
      </p:sp>
    </p:spTree>
    <p:extLst>
      <p:ext uri="{BB962C8B-B14F-4D97-AF65-F5344CB8AC3E}">
        <p14:creationId xmlns:p14="http://schemas.microsoft.com/office/powerpoint/2010/main" val="389676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3/3a/Blockchain_workflow.png">
            <a:extLst>
              <a:ext uri="{FF2B5EF4-FFF2-40B4-BE49-F238E27FC236}">
                <a16:creationId xmlns:a16="http://schemas.microsoft.com/office/drawing/2014/main" id="{F4FB46A3-ED30-4215-B1D6-3EDE9263D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96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9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993E1-7C1A-49FE-A355-21EE2065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Valide Transaktionen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EECDF-F361-4198-8E38-81D9BC6E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Konformität</a:t>
            </a:r>
            <a:r>
              <a:rPr lang="de-AT" dirty="0"/>
              <a:t>: 		Man kann nur das überweisen was man hat.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Autorisierung</a:t>
            </a:r>
            <a:r>
              <a:rPr lang="de-AT" dirty="0"/>
              <a:t>:		Man muss zur Transaktion berechtigt sein.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Unveränderbarkeit</a:t>
            </a:r>
            <a:r>
              <a:rPr lang="de-AT" dirty="0"/>
              <a:t>:	Transaktionen in </a:t>
            </a:r>
            <a:r>
              <a:rPr lang="de-AT" dirty="0" err="1"/>
              <a:t>Blockchain</a:t>
            </a:r>
            <a:r>
              <a:rPr lang="de-AT" dirty="0"/>
              <a:t> können nicht mehr modifiziert werden.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Finalität</a:t>
            </a:r>
            <a:r>
              <a:rPr lang="de-AT" dirty="0"/>
              <a:t>:		Transaktionen können nicht gelöscht werden.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Zensur-Resistenz:</a:t>
            </a:r>
            <a:r>
              <a:rPr lang="de-AT" dirty="0"/>
              <a:t>	Wenn eine Transaktion mit dem Protokoll übereinstimmt, muss diese </a:t>
            </a:r>
            <a:br>
              <a:rPr lang="de-AT" dirty="0"/>
            </a:br>
            <a:r>
              <a:rPr lang="de-AT" dirty="0"/>
              <a:t>			in </a:t>
            </a:r>
            <a:r>
              <a:rPr lang="de-AT" dirty="0" err="1"/>
              <a:t>Blockchain</a:t>
            </a:r>
            <a:r>
              <a:rPr lang="de-AT" dirty="0"/>
              <a:t> übernommen werden.</a:t>
            </a:r>
          </a:p>
        </p:txBody>
      </p:sp>
    </p:spTree>
    <p:extLst>
      <p:ext uri="{BB962C8B-B14F-4D97-AF65-F5344CB8AC3E}">
        <p14:creationId xmlns:p14="http://schemas.microsoft.com/office/powerpoint/2010/main" val="292312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2E220-5796-4817-9709-F470FF5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Distributed Consensus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19B28-F2E7-49CD-9BC0-53E6AA35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Double </a:t>
            </a:r>
            <a:r>
              <a:rPr lang="de-AT" b="1" dirty="0" err="1"/>
              <a:t>Spending</a:t>
            </a:r>
            <a:r>
              <a:rPr lang="de-AT" b="1" dirty="0"/>
              <a:t> </a:t>
            </a:r>
            <a:endParaRPr lang="de-AT" b="1" dirty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AT" b="1" dirty="0">
                <a:sym typeface="Wingdings" panose="05000000000000000000" pitchFamily="2" charset="2"/>
              </a:rPr>
              <a:t> </a:t>
            </a:r>
            <a:r>
              <a:rPr lang="de-AT" dirty="0">
                <a:sym typeface="Wingdings" panose="05000000000000000000" pitchFamily="2" charset="2"/>
              </a:rPr>
              <a:t>Kopie von Digitalen Währungen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>
                <a:sym typeface="Wingdings" panose="05000000000000000000" pitchFamily="2" charset="2"/>
              </a:rPr>
              <a:t> Bisher durch „</a:t>
            </a:r>
            <a:r>
              <a:rPr lang="de-AT" dirty="0" err="1">
                <a:sym typeface="Wingdings" panose="05000000000000000000" pitchFamily="2" charset="2"/>
              </a:rPr>
              <a:t>Trusted</a:t>
            </a:r>
            <a:r>
              <a:rPr lang="de-AT" dirty="0">
                <a:sym typeface="Wingdings" panose="05000000000000000000" pitchFamily="2" charset="2"/>
              </a:rPr>
              <a:t> 3rd </a:t>
            </a:r>
            <a:r>
              <a:rPr lang="de-AT" dirty="0" err="1">
                <a:sym typeface="Wingdings" panose="05000000000000000000" pitchFamily="2" charset="2"/>
              </a:rPr>
              <a:t>Parties</a:t>
            </a:r>
            <a:r>
              <a:rPr lang="de-AT" dirty="0">
                <a:sym typeface="Wingdings" panose="05000000000000000000" pitchFamily="2" charset="2"/>
              </a:rPr>
              <a:t>“ gelöst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Lösung bei </a:t>
            </a:r>
            <a:r>
              <a:rPr lang="de-AT" dirty="0" err="1"/>
              <a:t>Blockchain</a:t>
            </a:r>
            <a:r>
              <a:rPr lang="de-AT" dirty="0"/>
              <a:t> durch Distributed Consensus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Bestimmt Konsens bezüglich zeitlicher Reihenfolge von Transaktionen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95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8EC7E-8653-4517-AE43-31D775C7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Potentiale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09DF2-1318-4C43-9DBB-7ABB5C9F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/>
              <a:t>Smart </a:t>
            </a:r>
            <a:r>
              <a:rPr lang="de-AT" b="1" dirty="0" err="1"/>
              <a:t>Contracts</a:t>
            </a:r>
            <a:endParaRPr lang="de-AT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Automatisch ausführbare Programme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Abbildung von vordefinierten Transaktionsspielregeln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 err="1"/>
              <a:t>Decentralized</a:t>
            </a:r>
            <a:r>
              <a:rPr lang="de-AT" b="1" dirty="0"/>
              <a:t> </a:t>
            </a:r>
            <a:r>
              <a:rPr lang="de-AT" b="1" dirty="0" err="1"/>
              <a:t>Applications</a:t>
            </a:r>
            <a:r>
              <a:rPr lang="de-AT" b="1" dirty="0"/>
              <a:t> (</a:t>
            </a:r>
            <a:r>
              <a:rPr lang="de-AT" b="1" dirty="0" err="1"/>
              <a:t>dApps</a:t>
            </a:r>
            <a:r>
              <a:rPr lang="de-AT" b="1" dirty="0"/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Dezentrale Anwendungen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Verwenden Smart </a:t>
            </a:r>
            <a:r>
              <a:rPr lang="de-AT" dirty="0" err="1"/>
              <a:t>Contracts</a:t>
            </a:r>
            <a:r>
              <a:rPr lang="de-AT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AT" dirty="0"/>
              <a:t> </a:t>
            </a:r>
            <a:r>
              <a:rPr lang="de-AT" b="1" dirty="0" err="1"/>
              <a:t>Decentralized</a:t>
            </a:r>
            <a:r>
              <a:rPr lang="de-AT" b="1" dirty="0"/>
              <a:t> </a:t>
            </a:r>
            <a:r>
              <a:rPr lang="de-AT" b="1" dirty="0" err="1"/>
              <a:t>Autonomous</a:t>
            </a:r>
            <a:r>
              <a:rPr lang="de-AT" b="1" dirty="0"/>
              <a:t> </a:t>
            </a:r>
            <a:r>
              <a:rPr lang="de-AT" b="1" dirty="0" err="1"/>
              <a:t>Organizations</a:t>
            </a:r>
            <a:r>
              <a:rPr lang="de-AT" b="1" dirty="0"/>
              <a:t> (DAOs)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Neue Form der Organisation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Statuten, Geschäftsordnung, Gesellschaftsvertrag </a:t>
            </a:r>
            <a:r>
              <a:rPr lang="de-AT" dirty="0" err="1"/>
              <a:t>uvm</a:t>
            </a:r>
            <a:r>
              <a:rPr lang="de-AT" dirty="0"/>
              <a:t>. durch Smart </a:t>
            </a:r>
            <a:r>
              <a:rPr lang="de-AT" dirty="0" err="1"/>
              <a:t>Contracts</a:t>
            </a:r>
            <a:r>
              <a:rPr lang="de-AT" dirty="0"/>
              <a:t> abgebildet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 dirty="0"/>
              <a:t>Höchste Form des Smart </a:t>
            </a:r>
            <a:r>
              <a:rPr lang="de-AT" dirty="0" err="1"/>
              <a:t>Contracts</a:t>
            </a:r>
            <a:r>
              <a:rPr lang="de-AT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9973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341</Words>
  <Application>Microsoft Office PowerPoint</Application>
  <PresentationFormat>Breitbild</PresentationFormat>
  <Paragraphs>85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Rückblick</vt:lpstr>
      <vt:lpstr>Blockchain </vt:lpstr>
      <vt:lpstr>Einleitung </vt:lpstr>
      <vt:lpstr>P2P-Netzwerke</vt:lpstr>
      <vt:lpstr>Kryptographie</vt:lpstr>
      <vt:lpstr>Spieltheorie</vt:lpstr>
      <vt:lpstr>PowerPoint-Präsentation</vt:lpstr>
      <vt:lpstr>Valide Transaktionen</vt:lpstr>
      <vt:lpstr>Distributed Consensus </vt:lpstr>
      <vt:lpstr>Potentiale</vt:lpstr>
      <vt:lpstr>Technologie </vt:lpstr>
      <vt:lpstr>PowerPoint-Präsentation</vt:lpstr>
      <vt:lpstr>Bitcoin</vt:lpstr>
      <vt:lpstr>Bitcoin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Anja Gutmann</dc:creator>
  <cp:lastModifiedBy>Anja Gutmann</cp:lastModifiedBy>
  <cp:revision>24</cp:revision>
  <dcterms:created xsi:type="dcterms:W3CDTF">2018-03-21T15:28:39Z</dcterms:created>
  <dcterms:modified xsi:type="dcterms:W3CDTF">2018-03-22T16:19:55Z</dcterms:modified>
</cp:coreProperties>
</file>