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72" r:id="rId6"/>
    <p:sldId id="261" r:id="rId7"/>
    <p:sldId id="262" r:id="rId8"/>
    <p:sldId id="263" r:id="rId9"/>
    <p:sldId id="264" r:id="rId10"/>
    <p:sldId id="267" r:id="rId11"/>
    <p:sldId id="266" r:id="rId12"/>
    <p:sldId id="270" r:id="rId13"/>
    <p:sldId id="271" r:id="rId14"/>
    <p:sldId id="268" r:id="rId15"/>
    <p:sldId id="269" r:id="rId16"/>
    <p:sldId id="259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3C1CD759-386C-4516-9870-DAE7B20F5904}">
          <p14:sldIdLst>
            <p14:sldId id="256"/>
            <p14:sldId id="257"/>
            <p14:sldId id="260"/>
            <p14:sldId id="265"/>
            <p14:sldId id="272"/>
            <p14:sldId id="261"/>
            <p14:sldId id="262"/>
            <p14:sldId id="263"/>
            <p14:sldId id="264"/>
            <p14:sldId id="267"/>
            <p14:sldId id="266"/>
            <p14:sldId id="270"/>
            <p14:sldId id="271"/>
            <p14:sldId id="268"/>
            <p14:sldId id="269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0905D2C-4E7F-4D4F-B53F-696EDC684F09}"/>
              </a:ext>
            </a:extLst>
          </p:cNvPr>
          <p:cNvSpPr txBox="1"/>
          <p:nvPr/>
        </p:nvSpPr>
        <p:spPr>
          <a:xfrm>
            <a:off x="1" y="513369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Machine Learning in Software Defined Networks: </a:t>
            </a:r>
          </a:p>
          <a:p>
            <a:pPr algn="ctr"/>
            <a:r>
              <a:rPr lang="en-US" altLang="zh-TW" sz="3600" dirty="0"/>
              <a:t>Data Collection and Traffic Classification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C959B66-841D-413F-885F-7F34B862DFDC}"/>
              </a:ext>
            </a:extLst>
          </p:cNvPr>
          <p:cNvSpPr txBox="1"/>
          <p:nvPr/>
        </p:nvSpPr>
        <p:spPr>
          <a:xfrm>
            <a:off x="4565002" y="3842505"/>
            <a:ext cx="2271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姓名</a:t>
            </a:r>
            <a:r>
              <a:rPr lang="en-US" altLang="zh-TW" sz="2400" dirty="0"/>
              <a:t>:</a:t>
            </a:r>
            <a:r>
              <a:rPr lang="zh-TW" altLang="en-US" sz="2400" dirty="0"/>
              <a:t>姜俊豪</a:t>
            </a:r>
            <a:endParaRPr lang="en-US" altLang="zh-TW" sz="2400" dirty="0"/>
          </a:p>
          <a:p>
            <a:r>
              <a:rPr lang="zh-TW" altLang="en-US" sz="2400" dirty="0"/>
              <a:t>學號</a:t>
            </a:r>
            <a:r>
              <a:rPr lang="en-US" altLang="zh-TW" sz="2400" dirty="0"/>
              <a:t>:10678013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79224B-7C89-4F71-877F-05967DD975A6}"/>
              </a:ext>
            </a:extLst>
          </p:cNvPr>
          <p:cNvSpPr txBox="1"/>
          <p:nvPr/>
        </p:nvSpPr>
        <p:spPr>
          <a:xfrm>
            <a:off x="2807988" y="2015548"/>
            <a:ext cx="770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作者</a:t>
            </a:r>
            <a:r>
              <a:rPr lang="en-US" altLang="zh-TW" dirty="0"/>
              <a:t>: Pedro Amaral</a:t>
            </a:r>
            <a:r>
              <a:rPr lang="zh-TW" altLang="en-US" dirty="0"/>
              <a:t>、</a:t>
            </a:r>
            <a:r>
              <a:rPr lang="en-US" altLang="zh-TW" dirty="0"/>
              <a:t>João Dinis</a:t>
            </a:r>
            <a:r>
              <a:rPr lang="zh-TW" altLang="en-US" dirty="0"/>
              <a:t>、</a:t>
            </a:r>
            <a:r>
              <a:rPr lang="en-US" altLang="zh-TW" dirty="0"/>
              <a:t>Paulo Pinto</a:t>
            </a:r>
          </a:p>
          <a:p>
            <a:r>
              <a:rPr lang="en-US" altLang="zh-TW" dirty="0"/>
              <a:t>         Luis Bernardo</a:t>
            </a:r>
            <a:r>
              <a:rPr lang="zh-TW" altLang="en-US" dirty="0"/>
              <a:t>、</a:t>
            </a:r>
            <a:r>
              <a:rPr lang="en-US" altLang="zh-TW" dirty="0"/>
              <a:t>João Tavares</a:t>
            </a:r>
            <a:r>
              <a:rPr lang="zh-TW" altLang="en-US" dirty="0"/>
              <a:t>、</a:t>
            </a:r>
            <a:r>
              <a:rPr lang="en-US" altLang="zh-TW" dirty="0"/>
              <a:t>Henrique S. Mamede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9E0A238-B263-4303-B141-901F4BEE290E}"/>
              </a:ext>
            </a:extLst>
          </p:cNvPr>
          <p:cNvSpPr/>
          <p:nvPr/>
        </p:nvSpPr>
        <p:spPr>
          <a:xfrm>
            <a:off x="6096000" y="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/>
              <a:t>2016 IEEE 24th International Conference on Network Protocols (ICNP) Workshop on Machine Learning in Computer Networks (NetworkML 2016)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601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CCDBF7B-3665-4F06-B658-736905ED82B1}"/>
              </a:ext>
            </a:extLst>
          </p:cNvPr>
          <p:cNvSpPr txBox="1"/>
          <p:nvPr/>
        </p:nvSpPr>
        <p:spPr>
          <a:xfrm>
            <a:off x="3246313" y="0"/>
            <a:ext cx="894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3.</a:t>
            </a:r>
            <a:r>
              <a:rPr lang="zh-TW" altLang="en-US" sz="3200" dirty="0">
                <a:latin typeface="+mj-ea"/>
                <a:ea typeface="+mj-ea"/>
              </a:rPr>
              <a:t>為何使用機器學習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1EEA13-2812-4AC4-BC1B-0C1213977C06}"/>
              </a:ext>
            </a:extLst>
          </p:cNvPr>
          <p:cNvSpPr/>
          <p:nvPr/>
        </p:nvSpPr>
        <p:spPr>
          <a:xfrm>
            <a:off x="3246313" y="915804"/>
            <a:ext cx="6120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這裡介紹其中一種方法 監督式</a:t>
            </a:r>
            <a:r>
              <a:rPr lang="en-US" altLang="zh-TW" dirty="0">
                <a:latin typeface="+mj-ea"/>
                <a:ea typeface="+mj-ea"/>
              </a:rPr>
              <a:t>ML</a:t>
            </a:r>
            <a:r>
              <a:rPr lang="zh-TW" altLang="en-US" dirty="0">
                <a:latin typeface="+mj-ea"/>
                <a:ea typeface="+mj-ea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Random Forests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隨機森林</a:t>
            </a:r>
            <a:r>
              <a:rPr lang="en-US" altLang="zh-TW" dirty="0">
                <a:latin typeface="+mj-ea"/>
                <a:ea typeface="+mj-ea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FC956E-E8B7-475E-953B-8DB6FA846B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8566" y="1285838"/>
            <a:ext cx="5939184" cy="42863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C9081A-7C9F-4F5F-ADB6-7A1AECEAE70E}"/>
              </a:ext>
            </a:extLst>
          </p:cNvPr>
          <p:cNvSpPr/>
          <p:nvPr/>
        </p:nvSpPr>
        <p:spPr>
          <a:xfrm>
            <a:off x="6367750" y="1951672"/>
            <a:ext cx="5824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kern="100" dirty="0">
                <a:solidFill>
                  <a:srgbClr val="FF0000"/>
                </a:solidFill>
                <a:latin typeface="+mn-ea"/>
                <a:cs typeface="Calibri" panose="020F0502020204030204" pitchFamily="34" charset="0"/>
              </a:rPr>
              <a:t>隨機且有把樣本放回</a:t>
            </a:r>
            <a:r>
              <a:rPr lang="zh-TW" altLang="en-US" kern="100" dirty="0">
                <a:solidFill>
                  <a:srgbClr val="FF0000"/>
                </a:solidFill>
                <a:latin typeface="+mn-ea"/>
                <a:cs typeface="Calibri" panose="020F0502020204030204" pitchFamily="34" charset="0"/>
              </a:rPr>
              <a:t>的</a:t>
            </a:r>
            <a:r>
              <a:rPr lang="zh-TW" altLang="zh-TW" kern="100" dirty="0">
                <a:latin typeface="+mn-ea"/>
                <a:cs typeface="Calibri" panose="020F0502020204030204" pitchFamily="34" charset="0"/>
              </a:rPr>
              <a:t>從訓練集中的抽取訓練樣本</a:t>
            </a:r>
            <a:endParaRPr lang="en-US" altLang="zh-TW" kern="100" dirty="0">
              <a:latin typeface="+mn-ea"/>
              <a:cs typeface="Calibri" panose="020F0502020204030204" pitchFamily="34" charset="0"/>
            </a:endParaRPr>
          </a:p>
          <a:p>
            <a:pPr lvl="0">
              <a:spcAft>
                <a:spcPts val="0"/>
              </a:spcAft>
            </a:pPr>
            <a:endParaRPr lang="en-US" altLang="zh-TW" kern="100" dirty="0">
              <a:solidFill>
                <a:srgbClr val="000000"/>
              </a:solidFill>
              <a:latin typeface="+mn-ea"/>
              <a:cs typeface="Calibri" panose="020F0502020204030204" pitchFamily="34" charset="0"/>
            </a:endParaRP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kern="1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每棵樹的訓練集都是不同的</a:t>
            </a:r>
            <a:endParaRPr lang="en-US" altLang="zh-TW" kern="100" dirty="0">
              <a:solidFill>
                <a:srgbClr val="000000"/>
              </a:solidFill>
              <a:latin typeface="+mn-ea"/>
              <a:cs typeface="Calibri" panose="020F0502020204030204" pitchFamily="34" charset="0"/>
            </a:endParaRP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kern="100" dirty="0">
              <a:solidFill>
                <a:srgbClr val="000000"/>
              </a:solidFill>
              <a:latin typeface="+mn-ea"/>
              <a:cs typeface="Calibri" panose="020F0502020204030204" pitchFamily="34" charset="0"/>
            </a:endParaRPr>
          </a:p>
          <a:p>
            <a:pPr marL="2857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kern="1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裡面包含重複的訓練樣本</a:t>
            </a:r>
            <a:endParaRPr lang="zh-TW" altLang="zh-TW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82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39C124D-907F-4FB4-8633-666562B7F06E}"/>
              </a:ext>
            </a:extLst>
          </p:cNvPr>
          <p:cNvSpPr txBox="1"/>
          <p:nvPr/>
        </p:nvSpPr>
        <p:spPr>
          <a:xfrm>
            <a:off x="3246313" y="0"/>
            <a:ext cx="894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3.</a:t>
            </a:r>
            <a:r>
              <a:rPr lang="zh-TW" altLang="en-US" sz="3200" dirty="0">
                <a:latin typeface="+mj-ea"/>
                <a:ea typeface="+mj-ea"/>
              </a:rPr>
              <a:t>為何使用機器學習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149CF1-7F8F-43A0-8E6F-2E1C77721679}"/>
              </a:ext>
            </a:extLst>
          </p:cNvPr>
          <p:cNvSpPr/>
          <p:nvPr/>
        </p:nvSpPr>
        <p:spPr>
          <a:xfrm>
            <a:off x="3808174" y="915804"/>
            <a:ext cx="2779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Random Forests(</a:t>
            </a:r>
            <a:r>
              <a:rPr lang="zh-TW" altLang="en-US" dirty="0"/>
              <a:t>隨機森林</a:t>
            </a:r>
            <a:r>
              <a:rPr lang="en-US" altLang="zh-TW" dirty="0"/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C3551C-723F-4FC3-848F-109EB78A44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6381" y="1434829"/>
            <a:ext cx="5364828" cy="42181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558CE2C-0149-4AA9-A4A9-923F9FCE5959}"/>
              </a:ext>
            </a:extLst>
          </p:cNvPr>
          <p:cNvSpPr/>
          <p:nvPr/>
        </p:nvSpPr>
        <p:spPr>
          <a:xfrm>
            <a:off x="5831209" y="21351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dirty="0">
                <a:solidFill>
                  <a:srgbClr val="FF0000"/>
                </a:solidFill>
                <a:latin typeface="+mn-ea"/>
                <a:cs typeface="Calibri" panose="020F0502020204030204" pitchFamily="34" charset="0"/>
              </a:rPr>
              <a:t>隨機地</a:t>
            </a:r>
            <a:r>
              <a:rPr lang="zh-TW" altLang="zh-TW" dirty="0">
                <a:latin typeface="+mn-ea"/>
                <a:cs typeface="Calibri" panose="020F0502020204030204" pitchFamily="34" charset="0"/>
              </a:rPr>
              <a:t>從特徵中選取特徵</a:t>
            </a:r>
            <a:endParaRPr lang="en-US" altLang="zh-TW" dirty="0">
              <a:latin typeface="+mn-ea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n-ea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  <a:cs typeface="Calibri" panose="020F0502020204030204" pitchFamily="34" charset="0"/>
              </a:rPr>
              <a:t>再從選取出來的輸出中進行投票或是簡單平均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977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777982F-9B0A-49BB-BEDB-CABDE24380FE}"/>
              </a:ext>
            </a:extLst>
          </p:cNvPr>
          <p:cNvSpPr/>
          <p:nvPr/>
        </p:nvSpPr>
        <p:spPr>
          <a:xfrm>
            <a:off x="979967" y="1397675"/>
            <a:ext cx="10896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隨機森林工作原理解釋的一個簡單例子</a:t>
            </a:r>
            <a:endParaRPr lang="en-US" altLang="zh-TW" b="1" dirty="0">
              <a:solidFill>
                <a:srgbClr val="000000"/>
              </a:solidFill>
              <a:latin typeface="Open Sans"/>
            </a:endParaRPr>
          </a:p>
          <a:p>
            <a:endParaRPr lang="en-US" altLang="zh-TW" b="1" dirty="0">
              <a:solidFill>
                <a:srgbClr val="000000"/>
              </a:solidFill>
              <a:latin typeface="Open Sans"/>
            </a:endParaRPr>
          </a:p>
          <a:p>
            <a:endParaRPr lang="zh-TW" altLang="en-US" b="1" dirty="0">
              <a:solidFill>
                <a:srgbClr val="000000"/>
              </a:solidFill>
              <a:latin typeface="Open Sans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根據已有的訓練集已經生成了</a:t>
            </a:r>
            <a:r>
              <a:rPr lang="en-US" altLang="zh-TW" dirty="0">
                <a:latin typeface="+mn-ea"/>
              </a:rPr>
              <a:t>Random Forests 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，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如何利用某一個人的</a:t>
            </a:r>
            <a:endParaRPr lang="en-US" altLang="zh-TW" dirty="0">
              <a:solidFill>
                <a:srgbClr val="000000"/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Open Sans"/>
              </a:rPr>
              <a:t>年齡（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Age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）</a:t>
            </a:r>
            <a:endParaRPr lang="en-US" altLang="zh-TW" dirty="0">
              <a:solidFill>
                <a:srgbClr val="000000"/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Open Sans"/>
              </a:rPr>
              <a:t>性別（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Gender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）</a:t>
            </a:r>
            <a:endParaRPr lang="en-US" altLang="zh-TW" dirty="0">
              <a:solidFill>
                <a:srgbClr val="000000"/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Open Sans"/>
              </a:rPr>
              <a:t>最高學歷（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Highest Educational Qualification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）</a:t>
            </a:r>
            <a:endParaRPr lang="en-US" altLang="zh-TW" dirty="0">
              <a:solidFill>
                <a:srgbClr val="000000"/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Open Sans"/>
              </a:rPr>
              <a:t>工作領域（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Industry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）</a:t>
            </a:r>
            <a:endParaRPr lang="en-US" altLang="zh-TW" dirty="0">
              <a:solidFill>
                <a:srgbClr val="000000"/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Open Sans"/>
              </a:rPr>
              <a:t>住宅地的交通（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Residence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）</a:t>
            </a:r>
            <a:endParaRPr lang="en-US" altLang="zh-TW" dirty="0">
              <a:solidFill>
                <a:srgbClr val="000000"/>
              </a:solidFill>
              <a:latin typeface="Open Sans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共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5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個特徵來預測他的收入層次。</a:t>
            </a:r>
          </a:p>
          <a:p>
            <a:endParaRPr lang="en-US" altLang="zh-TW" b="1" dirty="0">
              <a:solidFill>
                <a:srgbClr val="000000"/>
              </a:solidFill>
              <a:latin typeface="Open Sans"/>
            </a:endParaRP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CB4932-FE58-4D69-A503-A17333097EC2}"/>
              </a:ext>
            </a:extLst>
          </p:cNvPr>
          <p:cNvSpPr txBox="1"/>
          <p:nvPr/>
        </p:nvSpPr>
        <p:spPr>
          <a:xfrm>
            <a:off x="3246313" y="0"/>
            <a:ext cx="894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3.</a:t>
            </a:r>
            <a:r>
              <a:rPr lang="zh-TW" altLang="en-US" sz="3200" dirty="0">
                <a:latin typeface="+mj-ea"/>
                <a:ea typeface="+mj-ea"/>
              </a:rPr>
              <a:t>為何使用機器學習</a:t>
            </a:r>
          </a:p>
        </p:txBody>
      </p:sp>
    </p:spTree>
    <p:extLst>
      <p:ext uri="{BB962C8B-B14F-4D97-AF65-F5344CB8AC3E}">
        <p14:creationId xmlns:p14="http://schemas.microsoft.com/office/powerpoint/2010/main" val="401563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7B9E581-AD62-40EE-A239-2B34EAD5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034" y="2720850"/>
            <a:ext cx="3352800" cy="101917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B286A8A-D201-46B8-A7A1-00CAA9B5F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176" y="5049941"/>
            <a:ext cx="3338513" cy="6191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9EE60B9-99FC-4DFB-8074-4B3E2EFE0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034" y="3985408"/>
            <a:ext cx="3338513" cy="8191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F6080E5-23B2-4428-A062-D99FDC398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125" y="2028825"/>
            <a:ext cx="3338513" cy="14001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4D42D33-35A6-47B1-B161-D8906244F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8176" y="179227"/>
            <a:ext cx="3352802" cy="12096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4D8CB2A-1D0E-42B1-85B2-4E483551F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1034" y="1736165"/>
            <a:ext cx="3362325" cy="6096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E3C655B-4D7D-40F2-B5C0-3AB8A8CE9375}"/>
              </a:ext>
            </a:extLst>
          </p:cNvPr>
          <p:cNvSpPr/>
          <p:nvPr/>
        </p:nvSpPr>
        <p:spPr>
          <a:xfrm>
            <a:off x="8106431" y="70401"/>
            <a:ext cx="37639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我們要預測的某個人的信息如下：</a:t>
            </a: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Open Sans"/>
              </a:rPr>
              <a:t>年齡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 : 35 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歲</a:t>
            </a:r>
            <a:endParaRPr lang="en-US" altLang="zh-TW" dirty="0">
              <a:solidFill>
                <a:srgbClr val="000000"/>
              </a:solidFill>
              <a:latin typeface="Open Sans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Open Sans"/>
              </a:rPr>
              <a:t>性別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 : Male </a:t>
            </a: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Open Sans"/>
              </a:rPr>
              <a:t>最高學歷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: Diploma holder</a:t>
            </a: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Open Sans"/>
              </a:rPr>
              <a:t>行業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: Manufacturing</a:t>
            </a: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Open Sans"/>
              </a:rPr>
              <a:t>住所附近的交通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 : Metro</a:t>
            </a:r>
          </a:p>
          <a:p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0377936D-B73A-46BA-A03A-90CB694CDAC1}"/>
              </a:ext>
            </a:extLst>
          </p:cNvPr>
          <p:cNvSpPr/>
          <p:nvPr/>
        </p:nvSpPr>
        <p:spPr>
          <a:xfrm>
            <a:off x="6934150" y="24785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D2AD8A-5035-468B-A78E-5F2BBD27C7D0}"/>
              </a:ext>
            </a:extLst>
          </p:cNvPr>
          <p:cNvSpPr/>
          <p:nvPr/>
        </p:nvSpPr>
        <p:spPr>
          <a:xfrm>
            <a:off x="0" y="0"/>
            <a:ext cx="3115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收入層次 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:</a:t>
            </a:r>
            <a:endParaRPr lang="zh-TW" altLang="en-US" dirty="0">
              <a:solidFill>
                <a:srgbClr val="000000"/>
              </a:solidFill>
              <a:latin typeface="Open Sans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Open Sans"/>
              </a:rPr>
              <a:t>Band 1 : Below 40,000</a:t>
            </a:r>
          </a:p>
          <a:p>
            <a:r>
              <a:rPr lang="en-US" altLang="zh-TW" dirty="0">
                <a:solidFill>
                  <a:srgbClr val="000000"/>
                </a:solidFill>
                <a:latin typeface="Open Sans"/>
              </a:rPr>
              <a:t>Band 2: 40,000 ~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150,000</a:t>
            </a:r>
          </a:p>
          <a:p>
            <a:r>
              <a:rPr lang="en-US" altLang="zh-TW" dirty="0">
                <a:solidFill>
                  <a:srgbClr val="000000"/>
                </a:solidFill>
                <a:latin typeface="Open Sans"/>
              </a:rPr>
              <a:t>Band 3: More than 150,000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0E25CE4-E693-4F21-B731-FB153355B895}"/>
              </a:ext>
            </a:extLst>
          </p:cNvPr>
          <p:cNvSpPr txBox="1"/>
          <p:nvPr/>
        </p:nvSpPr>
        <p:spPr>
          <a:xfrm>
            <a:off x="8106431" y="338232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最後進行簡單平均</a:t>
            </a:r>
          </a:p>
        </p:txBody>
      </p:sp>
    </p:spTree>
    <p:extLst>
      <p:ext uri="{BB962C8B-B14F-4D97-AF65-F5344CB8AC3E}">
        <p14:creationId xmlns:p14="http://schemas.microsoft.com/office/powerpoint/2010/main" val="401004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6D9CA53-A6F9-4E1D-91A7-D90B8DE62655}"/>
              </a:ext>
            </a:extLst>
          </p:cNvPr>
          <p:cNvSpPr txBox="1"/>
          <p:nvPr/>
        </p:nvSpPr>
        <p:spPr>
          <a:xfrm>
            <a:off x="3246313" y="0"/>
            <a:ext cx="894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3.</a:t>
            </a:r>
            <a:r>
              <a:rPr lang="zh-TW" altLang="en-US" sz="3200" dirty="0">
                <a:latin typeface="+mj-ea"/>
                <a:ea typeface="+mj-ea"/>
              </a:rPr>
              <a:t>為何使用機器學習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9A4BC3-992B-432A-AACE-11FEFCB4745B}"/>
              </a:ext>
            </a:extLst>
          </p:cNvPr>
          <p:cNvSpPr/>
          <p:nvPr/>
        </p:nvSpPr>
        <p:spPr>
          <a:xfrm>
            <a:off x="3595523" y="906575"/>
            <a:ext cx="3472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Random Forests(</a:t>
            </a:r>
            <a:r>
              <a:rPr lang="zh-TW" altLang="en-US" dirty="0">
                <a:latin typeface="+mj-ea"/>
                <a:ea typeface="+mj-ea"/>
              </a:rPr>
              <a:t>隨機森林</a:t>
            </a:r>
            <a:r>
              <a:rPr lang="en-US" altLang="zh-TW" dirty="0">
                <a:latin typeface="+mj-ea"/>
                <a:ea typeface="+mj-ea"/>
              </a:rPr>
              <a:t>)</a:t>
            </a:r>
            <a:r>
              <a:rPr lang="zh-TW" altLang="en-US" dirty="0">
                <a:latin typeface="+mj-ea"/>
                <a:ea typeface="+mj-ea"/>
              </a:rPr>
              <a:t>的優點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0F62F7-5DAF-48D9-BFEA-DA91841506FB}"/>
              </a:ext>
            </a:extLst>
          </p:cNvPr>
          <p:cNvSpPr txBox="1"/>
          <p:nvPr/>
        </p:nvSpPr>
        <p:spPr>
          <a:xfrm>
            <a:off x="2574711" y="1998937"/>
            <a:ext cx="65822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分類速度相當的不錯，準確度也相當高。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對於很多種特徵資料，它可以產生高準確度的分類器。</a:t>
            </a:r>
            <a:endParaRPr lang="en-US" altLang="zh-TW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它可以處理大量的輸入變數，學習過程是很快速的。</a:t>
            </a:r>
            <a:endParaRPr lang="en-US" altLang="zh-TW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zh-TW" dirty="0">
                <a:latin typeface="+mn-ea"/>
              </a:rPr>
              <a:t>兩個隨機性的代入，使得</a:t>
            </a:r>
            <a:r>
              <a:rPr lang="en-US" altLang="zh-TW" dirty="0">
                <a:latin typeface="+mn-ea"/>
              </a:rPr>
              <a:t>Random Forests</a:t>
            </a:r>
            <a:r>
              <a:rPr lang="zh-TW" altLang="zh-TW" dirty="0">
                <a:latin typeface="+mn-ea"/>
              </a:rPr>
              <a:t>不容易出現</a:t>
            </a:r>
            <a:r>
              <a:rPr lang="en-US" altLang="zh-TW" dirty="0">
                <a:latin typeface="+mn-ea"/>
              </a:rPr>
              <a:t>over-fitting</a:t>
            </a:r>
            <a:endParaRPr lang="zh-TW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0582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726D8DA-3891-428B-A7AA-2B0E88308C9D}"/>
              </a:ext>
            </a:extLst>
          </p:cNvPr>
          <p:cNvSpPr/>
          <p:nvPr/>
        </p:nvSpPr>
        <p:spPr>
          <a:xfrm>
            <a:off x="4839950" y="2386181"/>
            <a:ext cx="7352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kern="100" dirty="0">
                <a:latin typeface="Calibri" panose="020F0502020204030204" pitchFamily="34" charset="0"/>
                <a:cs typeface="Calibri" panose="020F0502020204030204" pitchFamily="34" charset="0"/>
              </a:rPr>
              <a:t>結果皆顯示監督式學習應用在此實驗進行分類非常的適合，</a:t>
            </a:r>
            <a:endParaRPr lang="en-US" altLang="zh-TW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zh-TW" altLang="zh-TW" kern="100" dirty="0">
                <a:latin typeface="Calibri" panose="020F0502020204030204" pitchFamily="34" charset="0"/>
                <a:cs typeface="Calibri" panose="020F0502020204030204" pitchFamily="34" charset="0"/>
              </a:rPr>
              <a:t>他展現了它高精確度的分類能力</a:t>
            </a:r>
            <a:r>
              <a:rPr lang="zh-TW" altLang="en-US" kern="1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TW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altLang="zh-TW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zh-TW" altLang="zh-TW" kern="100" dirty="0">
                <a:latin typeface="Calibri" panose="020F0502020204030204" pitchFamily="34" charset="0"/>
                <a:cs typeface="Calibri" panose="020F0502020204030204" pitchFamily="34" charset="0"/>
              </a:rPr>
              <a:t>雖然此實驗是應用在學校及企業網路中，下一步</a:t>
            </a:r>
            <a:r>
              <a:rPr lang="zh-TW" altLang="en-US" kern="100" dirty="0">
                <a:latin typeface="Calibri" panose="020F0502020204030204" pitchFamily="34" charset="0"/>
                <a:cs typeface="Calibri" panose="020F0502020204030204" pitchFamily="34" charset="0"/>
              </a:rPr>
              <a:t>的目標</a:t>
            </a:r>
            <a:r>
              <a:rPr lang="zh-TW" altLang="zh-TW" kern="100" dirty="0">
                <a:latin typeface="Calibri" panose="020F0502020204030204" pitchFamily="34" charset="0"/>
                <a:cs typeface="Calibri" panose="020F0502020204030204" pitchFamily="34" charset="0"/>
              </a:rPr>
              <a:t>就是在網路中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使用非監督式學習，畢竟在網路中並不能保證正確答案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讓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ML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不只應用在小型網路中。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89A489-33A5-4C1E-A601-E2DB02F76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42" y="1147039"/>
            <a:ext cx="3450444" cy="42326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055EC4D-326C-4DEE-8ED6-95B92B1999BE}"/>
              </a:ext>
            </a:extLst>
          </p:cNvPr>
          <p:cNvSpPr/>
          <p:nvPr/>
        </p:nvSpPr>
        <p:spPr>
          <a:xfrm>
            <a:off x="4839950" y="11470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kern="100" dirty="0">
                <a:latin typeface="+mn-ea"/>
                <a:cs typeface="Calibri" panose="020F0502020204030204" pitchFamily="34" charset="0"/>
              </a:rPr>
              <a:t>論文裡在以下每個程式收集了</a:t>
            </a:r>
            <a:r>
              <a:rPr lang="en-US" altLang="zh-TW" kern="100" dirty="0">
                <a:latin typeface="+mn-ea"/>
                <a:cs typeface="Calibri" panose="020F0502020204030204" pitchFamily="34" charset="0"/>
              </a:rPr>
              <a:t>500</a:t>
            </a:r>
            <a:r>
              <a:rPr lang="zh-TW" altLang="zh-TW" kern="100" dirty="0">
                <a:latin typeface="+mn-ea"/>
                <a:cs typeface="Calibri" panose="020F0502020204030204" pitchFamily="34" charset="0"/>
              </a:rPr>
              <a:t>個樣本：</a:t>
            </a:r>
            <a:r>
              <a:rPr lang="en-US" altLang="zh-TW" kern="100" dirty="0">
                <a:latin typeface="+mn-ea"/>
                <a:cs typeface="Calibri" panose="020F0502020204030204" pitchFamily="34" charset="0"/>
              </a:rPr>
              <a:t>Youtube</a:t>
            </a:r>
            <a:r>
              <a:rPr lang="zh-TW" altLang="zh-TW" kern="100" dirty="0">
                <a:latin typeface="+mn-ea"/>
                <a:cs typeface="Calibri" panose="020F0502020204030204" pitchFamily="34" charset="0"/>
              </a:rPr>
              <a:t>，</a:t>
            </a:r>
            <a:r>
              <a:rPr lang="en-US" altLang="zh-TW" kern="100" dirty="0">
                <a:latin typeface="+mn-ea"/>
                <a:cs typeface="Calibri" panose="020F0502020204030204" pitchFamily="34" charset="0"/>
              </a:rPr>
              <a:t>Vimeo</a:t>
            </a:r>
            <a:r>
              <a:rPr lang="zh-TW" altLang="zh-TW" kern="100" dirty="0">
                <a:latin typeface="+mn-ea"/>
                <a:cs typeface="Calibri" panose="020F0502020204030204" pitchFamily="34" charset="0"/>
              </a:rPr>
              <a:t>，</a:t>
            </a:r>
            <a:r>
              <a:rPr lang="en-US" altLang="zh-TW" kern="100" dirty="0">
                <a:latin typeface="+mn-ea"/>
                <a:cs typeface="Calibri" panose="020F0502020204030204" pitchFamily="34" charset="0"/>
              </a:rPr>
              <a:t>Facebook</a:t>
            </a:r>
            <a:r>
              <a:rPr lang="zh-TW" altLang="zh-TW" kern="100" dirty="0">
                <a:latin typeface="+mn-ea"/>
                <a:cs typeface="Calibri" panose="020F0502020204030204" pitchFamily="34" charset="0"/>
              </a:rPr>
              <a:t>，</a:t>
            </a:r>
            <a:r>
              <a:rPr lang="en-US" altLang="zh-TW" kern="100" dirty="0">
                <a:latin typeface="+mn-ea"/>
                <a:cs typeface="Calibri" panose="020F0502020204030204" pitchFamily="34" charset="0"/>
              </a:rPr>
              <a:t>Linkedin</a:t>
            </a:r>
            <a:r>
              <a:rPr lang="zh-TW" altLang="zh-TW" kern="100" dirty="0">
                <a:latin typeface="+mn-ea"/>
                <a:cs typeface="Calibri" panose="020F0502020204030204" pitchFamily="34" charset="0"/>
              </a:rPr>
              <a:t>，</a:t>
            </a:r>
            <a:r>
              <a:rPr lang="en-US" altLang="zh-TW" kern="100" dirty="0">
                <a:latin typeface="+mn-ea"/>
                <a:cs typeface="Calibri" panose="020F0502020204030204" pitchFamily="34" charset="0"/>
              </a:rPr>
              <a:t>Skype</a:t>
            </a:r>
            <a:r>
              <a:rPr lang="zh-TW" altLang="zh-TW" kern="100" dirty="0">
                <a:latin typeface="+mn-ea"/>
                <a:cs typeface="Calibri" panose="020F0502020204030204" pitchFamily="34" charset="0"/>
              </a:rPr>
              <a:t>，</a:t>
            </a:r>
            <a:r>
              <a:rPr lang="en-US" altLang="zh-TW" kern="100" dirty="0" err="1">
                <a:latin typeface="+mn-ea"/>
                <a:cs typeface="Calibri" panose="020F0502020204030204" pitchFamily="34" charset="0"/>
              </a:rPr>
              <a:t>Bittorrent</a:t>
            </a:r>
            <a:r>
              <a:rPr lang="zh-TW" altLang="zh-TW" kern="100" dirty="0">
                <a:latin typeface="+mn-ea"/>
                <a:cs typeface="Calibri" panose="020F0502020204030204" pitchFamily="34" charset="0"/>
              </a:rPr>
              <a:t>，</a:t>
            </a:r>
            <a:r>
              <a:rPr lang="zh-TW" altLang="en-US" kern="100" dirty="0">
                <a:latin typeface="+mn-ea"/>
                <a:cs typeface="Calibri" panose="020F0502020204030204" pitchFamily="34" charset="0"/>
              </a:rPr>
              <a:t>普通</a:t>
            </a:r>
            <a:r>
              <a:rPr lang="zh-TW" altLang="zh-TW" kern="100" dirty="0">
                <a:latin typeface="+mn-ea"/>
                <a:cs typeface="Calibri" panose="020F0502020204030204" pitchFamily="34" charset="0"/>
              </a:rPr>
              <a:t>網頁和</a:t>
            </a:r>
            <a:r>
              <a:rPr lang="en-US" altLang="zh-TW" kern="100" dirty="0">
                <a:latin typeface="+mn-ea"/>
                <a:cs typeface="Calibri" panose="020F0502020204030204" pitchFamily="34" charset="0"/>
              </a:rPr>
              <a:t>Dropbox</a:t>
            </a:r>
            <a:r>
              <a:rPr lang="zh-TW" altLang="zh-TW" kern="100" dirty="0">
                <a:latin typeface="+mn-ea"/>
                <a:cs typeface="Calibri" panose="020F0502020204030204" pitchFamily="34" charset="0"/>
              </a:rPr>
              <a:t>。</a:t>
            </a:r>
            <a:endParaRPr lang="zh-TW" altLang="zh-TW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C94A7C-2070-49E3-824F-1554D52D712F}"/>
              </a:ext>
            </a:extLst>
          </p:cNvPr>
          <p:cNvSpPr txBox="1"/>
          <p:nvPr/>
        </p:nvSpPr>
        <p:spPr>
          <a:xfrm>
            <a:off x="3246313" y="0"/>
            <a:ext cx="894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4.</a:t>
            </a:r>
            <a:r>
              <a:rPr lang="zh-TW" altLang="en-US" sz="3200" dirty="0">
                <a:latin typeface="+mj-ea"/>
                <a:ea typeface="+mj-ea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2079565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097A959-6CA1-414C-9625-78CDCF19770F}"/>
              </a:ext>
            </a:extLst>
          </p:cNvPr>
          <p:cNvSpPr txBox="1"/>
          <p:nvPr/>
        </p:nvSpPr>
        <p:spPr>
          <a:xfrm>
            <a:off x="3246313" y="0"/>
            <a:ext cx="894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5.</a:t>
            </a:r>
            <a:r>
              <a:rPr lang="zh-TW" altLang="en-US" sz="3200" dirty="0">
                <a:latin typeface="+mj-ea"/>
                <a:ea typeface="+mj-ea"/>
              </a:rPr>
              <a:t>引用參考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540F53-780F-41AB-85A4-EBBAF3DD41B3}"/>
              </a:ext>
            </a:extLst>
          </p:cNvPr>
          <p:cNvSpPr/>
          <p:nvPr/>
        </p:nvSpPr>
        <p:spPr>
          <a:xfrm>
            <a:off x="2163359" y="886724"/>
            <a:ext cx="5163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+mn-ea"/>
              </a:rPr>
              <a:t>1.SDN</a:t>
            </a:r>
            <a:r>
              <a:rPr lang="zh-TW" altLang="en-US" sz="1600" dirty="0">
                <a:latin typeface="+mn-ea"/>
              </a:rPr>
              <a:t>架構圖片來源</a:t>
            </a:r>
            <a:r>
              <a:rPr lang="en-US" altLang="zh-TW" sz="1600" dirty="0">
                <a:latin typeface="+mn-ea"/>
              </a:rPr>
              <a:t>:</a:t>
            </a:r>
            <a:r>
              <a:rPr lang="zh-TW" altLang="en-US" sz="1600" dirty="0">
                <a:latin typeface="+mn-ea"/>
              </a:rPr>
              <a:t>  https://www.ithome.com.tw/tech/90714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B37DB7-81EE-4BD1-8308-B6A92AB220A1}"/>
              </a:ext>
            </a:extLst>
          </p:cNvPr>
          <p:cNvSpPr/>
          <p:nvPr/>
        </p:nvSpPr>
        <p:spPr>
          <a:xfrm>
            <a:off x="2163359" y="1308107"/>
            <a:ext cx="8158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+mn-ea"/>
              </a:rPr>
              <a:t>2.</a:t>
            </a:r>
            <a:r>
              <a:rPr lang="zh-TW" altLang="en-US" sz="1600" dirty="0">
                <a:latin typeface="+mn-ea"/>
              </a:rPr>
              <a:t>標準化特徵程式來源</a:t>
            </a:r>
            <a:r>
              <a:rPr lang="en-US" altLang="zh-TW" sz="1600" dirty="0">
                <a:latin typeface="+mn-ea"/>
              </a:rPr>
              <a:t>:</a:t>
            </a:r>
            <a:r>
              <a:rPr lang="zh-TW" altLang="en-US" sz="1600" dirty="0">
                <a:latin typeface="+mn-ea"/>
              </a:rPr>
              <a:t> https://stats.stackexchange.com/questions/305672/what-is-unit-standard-deviation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446123-2E80-4D09-AFCE-1259185B234B}"/>
              </a:ext>
            </a:extLst>
          </p:cNvPr>
          <p:cNvSpPr/>
          <p:nvPr/>
        </p:nvSpPr>
        <p:spPr>
          <a:xfrm>
            <a:off x="2163358" y="1954438"/>
            <a:ext cx="81587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kern="100" dirty="0">
                <a:latin typeface="+mn-ea"/>
                <a:cs typeface="Calibri" panose="020F0502020204030204" pitchFamily="34" charset="0"/>
              </a:rPr>
              <a:t>3.</a:t>
            </a:r>
            <a:r>
              <a:rPr lang="zh-TW" altLang="zh-TW" sz="1600" kern="100" dirty="0">
                <a:latin typeface="+mn-ea"/>
                <a:cs typeface="Calibri" panose="020F0502020204030204" pitchFamily="34" charset="0"/>
              </a:rPr>
              <a:t>隨機森林圖片例子</a:t>
            </a:r>
            <a:r>
              <a:rPr lang="en-US" altLang="zh-TW" sz="1600" kern="100" dirty="0">
                <a:latin typeface="+mn-ea"/>
                <a:cs typeface="Calibri" panose="020F0502020204030204" pitchFamily="34" charset="0"/>
              </a:rPr>
              <a:t>: https://baike.baidu.com/item/%E9%9A%8F%E6%9C%BA%E6% A3% AE%E6%9E%97</a:t>
            </a:r>
            <a:endParaRPr lang="zh-TW" altLang="zh-TW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FCDE95-2D4B-4D05-98A2-556787267DB5}"/>
              </a:ext>
            </a:extLst>
          </p:cNvPr>
          <p:cNvSpPr/>
          <p:nvPr/>
        </p:nvSpPr>
        <p:spPr>
          <a:xfrm>
            <a:off x="2163358" y="2652820"/>
            <a:ext cx="986206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" indent="-69850">
              <a:spcAft>
                <a:spcPts val="0"/>
              </a:spcAft>
            </a:pPr>
            <a:r>
              <a:rPr lang="en-US" altLang="zh-TW" sz="1600" kern="100" dirty="0">
                <a:latin typeface="+mn-ea"/>
                <a:cs typeface="Calibri" panose="020F0502020204030204" pitchFamily="34" charset="0"/>
              </a:rPr>
              <a:t>4.M. Vandana and S. </a:t>
            </a:r>
            <a:r>
              <a:rPr lang="en-US" altLang="zh-TW" sz="1600" kern="100" dirty="0" err="1">
                <a:latin typeface="+mn-ea"/>
                <a:cs typeface="Calibri" panose="020F0502020204030204" pitchFamily="34" charset="0"/>
              </a:rPr>
              <a:t>Manmadhan</a:t>
            </a:r>
            <a:r>
              <a:rPr lang="en-US" altLang="zh-TW" sz="1600" kern="100" dirty="0">
                <a:latin typeface="+mn-ea"/>
                <a:cs typeface="Calibri" panose="020F0502020204030204" pitchFamily="34" charset="0"/>
              </a:rPr>
              <a:t>. </a:t>
            </a:r>
            <a:r>
              <a:rPr lang="en-US" altLang="zh-TW" sz="1600" b="1" i="1" kern="100" dirty="0">
                <a:solidFill>
                  <a:srgbClr val="FF0000"/>
                </a:solidFill>
                <a:latin typeface="+mn-ea"/>
                <a:cs typeface="Calibri" panose="020F0502020204030204" pitchFamily="34" charset="0"/>
              </a:rPr>
              <a:t>Self learning network traffic classification</a:t>
            </a:r>
            <a:r>
              <a:rPr lang="en-US" altLang="zh-TW" sz="1600" kern="100" dirty="0">
                <a:latin typeface="+mn-ea"/>
                <a:cs typeface="Calibri" panose="020F0502020204030204" pitchFamily="34" charset="0"/>
              </a:rPr>
              <a:t>. In  </a:t>
            </a:r>
            <a:endParaRPr lang="zh-TW" altLang="zh-TW" sz="1600" kern="100" dirty="0">
              <a:latin typeface="+mn-ea"/>
              <a:cs typeface="Times New Roman" panose="02020603050405020304" pitchFamily="18" charset="0"/>
            </a:endParaRPr>
          </a:p>
          <a:p>
            <a:pPr marL="69850" indent="-69850">
              <a:spcAft>
                <a:spcPts val="0"/>
              </a:spcAft>
            </a:pPr>
            <a:r>
              <a:rPr lang="en-US" altLang="zh-TW" sz="1600" kern="100" dirty="0">
                <a:latin typeface="+mn-ea"/>
                <a:cs typeface="Calibri" panose="020F0502020204030204" pitchFamily="34" charset="0"/>
              </a:rPr>
              <a:t>   Innovations in Information, Embedded and Communication Systems (ICIIECS), 2015   </a:t>
            </a:r>
            <a:endParaRPr lang="zh-TW" altLang="zh-TW" sz="1600" kern="100" dirty="0">
              <a:latin typeface="+mn-ea"/>
              <a:cs typeface="Times New Roman" panose="02020603050405020304" pitchFamily="18" charset="0"/>
            </a:endParaRPr>
          </a:p>
          <a:p>
            <a:pPr marL="69850" indent="-69850">
              <a:spcAft>
                <a:spcPts val="0"/>
              </a:spcAft>
            </a:pPr>
            <a:r>
              <a:rPr lang="en-US" altLang="zh-TW" sz="1600" kern="100" dirty="0">
                <a:latin typeface="+mn-ea"/>
                <a:cs typeface="Calibri" panose="020F0502020204030204" pitchFamily="34" charset="0"/>
              </a:rPr>
              <a:t>   International Conference on, pages 1–5. IEEE, 2015</a:t>
            </a:r>
          </a:p>
          <a:p>
            <a:pPr marL="69850" indent="-69850">
              <a:spcAft>
                <a:spcPts val="0"/>
              </a:spcAft>
            </a:pPr>
            <a:endParaRPr lang="zh-TW" altLang="zh-TW" sz="1600" kern="100" dirty="0"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kern="100" dirty="0">
                <a:latin typeface="+mn-ea"/>
                <a:cs typeface="Calibri" panose="020F0502020204030204" pitchFamily="34" charset="0"/>
              </a:rPr>
              <a:t>5.L. </a:t>
            </a:r>
            <a:r>
              <a:rPr lang="en-US" altLang="zh-TW" sz="1600" kern="100" dirty="0" err="1">
                <a:latin typeface="+mn-ea"/>
                <a:cs typeface="Calibri" panose="020F0502020204030204" pitchFamily="34" charset="0"/>
              </a:rPr>
              <a:t>Breiman</a:t>
            </a:r>
            <a:r>
              <a:rPr lang="en-US" altLang="zh-TW" sz="1600" kern="100" dirty="0">
                <a:latin typeface="+mn-ea"/>
                <a:cs typeface="Calibri" panose="020F0502020204030204" pitchFamily="34" charset="0"/>
              </a:rPr>
              <a:t>. </a:t>
            </a:r>
            <a:r>
              <a:rPr lang="en-US" altLang="zh-TW" sz="1600" b="1" i="1" kern="100" dirty="0">
                <a:solidFill>
                  <a:srgbClr val="FF0000"/>
                </a:solidFill>
                <a:latin typeface="+mn-ea"/>
                <a:cs typeface="Calibri" panose="020F0502020204030204" pitchFamily="34" charset="0"/>
              </a:rPr>
              <a:t>Random forests</a:t>
            </a:r>
            <a:r>
              <a:rPr lang="en-US" altLang="zh-TW" sz="1600" kern="100" dirty="0">
                <a:latin typeface="+mn-ea"/>
                <a:cs typeface="Calibri" panose="020F0502020204030204" pitchFamily="34" charset="0"/>
              </a:rPr>
              <a:t>. Machine learning, 45(1):5–32, 2001</a:t>
            </a:r>
          </a:p>
          <a:p>
            <a:pPr>
              <a:spcAft>
                <a:spcPts val="0"/>
              </a:spcAft>
            </a:pPr>
            <a:endParaRPr lang="zh-TW" altLang="zh-TW" sz="1600" kern="100" dirty="0"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kern="100" dirty="0">
                <a:latin typeface="+mn-ea"/>
                <a:cs typeface="Calibri" panose="020F0502020204030204" pitchFamily="34" charset="0"/>
              </a:rPr>
              <a:t>6.</a:t>
            </a:r>
            <a:r>
              <a:rPr lang="zh-TW" altLang="zh-TW" sz="1600" kern="100" dirty="0">
                <a:latin typeface="+mn-ea"/>
                <a:cs typeface="Calibri" panose="020F0502020204030204" pitchFamily="34" charset="0"/>
              </a:rPr>
              <a:t>隨機森林概念介紹</a:t>
            </a:r>
            <a:r>
              <a:rPr lang="en-US" altLang="zh-TW" sz="1600" kern="100" dirty="0">
                <a:latin typeface="+mn-ea"/>
                <a:cs typeface="Calibri" panose="020F0502020204030204" pitchFamily="34" charset="0"/>
              </a:rPr>
              <a:t>: http://www.cnblogs.com/maybe2030/p/4585705.html</a:t>
            </a:r>
          </a:p>
          <a:p>
            <a:pPr>
              <a:spcAft>
                <a:spcPts val="0"/>
              </a:spcAft>
            </a:pPr>
            <a:endParaRPr lang="zh-TW" altLang="zh-TW" sz="1600" kern="100" dirty="0"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600" kern="100" dirty="0">
                <a:latin typeface="+mn-ea"/>
                <a:cs typeface="Calibri" panose="020F0502020204030204" pitchFamily="34" charset="0"/>
              </a:rPr>
              <a:t>7.</a:t>
            </a:r>
            <a:r>
              <a:rPr lang="zh-TW" altLang="zh-TW" sz="1600" kern="100" dirty="0">
                <a:latin typeface="+mn-ea"/>
                <a:cs typeface="Calibri" panose="020F0502020204030204" pitchFamily="34" charset="0"/>
              </a:rPr>
              <a:t>監督式與非監督式</a:t>
            </a:r>
            <a:r>
              <a:rPr lang="en-US" altLang="zh-TW" sz="1600" kern="100" dirty="0">
                <a:latin typeface="+mn-ea"/>
                <a:cs typeface="Calibri" panose="020F0502020204030204" pitchFamily="34" charset="0"/>
              </a:rPr>
              <a:t>ML :https://www.inside.com.tw/2017/07/19/machine-learning</a:t>
            </a:r>
          </a:p>
          <a:p>
            <a:pPr>
              <a:spcAft>
                <a:spcPts val="0"/>
              </a:spcAft>
            </a:pPr>
            <a:r>
              <a:rPr lang="en-US" altLang="zh-TW" sz="1600" kern="100" dirty="0">
                <a:latin typeface="+mn-ea"/>
                <a:cs typeface="Calibri" panose="020F0502020204030204" pitchFamily="34" charset="0"/>
              </a:rPr>
              <a:t>8.</a:t>
            </a:r>
            <a:r>
              <a:rPr lang="zh-TW" altLang="en-US" sz="1600" kern="100" dirty="0">
                <a:latin typeface="+mn-ea"/>
                <a:cs typeface="Calibri" panose="020F0502020204030204" pitchFamily="34" charset="0"/>
              </a:rPr>
              <a:t>隨機森林例子</a:t>
            </a:r>
            <a:r>
              <a:rPr lang="en-US" altLang="zh-TW" sz="1600" kern="100" dirty="0">
                <a:latin typeface="+mn-ea"/>
                <a:cs typeface="Calibri" panose="020F0502020204030204" pitchFamily="34" charset="0"/>
              </a:rPr>
              <a:t>: https://yzhihao.github.io/machine%20learning/2017/02/11/%E9%9B%86%E6%88%90%E5</a:t>
            </a:r>
          </a:p>
          <a:p>
            <a:pPr>
              <a:spcAft>
                <a:spcPts val="0"/>
              </a:spcAft>
            </a:pPr>
            <a:r>
              <a:rPr lang="zh-TW" altLang="en-US" sz="1600" kern="100" dirty="0">
                <a:latin typeface="+mn-ea"/>
                <a:cs typeface="Calibri" panose="020F0502020204030204" pitchFamily="34" charset="0"/>
              </a:rPr>
              <a:t>   </a:t>
            </a:r>
            <a:r>
              <a:rPr lang="en-US" altLang="zh-TW" sz="1600" kern="100" dirty="0">
                <a:latin typeface="+mn-ea"/>
                <a:cs typeface="Calibri" panose="020F0502020204030204" pitchFamily="34" charset="0"/>
              </a:rPr>
              <a:t>%AD%A6%E4%B9%A0_Bagging.html</a:t>
            </a:r>
          </a:p>
          <a:p>
            <a:pPr>
              <a:spcAft>
                <a:spcPts val="0"/>
              </a:spcAft>
            </a:pPr>
            <a:r>
              <a:rPr lang="en-US" altLang="zh-TW" sz="1600" kern="100" dirty="0">
                <a:latin typeface="+mn-ea"/>
                <a:cs typeface="Calibri" panose="020F0502020204030204" pitchFamily="34" charset="0"/>
              </a:rPr>
              <a:t>9.</a:t>
            </a:r>
            <a:r>
              <a:rPr lang="en-US" altLang="zh-TW" sz="1600" dirty="0">
                <a:latin typeface="+mn-ea"/>
              </a:rPr>
              <a:t>Pedro Amaral, Joao </a:t>
            </a:r>
            <a:r>
              <a:rPr lang="en-US" altLang="zh-TW" sz="1600" dirty="0" err="1">
                <a:latin typeface="+mn-ea"/>
              </a:rPr>
              <a:t>Dinis</a:t>
            </a:r>
            <a:r>
              <a:rPr lang="en-US" altLang="zh-TW" sz="1600" dirty="0">
                <a:latin typeface="+mn-ea"/>
              </a:rPr>
              <a:t>, Paulo Pinto, Luis Bernardo, Joao Tavares, and Hen </a:t>
            </a:r>
            <a:r>
              <a:rPr lang="en-US" altLang="zh-TW" sz="1600" dirty="0" err="1">
                <a:latin typeface="+mn-ea"/>
              </a:rPr>
              <a:t>rique</a:t>
            </a:r>
            <a:r>
              <a:rPr lang="en-US" altLang="zh-TW" sz="1600" dirty="0">
                <a:latin typeface="+mn-ea"/>
              </a:rPr>
              <a:t> S </a:t>
            </a:r>
            <a:r>
              <a:rPr lang="en-US" altLang="zh-TW" sz="1600" dirty="0" err="1">
                <a:latin typeface="+mn-ea"/>
              </a:rPr>
              <a:t>Mamede</a:t>
            </a:r>
            <a:r>
              <a:rPr lang="en-US" altLang="zh-TW" sz="1600" dirty="0">
                <a:latin typeface="+mn-ea"/>
              </a:rPr>
              <a:t>. 2016. </a:t>
            </a:r>
            <a:r>
              <a:rPr lang="en-US" altLang="zh-TW" sz="1600" b="1" i="1" dirty="0">
                <a:solidFill>
                  <a:srgbClr val="FF0000"/>
                </a:solidFill>
                <a:latin typeface="+mn-ea"/>
              </a:rPr>
              <a:t>Machine learning </a:t>
            </a:r>
            <a:r>
              <a:rPr lang="zh-TW" altLang="en-US" sz="1600" b="1" i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600" b="1" i="1" dirty="0">
                <a:solidFill>
                  <a:srgbClr val="FF0000"/>
                </a:solidFill>
                <a:latin typeface="+mn-ea"/>
              </a:rPr>
              <a:t>in</a:t>
            </a:r>
          </a:p>
          <a:p>
            <a:pPr>
              <a:spcAft>
                <a:spcPts val="0"/>
              </a:spcAft>
            </a:pPr>
            <a:r>
              <a:rPr lang="zh-TW" altLang="en-US" sz="1600" b="1" i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TW" sz="1600" b="1" i="1" dirty="0">
                <a:solidFill>
                  <a:srgbClr val="FF0000"/>
                </a:solidFill>
                <a:latin typeface="+mn-ea"/>
              </a:rPr>
              <a:t>software defined networks: data collection and traffic classification</a:t>
            </a:r>
            <a:r>
              <a:rPr lang="en-US" altLang="zh-TW" sz="1600" dirty="0">
                <a:latin typeface="+mn-ea"/>
              </a:rPr>
              <a:t>. In Proc. IEEE ICNP’16</a:t>
            </a:r>
            <a:endParaRPr lang="zh-TW" altLang="zh-TW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16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5A5C280-4546-4F2A-9CD3-9FB31A6FAC84}"/>
              </a:ext>
            </a:extLst>
          </p:cNvPr>
          <p:cNvSpPr txBox="1"/>
          <p:nvPr/>
        </p:nvSpPr>
        <p:spPr>
          <a:xfrm>
            <a:off x="3246313" y="0"/>
            <a:ext cx="894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SDN</a:t>
            </a:r>
            <a:r>
              <a:rPr lang="zh-TW" altLang="en-US" sz="3200" dirty="0">
                <a:latin typeface="+mj-ea"/>
                <a:ea typeface="+mj-ea"/>
              </a:rPr>
              <a:t>的基本介紹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A39561-CF7D-45A7-B9E1-EF9A05D4CE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9118" y="804950"/>
            <a:ext cx="5234390" cy="433992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FC7B644-A2FE-4759-9419-5B6BD0CE98AB}"/>
              </a:ext>
            </a:extLst>
          </p:cNvPr>
          <p:cNvSpPr txBox="1"/>
          <p:nvPr/>
        </p:nvSpPr>
        <p:spPr>
          <a:xfrm>
            <a:off x="7228315" y="804950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+mn-ea"/>
              </a:rPr>
              <a:t>北向</a:t>
            </a:r>
            <a:r>
              <a:rPr lang="en-US" altLang="zh-TW" dirty="0">
                <a:latin typeface="+mn-ea"/>
              </a:rPr>
              <a:t>API:</a:t>
            </a:r>
            <a:r>
              <a:rPr lang="zh-TW" altLang="en-US" dirty="0">
                <a:latin typeface="+mn-ea"/>
              </a:rPr>
              <a:t>控制處理器的系統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南向</a:t>
            </a:r>
            <a:r>
              <a:rPr lang="en-US" altLang="zh-TW" dirty="0">
                <a:latin typeface="+mn-ea"/>
              </a:rPr>
              <a:t>API:</a:t>
            </a:r>
            <a:r>
              <a:rPr lang="zh-TW" altLang="en-US" dirty="0">
                <a:latin typeface="+mn-ea"/>
              </a:rPr>
              <a:t>控制器控制設備的協定</a:t>
            </a:r>
          </a:p>
        </p:txBody>
      </p:sp>
    </p:spTree>
    <p:extLst>
      <p:ext uri="{BB962C8B-B14F-4D97-AF65-F5344CB8AC3E}">
        <p14:creationId xmlns:p14="http://schemas.microsoft.com/office/powerpoint/2010/main" val="301704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11F11EF-F27A-4480-8172-0BA0849969CF}"/>
              </a:ext>
            </a:extLst>
          </p:cNvPr>
          <p:cNvSpPr txBox="1"/>
          <p:nvPr/>
        </p:nvSpPr>
        <p:spPr>
          <a:xfrm>
            <a:off x="3246313" y="0"/>
            <a:ext cx="894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+mj-ea"/>
                <a:ea typeface="+mj-ea"/>
              </a:rPr>
              <a:t>大綱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2CAC5E0-DE72-4C64-B945-4EF04469324E}"/>
              </a:ext>
            </a:extLst>
          </p:cNvPr>
          <p:cNvSpPr txBox="1"/>
          <p:nvPr/>
        </p:nvSpPr>
        <p:spPr>
          <a:xfrm>
            <a:off x="3246313" y="1322024"/>
            <a:ext cx="34034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1.</a:t>
            </a:r>
            <a:r>
              <a:rPr lang="zh-TW" altLang="en-US" sz="2800" dirty="0">
                <a:latin typeface="+mn-ea"/>
              </a:rPr>
              <a:t>實驗目的</a:t>
            </a:r>
            <a:endParaRPr lang="en-US" altLang="zh-TW" sz="2800" dirty="0">
              <a:latin typeface="+mn-ea"/>
            </a:endParaRPr>
          </a:p>
          <a:p>
            <a:endParaRPr lang="en-US" altLang="zh-TW" sz="2800" dirty="0">
              <a:latin typeface="+mn-ea"/>
            </a:endParaRPr>
          </a:p>
          <a:p>
            <a:r>
              <a:rPr lang="en-US" altLang="zh-TW" sz="2800" dirty="0">
                <a:latin typeface="+mn-ea"/>
              </a:rPr>
              <a:t>2.</a:t>
            </a:r>
            <a:r>
              <a:rPr lang="zh-TW" altLang="en-US" sz="2800" dirty="0">
                <a:latin typeface="+mj-ea"/>
              </a:rPr>
              <a:t>實驗設置的架構</a:t>
            </a:r>
            <a:endParaRPr lang="en-US" altLang="zh-TW" sz="2800" dirty="0">
              <a:latin typeface="+mn-ea"/>
            </a:endParaRPr>
          </a:p>
          <a:p>
            <a:endParaRPr lang="en-US" altLang="zh-TW" sz="2800" dirty="0">
              <a:latin typeface="+mn-ea"/>
            </a:endParaRPr>
          </a:p>
          <a:p>
            <a:r>
              <a:rPr lang="en-US" altLang="zh-TW" sz="2800" dirty="0">
                <a:latin typeface="+mn-ea"/>
              </a:rPr>
              <a:t>3.</a:t>
            </a:r>
            <a:r>
              <a:rPr lang="zh-TW" altLang="en-US" sz="2800" dirty="0">
                <a:latin typeface="+mn-ea"/>
              </a:rPr>
              <a:t> 為何使用機器學習</a:t>
            </a:r>
            <a:endParaRPr lang="en-US" altLang="zh-TW" sz="2800" dirty="0">
              <a:latin typeface="+mn-ea"/>
            </a:endParaRPr>
          </a:p>
          <a:p>
            <a:endParaRPr lang="en-US" altLang="zh-TW" sz="2800" dirty="0">
              <a:latin typeface="+mn-ea"/>
            </a:endParaRPr>
          </a:p>
          <a:p>
            <a:r>
              <a:rPr lang="en-US" altLang="zh-TW" sz="2800" dirty="0">
                <a:latin typeface="+mn-ea"/>
              </a:rPr>
              <a:t>4.</a:t>
            </a:r>
            <a:r>
              <a:rPr lang="zh-TW" altLang="en-US" sz="2800" dirty="0">
                <a:latin typeface="+mn-ea"/>
              </a:rPr>
              <a:t>結論</a:t>
            </a:r>
            <a:endParaRPr lang="en-US" altLang="zh-TW" sz="2800" dirty="0">
              <a:latin typeface="+mn-ea"/>
            </a:endParaRPr>
          </a:p>
          <a:p>
            <a:endParaRPr lang="en-US" altLang="zh-TW" sz="2800" dirty="0">
              <a:latin typeface="+mn-ea"/>
            </a:endParaRPr>
          </a:p>
          <a:p>
            <a:r>
              <a:rPr lang="en-US" altLang="zh-TW" sz="2800" dirty="0">
                <a:latin typeface="+mn-ea"/>
              </a:rPr>
              <a:t>5.</a:t>
            </a:r>
            <a:r>
              <a:rPr lang="zh-TW" altLang="en-US" sz="2800" dirty="0">
                <a:latin typeface="+mn-ea"/>
              </a:rPr>
              <a:t>引用</a:t>
            </a:r>
          </a:p>
        </p:txBody>
      </p:sp>
    </p:spTree>
    <p:extLst>
      <p:ext uri="{BB962C8B-B14F-4D97-AF65-F5344CB8AC3E}">
        <p14:creationId xmlns:p14="http://schemas.microsoft.com/office/powerpoint/2010/main" val="297809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F8848A8-69F0-4408-914E-DB1D40E23722}"/>
              </a:ext>
            </a:extLst>
          </p:cNvPr>
          <p:cNvSpPr txBox="1"/>
          <p:nvPr/>
        </p:nvSpPr>
        <p:spPr>
          <a:xfrm>
            <a:off x="3246313" y="0"/>
            <a:ext cx="894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1.</a:t>
            </a:r>
            <a:r>
              <a:rPr lang="zh-TW" altLang="en-US" sz="3200" dirty="0">
                <a:latin typeface="+mj-ea"/>
                <a:ea typeface="+mj-ea"/>
              </a:rPr>
              <a:t>實驗目的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7BC401-DEA2-45C1-AB7C-FEA446DCE394}"/>
              </a:ext>
            </a:extLst>
          </p:cNvPr>
          <p:cNvSpPr txBox="1"/>
          <p:nvPr/>
        </p:nvSpPr>
        <p:spPr>
          <a:xfrm>
            <a:off x="2596318" y="859576"/>
            <a:ext cx="7459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+mn-ea"/>
              </a:rPr>
              <a:t>收集分類封包並統計，利用這些資料將能拿來</a:t>
            </a:r>
            <a:r>
              <a:rPr lang="en-US" altLang="zh-TW" sz="2800" dirty="0">
                <a:latin typeface="+mn-ea"/>
              </a:rPr>
              <a:t>:</a:t>
            </a:r>
            <a:endParaRPr lang="zh-TW" altLang="en-US" sz="2800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098849-3915-42F6-9DC6-18B0F9F059E0}"/>
              </a:ext>
            </a:extLst>
          </p:cNvPr>
          <p:cNvSpPr txBox="1"/>
          <p:nvPr/>
        </p:nvSpPr>
        <p:spPr>
          <a:xfrm>
            <a:off x="3246313" y="1844884"/>
            <a:ext cx="69516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n-ea"/>
              </a:rPr>
              <a:t>1.</a:t>
            </a:r>
            <a:r>
              <a:rPr lang="zh-TW" altLang="en-US" sz="2400" dirty="0">
                <a:latin typeface="+mn-ea"/>
              </a:rPr>
              <a:t> </a:t>
            </a:r>
            <a:r>
              <a:rPr lang="zh-TW" altLang="en-US" sz="2400" dirty="0"/>
              <a:t>網路使用率</a:t>
            </a:r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2.</a:t>
            </a:r>
            <a:r>
              <a:rPr lang="zh-TW" altLang="en-US" sz="2400" dirty="0">
                <a:latin typeface="+mn-ea"/>
              </a:rPr>
              <a:t>流量</a:t>
            </a:r>
            <a:r>
              <a:rPr lang="zh-TW" altLang="en-US" sz="2400" dirty="0"/>
              <a:t>分析</a:t>
            </a:r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3.</a:t>
            </a:r>
            <a:r>
              <a:rPr lang="zh-TW" altLang="en-US" sz="2400" dirty="0">
                <a:latin typeface="+mn-ea"/>
              </a:rPr>
              <a:t>安全管理等</a:t>
            </a:r>
          </a:p>
        </p:txBody>
      </p:sp>
    </p:spTree>
    <p:extLst>
      <p:ext uri="{BB962C8B-B14F-4D97-AF65-F5344CB8AC3E}">
        <p14:creationId xmlns:p14="http://schemas.microsoft.com/office/powerpoint/2010/main" val="124358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E3FF33C-8D15-4DD0-8DD9-04E1A9FD48EB}"/>
              </a:ext>
            </a:extLst>
          </p:cNvPr>
          <p:cNvSpPr txBox="1"/>
          <p:nvPr/>
        </p:nvSpPr>
        <p:spPr>
          <a:xfrm>
            <a:off x="3246313" y="0"/>
            <a:ext cx="894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2.</a:t>
            </a:r>
            <a:r>
              <a:rPr lang="zh-TW" altLang="en-US" sz="3200" dirty="0">
                <a:latin typeface="+mj-ea"/>
                <a:ea typeface="+mj-ea"/>
              </a:rPr>
              <a:t>實驗設置的架構</a:t>
            </a:r>
            <a:r>
              <a:rPr lang="en-US" altLang="zh-TW" sz="3200" dirty="0">
                <a:latin typeface="+mj-ea"/>
                <a:ea typeface="+mj-ea"/>
              </a:rPr>
              <a:t>&amp;</a:t>
            </a:r>
            <a:r>
              <a:rPr lang="zh-TW" altLang="en-US" sz="3200" dirty="0">
                <a:latin typeface="+mj-ea"/>
                <a:ea typeface="+mj-ea"/>
              </a:rPr>
              <a:t>收集到的資料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6DD80C-99B0-4EA0-993E-4A099283A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11" y="661766"/>
            <a:ext cx="4451063" cy="46970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6730913-B634-41E6-8BC9-CB999FF2CFB9}"/>
              </a:ext>
            </a:extLst>
          </p:cNvPr>
          <p:cNvSpPr/>
          <p:nvPr/>
        </p:nvSpPr>
        <p:spPr>
          <a:xfrm>
            <a:off x="5837274" y="1248251"/>
            <a:ext cx="63547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開發可以從交換器中收集封包數據的應用程式</a:t>
            </a:r>
            <a:r>
              <a:rPr lang="en-US" altLang="zh-TW" dirty="0"/>
              <a:t>(</a:t>
            </a:r>
            <a:r>
              <a:rPr lang="zh-TW" altLang="en-US" dirty="0"/>
              <a:t>北向</a:t>
            </a:r>
            <a:r>
              <a:rPr lang="en-US" altLang="zh-TW" dirty="0"/>
              <a:t>API)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複製資料傳到</a:t>
            </a:r>
            <a:r>
              <a:rPr lang="en-US" altLang="zh-TW" dirty="0"/>
              <a:t>S2</a:t>
            </a:r>
            <a:r>
              <a:rPr lang="zh-TW" altLang="en-US" dirty="0"/>
              <a:t> </a:t>
            </a:r>
            <a:r>
              <a:rPr lang="en-US" altLang="zh-TW" dirty="0"/>
              <a:t>Switch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接著控制器會傳送一個 </a:t>
            </a:r>
            <a:r>
              <a:rPr lang="en-US" altLang="zh-TW" dirty="0"/>
              <a:t>Flow Entry </a:t>
            </a:r>
            <a:r>
              <a:rPr lang="zh-TW" altLang="en-US" dirty="0"/>
              <a:t>的指令，將資料傳到控制器，當資料到達時 會先確認是否為 </a:t>
            </a:r>
            <a:r>
              <a:rPr lang="en-US" altLang="zh-TW" dirty="0"/>
              <a:t>TCP </a:t>
            </a:r>
            <a:r>
              <a:rPr lang="zh-TW" altLang="en-US" dirty="0"/>
              <a:t>協議。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如果是的話就接著再收集</a:t>
            </a:r>
            <a:r>
              <a:rPr lang="en-US" altLang="zh-TW" dirty="0"/>
              <a:t>SYN</a:t>
            </a:r>
            <a:r>
              <a:rPr lang="zh-TW" altLang="en-US" dirty="0"/>
              <a:t>信號後的 </a:t>
            </a:r>
            <a:r>
              <a:rPr lang="en-US" altLang="zh-TW" dirty="0"/>
              <a:t>5 </a:t>
            </a:r>
            <a:r>
              <a:rPr lang="zh-TW" altLang="en-US" dirty="0"/>
              <a:t>個封包。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在</a:t>
            </a:r>
            <a:r>
              <a:rPr lang="en-US" altLang="zh-TW" dirty="0"/>
              <a:t>WorkRoom</a:t>
            </a:r>
            <a:r>
              <a:rPr lang="zh-TW" altLang="en-US" dirty="0"/>
              <a:t>中進行標記資料。</a:t>
            </a:r>
          </a:p>
        </p:txBody>
      </p:sp>
    </p:spTree>
    <p:extLst>
      <p:ext uri="{BB962C8B-B14F-4D97-AF65-F5344CB8AC3E}">
        <p14:creationId xmlns:p14="http://schemas.microsoft.com/office/powerpoint/2010/main" val="170689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6CCAE21-3831-4445-80FC-5AD3A9D4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77" y="576705"/>
            <a:ext cx="4140275" cy="469704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91BB791-CB5A-4AE8-BF30-064A22C04300}"/>
              </a:ext>
            </a:extLst>
          </p:cNvPr>
          <p:cNvSpPr txBox="1"/>
          <p:nvPr/>
        </p:nvSpPr>
        <p:spPr>
          <a:xfrm>
            <a:off x="3246313" y="0"/>
            <a:ext cx="894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2.</a:t>
            </a:r>
            <a:r>
              <a:rPr lang="zh-TW" altLang="en-US" sz="3200" dirty="0">
                <a:latin typeface="+mj-ea"/>
                <a:ea typeface="+mj-ea"/>
              </a:rPr>
              <a:t>所要收集的資料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BA5C0F-4A69-4C74-ACB6-D074C5217112}"/>
              </a:ext>
            </a:extLst>
          </p:cNvPr>
          <p:cNvSpPr/>
          <p:nvPr/>
        </p:nvSpPr>
        <p:spPr>
          <a:xfrm>
            <a:off x="5667152" y="107387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封包大小</a:t>
            </a:r>
            <a:r>
              <a:rPr lang="en-US" altLang="zh-TW" dirty="0"/>
              <a:t>:</a:t>
            </a:r>
            <a:r>
              <a:rPr lang="zh-TW" altLang="en-US" dirty="0"/>
              <a:t>收集到前 </a:t>
            </a:r>
            <a:r>
              <a:rPr lang="en-US" altLang="zh-TW" dirty="0"/>
              <a:t>5 </a:t>
            </a:r>
            <a:r>
              <a:rPr lang="zh-TW" altLang="en-US" dirty="0"/>
              <a:t>個的封包大小。 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封包的時間戳記</a:t>
            </a:r>
            <a:r>
              <a:rPr lang="en-US" altLang="zh-TW" dirty="0"/>
              <a:t>:</a:t>
            </a:r>
            <a:r>
              <a:rPr lang="zh-TW" altLang="en-US" dirty="0"/>
              <a:t>前 </a:t>
            </a:r>
            <a:r>
              <a:rPr lang="en-US" altLang="zh-TW" dirty="0"/>
              <a:t>5 </a:t>
            </a:r>
            <a:r>
              <a:rPr lang="zh-TW" altLang="en-US" dirty="0"/>
              <a:t>個封包到達的時間</a:t>
            </a:r>
            <a:r>
              <a:rPr lang="en-US" altLang="zh-TW" dirty="0"/>
              <a:t>(</a:t>
            </a:r>
            <a:r>
              <a:rPr lang="zh-TW" altLang="en-US" dirty="0"/>
              <a:t>單位 </a:t>
            </a:r>
            <a:r>
              <a:rPr lang="en-US" altLang="zh-TW" dirty="0" err="1"/>
              <a:t>ms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 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間隔時間</a:t>
            </a:r>
            <a:r>
              <a:rPr lang="en-US" altLang="zh-TW" dirty="0"/>
              <a:t>:</a:t>
            </a:r>
            <a:r>
              <a:rPr lang="zh-TW" altLang="en-US" dirty="0"/>
              <a:t>例如封包 </a:t>
            </a:r>
            <a:r>
              <a:rPr lang="en-US" altLang="zh-TW" dirty="0"/>
              <a:t>1 </a:t>
            </a:r>
            <a:r>
              <a:rPr lang="zh-TW" altLang="en-US" dirty="0"/>
              <a:t>到封包 </a:t>
            </a:r>
            <a:r>
              <a:rPr lang="en-US" altLang="zh-TW" dirty="0"/>
              <a:t>2 </a:t>
            </a:r>
            <a:r>
              <a:rPr lang="zh-TW" altLang="en-US" dirty="0"/>
              <a:t>的時間</a:t>
            </a:r>
            <a:r>
              <a:rPr lang="en-US" altLang="zh-TW" dirty="0"/>
              <a:t>(T2-T1)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來源 </a:t>
            </a:r>
            <a:r>
              <a:rPr lang="en-US" altLang="zh-TW" dirty="0"/>
              <a:t>MAC</a:t>
            </a:r>
            <a:r>
              <a:rPr lang="zh-TW" altLang="en-US" dirty="0"/>
              <a:t>、</a:t>
            </a:r>
            <a:r>
              <a:rPr lang="en-US" altLang="zh-TW" dirty="0"/>
              <a:t>IP</a:t>
            </a:r>
            <a:r>
              <a:rPr lang="zh-TW" altLang="en-US" dirty="0"/>
              <a:t>、</a:t>
            </a:r>
            <a:r>
              <a:rPr lang="en-US" altLang="zh-TW" dirty="0"/>
              <a:t>Port </a:t>
            </a:r>
            <a:r>
              <a:rPr lang="zh-TW" altLang="en-US" dirty="0"/>
              <a:t>以及目標 </a:t>
            </a:r>
            <a:r>
              <a:rPr lang="en-US" altLang="zh-TW" dirty="0"/>
              <a:t>MAC</a:t>
            </a:r>
            <a:r>
              <a:rPr lang="zh-TW" altLang="en-US" dirty="0"/>
              <a:t>、</a:t>
            </a:r>
            <a:r>
              <a:rPr lang="en-US" altLang="zh-TW" dirty="0"/>
              <a:t>IP</a:t>
            </a:r>
            <a:r>
              <a:rPr lang="zh-TW" altLang="en-US" dirty="0"/>
              <a:t>、</a:t>
            </a:r>
            <a:r>
              <a:rPr lang="en-US" altLang="zh-TW" dirty="0"/>
              <a:t>Port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持續時間</a:t>
            </a:r>
            <a:r>
              <a:rPr lang="en-US" altLang="zh-TW" dirty="0"/>
              <a:t>:</a:t>
            </a:r>
            <a:r>
              <a:rPr lang="zh-TW" altLang="en-US" dirty="0"/>
              <a:t>結束時間</a:t>
            </a:r>
            <a:r>
              <a:rPr lang="en-US" altLang="zh-TW" dirty="0"/>
              <a:t>-T1</a:t>
            </a:r>
            <a:r>
              <a:rPr lang="zh-TW" altLang="en-US" dirty="0"/>
              <a:t>。 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計數</a:t>
            </a:r>
            <a:r>
              <a:rPr lang="en-US" altLang="zh-TW" dirty="0"/>
              <a:t>:Flow Entry </a:t>
            </a:r>
            <a:r>
              <a:rPr lang="zh-TW" altLang="en-US" dirty="0"/>
              <a:t>的位元及封包統計。</a:t>
            </a:r>
          </a:p>
        </p:txBody>
      </p:sp>
    </p:spTree>
    <p:extLst>
      <p:ext uri="{BB962C8B-B14F-4D97-AF65-F5344CB8AC3E}">
        <p14:creationId xmlns:p14="http://schemas.microsoft.com/office/powerpoint/2010/main" val="295637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A34D932-1263-4F41-9F7B-C72B2934A2FF}"/>
              </a:ext>
            </a:extLst>
          </p:cNvPr>
          <p:cNvSpPr txBox="1"/>
          <p:nvPr/>
        </p:nvSpPr>
        <p:spPr>
          <a:xfrm>
            <a:off x="3246313" y="0"/>
            <a:ext cx="894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3.</a:t>
            </a:r>
            <a:r>
              <a:rPr lang="zh-TW" altLang="en-US" sz="3200" dirty="0">
                <a:latin typeface="+mj-ea"/>
                <a:ea typeface="+mj-ea"/>
              </a:rPr>
              <a:t>為何使用機器學習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067C8A-998A-4CB1-83AD-9E616209DE63}"/>
              </a:ext>
            </a:extLst>
          </p:cNvPr>
          <p:cNvSpPr txBox="1"/>
          <p:nvPr/>
        </p:nvSpPr>
        <p:spPr>
          <a:xfrm>
            <a:off x="2596318" y="859576"/>
            <a:ext cx="6022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+mn-ea"/>
              </a:rPr>
              <a:t>目前檢測分類封包的方式有以下幾種</a:t>
            </a:r>
            <a:r>
              <a:rPr lang="en-US" altLang="zh-TW" sz="2800" dirty="0">
                <a:latin typeface="+mn-ea"/>
              </a:rPr>
              <a:t>:</a:t>
            </a:r>
            <a:endParaRPr lang="zh-TW" altLang="en-US" sz="2800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BCE447-AD97-4818-B245-443F41CD18B6}"/>
              </a:ext>
            </a:extLst>
          </p:cNvPr>
          <p:cNvSpPr txBox="1"/>
          <p:nvPr/>
        </p:nvSpPr>
        <p:spPr>
          <a:xfrm>
            <a:off x="3246313" y="1823619"/>
            <a:ext cx="69516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n-ea"/>
              </a:rPr>
              <a:t>1.</a:t>
            </a:r>
            <a:r>
              <a:rPr lang="zh-TW" altLang="en-US" sz="2400" dirty="0">
                <a:latin typeface="+mn-ea"/>
              </a:rPr>
              <a:t>使用</a:t>
            </a:r>
            <a:r>
              <a:rPr lang="en-US" altLang="zh-TW" sz="2400" dirty="0">
                <a:latin typeface="+mn-ea"/>
              </a:rPr>
              <a:t>Port</a:t>
            </a:r>
            <a:r>
              <a:rPr lang="zh-TW" altLang="en-US" sz="2400" dirty="0">
                <a:latin typeface="+mn-ea"/>
              </a:rPr>
              <a:t>進行檢測</a:t>
            </a:r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2.</a:t>
            </a:r>
            <a:r>
              <a:rPr lang="zh-TW" altLang="en-US" sz="2400" dirty="0">
                <a:latin typeface="+mn-ea"/>
              </a:rPr>
              <a:t>使用</a:t>
            </a:r>
            <a:r>
              <a:rPr lang="en-US" altLang="zh-TW" sz="2400" dirty="0">
                <a:latin typeface="+mn-ea"/>
              </a:rPr>
              <a:t>DPI</a:t>
            </a:r>
            <a:r>
              <a:rPr lang="zh-TW" altLang="en-US" sz="2400" dirty="0">
                <a:latin typeface="+mn-ea"/>
              </a:rPr>
              <a:t>深度檢測</a:t>
            </a:r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3.</a:t>
            </a:r>
            <a:r>
              <a:rPr lang="zh-TW" altLang="en-US" sz="2400" dirty="0">
                <a:latin typeface="+mn-ea"/>
              </a:rPr>
              <a:t>使用</a:t>
            </a:r>
            <a:r>
              <a:rPr lang="en-US" altLang="zh-TW" sz="2400" dirty="0">
                <a:latin typeface="+mn-ea"/>
              </a:rPr>
              <a:t>ML</a:t>
            </a:r>
            <a:r>
              <a:rPr lang="zh-TW" altLang="en-US" sz="2400" dirty="0">
                <a:latin typeface="+mn-ea"/>
              </a:rPr>
              <a:t>進行分類</a:t>
            </a:r>
          </a:p>
        </p:txBody>
      </p:sp>
    </p:spTree>
    <p:extLst>
      <p:ext uri="{BB962C8B-B14F-4D97-AF65-F5344CB8AC3E}">
        <p14:creationId xmlns:p14="http://schemas.microsoft.com/office/powerpoint/2010/main" val="369563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E4C4C5B-12DD-4732-93B2-60AB00EA69EA}"/>
              </a:ext>
            </a:extLst>
          </p:cNvPr>
          <p:cNvSpPr txBox="1"/>
          <p:nvPr/>
        </p:nvSpPr>
        <p:spPr>
          <a:xfrm>
            <a:off x="3246313" y="0"/>
            <a:ext cx="894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3.</a:t>
            </a:r>
            <a:r>
              <a:rPr lang="zh-TW" altLang="en-US" sz="3200" dirty="0">
                <a:latin typeface="+mj-ea"/>
                <a:ea typeface="+mj-ea"/>
              </a:rPr>
              <a:t>為何使用機器學習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B089CC-F570-4CE9-802B-7A746E9862D6}"/>
              </a:ext>
            </a:extLst>
          </p:cNvPr>
          <p:cNvSpPr/>
          <p:nvPr/>
        </p:nvSpPr>
        <p:spPr>
          <a:xfrm>
            <a:off x="3246313" y="915804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1.Port</a:t>
            </a:r>
            <a:r>
              <a:rPr lang="zh-TW" altLang="en-US" dirty="0">
                <a:latin typeface="+mj-ea"/>
                <a:ea typeface="+mj-ea"/>
              </a:rPr>
              <a:t>分類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4CC49A-C08E-41FA-9002-D1B8E16838CF}"/>
              </a:ext>
            </a:extLst>
          </p:cNvPr>
          <p:cNvSpPr txBox="1"/>
          <p:nvPr/>
        </p:nvSpPr>
        <p:spPr>
          <a:xfrm>
            <a:off x="1926125" y="1616165"/>
            <a:ext cx="100744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只需要確認</a:t>
            </a:r>
            <a:r>
              <a:rPr lang="en-US" altLang="zh-TW" dirty="0">
                <a:latin typeface="+mn-ea"/>
              </a:rPr>
              <a:t>TCP/IP</a:t>
            </a:r>
            <a:r>
              <a:rPr lang="zh-TW" altLang="en-US" dirty="0">
                <a:latin typeface="+mn-ea"/>
              </a:rPr>
              <a:t>建立時的握手信號就可以知道</a:t>
            </a:r>
            <a:r>
              <a:rPr lang="en-US" altLang="zh-TW" dirty="0">
                <a:latin typeface="+mn-ea"/>
              </a:rPr>
              <a:t>TCP</a:t>
            </a:r>
            <a:r>
              <a:rPr lang="zh-TW" altLang="en-US" dirty="0">
                <a:latin typeface="+mn-ea"/>
              </a:rPr>
              <a:t>的</a:t>
            </a:r>
            <a:r>
              <a:rPr lang="en-US" altLang="zh-TW" dirty="0">
                <a:latin typeface="+mn-ea"/>
              </a:rPr>
              <a:t>Port</a:t>
            </a:r>
            <a:r>
              <a:rPr lang="zh-TW" altLang="en-US" dirty="0">
                <a:latin typeface="+mn-ea"/>
              </a:rPr>
              <a:t>，然後在</a:t>
            </a:r>
            <a:r>
              <a:rPr lang="en-US" altLang="zh-TW" dirty="0">
                <a:latin typeface="+mn-ea"/>
              </a:rPr>
              <a:t>IANA</a:t>
            </a:r>
            <a:r>
              <a:rPr lang="zh-TW" altLang="en-US" dirty="0">
                <a:latin typeface="+mn-ea"/>
              </a:rPr>
              <a:t>中尋找此註冊的</a:t>
            </a:r>
            <a:r>
              <a:rPr lang="en-US" altLang="zh-TW" dirty="0">
                <a:latin typeface="+mn-ea"/>
              </a:rPr>
              <a:t>Port</a:t>
            </a:r>
            <a:r>
              <a:rPr lang="zh-TW" altLang="en-US" dirty="0">
                <a:latin typeface="+mn-ea"/>
              </a:rPr>
              <a:t>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     例如</a:t>
            </a:r>
            <a:r>
              <a:rPr lang="en-US" altLang="zh-TW" dirty="0">
                <a:latin typeface="+mn-ea"/>
              </a:rPr>
              <a:t>:Port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80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  <a:sym typeface="Wingdings" panose="05000000000000000000" pitchFamily="2" charset="2"/>
              </a:rPr>
              <a:t>HTTP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但近期越來越多的動態</a:t>
            </a:r>
            <a:r>
              <a:rPr lang="en-US" altLang="zh-TW" dirty="0">
                <a:latin typeface="+mn-ea"/>
              </a:rPr>
              <a:t>Port(</a:t>
            </a:r>
            <a:r>
              <a:rPr lang="en-US" altLang="zh-TW" dirty="0"/>
              <a:t>1024</a:t>
            </a:r>
            <a:r>
              <a:rPr lang="zh-TW" altLang="en-US" dirty="0"/>
              <a:t>到</a:t>
            </a:r>
            <a:r>
              <a:rPr lang="en-US" altLang="zh-TW" dirty="0"/>
              <a:t>65535</a:t>
            </a:r>
            <a:r>
              <a:rPr lang="en-US" altLang="zh-TW" dirty="0">
                <a:latin typeface="+mn-ea"/>
              </a:rPr>
              <a:t>)</a:t>
            </a:r>
            <a:r>
              <a:rPr lang="zh-TW" altLang="en-US" dirty="0">
                <a:latin typeface="+mn-ea"/>
              </a:rPr>
              <a:t>和加密技術，使得此方法越來越不適用。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優點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不需要相當多的計算。</a:t>
            </a:r>
            <a:endParaRPr lang="en-US" altLang="zh-TW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缺點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低準確度。</a:t>
            </a:r>
          </a:p>
        </p:txBody>
      </p:sp>
    </p:spTree>
    <p:extLst>
      <p:ext uri="{BB962C8B-B14F-4D97-AF65-F5344CB8AC3E}">
        <p14:creationId xmlns:p14="http://schemas.microsoft.com/office/powerpoint/2010/main" val="404574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A7CFD93-6435-4A64-BF72-5CBF898E9B24}"/>
              </a:ext>
            </a:extLst>
          </p:cNvPr>
          <p:cNvSpPr txBox="1"/>
          <p:nvPr/>
        </p:nvSpPr>
        <p:spPr>
          <a:xfrm>
            <a:off x="3246313" y="0"/>
            <a:ext cx="894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3.</a:t>
            </a:r>
            <a:r>
              <a:rPr lang="zh-TW" altLang="en-US" sz="3200" dirty="0">
                <a:latin typeface="+mj-ea"/>
                <a:ea typeface="+mj-ea"/>
              </a:rPr>
              <a:t>為何使用機器學習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628211-1408-45AC-BC40-2A13008ADEFD}"/>
              </a:ext>
            </a:extLst>
          </p:cNvPr>
          <p:cNvSpPr/>
          <p:nvPr/>
        </p:nvSpPr>
        <p:spPr>
          <a:xfrm>
            <a:off x="3246313" y="915804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2. DPI</a:t>
            </a:r>
            <a:r>
              <a:rPr lang="zh-TW" altLang="en-US" dirty="0">
                <a:latin typeface="+mj-ea"/>
                <a:ea typeface="+mj-ea"/>
              </a:rPr>
              <a:t>深度檢測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A224F3D-DBF4-47E1-8078-9FCA3C9BCD90}"/>
              </a:ext>
            </a:extLst>
          </p:cNvPr>
          <p:cNvSpPr txBox="1"/>
          <p:nvPr/>
        </p:nvSpPr>
        <p:spPr>
          <a:xfrm>
            <a:off x="1926125" y="1616165"/>
            <a:ext cx="73473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此種檢測方法是目前最多的技術之一，封包裡的資訊將逐一檢查。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     例如</a:t>
            </a:r>
            <a:r>
              <a:rPr lang="en-US" altLang="zh-TW" dirty="0">
                <a:latin typeface="+mn-ea"/>
              </a:rPr>
              <a:t>:”0X12BitTorrent”</a:t>
            </a:r>
            <a:r>
              <a:rPr lang="en-US" altLang="zh-TW" dirty="0">
                <a:latin typeface="+mn-ea"/>
                <a:sym typeface="Wingdings" panose="05000000000000000000" pitchFamily="2" charset="2"/>
              </a:rPr>
              <a:t>BitTorrent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但近期也有許多的加密應用程式以避免檢測。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優點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相當高的準確度。</a:t>
            </a:r>
            <a:endParaRPr lang="en-US" altLang="zh-TW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缺點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需耗費相當多的資源。</a:t>
            </a:r>
          </a:p>
        </p:txBody>
      </p:sp>
    </p:spTree>
    <p:extLst>
      <p:ext uri="{BB962C8B-B14F-4D97-AF65-F5344CB8AC3E}">
        <p14:creationId xmlns:p14="http://schemas.microsoft.com/office/powerpoint/2010/main" val="285761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645D5E3-BB69-4F4C-AB0D-46C7C5E7E82A}"/>
              </a:ext>
            </a:extLst>
          </p:cNvPr>
          <p:cNvSpPr txBox="1"/>
          <p:nvPr/>
        </p:nvSpPr>
        <p:spPr>
          <a:xfrm>
            <a:off x="3246313" y="0"/>
            <a:ext cx="894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3.</a:t>
            </a:r>
            <a:r>
              <a:rPr lang="zh-TW" altLang="en-US" sz="3200" dirty="0">
                <a:latin typeface="+mj-ea"/>
                <a:ea typeface="+mj-ea"/>
              </a:rPr>
              <a:t>為何使用機器學習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6B16BA-F566-4553-A61E-5A7A492EDDAA}"/>
              </a:ext>
            </a:extLst>
          </p:cNvPr>
          <p:cNvSpPr/>
          <p:nvPr/>
        </p:nvSpPr>
        <p:spPr>
          <a:xfrm>
            <a:off x="3246313" y="915804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2. ML</a:t>
            </a:r>
            <a:r>
              <a:rPr lang="zh-TW" altLang="en-US" dirty="0">
                <a:latin typeface="+mj-ea"/>
                <a:ea typeface="+mj-ea"/>
              </a:rPr>
              <a:t>分類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843526-C8A9-42D7-BD63-75F4F14C88D5}"/>
              </a:ext>
            </a:extLst>
          </p:cNvPr>
          <p:cNvSpPr txBox="1"/>
          <p:nvPr/>
        </p:nvSpPr>
        <p:spPr>
          <a:xfrm>
            <a:off x="1926125" y="1531104"/>
            <a:ext cx="96311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監督式</a:t>
            </a:r>
            <a:r>
              <a:rPr lang="en-US" altLang="zh-TW" dirty="0">
                <a:latin typeface="+mn-ea"/>
              </a:rPr>
              <a:t>ML:</a:t>
            </a:r>
            <a:r>
              <a:rPr lang="zh-TW" altLang="en-US" dirty="0">
                <a:latin typeface="+mn-ea"/>
              </a:rPr>
              <a:t>在訓練過程中告訴機器正確答案，但在真正的網路中要有正確答案是有困難的。</a:t>
            </a:r>
            <a:endParaRPr lang="en-US" altLang="zh-TW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無監督式</a:t>
            </a:r>
            <a:r>
              <a:rPr lang="en-US" altLang="zh-TW" dirty="0">
                <a:latin typeface="+mn-ea"/>
              </a:rPr>
              <a:t>ML:</a:t>
            </a:r>
            <a:r>
              <a:rPr lang="zh-TW" altLang="en-US" dirty="0">
                <a:latin typeface="+mn-ea"/>
              </a:rPr>
              <a:t>訓練中是沒正確答案的，只會提供範例讓他自行尋找其中的規則。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目前有提出幾個</a:t>
            </a:r>
            <a:r>
              <a:rPr lang="en-US" altLang="zh-TW" dirty="0">
                <a:latin typeface="+mn-ea"/>
              </a:rPr>
              <a:t>ML</a:t>
            </a:r>
            <a:r>
              <a:rPr lang="zh-TW" altLang="en-US" dirty="0">
                <a:latin typeface="+mn-ea"/>
              </a:rPr>
              <a:t>技術作品應用在封包分類上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     例如</a:t>
            </a:r>
            <a:r>
              <a:rPr lang="en-US" altLang="zh-TW" dirty="0">
                <a:latin typeface="+mn-ea"/>
              </a:rPr>
              <a:t>:Random Forests(</a:t>
            </a:r>
            <a:r>
              <a:rPr lang="zh-TW" altLang="en-US" dirty="0">
                <a:latin typeface="+mn-ea"/>
              </a:rPr>
              <a:t>隨機森林</a:t>
            </a:r>
            <a:r>
              <a:rPr lang="en-US" altLang="zh-TW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77468176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1580</TotalTime>
  <Words>1272</Words>
  <Application>Microsoft Office PowerPoint</Application>
  <PresentationFormat>寬螢幕</PresentationFormat>
  <Paragraphs>162</Paragraphs>
  <Slides>17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Open Sans</vt:lpstr>
      <vt:lpstr>新細明體</vt:lpstr>
      <vt:lpstr>Arial</vt:lpstr>
      <vt:lpstr>Calibri</vt:lpstr>
      <vt:lpstr>Gill Sans MT</vt:lpstr>
      <vt:lpstr>Times New Roman</vt:lpstr>
      <vt:lpstr>Wingdings</vt:lpstr>
      <vt:lpstr>圖庫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dosortidf</dc:creator>
  <cp:lastModifiedBy>dosortidf</cp:lastModifiedBy>
  <cp:revision>87</cp:revision>
  <dcterms:created xsi:type="dcterms:W3CDTF">2017-12-26T06:20:51Z</dcterms:created>
  <dcterms:modified xsi:type="dcterms:W3CDTF">2018-01-04T02:31:40Z</dcterms:modified>
</cp:coreProperties>
</file>