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57" r:id="rId3"/>
    <p:sldId id="258" r:id="rId4"/>
    <p:sldId id="267" r:id="rId5"/>
    <p:sldId id="268" r:id="rId6"/>
    <p:sldId id="271" r:id="rId7"/>
    <p:sldId id="269" r:id="rId8"/>
    <p:sldId id="259" r:id="rId9"/>
    <p:sldId id="272" r:id="rId10"/>
    <p:sldId id="275" r:id="rId11"/>
    <p:sldId id="273" r:id="rId12"/>
    <p:sldId id="276" r:id="rId13"/>
    <p:sldId id="274" r:id="rId14"/>
    <p:sldId id="277" r:id="rId15"/>
    <p:sldId id="278" r:id="rId16"/>
    <p:sldId id="279" r:id="rId17"/>
    <p:sldId id="280" r:id="rId18"/>
    <p:sldId id="281" r:id="rId19"/>
    <p:sldId id="282" r:id="rId20"/>
    <p:sldId id="266" r:id="rId21"/>
    <p:sldId id="283"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0" autoAdjust="0"/>
    <p:restoredTop sz="94660"/>
  </p:normalViewPr>
  <p:slideViewPr>
    <p:cSldViewPr>
      <p:cViewPr varScale="1">
        <p:scale>
          <a:sx n="83" d="100"/>
          <a:sy n="83" d="100"/>
        </p:scale>
        <p:origin x="-139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6B68B0-2DD1-45D6-83ED-A32BBE4477B6}" type="datetimeFigureOut">
              <a:rPr lang="zh-TW" altLang="en-US" smtClean="0"/>
              <a:pPr/>
              <a:t>2018/1/4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03746B-10EA-4B46-8FE3-6E2AECEC4BA1}"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例題學習速率取</a:t>
            </a:r>
            <a:r>
              <a:rPr lang="en-US" altLang="zh-TW" dirty="0" smtClean="0"/>
              <a:t>0.5</a:t>
            </a:r>
            <a:r>
              <a:rPr lang="zh-TW" altLang="en-US" dirty="0" smtClean="0"/>
              <a:t>  最後更新的</a:t>
            </a:r>
            <a:r>
              <a:rPr lang="en-US" altLang="zh-TW" dirty="0" smtClean="0"/>
              <a:t>W5</a:t>
            </a:r>
            <a:r>
              <a:rPr lang="zh-TW" altLang="en-US" dirty="0" smtClean="0"/>
              <a:t>權重為</a:t>
            </a:r>
            <a:r>
              <a:rPr lang="en-US" altLang="zh-TW" dirty="0" smtClean="0"/>
              <a:t>0.35891648</a:t>
            </a:r>
            <a:r>
              <a:rPr lang="zh-TW" altLang="en-US" dirty="0" smtClean="0"/>
              <a:t>   </a:t>
            </a:r>
            <a:r>
              <a:rPr lang="en-US" altLang="zh-TW" dirty="0" smtClean="0"/>
              <a:t>10000</a:t>
            </a:r>
            <a:r>
              <a:rPr lang="zh-TW" altLang="en-US" dirty="0" smtClean="0"/>
              <a:t>次  </a:t>
            </a:r>
            <a:r>
              <a:rPr lang="en-US" altLang="zh-TW" smtClean="0"/>
              <a:t>[0.015912196,0.984065734]</a:t>
            </a:r>
            <a:endParaRPr lang="en-US" altLang="zh-TW" dirty="0" smtClean="0"/>
          </a:p>
        </p:txBody>
      </p:sp>
      <p:sp>
        <p:nvSpPr>
          <p:cNvPr id="4" name="投影片編號版面配置區 3"/>
          <p:cNvSpPr>
            <a:spLocks noGrp="1"/>
          </p:cNvSpPr>
          <p:nvPr>
            <p:ph type="sldNum" sz="quarter" idx="10"/>
          </p:nvPr>
        </p:nvSpPr>
        <p:spPr/>
        <p:txBody>
          <a:bodyPr/>
          <a:lstStyle/>
          <a:p>
            <a:fld id="{0103746B-10EA-4B46-8FE3-6E2AECEC4BA1}" type="slidenum">
              <a:rPr lang="zh-TW" altLang="en-US" smtClean="0"/>
              <a:pPr/>
              <a:t>18</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20" name="頁尾版面配置區 19"/>
          <p:cNvSpPr>
            <a:spLocks noGrp="1"/>
          </p:cNvSpPr>
          <p:nvPr>
            <p:ph type="ftr" sz="quarter" idx="11"/>
          </p:nvPr>
        </p:nvSpPr>
        <p:spPr/>
        <p:txBody>
          <a:bodyPr/>
          <a:lstStyle>
            <a:extLst/>
          </a:lstStyle>
          <a:p>
            <a:endParaRPr lang="zh-TW" altLang="en-US"/>
          </a:p>
        </p:txBody>
      </p:sp>
      <p:sp>
        <p:nvSpPr>
          <p:cNvPr id="10" name="投影片編號版面配置區 9"/>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2018/1/4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BEAD13-0566-4C6C-97E7-55F17F24B09F}" type="datetimeFigureOut">
              <a:rPr lang="zh-TW" altLang="en-US" smtClean="0"/>
              <a:pPr/>
              <a:t>2018/1/4</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DA0BB7-265A-403C-9275-D587AB510EDC}" type="slidenum">
              <a:rPr lang="zh-TW" altLang="en-US" smtClean="0"/>
              <a:pPr/>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read01.com/zh-tw/oyPDdL.html" TargetMode="External"/><Relationship Id="rId3" Type="http://schemas.openxmlformats.org/officeDocument/2006/relationships/hyperlink" Target="https://zh.wikipedia.org/wiki/%E5%85%A5%E4%BE%B5%E6%A3%80%E6%B5%8B%E7%B3%BB%E7%BB%9F" TargetMode="External"/><Relationship Id="rId7" Type="http://schemas.openxmlformats.org/officeDocument/2006/relationships/hyperlink" Target="https://kknews.cc/other/ez4ab2z.html" TargetMode="External"/><Relationship Id="rId2" Type="http://schemas.openxmlformats.org/officeDocument/2006/relationships/hyperlink" Target="https://zh.wikipedia.org/wiki/%E4%BA%BA%E5%B7%A5%E7%A5%9E%E7%BB%8F%E7%BD%91%E7%BB%9C" TargetMode="External"/><Relationship Id="rId1" Type="http://schemas.openxmlformats.org/officeDocument/2006/relationships/slideLayout" Target="../slideLayouts/slideLayout2.xml"/><Relationship Id="rId6" Type="http://schemas.openxmlformats.org/officeDocument/2006/relationships/hyperlink" Target="http://blog.xuite.net/n2696421/blog/65071119-S%E5%9E%8B%E5%87%BD%E6%95%B8%EF%BC%9ASigmoid+%E5%87%BD%E6%95%B8" TargetMode="External"/><Relationship Id="rId5" Type="http://schemas.openxmlformats.org/officeDocument/2006/relationships/hyperlink" Target="http://www.csie.ntnu.edu.tw/~u91029/FunctionNetwork.html" TargetMode="External"/><Relationship Id="rId4" Type="http://schemas.openxmlformats.org/officeDocument/2006/relationships/hyperlink" Target="http://wiki.mbalib.com/zh-tw/%E5%9E%82%E7%9B%B4%E6%95%B4%E5%90%8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00166" y="1571612"/>
            <a:ext cx="7406640" cy="1472184"/>
          </a:xfrm>
        </p:spPr>
        <p:txBody>
          <a:bodyPr>
            <a:noAutofit/>
          </a:bodyPr>
          <a:lstStyle/>
          <a:p>
            <a:r>
              <a:rPr lang="en-US" sz="3600" dirty="0" smtClean="0"/>
              <a:t>Handling Intrusion and </a:t>
            </a:r>
            <a:r>
              <a:rPr lang="en-US" sz="3600" dirty="0" err="1" smtClean="0"/>
              <a:t>DDoS</a:t>
            </a:r>
            <a:r>
              <a:rPr lang="en-US" sz="3600" dirty="0" smtClean="0"/>
              <a:t> Attacks in Software Defined Networks Using Machine Learning Techniques </a:t>
            </a:r>
            <a:endParaRPr lang="zh-TW" altLang="en-US" sz="3600" dirty="0"/>
          </a:p>
        </p:txBody>
      </p:sp>
      <p:sp>
        <p:nvSpPr>
          <p:cNvPr id="3" name="副標題 2"/>
          <p:cNvSpPr>
            <a:spLocks noGrp="1"/>
          </p:cNvSpPr>
          <p:nvPr>
            <p:ph type="subTitle" idx="1"/>
          </p:nvPr>
        </p:nvSpPr>
        <p:spPr>
          <a:xfrm>
            <a:off x="2214546" y="3429000"/>
            <a:ext cx="7406640" cy="1752600"/>
          </a:xfrm>
        </p:spPr>
        <p:txBody>
          <a:bodyPr/>
          <a:lstStyle/>
          <a:p>
            <a:r>
              <a:rPr lang="zh-TW" altLang="en-US" dirty="0" smtClean="0"/>
              <a:t>系級</a:t>
            </a:r>
            <a:r>
              <a:rPr lang="en-US" altLang="zh-TW" dirty="0" smtClean="0"/>
              <a:t>:</a:t>
            </a:r>
            <a:r>
              <a:rPr lang="zh-TW" altLang="en-US" dirty="0" smtClean="0"/>
              <a:t>電機碩一</a:t>
            </a:r>
            <a:endParaRPr lang="en-US" altLang="zh-TW" dirty="0" smtClean="0"/>
          </a:p>
          <a:p>
            <a:r>
              <a:rPr lang="zh-TW" altLang="en-US" dirty="0" smtClean="0"/>
              <a:t>姓名</a:t>
            </a:r>
            <a:r>
              <a:rPr lang="en-US" altLang="zh-TW" dirty="0" smtClean="0"/>
              <a:t>:</a:t>
            </a:r>
            <a:r>
              <a:rPr lang="zh-TW" altLang="en-US" dirty="0" smtClean="0"/>
              <a:t>吳騏宇</a:t>
            </a:r>
          </a:p>
          <a:p>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a:srcRect/>
          <a:stretch>
            <a:fillRect/>
          </a:stretch>
        </p:blipFill>
        <p:spPr bwMode="auto">
          <a:xfrm>
            <a:off x="3357554" y="2571744"/>
            <a:ext cx="3476625"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2"/>
          <a:srcRect/>
          <a:stretch>
            <a:fillRect/>
          </a:stretch>
        </p:blipFill>
        <p:spPr bwMode="auto">
          <a:xfrm>
            <a:off x="1571604" y="1928802"/>
            <a:ext cx="2647950" cy="11049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71604" y="3286124"/>
            <a:ext cx="2647950" cy="1781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286380" y="2571744"/>
            <a:ext cx="2647950"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099" name="Picture 3"/>
          <p:cNvPicPr>
            <a:picLocks noChangeAspect="1" noChangeArrowheads="1"/>
          </p:cNvPicPr>
          <p:nvPr/>
        </p:nvPicPr>
        <p:blipFill>
          <a:blip r:embed="rId2"/>
          <a:srcRect/>
          <a:stretch>
            <a:fillRect/>
          </a:stretch>
        </p:blipFill>
        <p:spPr bwMode="auto">
          <a:xfrm>
            <a:off x="3214678" y="1714488"/>
            <a:ext cx="2814639" cy="2314602"/>
          </a:xfrm>
          <a:prstGeom prst="rect">
            <a:avLst/>
          </a:prstGeom>
          <a:noFill/>
          <a:ln w="9525">
            <a:noFill/>
            <a:miter lim="800000"/>
            <a:headEnd/>
            <a:tailEnd/>
          </a:ln>
          <a:effectLst/>
        </p:spPr>
      </p:pic>
      <p:sp>
        <p:nvSpPr>
          <p:cNvPr id="6" name="文字方塊 5"/>
          <p:cNvSpPr txBox="1"/>
          <p:nvPr/>
        </p:nvSpPr>
        <p:spPr>
          <a:xfrm>
            <a:off x="2714612" y="4071942"/>
            <a:ext cx="4267515" cy="1200329"/>
          </a:xfrm>
          <a:prstGeom prst="rect">
            <a:avLst/>
          </a:prstGeom>
          <a:noFill/>
        </p:spPr>
        <p:txBody>
          <a:bodyPr wrap="none" rtlCol="0">
            <a:spAutoFit/>
          </a:bodyPr>
          <a:lstStyle/>
          <a:p>
            <a:r>
              <a:rPr lang="en-US" dirty="0" smtClean="0"/>
              <a:t>b</a:t>
            </a:r>
            <a:r>
              <a:rPr lang="en-US" baseline="-25000" dirty="0" smtClean="0"/>
              <a:t>1</a:t>
            </a:r>
            <a:r>
              <a:rPr lang="en-US" baseline="30000" dirty="0" smtClean="0"/>
              <a:t>(2)</a:t>
            </a:r>
            <a:r>
              <a:rPr lang="en-US" dirty="0" smtClean="0"/>
              <a:t>=g(a</a:t>
            </a:r>
            <a:r>
              <a:rPr lang="en-US" baseline="-25000" dirty="0" smtClean="0"/>
              <a:t>1</a:t>
            </a:r>
            <a:r>
              <a:rPr lang="en-US" baseline="30000" dirty="0" smtClean="0"/>
              <a:t>(1)</a:t>
            </a:r>
            <a:r>
              <a:rPr lang="en-US" dirty="0" smtClean="0"/>
              <a:t>*w</a:t>
            </a:r>
            <a:r>
              <a:rPr lang="en-US" baseline="-25000" dirty="0" smtClean="0"/>
              <a:t>1,1</a:t>
            </a:r>
            <a:r>
              <a:rPr lang="en-US" baseline="30000" dirty="0" smtClean="0"/>
              <a:t>(1)</a:t>
            </a:r>
            <a:r>
              <a:rPr lang="en-US" dirty="0" smtClean="0"/>
              <a:t>+ a</a:t>
            </a:r>
            <a:r>
              <a:rPr lang="en-US" baseline="-25000" dirty="0" smtClean="0"/>
              <a:t>2</a:t>
            </a:r>
            <a:r>
              <a:rPr lang="en-US" baseline="30000" dirty="0" smtClean="0"/>
              <a:t>(1)</a:t>
            </a:r>
            <a:r>
              <a:rPr lang="en-US" dirty="0" smtClean="0"/>
              <a:t>*w</a:t>
            </a:r>
            <a:r>
              <a:rPr lang="en-US" baseline="-25000" dirty="0" smtClean="0"/>
              <a:t>2,1</a:t>
            </a:r>
            <a:r>
              <a:rPr lang="en-US" baseline="30000" dirty="0" smtClean="0"/>
              <a:t>(1)</a:t>
            </a:r>
            <a:r>
              <a:rPr lang="en-US" dirty="0" smtClean="0"/>
              <a:t>+ a</a:t>
            </a:r>
            <a:r>
              <a:rPr lang="en-US" baseline="30000" dirty="0" smtClean="0"/>
              <a:t>(1)</a:t>
            </a:r>
            <a:r>
              <a:rPr lang="en-US" dirty="0" smtClean="0"/>
              <a:t>*w</a:t>
            </a:r>
            <a:r>
              <a:rPr lang="en-US" baseline="-25000" dirty="0" smtClean="0"/>
              <a:t>3,1</a:t>
            </a:r>
            <a:r>
              <a:rPr lang="en-US" baseline="30000" dirty="0" smtClean="0"/>
              <a:t>(1)</a:t>
            </a:r>
            <a:r>
              <a:rPr lang="en-US" dirty="0" smtClean="0"/>
              <a:t>)</a:t>
            </a:r>
            <a:endParaRPr lang="zh-TW" altLang="en-US" dirty="0" smtClean="0"/>
          </a:p>
          <a:p>
            <a:r>
              <a:rPr lang="en-US" dirty="0" smtClean="0"/>
              <a:t>b</a:t>
            </a:r>
            <a:r>
              <a:rPr lang="en-US" baseline="-25000" dirty="0" smtClean="0"/>
              <a:t>2</a:t>
            </a:r>
            <a:r>
              <a:rPr lang="en-US" baseline="30000" dirty="0" smtClean="0"/>
              <a:t>(2)</a:t>
            </a:r>
            <a:r>
              <a:rPr lang="en-US" dirty="0" smtClean="0"/>
              <a:t>=g(a</a:t>
            </a:r>
            <a:r>
              <a:rPr lang="en-US" baseline="-25000" dirty="0" smtClean="0"/>
              <a:t>1</a:t>
            </a:r>
            <a:r>
              <a:rPr lang="en-US" baseline="30000" dirty="0" smtClean="0"/>
              <a:t>(1)</a:t>
            </a:r>
            <a:r>
              <a:rPr lang="en-US" dirty="0" smtClean="0"/>
              <a:t>*w</a:t>
            </a:r>
            <a:r>
              <a:rPr lang="en-US" baseline="-25000" dirty="0" smtClean="0"/>
              <a:t>2,1</a:t>
            </a:r>
            <a:r>
              <a:rPr lang="en-US" baseline="30000" dirty="0" smtClean="0"/>
              <a:t>(1)</a:t>
            </a:r>
            <a:r>
              <a:rPr lang="en-US" dirty="0" smtClean="0"/>
              <a:t>+ a</a:t>
            </a:r>
            <a:r>
              <a:rPr lang="en-US" baseline="-25000" dirty="0" smtClean="0"/>
              <a:t>2</a:t>
            </a:r>
            <a:r>
              <a:rPr lang="en-US" baseline="30000" dirty="0" smtClean="0"/>
              <a:t>(1)</a:t>
            </a:r>
            <a:r>
              <a:rPr lang="en-US" dirty="0" smtClean="0"/>
              <a:t>*w</a:t>
            </a:r>
            <a:r>
              <a:rPr lang="en-US" baseline="-25000" dirty="0" smtClean="0"/>
              <a:t>2,2</a:t>
            </a:r>
            <a:r>
              <a:rPr lang="en-US" baseline="30000" dirty="0" smtClean="0"/>
              <a:t>(1)</a:t>
            </a:r>
            <a:r>
              <a:rPr lang="en-US" dirty="0" smtClean="0"/>
              <a:t>+ a</a:t>
            </a:r>
            <a:r>
              <a:rPr lang="en-US" baseline="-25000" dirty="0" smtClean="0"/>
              <a:t>3</a:t>
            </a:r>
            <a:r>
              <a:rPr lang="en-US" baseline="30000" dirty="0" smtClean="0"/>
              <a:t>(1)</a:t>
            </a:r>
            <a:r>
              <a:rPr lang="en-US" dirty="0" smtClean="0"/>
              <a:t>*w</a:t>
            </a:r>
            <a:r>
              <a:rPr lang="en-US" baseline="-25000" dirty="0" smtClean="0"/>
              <a:t>2,3</a:t>
            </a:r>
            <a:r>
              <a:rPr lang="en-US" baseline="30000" dirty="0" smtClean="0"/>
              <a:t>(1)</a:t>
            </a:r>
            <a:r>
              <a:rPr lang="en-US" dirty="0" smtClean="0"/>
              <a:t>)</a:t>
            </a:r>
            <a:endParaRPr lang="zh-TW" altLang="en-US" dirty="0" smtClean="0"/>
          </a:p>
          <a:p>
            <a:r>
              <a:rPr lang="en-US" dirty="0" smtClean="0"/>
              <a:t>z=g(b</a:t>
            </a:r>
            <a:r>
              <a:rPr lang="en-US" baseline="-25000" dirty="0" smtClean="0"/>
              <a:t>1</a:t>
            </a:r>
            <a:r>
              <a:rPr lang="en-US" baseline="30000" dirty="0" smtClean="0"/>
              <a:t>(2)</a:t>
            </a:r>
            <a:r>
              <a:rPr lang="en-US" dirty="0" smtClean="0"/>
              <a:t>*w</a:t>
            </a:r>
            <a:r>
              <a:rPr lang="en-US" baseline="-25000" dirty="0" smtClean="0"/>
              <a:t>1,1</a:t>
            </a:r>
            <a:r>
              <a:rPr lang="en-US" baseline="30000" dirty="0" smtClean="0"/>
              <a:t>(2)</a:t>
            </a:r>
            <a:r>
              <a:rPr lang="en-US" dirty="0" smtClean="0"/>
              <a:t>+ b</a:t>
            </a:r>
            <a:r>
              <a:rPr lang="en-US" baseline="-25000" dirty="0" smtClean="0"/>
              <a:t>2</a:t>
            </a:r>
            <a:r>
              <a:rPr lang="en-US" baseline="30000" dirty="0" smtClean="0"/>
              <a:t>(2)</a:t>
            </a:r>
            <a:r>
              <a:rPr lang="en-US" dirty="0" smtClean="0"/>
              <a:t>*w</a:t>
            </a:r>
            <a:r>
              <a:rPr lang="en-US" baseline="-25000" dirty="0" smtClean="0"/>
              <a:t>2,1</a:t>
            </a:r>
            <a:r>
              <a:rPr lang="en-US" baseline="30000" dirty="0" smtClean="0"/>
              <a:t>(2)</a:t>
            </a:r>
            <a:r>
              <a:rPr lang="en-US" dirty="0" smtClean="0"/>
              <a:t>)</a:t>
            </a:r>
            <a:endParaRPr lang="zh-TW" altLang="en-US" dirty="0" smtClean="0"/>
          </a:p>
          <a:p>
            <a:endParaRPr lang="zh-TW" altLang="en-US" dirty="0"/>
          </a:p>
        </p:txBody>
      </p:sp>
      <p:sp>
        <p:nvSpPr>
          <p:cNvPr id="7" name="文字方塊 6"/>
          <p:cNvSpPr txBox="1"/>
          <p:nvPr/>
        </p:nvSpPr>
        <p:spPr>
          <a:xfrm>
            <a:off x="1571604" y="5357826"/>
            <a:ext cx="7204857" cy="646331"/>
          </a:xfrm>
          <a:prstGeom prst="rect">
            <a:avLst/>
          </a:prstGeom>
          <a:noFill/>
        </p:spPr>
        <p:txBody>
          <a:bodyPr wrap="none" rtlCol="0">
            <a:spAutoFit/>
          </a:bodyPr>
          <a:lstStyle/>
          <a:p>
            <a:r>
              <a:rPr lang="en-US" altLang="zh-TW" dirty="0" smtClean="0"/>
              <a:t>P.S.</a:t>
            </a:r>
            <a:r>
              <a:rPr lang="zh-TW" altLang="en-US" dirty="0" smtClean="0"/>
              <a:t>在此的函數</a:t>
            </a:r>
            <a:r>
              <a:rPr lang="en-US" altLang="zh-TW" dirty="0" smtClean="0"/>
              <a:t>g</a:t>
            </a:r>
            <a:r>
              <a:rPr lang="zh-TW" altLang="en-US" dirty="0" smtClean="0"/>
              <a:t>與單層感知器的並不一樣，單層的函數</a:t>
            </a:r>
            <a:r>
              <a:rPr lang="en-US" altLang="zh-TW" dirty="0" smtClean="0"/>
              <a:t>g</a:t>
            </a:r>
            <a:r>
              <a:rPr lang="zh-TW" altLang="en-US" dirty="0" smtClean="0"/>
              <a:t>為</a:t>
            </a:r>
            <a:r>
              <a:rPr lang="en-US" altLang="zh-TW" dirty="0" err="1" smtClean="0"/>
              <a:t>sgn</a:t>
            </a:r>
            <a:r>
              <a:rPr lang="zh-TW" altLang="en-US" dirty="0" smtClean="0"/>
              <a:t>函數，而</a:t>
            </a:r>
            <a:endParaRPr lang="en-US" altLang="zh-TW" dirty="0" smtClean="0"/>
          </a:p>
          <a:p>
            <a:r>
              <a:rPr lang="zh-TW" altLang="en-US" dirty="0" smtClean="0"/>
              <a:t>多層的為</a:t>
            </a:r>
            <a:r>
              <a:rPr lang="en-US" altLang="zh-TW" dirty="0" smtClean="0"/>
              <a:t>sigmoid</a:t>
            </a:r>
            <a:r>
              <a:rPr lang="zh-TW" altLang="en-US" dirty="0" smtClean="0"/>
              <a:t>函數。</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Picture 2"/>
          <p:cNvPicPr>
            <a:picLocks noChangeAspect="1" noChangeArrowheads="1"/>
          </p:cNvPicPr>
          <p:nvPr/>
        </p:nvPicPr>
        <p:blipFill>
          <a:blip r:embed="rId2"/>
          <a:srcRect/>
          <a:stretch>
            <a:fillRect/>
          </a:stretch>
        </p:blipFill>
        <p:spPr bwMode="auto">
          <a:xfrm>
            <a:off x="2643174" y="2000240"/>
            <a:ext cx="3486150" cy="1800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643174" y="4143380"/>
            <a:ext cx="3505200"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smtClean="0"/>
              <a:t>反向傳播法</a:t>
            </a:r>
            <a:r>
              <a:rPr lang="en-US" altLang="zh-TW" sz="2400" dirty="0" smtClean="0"/>
              <a:t>(</a:t>
            </a:r>
            <a:r>
              <a:rPr lang="en-US" altLang="zh-TW" sz="2400" dirty="0" err="1" smtClean="0"/>
              <a:t>Backpropagation,BP</a:t>
            </a:r>
            <a:r>
              <a:rPr lang="en-US" altLang="zh-TW" sz="2400" dirty="0" smtClean="0"/>
              <a:t>)</a:t>
            </a:r>
            <a:r>
              <a:rPr lang="zh-TW" altLang="en-US" sz="2400" dirty="0" smtClean="0"/>
              <a:t>，是用於多層感知器</a:t>
            </a:r>
            <a:endParaRPr lang="en-US" altLang="zh-TW" sz="2400" dirty="0" smtClean="0"/>
          </a:p>
          <a:p>
            <a:pPr>
              <a:buNone/>
            </a:pPr>
            <a:r>
              <a:rPr lang="zh-TW" altLang="en-US" sz="2400" dirty="0" smtClean="0"/>
              <a:t>學習算法。</a:t>
            </a:r>
            <a:endParaRPr lang="en-US" altLang="zh-TW" sz="2400" dirty="0" smtClean="0"/>
          </a:p>
          <a:p>
            <a:pPr>
              <a:buNone/>
            </a:pPr>
            <a:endParaRPr lang="en-US" altLang="zh-TW" sz="2400" dirty="0" smtClean="0"/>
          </a:p>
          <a:p>
            <a:pPr>
              <a:buFont typeface="Wingdings" pitchFamily="2" charset="2"/>
              <a:buChar char="l"/>
            </a:pPr>
            <a:r>
              <a:rPr lang="zh-TW" altLang="en-US" sz="2400" dirty="0" smtClean="0"/>
              <a:t>這種方法可以計算出在實際輸出和期望輸出之間誤差的函數，這種誤差函數叫做均方差</a:t>
            </a:r>
            <a:r>
              <a:rPr lang="en-US" altLang="zh-TW" sz="2400" dirty="0" smtClean="0"/>
              <a:t>(The Mean Squared </a:t>
            </a:r>
            <a:r>
              <a:rPr lang="en-US" altLang="zh-TW" sz="2400" dirty="0" err="1" smtClean="0"/>
              <a:t>Error,MSE</a:t>
            </a:r>
            <a:r>
              <a:rPr lang="en-US" altLang="zh-TW" sz="2400" dirty="0" smtClean="0"/>
              <a:t>)</a:t>
            </a:r>
          </a:p>
          <a:p>
            <a:pPr>
              <a:buFont typeface="Wingdings" pitchFamily="2" charset="2"/>
              <a:buChar char="l"/>
            </a:pPr>
            <a:endParaRPr lang="en-US" altLang="zh-TW" sz="2400" dirty="0" smtClean="0"/>
          </a:p>
          <a:p>
            <a:pPr>
              <a:buFont typeface="Wingdings" pitchFamily="2" charset="2"/>
              <a:buChar char="l"/>
            </a:pPr>
            <a:r>
              <a:rPr lang="zh-TW" altLang="en-US" sz="2400" dirty="0" smtClean="0"/>
              <a:t>可以藉由這種方法把誤差值一層傳回一層，為此調整權重。</a:t>
            </a:r>
            <a:endParaRPr lang="en-US" altLang="zh-TW" sz="2400" dirty="0" smtClean="0"/>
          </a:p>
          <a:p>
            <a:pPr>
              <a:buFont typeface="Wingdings" pitchFamily="2" charset="2"/>
              <a:buChar char="l"/>
            </a:pPr>
            <a:endParaRPr lang="en-US" altLang="zh-TW"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5122" name="Picture 2"/>
          <p:cNvPicPr>
            <a:picLocks noChangeAspect="1" noChangeArrowheads="1"/>
          </p:cNvPicPr>
          <p:nvPr/>
        </p:nvPicPr>
        <p:blipFill>
          <a:blip r:embed="rId2"/>
          <a:srcRect/>
          <a:stretch>
            <a:fillRect/>
          </a:stretch>
        </p:blipFill>
        <p:spPr bwMode="auto">
          <a:xfrm>
            <a:off x="2786050" y="1571612"/>
            <a:ext cx="4057655" cy="3395527"/>
          </a:xfrm>
          <a:prstGeom prst="rect">
            <a:avLst/>
          </a:prstGeom>
          <a:noFill/>
          <a:ln w="9525">
            <a:noFill/>
            <a:miter lim="800000"/>
            <a:headEnd/>
            <a:tailEnd/>
          </a:ln>
          <a:effectLst/>
        </p:spPr>
      </p:pic>
      <p:sp>
        <p:nvSpPr>
          <p:cNvPr id="6" name="文字方塊 5"/>
          <p:cNvSpPr txBox="1"/>
          <p:nvPr/>
        </p:nvSpPr>
        <p:spPr>
          <a:xfrm>
            <a:off x="3286116" y="5143512"/>
            <a:ext cx="3493264" cy="923330"/>
          </a:xfrm>
          <a:prstGeom prst="rect">
            <a:avLst/>
          </a:prstGeom>
          <a:noFill/>
        </p:spPr>
        <p:txBody>
          <a:bodyPr wrap="none" rtlCol="0">
            <a:spAutoFit/>
          </a:bodyPr>
          <a:lstStyle/>
          <a:p>
            <a:r>
              <a:rPr lang="zh-TW" altLang="en-US" dirty="0" smtClean="0"/>
              <a:t>我們希望</a:t>
            </a:r>
            <a:r>
              <a:rPr lang="en-US" dirty="0" smtClean="0"/>
              <a:t>Out</a:t>
            </a:r>
            <a:r>
              <a:rPr lang="en-US" baseline="-25000" dirty="0" smtClean="0"/>
              <a:t>o1</a:t>
            </a:r>
            <a:r>
              <a:rPr lang="en-US" dirty="0" smtClean="0"/>
              <a:t>=0.01</a:t>
            </a:r>
            <a:r>
              <a:rPr lang="zh-TW" altLang="en-US" dirty="0" smtClean="0"/>
              <a:t>，</a:t>
            </a:r>
            <a:r>
              <a:rPr lang="en-US" dirty="0" smtClean="0"/>
              <a:t>Out</a:t>
            </a:r>
            <a:r>
              <a:rPr lang="en-US" baseline="-25000" dirty="0" smtClean="0"/>
              <a:t>o2</a:t>
            </a:r>
            <a:r>
              <a:rPr lang="en-US" dirty="0" smtClean="0"/>
              <a:t>=0.99</a:t>
            </a:r>
            <a:endParaRPr lang="zh-TW" altLang="en-US" dirty="0" smtClean="0"/>
          </a:p>
          <a:p>
            <a:endParaRPr lang="zh-TW" altLang="en-US" dirty="0" smtClean="0"/>
          </a:p>
          <a:p>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6" name="文字方塊 5"/>
          <p:cNvSpPr txBox="1"/>
          <p:nvPr/>
        </p:nvSpPr>
        <p:spPr>
          <a:xfrm>
            <a:off x="1928794" y="3071810"/>
            <a:ext cx="792205" cy="369332"/>
          </a:xfrm>
          <a:prstGeom prst="rect">
            <a:avLst/>
          </a:prstGeom>
          <a:noFill/>
        </p:spPr>
        <p:txBody>
          <a:bodyPr wrap="none" rtlCol="0">
            <a:spAutoFit/>
          </a:bodyPr>
          <a:lstStyle/>
          <a:p>
            <a:r>
              <a:rPr lang="en-US" dirty="0" smtClean="0"/>
              <a:t>out</a:t>
            </a:r>
            <a:r>
              <a:rPr lang="en-US" baseline="-25000" dirty="0" smtClean="0"/>
              <a:t>h1</a:t>
            </a:r>
            <a:r>
              <a:rPr lang="en-US" dirty="0" smtClean="0"/>
              <a:t>=</a:t>
            </a:r>
            <a:endParaRPr lang="zh-TW" altLang="en-US" dirty="0" smtClean="0"/>
          </a:p>
        </p:txBody>
      </p:sp>
      <p:sp>
        <p:nvSpPr>
          <p:cNvPr id="61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512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12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86050" y="3000372"/>
            <a:ext cx="708025" cy="457200"/>
          </a:xfrm>
          <a:prstGeom prst="rect">
            <a:avLst/>
          </a:prstGeom>
          <a:noFill/>
        </p:spPr>
      </p:pic>
      <p:sp>
        <p:nvSpPr>
          <p:cNvPr id="5124" name="Rectangle 4"/>
          <p:cNvSpPr>
            <a:spLocks noChangeArrowheads="1"/>
          </p:cNvSpPr>
          <p:nvPr/>
        </p:nvSpPr>
        <p:spPr bwMode="auto">
          <a:xfrm>
            <a:off x="23813"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2" name="文字方塊 11"/>
          <p:cNvSpPr txBox="1"/>
          <p:nvPr/>
        </p:nvSpPr>
        <p:spPr>
          <a:xfrm>
            <a:off x="1928794" y="2000240"/>
            <a:ext cx="3969356" cy="923330"/>
          </a:xfrm>
          <a:prstGeom prst="rect">
            <a:avLst/>
          </a:prstGeom>
          <a:noFill/>
        </p:spPr>
        <p:txBody>
          <a:bodyPr wrap="none" rtlCol="0">
            <a:spAutoFit/>
          </a:bodyPr>
          <a:lstStyle/>
          <a:p>
            <a:r>
              <a:rPr lang="en-US" dirty="0" smtClean="0"/>
              <a:t>net</a:t>
            </a:r>
            <a:r>
              <a:rPr lang="en-US" baseline="-25000" dirty="0" smtClean="0"/>
              <a:t>h1</a:t>
            </a:r>
            <a:r>
              <a:rPr lang="en-US" dirty="0" smtClean="0"/>
              <a:t>=w</a:t>
            </a:r>
            <a:r>
              <a:rPr lang="en-US" baseline="-25000" dirty="0" smtClean="0"/>
              <a:t>1</a:t>
            </a:r>
            <a:r>
              <a:rPr lang="en-US" dirty="0" smtClean="0"/>
              <a:t>*i</a:t>
            </a:r>
            <a:r>
              <a:rPr lang="en-US" baseline="-25000" dirty="0" smtClean="0"/>
              <a:t>1</a:t>
            </a:r>
            <a:r>
              <a:rPr lang="en-US" dirty="0" smtClean="0"/>
              <a:t>+w</a:t>
            </a:r>
            <a:r>
              <a:rPr lang="en-US" baseline="-25000" dirty="0" smtClean="0"/>
              <a:t>2</a:t>
            </a:r>
            <a:r>
              <a:rPr lang="en-US" dirty="0" smtClean="0"/>
              <a:t>*i</a:t>
            </a:r>
            <a:r>
              <a:rPr lang="en-US" baseline="-25000" dirty="0" smtClean="0"/>
              <a:t>2</a:t>
            </a:r>
            <a:r>
              <a:rPr lang="en-US" dirty="0" smtClean="0"/>
              <a:t>+b</a:t>
            </a:r>
            <a:r>
              <a:rPr lang="en-US" baseline="-25000" dirty="0" smtClean="0"/>
              <a:t>1</a:t>
            </a:r>
            <a:r>
              <a:rPr lang="en-US" dirty="0" smtClean="0"/>
              <a:t>*1</a:t>
            </a:r>
          </a:p>
          <a:p>
            <a:endParaRPr lang="zh-TW" altLang="en-US" dirty="0" smtClean="0"/>
          </a:p>
          <a:p>
            <a:r>
              <a:rPr lang="en-US" dirty="0" smtClean="0"/>
              <a:t>net</a:t>
            </a:r>
            <a:r>
              <a:rPr lang="en-US" baseline="-25000" dirty="0" smtClean="0"/>
              <a:t>h1</a:t>
            </a:r>
            <a:r>
              <a:rPr lang="en-US" dirty="0" smtClean="0"/>
              <a:t>=0.15*0.05+0.2*0.1+0.35*1=0.3775</a:t>
            </a:r>
            <a:endParaRPr lang="zh-TW" altLang="en-US" dirty="0" smtClean="0"/>
          </a:p>
        </p:txBody>
      </p:sp>
      <p:sp>
        <p:nvSpPr>
          <p:cNvPr id="13" name="文字方塊 12"/>
          <p:cNvSpPr txBox="1"/>
          <p:nvPr/>
        </p:nvSpPr>
        <p:spPr>
          <a:xfrm>
            <a:off x="1928794" y="3571876"/>
            <a:ext cx="6170279" cy="2308324"/>
          </a:xfrm>
          <a:prstGeom prst="rect">
            <a:avLst/>
          </a:prstGeom>
          <a:noFill/>
        </p:spPr>
        <p:txBody>
          <a:bodyPr wrap="none" rtlCol="0">
            <a:spAutoFit/>
          </a:bodyPr>
          <a:lstStyle/>
          <a:p>
            <a:r>
              <a:rPr lang="en-US" dirty="0" smtClean="0"/>
              <a:t>net</a:t>
            </a:r>
            <a:r>
              <a:rPr lang="en-US" baseline="-25000" dirty="0" smtClean="0"/>
              <a:t>o1</a:t>
            </a:r>
            <a:r>
              <a:rPr lang="en-US" dirty="0" smtClean="0"/>
              <a:t>=w</a:t>
            </a:r>
            <a:r>
              <a:rPr lang="en-US" baseline="-25000" dirty="0" smtClean="0"/>
              <a:t>5</a:t>
            </a:r>
            <a:r>
              <a:rPr lang="en-US" dirty="0" smtClean="0"/>
              <a:t>*out</a:t>
            </a:r>
            <a:r>
              <a:rPr lang="en-US" baseline="-25000" dirty="0" smtClean="0"/>
              <a:t>h1</a:t>
            </a:r>
            <a:r>
              <a:rPr lang="en-US" dirty="0" smtClean="0"/>
              <a:t>+w</a:t>
            </a:r>
            <a:r>
              <a:rPr lang="en-US" baseline="-25000" dirty="0" smtClean="0"/>
              <a:t>6</a:t>
            </a:r>
            <a:r>
              <a:rPr lang="en-US" dirty="0" smtClean="0"/>
              <a:t>*out</a:t>
            </a:r>
            <a:r>
              <a:rPr lang="en-US" baseline="-25000" dirty="0" smtClean="0"/>
              <a:t>h2</a:t>
            </a:r>
            <a:r>
              <a:rPr lang="en-US" dirty="0" smtClean="0"/>
              <a:t>+b</a:t>
            </a:r>
            <a:r>
              <a:rPr lang="en-US" baseline="-25000" dirty="0" smtClean="0"/>
              <a:t>2</a:t>
            </a:r>
            <a:r>
              <a:rPr lang="en-US" dirty="0" smtClean="0"/>
              <a:t>*1</a:t>
            </a:r>
          </a:p>
          <a:p>
            <a:endParaRPr lang="zh-TW" altLang="en-US" dirty="0" smtClean="0"/>
          </a:p>
          <a:p>
            <a:r>
              <a:rPr lang="en-US" dirty="0" smtClean="0"/>
              <a:t>net</a:t>
            </a:r>
            <a:r>
              <a:rPr lang="en-US" baseline="-25000" dirty="0" smtClean="0"/>
              <a:t>o1</a:t>
            </a:r>
            <a:r>
              <a:rPr lang="en-US" dirty="0" smtClean="0"/>
              <a:t>=0.4*0.593269992+0.45*0.596884378+0.6*1=1.105905967</a:t>
            </a:r>
          </a:p>
          <a:p>
            <a:endParaRPr lang="zh-TW" altLang="en-US" dirty="0" smtClean="0"/>
          </a:p>
          <a:p>
            <a:r>
              <a:rPr lang="en-US" dirty="0" smtClean="0"/>
              <a:t>out</a:t>
            </a:r>
            <a:r>
              <a:rPr lang="en-US" baseline="-25000" dirty="0" smtClean="0"/>
              <a:t>o1</a:t>
            </a:r>
            <a:r>
              <a:rPr lang="en-US" dirty="0" smtClean="0"/>
              <a:t>=0.75136507</a:t>
            </a:r>
          </a:p>
          <a:p>
            <a:endParaRPr lang="zh-TW" altLang="en-US" dirty="0" smtClean="0"/>
          </a:p>
          <a:p>
            <a:r>
              <a:rPr lang="en-US" dirty="0" smtClean="0"/>
              <a:t>out</a:t>
            </a:r>
            <a:r>
              <a:rPr lang="en-US" baseline="-25000" dirty="0" smtClean="0"/>
              <a:t>o2</a:t>
            </a:r>
            <a:r>
              <a:rPr lang="en-US" dirty="0" smtClean="0"/>
              <a:t>=0.772928465</a:t>
            </a:r>
            <a:endParaRPr lang="zh-TW" altLang="en-US" dirty="0" smtClean="0"/>
          </a:p>
          <a:p>
            <a:endParaRPr lang="zh-TW"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1428728" y="1428736"/>
            <a:ext cx="7498080" cy="4800600"/>
          </a:xfrm>
        </p:spPr>
        <p:txBody>
          <a:bodyPr/>
          <a:lstStyle/>
          <a:p>
            <a:endParaRPr lang="zh-TW" altLang="en-US" dirty="0"/>
          </a:p>
        </p:txBody>
      </p:sp>
      <p:sp>
        <p:nvSpPr>
          <p:cNvPr id="4" name="文字方塊 3"/>
          <p:cNvSpPr txBox="1"/>
          <p:nvPr/>
        </p:nvSpPr>
        <p:spPr>
          <a:xfrm>
            <a:off x="1571604" y="2000240"/>
            <a:ext cx="7301999" cy="646331"/>
          </a:xfrm>
          <a:prstGeom prst="rect">
            <a:avLst/>
          </a:prstGeom>
          <a:noFill/>
        </p:spPr>
        <p:txBody>
          <a:bodyPr wrap="none" rtlCol="0">
            <a:spAutoFit/>
          </a:bodyPr>
          <a:lstStyle/>
          <a:p>
            <a:r>
              <a:rPr lang="zh-TW" altLang="en-US" dirty="0" smtClean="0"/>
              <a:t>最後得到的實際輸出</a:t>
            </a:r>
            <a:r>
              <a:rPr lang="en-US" altLang="zh-TW" dirty="0" smtClean="0"/>
              <a:t>[0.75136079,0.772928465]</a:t>
            </a:r>
            <a:r>
              <a:rPr lang="zh-TW" altLang="en-US" dirty="0" smtClean="0"/>
              <a:t>，但是不符合我們所要的</a:t>
            </a:r>
            <a:endParaRPr lang="en-US" altLang="zh-TW" dirty="0" smtClean="0"/>
          </a:p>
          <a:p>
            <a:r>
              <a:rPr lang="en-US" altLang="zh-TW" dirty="0" smtClean="0"/>
              <a:t>[0.01,0.99]</a:t>
            </a:r>
            <a:r>
              <a:rPr lang="zh-TW" altLang="en-US" dirty="0" smtClean="0"/>
              <a:t>，所以進行反向傳播法。</a:t>
            </a:r>
            <a:endParaRPr lang="zh-TW" altLang="en-US" dirty="0"/>
          </a:p>
        </p:txBody>
      </p:sp>
      <p:sp>
        <p:nvSpPr>
          <p:cNvPr id="11" name="文字方塊 10"/>
          <p:cNvSpPr txBox="1"/>
          <p:nvPr/>
        </p:nvSpPr>
        <p:spPr>
          <a:xfrm>
            <a:off x="2571736" y="4929198"/>
            <a:ext cx="319318" cy="369332"/>
          </a:xfrm>
          <a:prstGeom prst="rect">
            <a:avLst/>
          </a:prstGeom>
          <a:noFill/>
        </p:spPr>
        <p:txBody>
          <a:bodyPr wrap="none" rtlCol="0">
            <a:spAutoFit/>
          </a:bodyPr>
          <a:lstStyle/>
          <a:p>
            <a:r>
              <a:rPr lang="en-US" altLang="zh-TW" dirty="0" smtClean="0"/>
              <a:t>=</a:t>
            </a:r>
            <a:endParaRPr lang="zh-TW" altLang="en-US" dirty="0"/>
          </a:p>
        </p:txBody>
      </p:sp>
      <p:sp>
        <p:nvSpPr>
          <p:cNvPr id="3277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277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28926" y="4786322"/>
            <a:ext cx="815975" cy="685800"/>
          </a:xfrm>
          <a:prstGeom prst="rect">
            <a:avLst/>
          </a:prstGeom>
          <a:noFill/>
        </p:spPr>
      </p:pic>
      <p:sp>
        <p:nvSpPr>
          <p:cNvPr id="32776" name="Rectangle 8"/>
          <p:cNvSpPr>
            <a:spLocks noChangeArrowheads="1"/>
          </p:cNvSpPr>
          <p:nvPr/>
        </p:nvSpPr>
        <p:spPr bwMode="auto">
          <a:xfrm>
            <a:off x="0" y="1143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7" name="文字方塊 16"/>
          <p:cNvSpPr txBox="1"/>
          <p:nvPr/>
        </p:nvSpPr>
        <p:spPr>
          <a:xfrm>
            <a:off x="3857620" y="4929198"/>
            <a:ext cx="319318" cy="369332"/>
          </a:xfrm>
          <a:prstGeom prst="rect">
            <a:avLst/>
          </a:prstGeom>
          <a:noFill/>
        </p:spPr>
        <p:txBody>
          <a:bodyPr wrap="none" rtlCol="0">
            <a:spAutoFit/>
          </a:bodyPr>
          <a:lstStyle/>
          <a:p>
            <a:r>
              <a:rPr lang="en-US" altLang="zh-TW" dirty="0" smtClean="0"/>
              <a:t>=</a:t>
            </a:r>
            <a:endParaRPr lang="zh-TW" altLang="en-US" dirty="0"/>
          </a:p>
        </p:txBody>
      </p:sp>
      <p:sp>
        <p:nvSpPr>
          <p:cNvPr id="18" name="文字方塊 17"/>
          <p:cNvSpPr txBox="1"/>
          <p:nvPr/>
        </p:nvSpPr>
        <p:spPr>
          <a:xfrm>
            <a:off x="4857752" y="4929198"/>
            <a:ext cx="4180953" cy="923330"/>
          </a:xfrm>
          <a:prstGeom prst="rect">
            <a:avLst/>
          </a:prstGeom>
          <a:noFill/>
        </p:spPr>
        <p:txBody>
          <a:bodyPr wrap="none" rtlCol="0">
            <a:spAutoFit/>
          </a:bodyPr>
          <a:lstStyle/>
          <a:p>
            <a:r>
              <a:rPr lang="en-US" dirty="0" smtClean="0"/>
              <a:t>= out</a:t>
            </a:r>
            <a:r>
              <a:rPr lang="en-US" baseline="-25000" dirty="0" smtClean="0"/>
              <a:t>o1</a:t>
            </a:r>
            <a:r>
              <a:rPr lang="en-US" dirty="0" smtClean="0"/>
              <a:t>(1-out</a:t>
            </a:r>
            <a:r>
              <a:rPr lang="en-US" baseline="-25000" dirty="0" smtClean="0"/>
              <a:t>o1</a:t>
            </a:r>
            <a:r>
              <a:rPr lang="en-US" dirty="0" smtClean="0"/>
              <a:t>)</a:t>
            </a:r>
          </a:p>
          <a:p>
            <a:r>
              <a:rPr lang="en-US" dirty="0" smtClean="0"/>
              <a:t>=0.75136507(1-0.75136507)=0.186815602</a:t>
            </a:r>
            <a:endParaRPr lang="zh-TW" altLang="en-US" dirty="0" smtClean="0"/>
          </a:p>
          <a:p>
            <a:endParaRPr lang="zh-TW" altLang="en-US" dirty="0"/>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409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143372" y="4929198"/>
            <a:ext cx="792163" cy="457200"/>
          </a:xfrm>
          <a:prstGeom prst="rect">
            <a:avLst/>
          </a:prstGeom>
          <a:noFill/>
        </p:spPr>
      </p:pic>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121"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071670" y="4929198"/>
            <a:ext cx="441325" cy="457200"/>
          </a:xfrm>
          <a:prstGeom prst="rect">
            <a:avLst/>
          </a:prstGeom>
          <a:noFill/>
        </p:spPr>
      </p:pic>
      <p:sp>
        <p:nvSpPr>
          <p:cNvPr id="20" name="文字方塊 19"/>
          <p:cNvSpPr txBox="1"/>
          <p:nvPr/>
        </p:nvSpPr>
        <p:spPr>
          <a:xfrm>
            <a:off x="2556768" y="4429132"/>
            <a:ext cx="4865434" cy="646331"/>
          </a:xfrm>
          <a:prstGeom prst="rect">
            <a:avLst/>
          </a:prstGeom>
          <a:noFill/>
        </p:spPr>
        <p:txBody>
          <a:bodyPr wrap="none" rtlCol="0">
            <a:spAutoFit/>
          </a:bodyPr>
          <a:lstStyle/>
          <a:p>
            <a:r>
              <a:rPr lang="en-US" dirty="0" smtClean="0"/>
              <a:t>=</a:t>
            </a:r>
            <a:r>
              <a:rPr lang="zh-TW" altLang="en-US" dirty="0" smtClean="0"/>
              <a:t> </a:t>
            </a:r>
            <a:r>
              <a:rPr lang="en-US" dirty="0" smtClean="0"/>
              <a:t>-(target</a:t>
            </a:r>
            <a:r>
              <a:rPr lang="en-US" baseline="-25000" dirty="0" smtClean="0"/>
              <a:t>o1</a:t>
            </a:r>
            <a:r>
              <a:rPr lang="en-US" dirty="0" smtClean="0"/>
              <a:t>-out)=-(0.01-0.75136507)=0.74136507</a:t>
            </a:r>
            <a:endParaRPr lang="zh-TW" altLang="en-US" dirty="0" smtClean="0"/>
          </a:p>
          <a:p>
            <a:endParaRPr lang="zh-TW" altLang="en-US" dirty="0"/>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123"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071670" y="4429132"/>
            <a:ext cx="441325" cy="381000"/>
          </a:xfrm>
          <a:prstGeom prst="rect">
            <a:avLst/>
          </a:prstGeom>
          <a:noFill/>
        </p:spPr>
      </p:pic>
      <p:sp>
        <p:nvSpPr>
          <p:cNvPr id="51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 name="文字方塊 25"/>
          <p:cNvSpPr txBox="1"/>
          <p:nvPr/>
        </p:nvSpPr>
        <p:spPr>
          <a:xfrm>
            <a:off x="2571736" y="5715016"/>
            <a:ext cx="2132315" cy="369332"/>
          </a:xfrm>
          <a:prstGeom prst="rect">
            <a:avLst/>
          </a:prstGeom>
          <a:noFill/>
        </p:spPr>
        <p:txBody>
          <a:bodyPr wrap="none" rtlCol="0">
            <a:spAutoFit/>
          </a:bodyPr>
          <a:lstStyle/>
          <a:p>
            <a:r>
              <a:rPr lang="en-US" dirty="0" smtClean="0"/>
              <a:t>=out</a:t>
            </a:r>
            <a:r>
              <a:rPr lang="en-US" baseline="-25000" dirty="0" smtClean="0"/>
              <a:t>h1</a:t>
            </a:r>
            <a:r>
              <a:rPr lang="en-US" dirty="0" smtClean="0"/>
              <a:t>=0.593269992</a:t>
            </a:r>
            <a:endParaRPr lang="zh-TW" altLang="en-US" dirty="0"/>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127"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071670" y="5715016"/>
            <a:ext cx="434975" cy="381000"/>
          </a:xfrm>
          <a:prstGeom prst="rect">
            <a:avLst/>
          </a:prstGeom>
          <a:noFill/>
        </p:spPr>
      </p:pic>
      <p:pic>
        <p:nvPicPr>
          <p:cNvPr id="5129" name="Picture 9"/>
          <p:cNvPicPr>
            <a:picLocks noChangeAspect="1" noChangeArrowheads="1"/>
          </p:cNvPicPr>
          <p:nvPr/>
        </p:nvPicPr>
        <p:blipFill>
          <a:blip r:embed="rId7"/>
          <a:srcRect/>
          <a:stretch>
            <a:fillRect/>
          </a:stretch>
        </p:blipFill>
        <p:spPr bwMode="auto">
          <a:xfrm>
            <a:off x="2928926" y="2857496"/>
            <a:ext cx="3333750" cy="1506016"/>
          </a:xfrm>
          <a:prstGeom prst="rect">
            <a:avLst/>
          </a:prstGeom>
          <a:noFill/>
          <a:ln w="9525">
            <a:noFill/>
            <a:miter lim="800000"/>
            <a:headEnd/>
            <a:tailEnd/>
          </a:ln>
          <a:effectLst/>
        </p:spPr>
      </p:pic>
      <p:pic>
        <p:nvPicPr>
          <p:cNvPr id="5130" name="Picture 10"/>
          <p:cNvPicPr>
            <a:picLocks noChangeAspect="1" noChangeArrowheads="1"/>
          </p:cNvPicPr>
          <p:nvPr/>
        </p:nvPicPr>
        <p:blipFill>
          <a:blip r:embed="rId8"/>
          <a:srcRect/>
          <a:stretch>
            <a:fillRect/>
          </a:stretch>
        </p:blipFill>
        <p:spPr bwMode="auto">
          <a:xfrm>
            <a:off x="3929056" y="2786058"/>
            <a:ext cx="2090736" cy="3642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smtClean="0"/>
              <a:t>最後三者相乘             </a:t>
            </a:r>
            <a:r>
              <a:rPr lang="en-US" altLang="zh-TW" sz="2400" dirty="0" smtClean="0"/>
              <a:t>=0.082167041</a:t>
            </a:r>
          </a:p>
          <a:p>
            <a:endParaRPr lang="en-US" altLang="zh-TW" sz="2400" dirty="0" smtClean="0"/>
          </a:p>
          <a:p>
            <a:endParaRPr lang="en-US" altLang="zh-TW" sz="2400" dirty="0" smtClean="0"/>
          </a:p>
          <a:p>
            <a:r>
              <a:rPr lang="zh-TW" altLang="en-US" sz="2400" dirty="0" smtClean="0"/>
              <a:t>更新後的</a:t>
            </a:r>
            <a:r>
              <a:rPr lang="en-US" altLang="zh-TW" sz="2400" dirty="0" smtClean="0"/>
              <a:t>w5</a:t>
            </a:r>
            <a:r>
              <a:rPr lang="zh-TW" altLang="en-US" sz="2400" dirty="0" smtClean="0"/>
              <a:t>權重為</a:t>
            </a:r>
            <a:endParaRPr lang="en-US" altLang="zh-TW" sz="2400" dirty="0" smtClean="0"/>
          </a:p>
          <a:p>
            <a:endParaRPr lang="en-US" altLang="zh-TW" sz="2400" dirty="0" smtClean="0"/>
          </a:p>
          <a:p>
            <a:endParaRPr lang="en-US" altLang="zh-TW" sz="2400" dirty="0" smtClean="0"/>
          </a:p>
          <a:p>
            <a:r>
              <a:rPr lang="zh-TW" altLang="en-US" sz="2400" dirty="0" smtClean="0"/>
              <a:t>其中    為學習速率</a:t>
            </a:r>
            <a:endParaRPr lang="en-US" altLang="zh-TW" sz="2400" dirty="0" smtClean="0"/>
          </a:p>
          <a:p>
            <a:endParaRPr lang="zh-TW" altLang="en-US" sz="2400" dirty="0"/>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0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357686" y="1428736"/>
            <a:ext cx="419100" cy="457200"/>
          </a:xfrm>
          <a:prstGeom prst="rect">
            <a:avLst/>
          </a:prstGeom>
          <a:noFill/>
        </p:spPr>
      </p:pic>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0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078"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571736" y="4000504"/>
            <a:ext cx="214314" cy="444800"/>
          </a:xfrm>
          <a:prstGeom prst="rect">
            <a:avLst/>
          </a:prstGeom>
          <a:noFill/>
        </p:spPr>
      </p:pic>
      <p:sp>
        <p:nvSpPr>
          <p:cNvPr id="30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08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082"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643438" y="2786058"/>
            <a:ext cx="1417638" cy="381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smtClean="0"/>
              <a:t>使用神經網路的</a:t>
            </a:r>
            <a:r>
              <a:rPr lang="en-US" altLang="zh-TW" sz="2400" dirty="0" smtClean="0"/>
              <a:t>IDS</a:t>
            </a:r>
            <a:r>
              <a:rPr lang="zh-TW" altLang="en-US" sz="2400" dirty="0" smtClean="0"/>
              <a:t> 分為三步驟</a:t>
            </a:r>
            <a:endParaRPr lang="en-US" altLang="zh-TW" sz="2400" dirty="0" smtClean="0"/>
          </a:p>
          <a:p>
            <a:endParaRPr lang="en-US" altLang="zh-TW" sz="2400" dirty="0" smtClean="0"/>
          </a:p>
          <a:p>
            <a:r>
              <a:rPr lang="en-US" altLang="zh-TW" sz="2400" dirty="0" err="1" smtClean="0"/>
              <a:t>i</a:t>
            </a:r>
            <a:r>
              <a:rPr lang="en-US" altLang="zh-TW" sz="2400" dirty="0" smtClean="0"/>
              <a:t>.</a:t>
            </a:r>
            <a:r>
              <a:rPr lang="zh-TW" altLang="en-US" sz="2400" dirty="0" smtClean="0"/>
              <a:t>將原始的</a:t>
            </a:r>
            <a:r>
              <a:rPr lang="en-US" altLang="zh-TW" sz="2400" dirty="0" smtClean="0"/>
              <a:t>TCP/IP</a:t>
            </a:r>
            <a:r>
              <a:rPr lang="zh-TW" altLang="en-US" sz="2400" dirty="0" smtClean="0"/>
              <a:t>轉儲資料解析成可讀形式。</a:t>
            </a:r>
            <a:endParaRPr lang="en-US" altLang="zh-TW" sz="2400" dirty="0" smtClean="0"/>
          </a:p>
          <a:p>
            <a:endParaRPr lang="en-US" altLang="zh-TW" sz="2400" dirty="0" smtClean="0"/>
          </a:p>
          <a:p>
            <a:r>
              <a:rPr lang="en-US" altLang="zh-TW" sz="2400" dirty="0" smtClean="0"/>
              <a:t>ii.</a:t>
            </a:r>
            <a:r>
              <a:rPr lang="zh-TW" altLang="en-US" sz="2400" dirty="0" smtClean="0"/>
              <a:t>使用不同的資料訓練神經網路。</a:t>
            </a:r>
            <a:endParaRPr lang="en-US" altLang="zh-TW" sz="2400" dirty="0" smtClean="0"/>
          </a:p>
          <a:p>
            <a:endParaRPr lang="en-US" altLang="zh-TW" sz="2400" dirty="0" smtClean="0"/>
          </a:p>
          <a:p>
            <a:r>
              <a:rPr lang="en-US" altLang="zh-TW" sz="2400" dirty="0" smtClean="0"/>
              <a:t>iii.</a:t>
            </a:r>
            <a:r>
              <a:rPr lang="zh-TW" altLang="en-US" sz="2400" dirty="0" smtClean="0"/>
              <a:t>在資料庫上測試。</a:t>
            </a:r>
            <a:endParaRPr lang="zh-TW"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報告論文</a:t>
            </a:r>
            <a:r>
              <a:rPr lang="en-US" altLang="zh-TW" dirty="0" smtClean="0"/>
              <a:t>:</a:t>
            </a:r>
            <a:r>
              <a:rPr lang="en-US" dirty="0" smtClean="0"/>
              <a:t> Handling Intrusion and </a:t>
            </a:r>
            <a:r>
              <a:rPr lang="en-US" dirty="0" err="1" smtClean="0"/>
              <a:t>DDoS</a:t>
            </a:r>
            <a:r>
              <a:rPr lang="en-US" dirty="0" smtClean="0"/>
              <a:t> Attacks in Software Defined Networks Using Machine Learning Techniques </a:t>
            </a:r>
          </a:p>
          <a:p>
            <a:endParaRPr lang="en-US" altLang="zh-TW" dirty="0" smtClean="0"/>
          </a:p>
          <a:p>
            <a:r>
              <a:rPr lang="zh-TW" altLang="en-US" dirty="0" smtClean="0"/>
              <a:t>作者</a:t>
            </a:r>
            <a:r>
              <a:rPr lang="en-US" altLang="zh-TW" dirty="0" smtClean="0"/>
              <a:t>:</a:t>
            </a:r>
            <a:r>
              <a:rPr lang="en-US" dirty="0" smtClean="0"/>
              <a:t> </a:t>
            </a:r>
            <a:r>
              <a:rPr lang="en-US" dirty="0" err="1" smtClean="0"/>
              <a:t>Javed</a:t>
            </a:r>
            <a:r>
              <a:rPr lang="en-US" dirty="0" smtClean="0"/>
              <a:t> </a:t>
            </a:r>
            <a:r>
              <a:rPr lang="en-US" dirty="0" err="1" smtClean="0"/>
              <a:t>Ashraf</a:t>
            </a:r>
            <a:r>
              <a:rPr lang="en-US" dirty="0" smtClean="0"/>
              <a:t>, </a:t>
            </a:r>
            <a:r>
              <a:rPr lang="en-US" dirty="0" err="1" smtClean="0"/>
              <a:t>Seemab</a:t>
            </a:r>
            <a:r>
              <a:rPr lang="en-US" dirty="0" smtClean="0"/>
              <a:t> </a:t>
            </a:r>
            <a:r>
              <a:rPr lang="en-US" dirty="0" err="1" smtClean="0"/>
              <a:t>Latif</a:t>
            </a:r>
            <a:r>
              <a:rPr lang="en-US" dirty="0" smtClean="0"/>
              <a:t> </a:t>
            </a:r>
          </a:p>
          <a:p>
            <a:endParaRPr lang="en-US" altLang="zh-TW" dirty="0" smtClean="0"/>
          </a:p>
          <a:p>
            <a:r>
              <a:rPr lang="zh-TW" altLang="en-US" dirty="0" smtClean="0"/>
              <a:t>出處</a:t>
            </a:r>
            <a:r>
              <a:rPr lang="en-US" altLang="zh-TW" dirty="0" smtClean="0"/>
              <a:t>:</a:t>
            </a:r>
            <a:r>
              <a:rPr lang="en-US" dirty="0" smtClean="0"/>
              <a:t> IEEE</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總結</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在這裡，我們分析了機器學習技術，可以用來處理</a:t>
            </a:r>
            <a:r>
              <a:rPr lang="en-US" altLang="zh-TW" sz="2400" dirty="0" smtClean="0"/>
              <a:t>SDN</a:t>
            </a:r>
            <a:r>
              <a:rPr lang="zh-TW" altLang="en-US" sz="2400" dirty="0" smtClean="0"/>
              <a:t>受到入侵和</a:t>
            </a:r>
            <a:r>
              <a:rPr lang="en-US" altLang="zh-TW" sz="2400" dirty="0" err="1" smtClean="0"/>
              <a:t>DDoS</a:t>
            </a:r>
            <a:r>
              <a:rPr lang="zh-TW" altLang="en-US" sz="2400" dirty="0" smtClean="0"/>
              <a:t>攻擊的問題。作為新的研究領域所提出的技術為工業界和學術界提供了巨大的研究前景。</a:t>
            </a:r>
            <a:endParaRPr lang="zh-TW"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引用參考</a:t>
            </a:r>
            <a:endParaRPr lang="zh-TW" altLang="en-US" dirty="0"/>
          </a:p>
        </p:txBody>
      </p:sp>
      <p:sp>
        <p:nvSpPr>
          <p:cNvPr id="3" name="內容版面配置區 2"/>
          <p:cNvSpPr>
            <a:spLocks noGrp="1"/>
          </p:cNvSpPr>
          <p:nvPr>
            <p:ph idx="1"/>
          </p:nvPr>
        </p:nvSpPr>
        <p:spPr/>
        <p:txBody>
          <a:bodyPr>
            <a:normAutofit lnSpcReduction="10000"/>
          </a:bodyPr>
          <a:lstStyle/>
          <a:p>
            <a:r>
              <a:rPr lang="en-US" sz="1400" dirty="0" smtClean="0">
                <a:latin typeface="+mj-ea"/>
                <a:ea typeface="+mj-ea"/>
              </a:rPr>
              <a:t>A </a:t>
            </a:r>
            <a:r>
              <a:rPr lang="en-US" sz="1400" dirty="0" err="1" smtClean="0">
                <a:latin typeface="+mj-ea"/>
                <a:ea typeface="+mj-ea"/>
              </a:rPr>
              <a:t>Mitrocotsa</a:t>
            </a:r>
            <a:r>
              <a:rPr lang="en-US" sz="1400" dirty="0" smtClean="0">
                <a:latin typeface="+mj-ea"/>
                <a:ea typeface="+mj-ea"/>
              </a:rPr>
              <a:t> C. </a:t>
            </a:r>
            <a:r>
              <a:rPr lang="en-US" sz="1400" dirty="0" err="1" smtClean="0">
                <a:latin typeface="+mj-ea"/>
                <a:ea typeface="+mj-ea"/>
              </a:rPr>
              <a:t>Douligeris</a:t>
            </a:r>
            <a:r>
              <a:rPr lang="en-US" sz="1400" dirty="0" smtClean="0">
                <a:latin typeface="+mj-ea"/>
                <a:ea typeface="+mj-ea"/>
              </a:rPr>
              <a:t>, "</a:t>
            </a:r>
            <a:r>
              <a:rPr lang="en-US" sz="1400" dirty="0" err="1" smtClean="0">
                <a:latin typeface="+mj-ea"/>
                <a:ea typeface="+mj-ea"/>
              </a:rPr>
              <a:t>DDoS</a:t>
            </a:r>
            <a:r>
              <a:rPr lang="en-US" sz="1400" dirty="0" smtClean="0">
                <a:latin typeface="+mj-ea"/>
                <a:ea typeface="+mj-ea"/>
              </a:rPr>
              <a:t> Attack and </a:t>
            </a:r>
            <a:r>
              <a:rPr lang="en-US" sz="1400" dirty="0" err="1" smtClean="0">
                <a:latin typeface="+mj-ea"/>
                <a:ea typeface="+mj-ea"/>
              </a:rPr>
              <a:t>Defence</a:t>
            </a:r>
            <a:r>
              <a:rPr lang="en-US" sz="1400" dirty="0" smtClean="0">
                <a:latin typeface="+mj-ea"/>
                <a:ea typeface="+mj-ea"/>
              </a:rPr>
              <a:t> Mechanism: A Classification," in </a:t>
            </a:r>
            <a:r>
              <a:rPr lang="en-US" sz="1400" dirty="0" err="1" smtClean="0">
                <a:latin typeface="+mj-ea"/>
                <a:ea typeface="+mj-ea"/>
              </a:rPr>
              <a:t>Singnal</a:t>
            </a:r>
            <a:r>
              <a:rPr lang="en-US" sz="1400" dirty="0" smtClean="0">
                <a:latin typeface="+mj-ea"/>
                <a:ea typeface="+mj-ea"/>
              </a:rPr>
              <a:t> processing and information </a:t>
            </a:r>
            <a:r>
              <a:rPr lang="en-US" sz="1400" dirty="0" err="1" smtClean="0">
                <a:latin typeface="+mj-ea"/>
                <a:ea typeface="+mj-ea"/>
              </a:rPr>
              <a:t>tecnology</a:t>
            </a:r>
            <a:r>
              <a:rPr lang="en-US" sz="1400" dirty="0" smtClean="0">
                <a:latin typeface="+mj-ea"/>
                <a:ea typeface="+mj-ea"/>
              </a:rPr>
              <a:t> in 3rd IEEE International Symposium, Apr 2003, pp. 190-193. </a:t>
            </a:r>
          </a:p>
          <a:p>
            <a:r>
              <a:rPr lang="en-US" sz="1400" dirty="0" err="1" smtClean="0">
                <a:latin typeface="+mj-ea"/>
                <a:ea typeface="+mj-ea"/>
              </a:rPr>
              <a:t>Jayveer</a:t>
            </a:r>
            <a:r>
              <a:rPr lang="en-US" sz="1400" dirty="0" smtClean="0">
                <a:latin typeface="+mj-ea"/>
                <a:ea typeface="+mj-ea"/>
              </a:rPr>
              <a:t> Singh, </a:t>
            </a:r>
            <a:r>
              <a:rPr lang="en-US" sz="1400" dirty="0" err="1" smtClean="0">
                <a:latin typeface="+mj-ea"/>
                <a:ea typeface="+mj-ea"/>
              </a:rPr>
              <a:t>Manisha</a:t>
            </a:r>
            <a:r>
              <a:rPr lang="en-US" sz="1400" dirty="0" smtClean="0">
                <a:latin typeface="+mj-ea"/>
                <a:ea typeface="+mj-ea"/>
              </a:rPr>
              <a:t> </a:t>
            </a:r>
            <a:r>
              <a:rPr lang="en-US" sz="1400" dirty="0" err="1" smtClean="0">
                <a:latin typeface="+mj-ea"/>
                <a:ea typeface="+mj-ea"/>
              </a:rPr>
              <a:t>J.Nene</a:t>
            </a:r>
            <a:r>
              <a:rPr lang="en-US" sz="1400" dirty="0" smtClean="0">
                <a:latin typeface="+mj-ea"/>
                <a:ea typeface="+mj-ea"/>
              </a:rPr>
              <a:t>, A Survey on Machine Learning Techniques for Intrusion Detection Systems. [Online]. http://www.ijarcce.com/upload/20 13/</a:t>
            </a:r>
            <a:r>
              <a:rPr lang="en-US" sz="1400" dirty="0" err="1" smtClean="0">
                <a:latin typeface="+mj-ea"/>
                <a:ea typeface="+mj-ea"/>
              </a:rPr>
              <a:t>november</a:t>
            </a:r>
            <a:r>
              <a:rPr lang="en-US" sz="1400" dirty="0" smtClean="0">
                <a:latin typeface="+mj-ea"/>
                <a:ea typeface="+mj-ea"/>
              </a:rPr>
              <a:t>/3 5 -o-</a:t>
            </a:r>
            <a:r>
              <a:rPr lang="en-US" sz="1400" dirty="0" err="1" smtClean="0">
                <a:latin typeface="+mj-ea"/>
                <a:ea typeface="+mj-ea"/>
              </a:rPr>
              <a:t>jayveer</a:t>
            </a:r>
            <a:r>
              <a:rPr lang="en-US" sz="1400" dirty="0" smtClean="0">
                <a:latin typeface="+mj-ea"/>
                <a:ea typeface="+mj-ea"/>
              </a:rPr>
              <a:t> _ singhA_Survey_on_Machine.pdf </a:t>
            </a:r>
          </a:p>
          <a:p>
            <a:r>
              <a:rPr lang="en-US" altLang="zh-TW" sz="1400" dirty="0" smtClean="0">
                <a:latin typeface="+mj-ea"/>
                <a:ea typeface="+mj-ea"/>
                <a:hlinkClick r:id="rId2"/>
              </a:rPr>
              <a:t>https://zh.wikipedia.org/wiki/%E4%BA%BA%E5%B7%A5%E7%A5%9E%E7%BB%8F%E7%BD%91%E7%BB%9C</a:t>
            </a:r>
            <a:r>
              <a:rPr lang="zh-TW" altLang="en-US" sz="1400" dirty="0" smtClean="0">
                <a:latin typeface="+mj-ea"/>
                <a:ea typeface="+mj-ea"/>
              </a:rPr>
              <a:t> ，人工神經網路維基百科</a:t>
            </a:r>
            <a:endParaRPr lang="en-US" altLang="zh-TW" sz="1400" dirty="0" smtClean="0">
              <a:latin typeface="+mj-ea"/>
              <a:ea typeface="+mj-ea"/>
            </a:endParaRPr>
          </a:p>
          <a:p>
            <a:r>
              <a:rPr lang="en-US" altLang="zh-TW" sz="1400" dirty="0" smtClean="0">
                <a:latin typeface="+mj-ea"/>
                <a:ea typeface="+mj-ea"/>
                <a:hlinkClick r:id="rId3"/>
              </a:rPr>
              <a:t>https://zh.wikipedia.org/wiki/%E5%85%A5%E4%BE%B5%E6%A3%80%E6%B5%8B%E7%B3%BB%E7%BB%9F</a:t>
            </a:r>
            <a:r>
              <a:rPr lang="zh-TW" altLang="en-US" sz="1400" dirty="0" smtClean="0">
                <a:latin typeface="+mj-ea"/>
                <a:ea typeface="+mj-ea"/>
              </a:rPr>
              <a:t> ，入侵檢測系統維基百科</a:t>
            </a:r>
            <a:endParaRPr lang="en-US" altLang="zh-TW" sz="1400" dirty="0" smtClean="0">
              <a:latin typeface="+mj-ea"/>
              <a:ea typeface="+mj-ea"/>
            </a:endParaRPr>
          </a:p>
          <a:p>
            <a:r>
              <a:rPr lang="en-US" altLang="zh-TW" sz="1400" dirty="0" smtClean="0">
                <a:latin typeface="+mj-ea"/>
                <a:ea typeface="+mj-ea"/>
                <a:hlinkClick r:id="rId4"/>
              </a:rPr>
              <a:t>http://wiki.mbalib.com/zh-tw/%E5%9E%82%E7%9B%B4%E6%95%B4%E5%90%88</a:t>
            </a:r>
            <a:r>
              <a:rPr lang="zh-TW" altLang="en-US" sz="1400" dirty="0" smtClean="0">
                <a:latin typeface="+mj-ea"/>
                <a:ea typeface="+mj-ea"/>
              </a:rPr>
              <a:t> ，垂直整合 </a:t>
            </a:r>
            <a:r>
              <a:rPr lang="en-US" altLang="zh-TW" sz="1400" dirty="0" smtClean="0">
                <a:latin typeface="+mj-ea"/>
                <a:ea typeface="+mj-ea"/>
              </a:rPr>
              <a:t>MBA</a:t>
            </a:r>
            <a:r>
              <a:rPr lang="zh-TW" altLang="en-US" sz="1400" dirty="0" smtClean="0">
                <a:latin typeface="+mj-ea"/>
                <a:ea typeface="+mj-ea"/>
              </a:rPr>
              <a:t>智庫</a:t>
            </a:r>
            <a:endParaRPr lang="en-US" altLang="zh-TW" sz="1400" dirty="0" smtClean="0">
              <a:latin typeface="+mj-ea"/>
              <a:ea typeface="+mj-ea"/>
            </a:endParaRPr>
          </a:p>
          <a:p>
            <a:r>
              <a:rPr lang="en-US" altLang="zh-TW" sz="1400" dirty="0" smtClean="0">
                <a:latin typeface="+mj-ea"/>
                <a:ea typeface="+mj-ea"/>
                <a:hlinkClick r:id="rId5"/>
              </a:rPr>
              <a:t>http://www.csie.ntnu.edu.tw/~u91029/FunctionNetwork.html</a:t>
            </a:r>
            <a:r>
              <a:rPr lang="zh-TW" altLang="en-US" sz="1400" dirty="0" smtClean="0">
                <a:latin typeface="+mj-ea"/>
                <a:ea typeface="+mj-ea"/>
              </a:rPr>
              <a:t> ，演算法筆記</a:t>
            </a:r>
            <a:endParaRPr lang="en-US" altLang="zh-TW" sz="1400" dirty="0" smtClean="0">
              <a:latin typeface="+mj-ea"/>
              <a:ea typeface="+mj-ea"/>
            </a:endParaRPr>
          </a:p>
          <a:p>
            <a:r>
              <a:rPr lang="en-US" altLang="zh-TW" sz="1400" dirty="0" smtClean="0">
                <a:latin typeface="+mj-ea"/>
                <a:ea typeface="+mj-ea"/>
                <a:hlinkClick r:id="rId6"/>
              </a:rPr>
              <a:t>http://blog.xuite.net/n2696421/blog/65071119-S%E5%9E%8B%E5%87%BD%E6%95%B8%EF%BC%9ASigmoid+%E5%87%BD%E6%95%B8</a:t>
            </a:r>
            <a:r>
              <a:rPr lang="zh-TW" altLang="en-US" sz="1400" dirty="0" smtClean="0">
                <a:latin typeface="+mj-ea"/>
                <a:ea typeface="+mj-ea"/>
              </a:rPr>
              <a:t> ，</a:t>
            </a:r>
            <a:r>
              <a:rPr lang="en-US" altLang="zh-TW" sz="1400" dirty="0" smtClean="0">
                <a:latin typeface="+mj-ea"/>
                <a:ea typeface="+mj-ea"/>
              </a:rPr>
              <a:t>S</a:t>
            </a:r>
            <a:r>
              <a:rPr lang="zh-TW" altLang="en-US" sz="1400" dirty="0" smtClean="0">
                <a:latin typeface="+mj-ea"/>
                <a:ea typeface="+mj-ea"/>
              </a:rPr>
              <a:t>型函數：</a:t>
            </a:r>
            <a:r>
              <a:rPr lang="en-US" altLang="zh-TW" sz="1400" dirty="0" smtClean="0">
                <a:latin typeface="+mj-ea"/>
                <a:ea typeface="+mj-ea"/>
              </a:rPr>
              <a:t>Sigmoid </a:t>
            </a:r>
            <a:r>
              <a:rPr lang="zh-TW" altLang="en-US" sz="1400" dirty="0" smtClean="0">
                <a:latin typeface="+mj-ea"/>
                <a:ea typeface="+mj-ea"/>
              </a:rPr>
              <a:t>函數</a:t>
            </a:r>
          </a:p>
          <a:p>
            <a:r>
              <a:rPr lang="en-US" altLang="zh-TW" sz="1400" dirty="0" smtClean="0">
                <a:latin typeface="+mj-ea"/>
                <a:ea typeface="+mj-ea"/>
                <a:hlinkClick r:id="rId7"/>
              </a:rPr>
              <a:t>https://kknews.cc/other/ez4ab2z.html</a:t>
            </a:r>
            <a:r>
              <a:rPr lang="zh-TW" altLang="en-US" sz="1400" dirty="0" smtClean="0">
                <a:latin typeface="+mj-ea"/>
                <a:ea typeface="+mj-ea"/>
              </a:rPr>
              <a:t> ，深度學習：直觀地解釋</a:t>
            </a:r>
            <a:r>
              <a:rPr lang="en-US" altLang="zh-TW" sz="1400" dirty="0" smtClean="0">
                <a:latin typeface="+mj-ea"/>
                <a:ea typeface="+mj-ea"/>
              </a:rPr>
              <a:t>back propagation</a:t>
            </a:r>
            <a:r>
              <a:rPr lang="zh-TW" altLang="en-US" sz="1400" dirty="0" smtClean="0">
                <a:latin typeface="+mj-ea"/>
                <a:ea typeface="+mj-ea"/>
              </a:rPr>
              <a:t>算法，原理</a:t>
            </a:r>
            <a:r>
              <a:rPr lang="en-US" altLang="zh-TW" sz="1400" dirty="0" smtClean="0">
                <a:latin typeface="+mj-ea"/>
                <a:ea typeface="+mj-ea"/>
              </a:rPr>
              <a:t>+</a:t>
            </a:r>
            <a:r>
              <a:rPr lang="zh-TW" altLang="en-US" sz="1400" dirty="0" smtClean="0">
                <a:latin typeface="+mj-ea"/>
                <a:ea typeface="+mj-ea"/>
              </a:rPr>
              <a:t>案例！</a:t>
            </a:r>
            <a:endParaRPr lang="en-US" altLang="zh-TW" sz="1400" dirty="0" smtClean="0">
              <a:latin typeface="+mj-ea"/>
              <a:ea typeface="+mj-ea"/>
            </a:endParaRPr>
          </a:p>
          <a:p>
            <a:r>
              <a:rPr lang="en-US" altLang="zh-TW" sz="1400" dirty="0" smtClean="0">
                <a:latin typeface="+mj-ea"/>
                <a:ea typeface="+mj-ea"/>
                <a:hlinkClick r:id="rId8"/>
              </a:rPr>
              <a:t>https://read01.com/zh-tw/oyPDdL.html#.Wkzl6t-WZPZ</a:t>
            </a:r>
            <a:r>
              <a:rPr lang="zh-TW" altLang="en-US" sz="1400" dirty="0" smtClean="0">
                <a:latin typeface="+mj-ea"/>
                <a:ea typeface="+mj-ea"/>
              </a:rPr>
              <a:t> ，重磅！從單層感知器到深度學習以及深度學習必知的框架</a:t>
            </a:r>
            <a:r>
              <a:rPr lang="zh-TW" altLang="en-US" sz="1400" dirty="0" smtClean="0"/>
              <a:t/>
            </a:r>
            <a:br>
              <a:rPr lang="zh-TW" altLang="en-US" sz="1400" dirty="0" smtClean="0"/>
            </a:br>
            <a:endParaRPr lang="en-US" altLang="zh-TW"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大綱</a:t>
            </a:r>
            <a:endParaRPr lang="zh-TW" altLang="en-US" dirty="0"/>
          </a:p>
        </p:txBody>
      </p:sp>
      <p:sp>
        <p:nvSpPr>
          <p:cNvPr id="3" name="內容版面配置區 2"/>
          <p:cNvSpPr>
            <a:spLocks noGrp="1"/>
          </p:cNvSpPr>
          <p:nvPr>
            <p:ph idx="1"/>
          </p:nvPr>
        </p:nvSpPr>
        <p:spPr>
          <a:xfrm>
            <a:off x="1428728" y="1214422"/>
            <a:ext cx="7498080" cy="4800600"/>
          </a:xfrm>
        </p:spPr>
        <p:txBody>
          <a:bodyPr/>
          <a:lstStyle/>
          <a:p>
            <a:r>
              <a:rPr lang="zh-TW" altLang="en-US" sz="2400" dirty="0" smtClean="0"/>
              <a:t>摘要</a:t>
            </a:r>
            <a:endParaRPr lang="en-US" altLang="zh-TW" sz="2400" dirty="0" smtClean="0"/>
          </a:p>
          <a:p>
            <a:r>
              <a:rPr lang="en-US" altLang="zh-TW" sz="2400" dirty="0" smtClean="0"/>
              <a:t>SDN</a:t>
            </a:r>
            <a:r>
              <a:rPr lang="zh-TW" altLang="en-US" sz="2400" dirty="0" smtClean="0"/>
              <a:t>簡介</a:t>
            </a:r>
            <a:endParaRPr lang="en-US" altLang="zh-TW" sz="2400" dirty="0" smtClean="0"/>
          </a:p>
          <a:p>
            <a:r>
              <a:rPr lang="en-US" altLang="zh-TW" sz="2400" dirty="0" smtClean="0"/>
              <a:t>IDS</a:t>
            </a:r>
            <a:r>
              <a:rPr lang="zh-TW" altLang="en-US" sz="2400" dirty="0" smtClean="0"/>
              <a:t>簡介</a:t>
            </a:r>
            <a:endParaRPr lang="en-US" altLang="zh-TW" sz="2400" dirty="0" smtClean="0"/>
          </a:p>
          <a:p>
            <a:r>
              <a:rPr lang="zh-TW" altLang="en-US" sz="2400" dirty="0" smtClean="0"/>
              <a:t>機器學習</a:t>
            </a:r>
            <a:endParaRPr lang="en-US" altLang="zh-TW" sz="2400" dirty="0" smtClean="0"/>
          </a:p>
          <a:p>
            <a:pPr>
              <a:buNone/>
            </a:pPr>
            <a:r>
              <a:rPr lang="zh-TW" altLang="en-US" dirty="0" smtClean="0"/>
              <a:t>     </a:t>
            </a:r>
            <a:r>
              <a:rPr lang="zh-TW" altLang="en-US" sz="2000" dirty="0" smtClean="0"/>
              <a:t>人工神經網路</a:t>
            </a:r>
            <a:endParaRPr lang="en-US" altLang="zh-TW" sz="2000" dirty="0" smtClean="0"/>
          </a:p>
          <a:p>
            <a:pPr>
              <a:buFont typeface="Wingdings" pitchFamily="2" charset="2"/>
              <a:buChar char="l"/>
            </a:pPr>
            <a:r>
              <a:rPr lang="zh-TW" altLang="en-US" sz="2400" dirty="0" smtClean="0"/>
              <a:t>總結</a:t>
            </a:r>
            <a:endParaRPr lang="en-US" altLang="zh-TW" sz="2400" dirty="0" smtClean="0"/>
          </a:p>
          <a:p>
            <a:pPr>
              <a:buFont typeface="Wingdings" pitchFamily="2" charset="2"/>
              <a:buChar char="l"/>
            </a:pPr>
            <a:r>
              <a:rPr lang="zh-TW" altLang="en-US" sz="2400" dirty="0" smtClean="0"/>
              <a:t>引用參考</a:t>
            </a:r>
            <a:endParaRPr lang="en-US" altLang="zh-TW"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摘要</a:t>
            </a:r>
            <a:endParaRPr lang="zh-TW" altLang="en-US" dirty="0"/>
          </a:p>
        </p:txBody>
      </p:sp>
      <p:sp>
        <p:nvSpPr>
          <p:cNvPr id="3" name="內容版面配置區 2"/>
          <p:cNvSpPr>
            <a:spLocks noGrp="1"/>
          </p:cNvSpPr>
          <p:nvPr>
            <p:ph idx="1"/>
          </p:nvPr>
        </p:nvSpPr>
        <p:spPr/>
        <p:txBody>
          <a:bodyPr/>
          <a:lstStyle/>
          <a:p>
            <a:r>
              <a:rPr lang="en-US" altLang="zh-TW" sz="2400" dirty="0" smtClean="0"/>
              <a:t>SDN</a:t>
            </a:r>
            <a:r>
              <a:rPr lang="zh-TW" altLang="en-US" sz="2400" dirty="0" smtClean="0"/>
              <a:t>概念的出現意圖藉由打破垂直整合取代傳統網路。</a:t>
            </a:r>
            <a:endParaRPr lang="en-US" altLang="zh-TW" sz="2400" dirty="0" smtClean="0"/>
          </a:p>
          <a:p>
            <a:endParaRPr lang="en-US" altLang="zh-TW" sz="2400" dirty="0" smtClean="0"/>
          </a:p>
          <a:p>
            <a:r>
              <a:rPr lang="zh-TW" altLang="en-US" sz="2400" dirty="0" smtClean="0"/>
              <a:t>但是它和傳統網路一樣仍然有</a:t>
            </a:r>
            <a:r>
              <a:rPr lang="en-US" altLang="zh-TW" sz="2400" dirty="0" smtClean="0"/>
              <a:t>DDOS</a:t>
            </a:r>
            <a:r>
              <a:rPr lang="zh-TW" altLang="en-US" sz="2400" dirty="0" smtClean="0"/>
              <a:t>和其他入侵的重大威脅。</a:t>
            </a:r>
            <a:endParaRPr lang="en-US" altLang="zh-TW" sz="2400" dirty="0" smtClean="0"/>
          </a:p>
          <a:p>
            <a:endParaRPr lang="en-US" altLang="zh-TW" sz="2400" dirty="0" smtClean="0"/>
          </a:p>
          <a:p>
            <a:r>
              <a:rPr lang="zh-TW" altLang="en-US" sz="2400" dirty="0" smtClean="0"/>
              <a:t>為了減輕這種，機器學習扮演著重要的角色。</a:t>
            </a:r>
            <a:endParaRPr lang="en-US" altLang="zh-TW" sz="2400" dirty="0" smtClean="0"/>
          </a:p>
          <a:p>
            <a:endParaRPr lang="en-US" altLang="zh-TW" dirty="0" smtClean="0"/>
          </a:p>
          <a:p>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SDN</a:t>
            </a:r>
            <a:r>
              <a:rPr lang="zh-TW" altLang="en-US" dirty="0" smtClean="0"/>
              <a:t>簡介</a:t>
            </a:r>
            <a:endParaRPr lang="zh-TW" altLang="en-US" dirty="0"/>
          </a:p>
        </p:txBody>
      </p:sp>
      <p:pic>
        <p:nvPicPr>
          <p:cNvPr id="2050" name="Picture 2"/>
          <p:cNvPicPr>
            <a:picLocks noChangeAspect="1" noChangeArrowheads="1"/>
          </p:cNvPicPr>
          <p:nvPr/>
        </p:nvPicPr>
        <p:blipFill>
          <a:blip r:embed="rId2"/>
          <a:srcRect/>
          <a:stretch>
            <a:fillRect/>
          </a:stretch>
        </p:blipFill>
        <p:spPr bwMode="auto">
          <a:xfrm>
            <a:off x="1142976" y="2000240"/>
            <a:ext cx="4162425" cy="3171825"/>
          </a:xfrm>
          <a:prstGeom prst="rect">
            <a:avLst/>
          </a:prstGeom>
          <a:noFill/>
          <a:ln w="9525">
            <a:noFill/>
            <a:miter lim="800000"/>
            <a:headEnd/>
            <a:tailEnd/>
          </a:ln>
          <a:effectLst/>
        </p:spPr>
      </p:pic>
      <p:pic>
        <p:nvPicPr>
          <p:cNvPr id="5" name="內容版面配置區 4"/>
          <p:cNvPicPr>
            <a:picLocks noGrp="1"/>
          </p:cNvPicPr>
          <p:nvPr>
            <p:ph idx="1"/>
          </p:nvPr>
        </p:nvPicPr>
        <p:blipFill>
          <a:blip r:embed="rId3"/>
          <a:srcRect/>
          <a:stretch>
            <a:fillRect/>
          </a:stretch>
        </p:blipFill>
        <p:spPr bwMode="auto">
          <a:xfrm>
            <a:off x="5516880" y="2000240"/>
            <a:ext cx="3627120" cy="28879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IDS</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入侵偵測系統</a:t>
            </a:r>
            <a:r>
              <a:rPr lang="en-US" altLang="zh-TW" sz="2400" dirty="0" smtClean="0"/>
              <a:t>(</a:t>
            </a:r>
            <a:r>
              <a:rPr lang="en-US" altLang="zh-TW" sz="2400" dirty="0" err="1" smtClean="0"/>
              <a:t>Instrusion</a:t>
            </a:r>
            <a:r>
              <a:rPr lang="en-US" altLang="zh-TW" sz="2400" dirty="0" smtClean="0"/>
              <a:t> detection </a:t>
            </a:r>
            <a:r>
              <a:rPr lang="en-US" altLang="zh-TW" sz="2400" dirty="0" err="1" smtClean="0"/>
              <a:t>system,IDS</a:t>
            </a:r>
            <a:r>
              <a:rPr lang="en-US" altLang="zh-TW" sz="2400" dirty="0" smtClean="0"/>
              <a:t>)</a:t>
            </a:r>
            <a:r>
              <a:rPr lang="zh-TW" altLang="en-US" sz="2400" dirty="0" smtClean="0"/>
              <a:t>，是一種網路安全設備或是應用程式。</a:t>
            </a:r>
            <a:endParaRPr lang="en-US" altLang="zh-TW" sz="2400" dirty="0" smtClean="0"/>
          </a:p>
          <a:p>
            <a:endParaRPr lang="en-US" altLang="zh-TW" sz="2400" dirty="0" smtClean="0"/>
          </a:p>
          <a:p>
            <a:endParaRPr lang="en-US" altLang="zh-TW" sz="2400" dirty="0" smtClean="0"/>
          </a:p>
          <a:p>
            <a:r>
              <a:rPr lang="zh-TW" altLang="en-US" sz="2400" dirty="0" smtClean="0"/>
              <a:t>可以解讀封包與系統日誌內容、網路流量或流向等方式來即時偵測、回報與反應可疑的入侵事情，進而提出警訊。</a:t>
            </a:r>
            <a:endParaRPr lang="zh-TW"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機器學習</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在此提出論文中提到的一種機器學習技術。</a:t>
            </a:r>
            <a:endParaRPr lang="en-US" altLang="zh-TW" sz="2400" dirty="0" smtClean="0"/>
          </a:p>
          <a:p>
            <a:endParaRPr lang="en-US" altLang="zh-TW" sz="2400" dirty="0" smtClean="0"/>
          </a:p>
          <a:p>
            <a:r>
              <a:rPr lang="zh-TW" altLang="en-US" sz="2400" dirty="0" smtClean="0"/>
              <a:t>人工神經網路。</a:t>
            </a:r>
            <a:endParaRPr lang="en-US" altLang="zh-TW" sz="2400" dirty="0" smtClean="0"/>
          </a:p>
          <a:p>
            <a:endParaRPr lang="en-US" altLang="zh-TW"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3200" dirty="0" smtClean="0"/>
              <a:t>人工神經網路</a:t>
            </a:r>
            <a:r>
              <a:rPr lang="en-US" sz="3200" dirty="0" smtClean="0"/>
              <a:t>(Artificial Neural Networks)</a:t>
            </a:r>
            <a:endParaRPr lang="zh-TW" altLang="en-US" sz="3200" dirty="0"/>
          </a:p>
        </p:txBody>
      </p:sp>
      <p:sp>
        <p:nvSpPr>
          <p:cNvPr id="3" name="內容版面配置區 2"/>
          <p:cNvSpPr>
            <a:spLocks noGrp="1"/>
          </p:cNvSpPr>
          <p:nvPr>
            <p:ph idx="1"/>
          </p:nvPr>
        </p:nvSpPr>
        <p:spPr/>
        <p:txBody>
          <a:bodyPr>
            <a:normAutofit/>
          </a:bodyPr>
          <a:lstStyle/>
          <a:p>
            <a:r>
              <a:rPr lang="zh-TW" altLang="en-US" sz="2400" dirty="0" smtClean="0"/>
              <a:t>是一種模仿生物神經網路結構的數學模型。</a:t>
            </a:r>
            <a:endParaRPr lang="zh-TW" altLang="en-US" sz="2400" dirty="0"/>
          </a:p>
        </p:txBody>
      </p:sp>
      <p:pic>
        <p:nvPicPr>
          <p:cNvPr id="4" name="Picture 2"/>
          <p:cNvPicPr>
            <a:picLocks noChangeAspect="1" noChangeArrowheads="1"/>
          </p:cNvPicPr>
          <p:nvPr/>
        </p:nvPicPr>
        <p:blipFill>
          <a:blip r:embed="rId2"/>
          <a:srcRect/>
          <a:stretch>
            <a:fillRect/>
          </a:stretch>
        </p:blipFill>
        <p:spPr bwMode="auto">
          <a:xfrm>
            <a:off x="1428728" y="2786058"/>
            <a:ext cx="3286148" cy="186464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429256" y="2643182"/>
            <a:ext cx="2362200" cy="2154178"/>
          </a:xfrm>
          <a:prstGeom prst="rect">
            <a:avLst/>
          </a:prstGeom>
          <a:noFill/>
          <a:ln w="9525">
            <a:noFill/>
            <a:miter lim="800000"/>
            <a:headEnd/>
            <a:tailEnd/>
          </a:ln>
          <a:effectLst/>
        </p:spPr>
      </p:pic>
      <p:sp>
        <p:nvSpPr>
          <p:cNvPr id="9" name="文字方塊 8"/>
          <p:cNvSpPr txBox="1"/>
          <p:nvPr/>
        </p:nvSpPr>
        <p:spPr>
          <a:xfrm>
            <a:off x="3714744" y="5000636"/>
            <a:ext cx="1800493" cy="369332"/>
          </a:xfrm>
          <a:prstGeom prst="rect">
            <a:avLst/>
          </a:prstGeom>
          <a:noFill/>
        </p:spPr>
        <p:txBody>
          <a:bodyPr wrap="none" rtlCol="0">
            <a:spAutoFit/>
          </a:bodyPr>
          <a:lstStyle/>
          <a:p>
            <a:r>
              <a:rPr lang="zh-TW" altLang="en-US" dirty="0" smtClean="0"/>
              <a:t>圖取自維基百科</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20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2052" name="Picture 4"/>
          <p:cNvPicPr>
            <a:picLocks noChangeAspect="1" noChangeArrowheads="1"/>
          </p:cNvPicPr>
          <p:nvPr/>
        </p:nvPicPr>
        <p:blipFill>
          <a:blip r:embed="rId2"/>
          <a:srcRect/>
          <a:stretch>
            <a:fillRect/>
          </a:stretch>
        </p:blipFill>
        <p:spPr bwMode="auto">
          <a:xfrm>
            <a:off x="3143240" y="2428868"/>
            <a:ext cx="2509835" cy="2564035"/>
          </a:xfrm>
          <a:prstGeom prst="rect">
            <a:avLst/>
          </a:prstGeom>
          <a:noFill/>
          <a:ln w="9525">
            <a:noFill/>
            <a:miter lim="800000"/>
            <a:headEnd/>
            <a:tailEnd/>
          </a:ln>
          <a:effectLst/>
        </p:spPr>
      </p:pic>
      <p:sp>
        <p:nvSpPr>
          <p:cNvPr id="7" name="文字方塊 6"/>
          <p:cNvSpPr txBox="1"/>
          <p:nvPr/>
        </p:nvSpPr>
        <p:spPr>
          <a:xfrm>
            <a:off x="3357554" y="5072074"/>
            <a:ext cx="2611612" cy="369332"/>
          </a:xfrm>
          <a:prstGeom prst="rect">
            <a:avLst/>
          </a:prstGeom>
          <a:noFill/>
        </p:spPr>
        <p:txBody>
          <a:bodyPr wrap="none" rtlCol="0">
            <a:spAutoFit/>
          </a:bodyPr>
          <a:lstStyle/>
          <a:p>
            <a:r>
              <a:rPr lang="en-US" altLang="zh-TW" dirty="0" smtClean="0"/>
              <a:t>z=g*(</a:t>
            </a:r>
            <a:r>
              <a:rPr lang="en-US" dirty="0" smtClean="0"/>
              <a:t>a</a:t>
            </a:r>
            <a:r>
              <a:rPr lang="en-US" baseline="-25000" dirty="0" smtClean="0"/>
              <a:t>1</a:t>
            </a:r>
            <a:r>
              <a:rPr lang="en-US" dirty="0" smtClean="0"/>
              <a:t>*w</a:t>
            </a:r>
            <a:r>
              <a:rPr lang="en-US" baseline="-25000" dirty="0" smtClean="0"/>
              <a:t>1</a:t>
            </a:r>
            <a:r>
              <a:rPr lang="en-US" dirty="0" smtClean="0"/>
              <a:t>+a</a:t>
            </a:r>
            <a:r>
              <a:rPr lang="en-US" baseline="-25000" dirty="0" smtClean="0"/>
              <a:t>2</a:t>
            </a:r>
            <a:r>
              <a:rPr lang="en-US" dirty="0" smtClean="0"/>
              <a:t>*w</a:t>
            </a:r>
            <a:r>
              <a:rPr lang="en-US" baseline="-25000" dirty="0" smtClean="0"/>
              <a:t>2</a:t>
            </a:r>
            <a:r>
              <a:rPr lang="en-US" dirty="0" smtClean="0"/>
              <a:t>+a</a:t>
            </a:r>
            <a:r>
              <a:rPr lang="en-US" baseline="-25000" dirty="0" smtClean="0"/>
              <a:t>3</a:t>
            </a:r>
            <a:r>
              <a:rPr lang="en-US" dirty="0" smtClean="0"/>
              <a:t>+w</a:t>
            </a:r>
            <a:r>
              <a:rPr lang="en-US" baseline="-25000" dirty="0" smtClean="0"/>
              <a:t>3</a:t>
            </a:r>
            <a:r>
              <a:rPr lang="en-US" altLang="zh-TW" dirty="0" smtClean="0"/>
              <a:t>)</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1218</TotalTime>
  <Words>678</Words>
  <PresentationFormat>如螢幕大小 (4:3)</PresentationFormat>
  <Paragraphs>95</Paragraphs>
  <Slides>21</Slides>
  <Notes>1</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夏至</vt:lpstr>
      <vt:lpstr>Handling Intrusion and DDoS Attacks in Software Defined Networks Using Machine Learning Techniques </vt:lpstr>
      <vt:lpstr>投影片 2</vt:lpstr>
      <vt:lpstr>大綱</vt:lpstr>
      <vt:lpstr>摘要</vt:lpstr>
      <vt:lpstr>SDN簡介</vt:lpstr>
      <vt:lpstr>IDS簡介</vt:lpstr>
      <vt:lpstr>機器學習</vt:lpstr>
      <vt:lpstr>人工神經網路(Artificial Neural Networks)</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總結</vt:lpstr>
      <vt:lpstr>引用參考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Intrusion and DDoS Attacks in Software Defined Networks Using Machine Learning Techniques</dc:title>
  <dc:creator>騏宇</dc:creator>
  <cp:lastModifiedBy>user</cp:lastModifiedBy>
  <cp:revision>137</cp:revision>
  <dcterms:created xsi:type="dcterms:W3CDTF">2017-12-03T13:13:27Z</dcterms:created>
  <dcterms:modified xsi:type="dcterms:W3CDTF">2018-01-04T04:08:26Z</dcterms:modified>
</cp:coreProperties>
</file>